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2">
  <p:sldMasterIdLst>
    <p:sldMasterId id="2147483660" r:id="rId1"/>
    <p:sldMasterId id="2147483678" r:id="rId2"/>
  </p:sldMasterIdLst>
  <p:notesMasterIdLst>
    <p:notesMasterId r:id="rId106"/>
  </p:notesMasterIdLst>
  <p:handoutMasterIdLst>
    <p:handoutMasterId r:id="rId107"/>
  </p:handoutMasterIdLst>
  <p:sldIdLst>
    <p:sldId id="263" r:id="rId3"/>
    <p:sldId id="3403" r:id="rId4"/>
    <p:sldId id="3420" r:id="rId5"/>
    <p:sldId id="3419" r:id="rId6"/>
    <p:sldId id="3427" r:id="rId7"/>
    <p:sldId id="266" r:id="rId8"/>
    <p:sldId id="267" r:id="rId9"/>
    <p:sldId id="3430" r:id="rId10"/>
    <p:sldId id="268" r:id="rId11"/>
    <p:sldId id="3486" r:id="rId12"/>
    <p:sldId id="312" r:id="rId13"/>
    <p:sldId id="271" r:id="rId14"/>
    <p:sldId id="3350" r:id="rId15"/>
    <p:sldId id="3417" r:id="rId16"/>
    <p:sldId id="3465" r:id="rId17"/>
    <p:sldId id="3339" r:id="rId18"/>
    <p:sldId id="306" r:id="rId19"/>
    <p:sldId id="305" r:id="rId20"/>
    <p:sldId id="3431" r:id="rId21"/>
    <p:sldId id="3360" r:id="rId22"/>
    <p:sldId id="3343" r:id="rId23"/>
    <p:sldId id="3364" r:id="rId24"/>
    <p:sldId id="3363" r:id="rId25"/>
    <p:sldId id="3485" r:id="rId26"/>
    <p:sldId id="3388" r:id="rId27"/>
    <p:sldId id="3373" r:id="rId28"/>
    <p:sldId id="3432" r:id="rId29"/>
    <p:sldId id="309" r:id="rId30"/>
    <p:sldId id="3391" r:id="rId31"/>
    <p:sldId id="3408" r:id="rId32"/>
    <p:sldId id="3470" r:id="rId33"/>
    <p:sldId id="3468" r:id="rId34"/>
    <p:sldId id="3443" r:id="rId35"/>
    <p:sldId id="3433" r:id="rId36"/>
    <p:sldId id="3335" r:id="rId37"/>
    <p:sldId id="3337" r:id="rId38"/>
    <p:sldId id="3440" r:id="rId39"/>
    <p:sldId id="3374" r:id="rId40"/>
    <p:sldId id="3351" r:id="rId41"/>
    <p:sldId id="289" r:id="rId42"/>
    <p:sldId id="3384" r:id="rId43"/>
    <p:sldId id="3385" r:id="rId44"/>
    <p:sldId id="290" r:id="rId45"/>
    <p:sldId id="291" r:id="rId46"/>
    <p:sldId id="3338" r:id="rId47"/>
    <p:sldId id="3434" r:id="rId48"/>
    <p:sldId id="3452" r:id="rId49"/>
    <p:sldId id="3453" r:id="rId50"/>
    <p:sldId id="3454" r:id="rId51"/>
    <p:sldId id="3455" r:id="rId52"/>
    <p:sldId id="3456" r:id="rId53"/>
    <p:sldId id="3435" r:id="rId54"/>
    <p:sldId id="340" r:id="rId55"/>
    <p:sldId id="339" r:id="rId56"/>
    <p:sldId id="3444" r:id="rId57"/>
    <p:sldId id="316" r:id="rId58"/>
    <p:sldId id="3445" r:id="rId59"/>
    <p:sldId id="3436" r:id="rId60"/>
    <p:sldId id="3407" r:id="rId61"/>
    <p:sldId id="3409" r:id="rId62"/>
    <p:sldId id="3447" r:id="rId63"/>
    <p:sldId id="3446" r:id="rId64"/>
    <p:sldId id="3410" r:id="rId65"/>
    <p:sldId id="3449" r:id="rId66"/>
    <p:sldId id="3451" r:id="rId67"/>
    <p:sldId id="3459" r:id="rId68"/>
    <p:sldId id="3450" r:id="rId69"/>
    <p:sldId id="3457" r:id="rId70"/>
    <p:sldId id="3458" r:id="rId71"/>
    <p:sldId id="3448" r:id="rId72"/>
    <p:sldId id="3460" r:id="rId73"/>
    <p:sldId id="3438" r:id="rId74"/>
    <p:sldId id="293" r:id="rId75"/>
    <p:sldId id="294" r:id="rId76"/>
    <p:sldId id="286" r:id="rId77"/>
    <p:sldId id="3404" r:id="rId78"/>
    <p:sldId id="288" r:id="rId79"/>
    <p:sldId id="265" r:id="rId80"/>
    <p:sldId id="260" r:id="rId81"/>
    <p:sldId id="3439" r:id="rId82"/>
    <p:sldId id="3328" r:id="rId83"/>
    <p:sldId id="3462" r:id="rId84"/>
    <p:sldId id="3463" r:id="rId85"/>
    <p:sldId id="3461" r:id="rId86"/>
    <p:sldId id="3329" r:id="rId87"/>
    <p:sldId id="3330" r:id="rId88"/>
    <p:sldId id="3466" r:id="rId89"/>
    <p:sldId id="3467" r:id="rId90"/>
    <p:sldId id="3469" r:id="rId91"/>
    <p:sldId id="3471" r:id="rId92"/>
    <p:sldId id="3472" r:id="rId93"/>
    <p:sldId id="3473" r:id="rId94"/>
    <p:sldId id="3474" r:id="rId95"/>
    <p:sldId id="3475" r:id="rId96"/>
    <p:sldId id="3477" r:id="rId97"/>
    <p:sldId id="3478" r:id="rId98"/>
    <p:sldId id="3476" r:id="rId99"/>
    <p:sldId id="3479" r:id="rId100"/>
    <p:sldId id="3480" r:id="rId101"/>
    <p:sldId id="3481" r:id="rId102"/>
    <p:sldId id="3482" r:id="rId103"/>
    <p:sldId id="3483" r:id="rId104"/>
    <p:sldId id="3484" r:id="rId105"/>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A65"/>
    <a:srgbClr val="CC66FF"/>
    <a:srgbClr val="477911"/>
    <a:srgbClr val="FF3300"/>
    <a:srgbClr val="FF0000"/>
    <a:srgbClr val="99CCFF"/>
    <a:srgbClr val="B26203"/>
    <a:srgbClr val="3A5375"/>
    <a:srgbClr val="336699"/>
    <a:srgbClr val="0563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136" autoAdjust="0"/>
    <p:restoredTop sz="93713" autoAdjust="0"/>
  </p:normalViewPr>
  <p:slideViewPr>
    <p:cSldViewPr snapToGrid="0">
      <p:cViewPr>
        <p:scale>
          <a:sx n="100" d="100"/>
          <a:sy n="100" d="100"/>
        </p:scale>
        <p:origin x="4758" y="21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6" d="100"/>
          <a:sy n="56" d="100"/>
        </p:scale>
        <p:origin x="2268"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handoutMaster" Target="handoutMasters/handoutMaster1.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viewProps" Target="viewProp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686825F-B8EB-9273-2063-8B7C45D6566C}"/>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B56E1B5-4054-5014-7EC8-4A94F4EB3501}"/>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B1A0B8BD-DEFB-4EA5-B23B-D8054BED0BB7}" type="datetimeFigureOut">
              <a:rPr lang="en-US" smtClean="0"/>
              <a:t>1/9/2026</a:t>
            </a:fld>
            <a:endParaRPr lang="en-US"/>
          </a:p>
        </p:txBody>
      </p:sp>
      <p:sp>
        <p:nvSpPr>
          <p:cNvPr id="4" name="Footer Placeholder 3">
            <a:extLst>
              <a:ext uri="{FF2B5EF4-FFF2-40B4-BE49-F238E27FC236}">
                <a16:creationId xmlns:a16="http://schemas.microsoft.com/office/drawing/2014/main" id="{046DCF1D-B812-F924-6C82-D5F11DD9AA33}"/>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4A8D479-CD9B-422C-2C31-B15A0F7E3373}"/>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21744C69-DCCB-4F2C-8393-BB1FB69E0D23}" type="slidenum">
              <a:rPr lang="en-US" smtClean="0"/>
              <a:t>‹#›</a:t>
            </a:fld>
            <a:endParaRPr lang="en-US"/>
          </a:p>
        </p:txBody>
      </p:sp>
    </p:spTree>
    <p:extLst>
      <p:ext uri="{BB962C8B-B14F-4D97-AF65-F5344CB8AC3E}">
        <p14:creationId xmlns:p14="http://schemas.microsoft.com/office/powerpoint/2010/main" val="9789070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5D49BF8A-6736-4319-AF04-3B8682E3E7C7}" type="datetimeFigureOut">
              <a:rPr lang="en-US" smtClean="0"/>
              <a:t>1/9/2026</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FA581141-BB04-4083-8771-57A3268E9516}" type="slidenum">
              <a:rPr lang="en-US" smtClean="0"/>
              <a:t>‹#›</a:t>
            </a:fld>
            <a:endParaRPr lang="en-US"/>
          </a:p>
        </p:txBody>
      </p:sp>
    </p:spTree>
    <p:extLst>
      <p:ext uri="{BB962C8B-B14F-4D97-AF65-F5344CB8AC3E}">
        <p14:creationId xmlns:p14="http://schemas.microsoft.com/office/powerpoint/2010/main" val="4036699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581141-BB04-4083-8771-57A3268E9516}" type="slidenum">
              <a:rPr lang="en-US" smtClean="0"/>
              <a:t>1</a:t>
            </a:fld>
            <a:endParaRPr lang="en-US"/>
          </a:p>
        </p:txBody>
      </p:sp>
    </p:spTree>
    <p:extLst>
      <p:ext uri="{BB962C8B-B14F-4D97-AF65-F5344CB8AC3E}">
        <p14:creationId xmlns:p14="http://schemas.microsoft.com/office/powerpoint/2010/main" val="1992242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49C82-C237-645C-05FF-E441A1E0C9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B8C453-C44D-79A6-7E3C-B9325FD8E5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BAE0A4-58B7-27CC-DBF0-D8A814ABDE1D}"/>
              </a:ext>
            </a:extLst>
          </p:cNvPr>
          <p:cNvSpPr>
            <a:spLocks noGrp="1"/>
          </p:cNvSpPr>
          <p:nvPr>
            <p:ph type="body" idx="1"/>
          </p:nvPr>
        </p:nvSpPr>
        <p:spPr/>
        <p:txBody>
          <a:bodyPr/>
          <a:lstStyle/>
          <a:p>
            <a:endParaRPr lang="en-US" sz="1200">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E67DE82-D202-5761-01B3-ECDAA166B4E5}"/>
              </a:ext>
            </a:extLst>
          </p:cNvPr>
          <p:cNvSpPr>
            <a:spLocks noGrp="1"/>
          </p:cNvSpPr>
          <p:nvPr>
            <p:ph type="sldNum" sz="quarter" idx="5"/>
          </p:nvPr>
        </p:nvSpPr>
        <p:spPr/>
        <p:txBody>
          <a:bodyPr/>
          <a:lstStyle/>
          <a:p>
            <a:fld id="{FA581141-BB04-4083-8771-57A3268E9516}" type="slidenum">
              <a:rPr lang="en-US" smtClean="0"/>
              <a:t>14</a:t>
            </a:fld>
            <a:endParaRPr lang="en-US"/>
          </a:p>
        </p:txBody>
      </p:sp>
    </p:spTree>
    <p:extLst>
      <p:ext uri="{BB962C8B-B14F-4D97-AF65-F5344CB8AC3E}">
        <p14:creationId xmlns:p14="http://schemas.microsoft.com/office/powerpoint/2010/main" val="4289256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B99F6E-65C6-BE9C-D47A-EE157F365D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D26B7F-F864-121C-E9E1-F05B63B8F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F27936-5A93-66F8-2AEC-EDF01B3CC97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B9EE968-67F9-2020-E9DE-F47481CF8F68}"/>
              </a:ext>
            </a:extLst>
          </p:cNvPr>
          <p:cNvSpPr>
            <a:spLocks noGrp="1"/>
          </p:cNvSpPr>
          <p:nvPr>
            <p:ph type="sldNum" sz="quarter" idx="5"/>
          </p:nvPr>
        </p:nvSpPr>
        <p:spPr/>
        <p:txBody>
          <a:bodyPr/>
          <a:lstStyle/>
          <a:p>
            <a:fld id="{FFD5382C-CD85-4B6A-8AFF-A37AC121242B}" type="slidenum">
              <a:rPr lang="en-US" smtClean="0"/>
              <a:t>15</a:t>
            </a:fld>
            <a:endParaRPr lang="en-US"/>
          </a:p>
        </p:txBody>
      </p:sp>
    </p:spTree>
    <p:extLst>
      <p:ext uri="{BB962C8B-B14F-4D97-AF65-F5344CB8AC3E}">
        <p14:creationId xmlns:p14="http://schemas.microsoft.com/office/powerpoint/2010/main" val="902485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F64C88-E308-5011-B9E0-8CEEE59BD4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2B5A2B-9F5B-5EC7-6346-80C97748E2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122543-39F7-4EED-04BB-BD00A0CF4CD3}"/>
              </a:ext>
            </a:extLst>
          </p:cNvPr>
          <p:cNvSpPr>
            <a:spLocks noGrp="1"/>
          </p:cNvSpPr>
          <p:nvPr>
            <p:ph type="body" idx="1"/>
          </p:nvPr>
        </p:nvSpPr>
        <p:spPr/>
        <p:txBody>
          <a:bodyPr/>
          <a:lstStyle/>
          <a:p>
            <a:pPr defTabSz="966612">
              <a:defRPr/>
            </a:pPr>
            <a:endParaRPr lang="en-US" sz="1100" dirty="0"/>
          </a:p>
        </p:txBody>
      </p:sp>
      <p:sp>
        <p:nvSpPr>
          <p:cNvPr id="4" name="Slide Number Placeholder 3">
            <a:extLst>
              <a:ext uri="{FF2B5EF4-FFF2-40B4-BE49-F238E27FC236}">
                <a16:creationId xmlns:a16="http://schemas.microsoft.com/office/drawing/2014/main" id="{521CABA7-B57A-DB88-0A86-0A1F767D2EAF}"/>
              </a:ext>
            </a:extLst>
          </p:cNvPr>
          <p:cNvSpPr>
            <a:spLocks noGrp="1"/>
          </p:cNvSpPr>
          <p:nvPr>
            <p:ph type="sldNum" sz="quarter" idx="5"/>
          </p:nvPr>
        </p:nvSpPr>
        <p:spPr/>
        <p:txBody>
          <a:bodyPr/>
          <a:lstStyle/>
          <a:p>
            <a:fld id="{FA581141-BB04-4083-8771-57A3268E9516}" type="slidenum">
              <a:rPr lang="en-US" smtClean="0"/>
              <a:t>16</a:t>
            </a:fld>
            <a:endParaRPr lang="en-US"/>
          </a:p>
        </p:txBody>
      </p:sp>
    </p:spTree>
    <p:extLst>
      <p:ext uri="{BB962C8B-B14F-4D97-AF65-F5344CB8AC3E}">
        <p14:creationId xmlns:p14="http://schemas.microsoft.com/office/powerpoint/2010/main" val="1788436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581141-BB04-4083-8771-57A3268E9516}" type="slidenum">
              <a:rPr lang="en-US" smtClean="0"/>
              <a:t>17</a:t>
            </a:fld>
            <a:endParaRPr lang="en-US"/>
          </a:p>
        </p:txBody>
      </p:sp>
    </p:spTree>
    <p:extLst>
      <p:ext uri="{BB962C8B-B14F-4D97-AF65-F5344CB8AC3E}">
        <p14:creationId xmlns:p14="http://schemas.microsoft.com/office/powerpoint/2010/main" val="505997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581141-BB04-4083-8771-57A3268E9516}" type="slidenum">
              <a:rPr lang="en-US" smtClean="0"/>
              <a:t>18</a:t>
            </a:fld>
            <a:endParaRPr lang="en-US"/>
          </a:p>
        </p:txBody>
      </p:sp>
    </p:spTree>
    <p:extLst>
      <p:ext uri="{BB962C8B-B14F-4D97-AF65-F5344CB8AC3E}">
        <p14:creationId xmlns:p14="http://schemas.microsoft.com/office/powerpoint/2010/main" val="1114785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1B500-E54D-37A2-C970-C825F33CB1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FFD49A-05B4-D4D3-48FE-63674AF9CF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77FCF5-69D5-2128-1E4B-805CBBB58B7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D225B4E-A72D-BAA9-3EEF-10AE959C69C4}"/>
              </a:ext>
            </a:extLst>
          </p:cNvPr>
          <p:cNvSpPr>
            <a:spLocks noGrp="1"/>
          </p:cNvSpPr>
          <p:nvPr>
            <p:ph type="sldNum" sz="quarter" idx="5"/>
          </p:nvPr>
        </p:nvSpPr>
        <p:spPr/>
        <p:txBody>
          <a:bodyPr/>
          <a:lstStyle/>
          <a:p>
            <a:fld id="{FA581141-BB04-4083-8771-57A3268E9516}" type="slidenum">
              <a:rPr lang="en-US" smtClean="0"/>
              <a:t>21</a:t>
            </a:fld>
            <a:endParaRPr lang="en-US"/>
          </a:p>
        </p:txBody>
      </p:sp>
    </p:spTree>
    <p:extLst>
      <p:ext uri="{BB962C8B-B14F-4D97-AF65-F5344CB8AC3E}">
        <p14:creationId xmlns:p14="http://schemas.microsoft.com/office/powerpoint/2010/main" val="3540930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EED64-8469-4721-4099-AD217E83D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4583B7-EBEA-D683-538D-B1F946A14C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E94892-CF00-3E97-77DE-5530B65FE7E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9A09611-9A05-3442-92C8-4859C5EE24A9}"/>
              </a:ext>
            </a:extLst>
          </p:cNvPr>
          <p:cNvSpPr>
            <a:spLocks noGrp="1"/>
          </p:cNvSpPr>
          <p:nvPr>
            <p:ph type="sldNum" sz="quarter" idx="5"/>
          </p:nvPr>
        </p:nvSpPr>
        <p:spPr/>
        <p:txBody>
          <a:bodyPr/>
          <a:lstStyle/>
          <a:p>
            <a:fld id="{FA581141-BB04-4083-8771-57A3268E9516}" type="slidenum">
              <a:rPr lang="en-US" smtClean="0"/>
              <a:t>22</a:t>
            </a:fld>
            <a:endParaRPr lang="en-US"/>
          </a:p>
        </p:txBody>
      </p:sp>
    </p:spTree>
    <p:extLst>
      <p:ext uri="{BB962C8B-B14F-4D97-AF65-F5344CB8AC3E}">
        <p14:creationId xmlns:p14="http://schemas.microsoft.com/office/powerpoint/2010/main" val="1941439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DC94A-84E9-9F74-DF1B-C4762B93F8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8AC190-B5F6-6651-98BE-D0CC94E838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44BA7D-C52B-DFEB-EE87-5E18AB9518A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DD618E7-1F39-BE4C-A6C1-308840EB92EE}"/>
              </a:ext>
            </a:extLst>
          </p:cNvPr>
          <p:cNvSpPr>
            <a:spLocks noGrp="1"/>
          </p:cNvSpPr>
          <p:nvPr>
            <p:ph type="sldNum" sz="quarter" idx="5"/>
          </p:nvPr>
        </p:nvSpPr>
        <p:spPr/>
        <p:txBody>
          <a:bodyPr/>
          <a:lstStyle/>
          <a:p>
            <a:fld id="{FA581141-BB04-4083-8771-57A3268E9516}" type="slidenum">
              <a:rPr lang="en-US" smtClean="0"/>
              <a:t>23</a:t>
            </a:fld>
            <a:endParaRPr lang="en-US"/>
          </a:p>
        </p:txBody>
      </p:sp>
    </p:spTree>
    <p:extLst>
      <p:ext uri="{BB962C8B-B14F-4D97-AF65-F5344CB8AC3E}">
        <p14:creationId xmlns:p14="http://schemas.microsoft.com/office/powerpoint/2010/main" val="34796029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A581141-BB04-4083-8771-57A3268E9516}" type="slidenum">
              <a:rPr lang="en-US" smtClean="0"/>
              <a:t>28</a:t>
            </a:fld>
            <a:endParaRPr lang="en-US"/>
          </a:p>
        </p:txBody>
      </p:sp>
    </p:spTree>
    <p:extLst>
      <p:ext uri="{BB962C8B-B14F-4D97-AF65-F5344CB8AC3E}">
        <p14:creationId xmlns:p14="http://schemas.microsoft.com/office/powerpoint/2010/main" val="24508384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38A2CD-6DE0-B282-611C-10722A0545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94F8BE-E6C8-3836-92C7-334D45F506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7012AA-0B38-F40D-D723-698C2C40830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C225174-ECFB-48CE-4467-DB56D15FE804}"/>
              </a:ext>
            </a:extLst>
          </p:cNvPr>
          <p:cNvSpPr>
            <a:spLocks noGrp="1"/>
          </p:cNvSpPr>
          <p:nvPr>
            <p:ph type="sldNum" sz="quarter" idx="5"/>
          </p:nvPr>
        </p:nvSpPr>
        <p:spPr/>
        <p:txBody>
          <a:bodyPr/>
          <a:lstStyle/>
          <a:p>
            <a:fld id="{FA581141-BB04-4083-8771-57A3268E9516}" type="slidenum">
              <a:rPr lang="en-US" smtClean="0"/>
              <a:t>35</a:t>
            </a:fld>
            <a:endParaRPr lang="en-US"/>
          </a:p>
        </p:txBody>
      </p:sp>
    </p:spTree>
    <p:extLst>
      <p:ext uri="{BB962C8B-B14F-4D97-AF65-F5344CB8AC3E}">
        <p14:creationId xmlns:p14="http://schemas.microsoft.com/office/powerpoint/2010/main" val="130141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CE209-32FD-D515-828B-B96C697A0B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DBF8F7-C25C-63F7-C85F-E9AAFBC847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E41BD4-A838-4B2A-22B8-16495389434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379F668-25F9-B0AB-D58F-4F1576CDD15A}"/>
              </a:ext>
            </a:extLst>
          </p:cNvPr>
          <p:cNvSpPr>
            <a:spLocks noGrp="1"/>
          </p:cNvSpPr>
          <p:nvPr>
            <p:ph type="sldNum" sz="quarter" idx="5"/>
          </p:nvPr>
        </p:nvSpPr>
        <p:spPr/>
        <p:txBody>
          <a:bodyPr/>
          <a:lstStyle/>
          <a:p>
            <a:fld id="{FA581141-BB04-4083-8771-57A3268E9516}" type="slidenum">
              <a:rPr lang="en-US" smtClean="0"/>
              <a:t>2</a:t>
            </a:fld>
            <a:endParaRPr lang="en-US"/>
          </a:p>
        </p:txBody>
      </p:sp>
    </p:spTree>
    <p:extLst>
      <p:ext uri="{BB962C8B-B14F-4D97-AF65-F5344CB8AC3E}">
        <p14:creationId xmlns:p14="http://schemas.microsoft.com/office/powerpoint/2010/main" val="24835781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08B93-502C-3FC9-AE71-8A0E301568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687FAE-6097-338D-7501-90BFE7C0CF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6487D1-C32C-5DA1-673B-91A9DE92272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4FA1B3E-FE04-FB1D-4462-ACD7A18880F2}"/>
              </a:ext>
            </a:extLst>
          </p:cNvPr>
          <p:cNvSpPr>
            <a:spLocks noGrp="1"/>
          </p:cNvSpPr>
          <p:nvPr>
            <p:ph type="sldNum" sz="quarter" idx="5"/>
          </p:nvPr>
        </p:nvSpPr>
        <p:spPr/>
        <p:txBody>
          <a:bodyPr/>
          <a:lstStyle/>
          <a:p>
            <a:fld id="{FA581141-BB04-4083-8771-57A3268E9516}" type="slidenum">
              <a:rPr lang="en-US" smtClean="0"/>
              <a:t>36</a:t>
            </a:fld>
            <a:endParaRPr lang="en-US"/>
          </a:p>
        </p:txBody>
      </p:sp>
    </p:spTree>
    <p:extLst>
      <p:ext uri="{BB962C8B-B14F-4D97-AF65-F5344CB8AC3E}">
        <p14:creationId xmlns:p14="http://schemas.microsoft.com/office/powerpoint/2010/main" val="42278872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F6675-2297-6C3A-885D-7381B640BC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F1EB17-CF02-9B68-5D22-0474DBCD89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E3F0A4-BE6D-9DBF-4496-AAE21E0976E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89531F-3A8E-AF8A-BEC1-6C7B2CAD470B}"/>
              </a:ext>
            </a:extLst>
          </p:cNvPr>
          <p:cNvSpPr>
            <a:spLocks noGrp="1"/>
          </p:cNvSpPr>
          <p:nvPr>
            <p:ph type="sldNum" sz="quarter" idx="5"/>
          </p:nvPr>
        </p:nvSpPr>
        <p:spPr/>
        <p:txBody>
          <a:bodyPr/>
          <a:lstStyle/>
          <a:p>
            <a:fld id="{FA581141-BB04-4083-8771-57A3268E9516}" type="slidenum">
              <a:rPr lang="en-US" smtClean="0"/>
              <a:t>38</a:t>
            </a:fld>
            <a:endParaRPr lang="en-US"/>
          </a:p>
        </p:txBody>
      </p:sp>
    </p:spTree>
    <p:extLst>
      <p:ext uri="{BB962C8B-B14F-4D97-AF65-F5344CB8AC3E}">
        <p14:creationId xmlns:p14="http://schemas.microsoft.com/office/powerpoint/2010/main" val="455024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EB1F34-CC3A-6520-E300-54485602DB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E22979-42A7-FA53-2763-BCAE773638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5E901-C49C-5F55-356F-8B604A68301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2AF600D-B784-FD60-99B7-E18B391AA44B}"/>
              </a:ext>
            </a:extLst>
          </p:cNvPr>
          <p:cNvSpPr>
            <a:spLocks noGrp="1"/>
          </p:cNvSpPr>
          <p:nvPr>
            <p:ph type="sldNum" sz="quarter" idx="5"/>
          </p:nvPr>
        </p:nvSpPr>
        <p:spPr/>
        <p:txBody>
          <a:bodyPr/>
          <a:lstStyle/>
          <a:p>
            <a:fld id="{FA581141-BB04-4083-8771-57A3268E9516}" type="slidenum">
              <a:rPr lang="en-US" smtClean="0"/>
              <a:t>40</a:t>
            </a:fld>
            <a:endParaRPr lang="en-US"/>
          </a:p>
        </p:txBody>
      </p:sp>
    </p:spTree>
    <p:extLst>
      <p:ext uri="{BB962C8B-B14F-4D97-AF65-F5344CB8AC3E}">
        <p14:creationId xmlns:p14="http://schemas.microsoft.com/office/powerpoint/2010/main" val="23181901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C3F81B-A320-A07B-B48D-0EC4BDCA20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FB7594-18F7-6762-F7B5-36B8DC56AA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008D4F-EB80-074F-DBA0-94DCF5577C6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BF61A4D-AE85-A6F6-3370-E083FA1F36E5}"/>
              </a:ext>
            </a:extLst>
          </p:cNvPr>
          <p:cNvSpPr>
            <a:spLocks noGrp="1"/>
          </p:cNvSpPr>
          <p:nvPr>
            <p:ph type="sldNum" sz="quarter" idx="5"/>
          </p:nvPr>
        </p:nvSpPr>
        <p:spPr/>
        <p:txBody>
          <a:bodyPr/>
          <a:lstStyle/>
          <a:p>
            <a:fld id="{FA581141-BB04-4083-8771-57A3268E9516}" type="slidenum">
              <a:rPr lang="en-US" smtClean="0"/>
              <a:t>41</a:t>
            </a:fld>
            <a:endParaRPr lang="en-US"/>
          </a:p>
        </p:txBody>
      </p:sp>
    </p:spTree>
    <p:extLst>
      <p:ext uri="{BB962C8B-B14F-4D97-AF65-F5344CB8AC3E}">
        <p14:creationId xmlns:p14="http://schemas.microsoft.com/office/powerpoint/2010/main" val="34087744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C3F81B-A320-A07B-B48D-0EC4BDCA20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FB7594-18F7-6762-F7B5-36B8DC56AA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008D4F-EB80-074F-DBA0-94DCF5577C6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BF61A4D-AE85-A6F6-3370-E083FA1F36E5}"/>
              </a:ext>
            </a:extLst>
          </p:cNvPr>
          <p:cNvSpPr>
            <a:spLocks noGrp="1"/>
          </p:cNvSpPr>
          <p:nvPr>
            <p:ph type="sldNum" sz="quarter" idx="5"/>
          </p:nvPr>
        </p:nvSpPr>
        <p:spPr/>
        <p:txBody>
          <a:bodyPr/>
          <a:lstStyle/>
          <a:p>
            <a:fld id="{FA581141-BB04-4083-8771-57A3268E9516}" type="slidenum">
              <a:rPr lang="en-US" smtClean="0"/>
              <a:t>42</a:t>
            </a:fld>
            <a:endParaRPr lang="en-US"/>
          </a:p>
        </p:txBody>
      </p:sp>
    </p:spTree>
    <p:extLst>
      <p:ext uri="{BB962C8B-B14F-4D97-AF65-F5344CB8AC3E}">
        <p14:creationId xmlns:p14="http://schemas.microsoft.com/office/powerpoint/2010/main" val="39365174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47D7E-9140-AD37-45DE-487055AC4D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9CAE29-1669-07DE-D919-54B96F4C52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203A90-6D90-3929-8CBE-F694D6B1AD0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0F10E16-A211-50D1-8A21-A85A53BB619F}"/>
              </a:ext>
            </a:extLst>
          </p:cNvPr>
          <p:cNvSpPr>
            <a:spLocks noGrp="1"/>
          </p:cNvSpPr>
          <p:nvPr>
            <p:ph type="sldNum" sz="quarter" idx="5"/>
          </p:nvPr>
        </p:nvSpPr>
        <p:spPr/>
        <p:txBody>
          <a:bodyPr/>
          <a:lstStyle/>
          <a:p>
            <a:fld id="{FA581141-BB04-4083-8771-57A3268E9516}" type="slidenum">
              <a:rPr lang="en-US" smtClean="0"/>
              <a:t>43</a:t>
            </a:fld>
            <a:endParaRPr lang="en-US"/>
          </a:p>
        </p:txBody>
      </p:sp>
    </p:spTree>
    <p:extLst>
      <p:ext uri="{BB962C8B-B14F-4D97-AF65-F5344CB8AC3E}">
        <p14:creationId xmlns:p14="http://schemas.microsoft.com/office/powerpoint/2010/main" val="1029181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FA02B-059D-C7EF-36F6-5463FC797B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1FB540-D97E-6D3B-8031-25CD04D6C9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0660A7-49CB-428F-2B55-2241E7151AD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97EE0C7-4E90-6552-3BA3-79BADBFD8BDE}"/>
              </a:ext>
            </a:extLst>
          </p:cNvPr>
          <p:cNvSpPr>
            <a:spLocks noGrp="1"/>
          </p:cNvSpPr>
          <p:nvPr>
            <p:ph type="sldNum" sz="quarter" idx="5"/>
          </p:nvPr>
        </p:nvSpPr>
        <p:spPr/>
        <p:txBody>
          <a:bodyPr/>
          <a:lstStyle/>
          <a:p>
            <a:fld id="{FA581141-BB04-4083-8771-57A3268E9516}" type="slidenum">
              <a:rPr lang="en-US" smtClean="0"/>
              <a:t>44</a:t>
            </a:fld>
            <a:endParaRPr lang="en-US"/>
          </a:p>
        </p:txBody>
      </p:sp>
    </p:spTree>
    <p:extLst>
      <p:ext uri="{BB962C8B-B14F-4D97-AF65-F5344CB8AC3E}">
        <p14:creationId xmlns:p14="http://schemas.microsoft.com/office/powerpoint/2010/main" val="37301843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7F523-AD45-AF71-BDA2-B3A0A9F47C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E589D2-E0C7-03D5-6788-CDE1E79CC7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BE893F-7C3A-35B5-A53F-E9A6C774AAF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29B0775-AE92-202A-02C5-46A1473915F5}"/>
              </a:ext>
            </a:extLst>
          </p:cNvPr>
          <p:cNvSpPr>
            <a:spLocks noGrp="1"/>
          </p:cNvSpPr>
          <p:nvPr>
            <p:ph type="sldNum" sz="quarter" idx="5"/>
          </p:nvPr>
        </p:nvSpPr>
        <p:spPr/>
        <p:txBody>
          <a:bodyPr/>
          <a:lstStyle/>
          <a:p>
            <a:fld id="{FA581141-BB04-4083-8771-57A3268E9516}" type="slidenum">
              <a:rPr lang="en-US" smtClean="0"/>
              <a:t>45</a:t>
            </a:fld>
            <a:endParaRPr lang="en-US"/>
          </a:p>
        </p:txBody>
      </p:sp>
    </p:spTree>
    <p:extLst>
      <p:ext uri="{BB962C8B-B14F-4D97-AF65-F5344CB8AC3E}">
        <p14:creationId xmlns:p14="http://schemas.microsoft.com/office/powerpoint/2010/main" val="37498416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6D4BA-076E-E50E-1FCD-654C94A425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9662B5-DB42-A3F6-876B-652464133E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8C05E3-BCA9-8EFB-0D39-1AEA7048823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DB4D5F8-A015-3B05-E39E-18DBE654A3C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81141-BB04-4083-8771-57A3268E951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36382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9F1F0D-DFB6-1B76-47DC-6B4FDA1BD6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EB163C-E6FD-13D8-0784-FA6A3E0806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4EB495-F839-08BF-C5C6-F7AC6DA1C3A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D0C0F20-3769-F595-0571-69F131C3816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81141-BB04-4083-8771-57A3268E951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4708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834C6-6D39-FE5B-A17B-D6E71DA464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238EBA-6D93-E5AA-D6D8-EAA2446CAC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92A285-073F-E68B-A8DA-353A00D31A6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D57A687-CEE2-6CE5-2B0D-38E552A87225}"/>
              </a:ext>
            </a:extLst>
          </p:cNvPr>
          <p:cNvSpPr>
            <a:spLocks noGrp="1"/>
          </p:cNvSpPr>
          <p:nvPr>
            <p:ph type="sldNum" sz="quarter" idx="5"/>
          </p:nvPr>
        </p:nvSpPr>
        <p:spPr/>
        <p:txBody>
          <a:bodyPr/>
          <a:lstStyle/>
          <a:p>
            <a:fld id="{FA581141-BB04-4083-8771-57A3268E9516}" type="slidenum">
              <a:rPr lang="en-US" smtClean="0"/>
              <a:t>3</a:t>
            </a:fld>
            <a:endParaRPr lang="en-US"/>
          </a:p>
        </p:txBody>
      </p:sp>
    </p:spTree>
    <p:extLst>
      <p:ext uri="{BB962C8B-B14F-4D97-AF65-F5344CB8AC3E}">
        <p14:creationId xmlns:p14="http://schemas.microsoft.com/office/powerpoint/2010/main" val="40100472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E892D-8F32-BE8A-A781-A5B62D0014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520081-8790-A454-CA07-22E97A6CFD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B943C7-9217-B083-8AFF-71F3A147111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9D4DCED-C62C-96A1-FFB8-C716BFC9CE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81141-BB04-4083-8771-57A3268E951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34771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581141-BB04-4083-8771-57A3268E9516}" type="slidenum">
              <a:rPr lang="en-US" smtClean="0"/>
              <a:t>53</a:t>
            </a:fld>
            <a:endParaRPr lang="en-US"/>
          </a:p>
        </p:txBody>
      </p:sp>
    </p:spTree>
    <p:extLst>
      <p:ext uri="{BB962C8B-B14F-4D97-AF65-F5344CB8AC3E}">
        <p14:creationId xmlns:p14="http://schemas.microsoft.com/office/powerpoint/2010/main" val="42119271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ED854-EE87-B6CB-5C59-246D852193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25D30D-7C4D-C687-FAD3-793A3169BE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BBC6BE-4CCD-08D7-D32E-09270E35A2D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9484D54-AAC6-EC0C-DD9E-1CA79FB36EC0}"/>
              </a:ext>
            </a:extLst>
          </p:cNvPr>
          <p:cNvSpPr>
            <a:spLocks noGrp="1"/>
          </p:cNvSpPr>
          <p:nvPr>
            <p:ph type="sldNum" sz="quarter" idx="5"/>
          </p:nvPr>
        </p:nvSpPr>
        <p:spPr/>
        <p:txBody>
          <a:bodyPr/>
          <a:lstStyle/>
          <a:p>
            <a:fld id="{FA581141-BB04-4083-8771-57A3268E9516}" type="slidenum">
              <a:rPr lang="en-US" smtClean="0"/>
              <a:t>73</a:t>
            </a:fld>
            <a:endParaRPr lang="en-US"/>
          </a:p>
        </p:txBody>
      </p:sp>
    </p:spTree>
    <p:extLst>
      <p:ext uri="{BB962C8B-B14F-4D97-AF65-F5344CB8AC3E}">
        <p14:creationId xmlns:p14="http://schemas.microsoft.com/office/powerpoint/2010/main" val="24554203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01250-4710-2B6A-4DAB-A2B7D2E4CF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7795E2-68E4-CB18-8342-A1C69C7C11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A09C9F-0C97-7E38-53FE-3ADC5F89B9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13A16D5-6AEA-703A-DE3B-18802DE85D71}"/>
              </a:ext>
            </a:extLst>
          </p:cNvPr>
          <p:cNvSpPr>
            <a:spLocks noGrp="1"/>
          </p:cNvSpPr>
          <p:nvPr>
            <p:ph type="sldNum" sz="quarter" idx="5"/>
          </p:nvPr>
        </p:nvSpPr>
        <p:spPr/>
        <p:txBody>
          <a:bodyPr/>
          <a:lstStyle/>
          <a:p>
            <a:fld id="{FA581141-BB04-4083-8771-57A3268E9516}" type="slidenum">
              <a:rPr lang="en-US" smtClean="0"/>
              <a:t>74</a:t>
            </a:fld>
            <a:endParaRPr lang="en-US"/>
          </a:p>
        </p:txBody>
      </p:sp>
    </p:spTree>
    <p:extLst>
      <p:ext uri="{BB962C8B-B14F-4D97-AF65-F5344CB8AC3E}">
        <p14:creationId xmlns:p14="http://schemas.microsoft.com/office/powerpoint/2010/main" val="20743972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59D2B-D5DC-EF00-2492-7BB12F33B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7FC029-7FAA-6BAD-9E11-1F2C992B54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443F87-C508-8437-E5B2-D1C753D24A6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2BEE82-C79A-A5C5-B67A-EE184FBC3101}"/>
              </a:ext>
            </a:extLst>
          </p:cNvPr>
          <p:cNvSpPr>
            <a:spLocks noGrp="1"/>
          </p:cNvSpPr>
          <p:nvPr>
            <p:ph type="sldNum" sz="quarter" idx="5"/>
          </p:nvPr>
        </p:nvSpPr>
        <p:spPr/>
        <p:txBody>
          <a:bodyPr/>
          <a:lstStyle/>
          <a:p>
            <a:fld id="{FA581141-BB04-4083-8771-57A3268E9516}" type="slidenum">
              <a:rPr lang="en-US" smtClean="0"/>
              <a:t>75</a:t>
            </a:fld>
            <a:endParaRPr lang="en-US"/>
          </a:p>
        </p:txBody>
      </p:sp>
    </p:spTree>
    <p:extLst>
      <p:ext uri="{BB962C8B-B14F-4D97-AF65-F5344CB8AC3E}">
        <p14:creationId xmlns:p14="http://schemas.microsoft.com/office/powerpoint/2010/main" val="27060929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FB862D-2346-C07A-CF38-1411CD397B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84D4CF-F774-DD48-FE44-C0C5BA25EC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8EAB0C-618C-4FFC-0C78-643E16C181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6B3FB60-E5B1-994F-C0ED-02CAD04FFE33}"/>
              </a:ext>
            </a:extLst>
          </p:cNvPr>
          <p:cNvSpPr>
            <a:spLocks noGrp="1"/>
          </p:cNvSpPr>
          <p:nvPr>
            <p:ph type="sldNum" sz="quarter" idx="5"/>
          </p:nvPr>
        </p:nvSpPr>
        <p:spPr/>
        <p:txBody>
          <a:bodyPr/>
          <a:lstStyle/>
          <a:p>
            <a:fld id="{FA581141-BB04-4083-8771-57A3268E9516}" type="slidenum">
              <a:rPr lang="en-US" smtClean="0"/>
              <a:t>76</a:t>
            </a:fld>
            <a:endParaRPr lang="en-US"/>
          </a:p>
        </p:txBody>
      </p:sp>
    </p:spTree>
    <p:extLst>
      <p:ext uri="{BB962C8B-B14F-4D97-AF65-F5344CB8AC3E}">
        <p14:creationId xmlns:p14="http://schemas.microsoft.com/office/powerpoint/2010/main" val="18468823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80EBFF-ABA1-8A38-C3DB-8CD8F343E3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51052D-44F0-89A4-490C-63BAB9D6D1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CB24DE-8DC4-5EC2-ACBC-84F6A9ABA00C}"/>
              </a:ext>
            </a:extLst>
          </p:cNvPr>
          <p:cNvSpPr>
            <a:spLocks noGrp="1"/>
          </p:cNvSpPr>
          <p:nvPr>
            <p:ph type="body" idx="1"/>
          </p:nvPr>
        </p:nvSpPr>
        <p:spPr/>
        <p:txBody>
          <a:bodyPr/>
          <a:lstStyle/>
          <a:p>
            <a:pPr defTabSz="966612">
              <a:defRPr/>
            </a:pPr>
            <a:endParaRPr lang="en-US" sz="12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4428381-7C30-722C-BEBE-EB7DA0B052CE}"/>
              </a:ext>
            </a:extLst>
          </p:cNvPr>
          <p:cNvSpPr>
            <a:spLocks noGrp="1"/>
          </p:cNvSpPr>
          <p:nvPr>
            <p:ph type="sldNum" sz="quarter" idx="5"/>
          </p:nvPr>
        </p:nvSpPr>
        <p:spPr/>
        <p:txBody>
          <a:bodyPr/>
          <a:lstStyle/>
          <a:p>
            <a:fld id="{FA581141-BB04-4083-8771-57A3268E9516}" type="slidenum">
              <a:rPr lang="en-US" smtClean="0"/>
              <a:t>77</a:t>
            </a:fld>
            <a:endParaRPr lang="en-US"/>
          </a:p>
        </p:txBody>
      </p:sp>
    </p:spTree>
    <p:extLst>
      <p:ext uri="{BB962C8B-B14F-4D97-AF65-F5344CB8AC3E}">
        <p14:creationId xmlns:p14="http://schemas.microsoft.com/office/powerpoint/2010/main" val="42450455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581141-BB04-4083-8771-57A3268E9516}" type="slidenum">
              <a:rPr lang="en-US" smtClean="0"/>
              <a:t>78</a:t>
            </a:fld>
            <a:endParaRPr lang="en-US"/>
          </a:p>
        </p:txBody>
      </p:sp>
    </p:spTree>
    <p:extLst>
      <p:ext uri="{BB962C8B-B14F-4D97-AF65-F5344CB8AC3E}">
        <p14:creationId xmlns:p14="http://schemas.microsoft.com/office/powerpoint/2010/main" val="27627447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581141-BB04-4083-8771-57A3268E9516}" type="slidenum">
              <a:rPr lang="en-US" smtClean="0"/>
              <a:t>79</a:t>
            </a:fld>
            <a:endParaRPr lang="en-US"/>
          </a:p>
        </p:txBody>
      </p:sp>
    </p:spTree>
    <p:extLst>
      <p:ext uri="{BB962C8B-B14F-4D97-AF65-F5344CB8AC3E}">
        <p14:creationId xmlns:p14="http://schemas.microsoft.com/office/powerpoint/2010/main" val="62416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581141-BB04-4083-8771-57A3268E9516}" type="slidenum">
              <a:rPr lang="en-US" smtClean="0"/>
              <a:t>99</a:t>
            </a:fld>
            <a:endParaRPr lang="en-US"/>
          </a:p>
        </p:txBody>
      </p:sp>
    </p:spTree>
    <p:extLst>
      <p:ext uri="{BB962C8B-B14F-4D97-AF65-F5344CB8AC3E}">
        <p14:creationId xmlns:p14="http://schemas.microsoft.com/office/powerpoint/2010/main" val="2827455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581141-BB04-4083-8771-57A3268E9516}" type="slidenum">
              <a:rPr lang="en-US" smtClean="0"/>
              <a:t>6</a:t>
            </a:fld>
            <a:endParaRPr lang="en-US"/>
          </a:p>
        </p:txBody>
      </p:sp>
    </p:spTree>
    <p:extLst>
      <p:ext uri="{BB962C8B-B14F-4D97-AF65-F5344CB8AC3E}">
        <p14:creationId xmlns:p14="http://schemas.microsoft.com/office/powerpoint/2010/main" val="1610829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19BFF-653F-706B-01C9-92D3C40EA6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522BA9-1221-D76C-7F3F-21D80D901D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DBB13A-B9C5-4052-6E37-5E5B926A764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E3D49B-BEAE-1EEC-4C01-C28F24A1DF81}"/>
              </a:ext>
            </a:extLst>
          </p:cNvPr>
          <p:cNvSpPr>
            <a:spLocks noGrp="1"/>
          </p:cNvSpPr>
          <p:nvPr>
            <p:ph type="sldNum" sz="quarter" idx="5"/>
          </p:nvPr>
        </p:nvSpPr>
        <p:spPr/>
        <p:txBody>
          <a:bodyPr/>
          <a:lstStyle/>
          <a:p>
            <a:fld id="{FA581141-BB04-4083-8771-57A3268E9516}" type="slidenum">
              <a:rPr lang="en-US" smtClean="0"/>
              <a:t>101</a:t>
            </a:fld>
            <a:endParaRPr lang="en-US"/>
          </a:p>
        </p:txBody>
      </p:sp>
    </p:spTree>
    <p:extLst>
      <p:ext uri="{BB962C8B-B14F-4D97-AF65-F5344CB8AC3E}">
        <p14:creationId xmlns:p14="http://schemas.microsoft.com/office/powerpoint/2010/main" val="28560466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0A6DC-EB4D-68E4-44EE-908AA8A5D1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B2E318-EB53-35B6-4766-F37B9EAE0D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69D82D-2FA7-4CC4-67B9-0C18C2430F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93D9967-0A69-57C8-338D-17D8AE7E6DF8}"/>
              </a:ext>
            </a:extLst>
          </p:cNvPr>
          <p:cNvSpPr>
            <a:spLocks noGrp="1"/>
          </p:cNvSpPr>
          <p:nvPr>
            <p:ph type="sldNum" sz="quarter" idx="5"/>
          </p:nvPr>
        </p:nvSpPr>
        <p:spPr/>
        <p:txBody>
          <a:bodyPr/>
          <a:lstStyle/>
          <a:p>
            <a:fld id="{FA581141-BB04-4083-8771-57A3268E9516}" type="slidenum">
              <a:rPr lang="en-US" smtClean="0"/>
              <a:t>103</a:t>
            </a:fld>
            <a:endParaRPr lang="en-US"/>
          </a:p>
        </p:txBody>
      </p:sp>
    </p:spTree>
    <p:extLst>
      <p:ext uri="{BB962C8B-B14F-4D97-AF65-F5344CB8AC3E}">
        <p14:creationId xmlns:p14="http://schemas.microsoft.com/office/powerpoint/2010/main" val="1393840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sz="1200">
              <a:solidFill>
                <a:prstClr val="black"/>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A581141-BB04-4083-8771-57A3268E9516}" type="slidenum">
              <a:rPr lang="en-US" smtClean="0"/>
              <a:t>7</a:t>
            </a:fld>
            <a:endParaRPr lang="en-US"/>
          </a:p>
        </p:txBody>
      </p:sp>
    </p:spTree>
    <p:extLst>
      <p:ext uri="{BB962C8B-B14F-4D97-AF65-F5344CB8AC3E}">
        <p14:creationId xmlns:p14="http://schemas.microsoft.com/office/powerpoint/2010/main" val="4043878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581141-BB04-4083-8771-57A3268E9516}" type="slidenum">
              <a:rPr lang="en-US" smtClean="0"/>
              <a:t>9</a:t>
            </a:fld>
            <a:endParaRPr lang="en-US"/>
          </a:p>
        </p:txBody>
      </p:sp>
    </p:spTree>
    <p:extLst>
      <p:ext uri="{BB962C8B-B14F-4D97-AF65-F5344CB8AC3E}">
        <p14:creationId xmlns:p14="http://schemas.microsoft.com/office/powerpoint/2010/main" val="3733387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69F9A-FA22-096D-238A-0EC0EFFE28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B62BD5-07FA-51CE-CB64-D0ADC6B2BC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B93D67-8F74-C1CC-EAD2-11400D86771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E521E6F-2B6D-2370-BEB0-E03A696BBFA9}"/>
              </a:ext>
            </a:extLst>
          </p:cNvPr>
          <p:cNvSpPr>
            <a:spLocks noGrp="1"/>
          </p:cNvSpPr>
          <p:nvPr>
            <p:ph type="sldNum" sz="quarter" idx="5"/>
          </p:nvPr>
        </p:nvSpPr>
        <p:spPr/>
        <p:txBody>
          <a:bodyPr/>
          <a:lstStyle/>
          <a:p>
            <a:fld id="{FA581141-BB04-4083-8771-57A3268E9516}" type="slidenum">
              <a:rPr lang="en-US" smtClean="0"/>
              <a:t>10</a:t>
            </a:fld>
            <a:endParaRPr lang="en-US"/>
          </a:p>
        </p:txBody>
      </p:sp>
    </p:spTree>
    <p:extLst>
      <p:ext uri="{BB962C8B-B14F-4D97-AF65-F5344CB8AC3E}">
        <p14:creationId xmlns:p14="http://schemas.microsoft.com/office/powerpoint/2010/main" val="1210813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sz="1100" dirty="0"/>
          </a:p>
        </p:txBody>
      </p:sp>
      <p:sp>
        <p:nvSpPr>
          <p:cNvPr id="4" name="Slide Number Placeholder 3"/>
          <p:cNvSpPr>
            <a:spLocks noGrp="1"/>
          </p:cNvSpPr>
          <p:nvPr>
            <p:ph type="sldNum" sz="quarter" idx="5"/>
          </p:nvPr>
        </p:nvSpPr>
        <p:spPr/>
        <p:txBody>
          <a:bodyPr/>
          <a:lstStyle/>
          <a:p>
            <a:fld id="{FA581141-BB04-4083-8771-57A3268E9516}" type="slidenum">
              <a:rPr lang="en-US" smtClean="0"/>
              <a:t>11</a:t>
            </a:fld>
            <a:endParaRPr lang="en-US"/>
          </a:p>
        </p:txBody>
      </p:sp>
    </p:spTree>
    <p:extLst>
      <p:ext uri="{BB962C8B-B14F-4D97-AF65-F5344CB8AC3E}">
        <p14:creationId xmlns:p14="http://schemas.microsoft.com/office/powerpoint/2010/main" val="3295602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9281D2-67AA-0AF8-9648-991768BD41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4BC773-8D38-87D8-A0DF-3EDAB8DF4F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AA29F0-B5F6-3576-A749-2D952C5DB0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49F4544-6C63-945D-C191-955C9B9302FB}"/>
              </a:ext>
            </a:extLst>
          </p:cNvPr>
          <p:cNvSpPr>
            <a:spLocks noGrp="1"/>
          </p:cNvSpPr>
          <p:nvPr>
            <p:ph type="sldNum" sz="quarter" idx="5"/>
          </p:nvPr>
        </p:nvSpPr>
        <p:spPr/>
        <p:txBody>
          <a:bodyPr/>
          <a:lstStyle/>
          <a:p>
            <a:fld id="{FA581141-BB04-4083-8771-57A3268E9516}" type="slidenum">
              <a:rPr lang="en-US" smtClean="0"/>
              <a:t>12</a:t>
            </a:fld>
            <a:endParaRPr lang="en-US"/>
          </a:p>
        </p:txBody>
      </p:sp>
    </p:spTree>
    <p:extLst>
      <p:ext uri="{BB962C8B-B14F-4D97-AF65-F5344CB8AC3E}">
        <p14:creationId xmlns:p14="http://schemas.microsoft.com/office/powerpoint/2010/main" val="32621815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419F6DE-7A79-5C16-B10A-1BC39A24E227}"/>
              </a:ext>
              <a:ext uri="{C183D7F6-B498-43B3-948B-1728B52AA6E4}">
                <adec:decorative xmlns:adec="http://schemas.microsoft.com/office/drawing/2017/decorative" val="1"/>
              </a:ext>
            </a:extLst>
          </p:cNvPr>
          <p:cNvSpPr/>
          <p:nvPr userDrawn="1"/>
        </p:nvSpPr>
        <p:spPr>
          <a:xfrm>
            <a:off x="0" y="6409113"/>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sp>
        <p:nvSpPr>
          <p:cNvPr id="13" name="Rectangle 12"/>
          <p:cNvSpPr/>
          <p:nvPr userDrawn="1"/>
        </p:nvSpPr>
        <p:spPr>
          <a:xfrm>
            <a:off x="1097280" y="6506339"/>
            <a:ext cx="9985898" cy="261610"/>
          </a:xfrm>
          <a:prstGeom prst="rect">
            <a:avLst/>
          </a:prstGeom>
        </p:spPr>
        <p:txBody>
          <a:bodyPr wrap="square">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altLang="en-US" sz="1100" b="1" i="0" u="none" strike="noStrike" kern="1200" cap="none" spc="0" normalizeH="0" baseline="0" noProof="0">
                <a:ln>
                  <a:noFill/>
                </a:ln>
                <a:solidFill>
                  <a:schemeClr val="bg1"/>
                </a:solidFill>
                <a:effectLst/>
                <a:uLnTx/>
                <a:uFillTx/>
                <a:latin typeface="Arial" panose="020B0604020202020204" pitchFamily="34" charset="0"/>
                <a:ea typeface="+mn-ea"/>
                <a:cs typeface="+mn-cs"/>
              </a:rPr>
              <a:t>Tony Thurmond, </a:t>
            </a:r>
            <a:r>
              <a:rPr kumimoji="0" lang="en-US" altLang="en-US" sz="1100" b="0" i="0" u="none" strike="noStrike" kern="1200" cap="none" spc="0" normalizeH="0" baseline="0" noProof="0">
                <a:ln>
                  <a:noFill/>
                </a:ln>
                <a:solidFill>
                  <a:schemeClr val="bg1"/>
                </a:solidFill>
                <a:effectLst/>
                <a:uLnTx/>
                <a:uFillTx/>
                <a:latin typeface="Arial" panose="020B0604020202020204" pitchFamily="34" charset="0"/>
                <a:ea typeface="+mn-ea"/>
                <a:cs typeface="+mn-cs"/>
              </a:rPr>
              <a:t>State Superintendent of Public Instruction				        California Department of Education</a:t>
            </a:r>
            <a:endParaRPr kumimoji="0" lang="en-US" altLang="en-US" sz="1200" b="1"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4" name="Rectangle 3">
            <a:extLst>
              <a:ext uri="{FF2B5EF4-FFF2-40B4-BE49-F238E27FC236}">
                <a16:creationId xmlns:a16="http://schemas.microsoft.com/office/drawing/2014/main" id="{21E1724E-AEEC-C563-27D4-D572F5700397}"/>
              </a:ext>
              <a:ext uri="{C183D7F6-B498-43B3-948B-1728B52AA6E4}">
                <adec:decorative xmlns:adec="http://schemas.microsoft.com/office/drawing/2017/decorative" val="1"/>
              </a:ext>
            </a:extLst>
          </p:cNvPr>
          <p:cNvSpPr/>
          <p:nvPr userDrawn="1"/>
        </p:nvSpPr>
        <p:spPr>
          <a:xfrm>
            <a:off x="1" y="6355080"/>
            <a:ext cx="12191999" cy="45719"/>
          </a:xfrm>
          <a:prstGeom prst="rect">
            <a:avLst/>
          </a:prstGeom>
          <a:solidFill>
            <a:schemeClr val="accent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90079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Above and Below">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57A85C3-FDBF-35E4-309C-1C6BCBFBFCC3}"/>
              </a:ext>
              <a:ext uri="{C183D7F6-B498-43B3-948B-1728B52AA6E4}">
                <adec:decorative xmlns:adec="http://schemas.microsoft.com/office/drawing/2017/decorative" val="1"/>
              </a:ext>
            </a:extLst>
          </p:cNvPr>
          <p:cNvSpPr/>
          <p:nvPr userDrawn="1"/>
        </p:nvSpPr>
        <p:spPr>
          <a:xfrm>
            <a:off x="0" y="0"/>
            <a:ext cx="1886297" cy="6334316"/>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939E241C-0391-6CD4-E64D-B3AAF4CF5127}"/>
              </a:ext>
            </a:extLst>
          </p:cNvPr>
          <p:cNvSpPr>
            <a:spLocks noGrp="1"/>
          </p:cNvSpPr>
          <p:nvPr>
            <p:ph type="title"/>
          </p:nvPr>
        </p:nvSpPr>
        <p:spPr>
          <a:xfrm>
            <a:off x="2111489" y="256132"/>
            <a:ext cx="10058400" cy="1450757"/>
          </a:xfrm>
        </p:spPr>
        <p:txBody>
          <a:bodyPr/>
          <a:lstStyle/>
          <a:p>
            <a:r>
              <a:rPr lang="en-US"/>
              <a:t>Click to edit Master title style</a:t>
            </a:r>
          </a:p>
        </p:txBody>
      </p:sp>
      <p:pic>
        <p:nvPicPr>
          <p:cNvPr id="10" name="Picture 11" descr="Official Seal of the California Department of Education.">
            <a:extLst>
              <a:ext uri="{FF2B5EF4-FFF2-40B4-BE49-F238E27FC236}">
                <a16:creationId xmlns:a16="http://schemas.microsoft.com/office/drawing/2014/main" id="{F22D32BA-31DF-8B73-391D-C7BD5C4C6D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5192" y="758952"/>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1">
            <a:extLst>
              <a:ext uri="{FF2B5EF4-FFF2-40B4-BE49-F238E27FC236}">
                <a16:creationId xmlns:a16="http://schemas.microsoft.com/office/drawing/2014/main" id="{EACB92AF-9DD4-7C8A-B920-68FCFCF790F0}"/>
              </a:ext>
            </a:extLst>
          </p:cNvPr>
          <p:cNvSpPr>
            <a:spLocks noChangeArrowheads="1"/>
          </p:cNvSpPr>
          <p:nvPr userDrawn="1"/>
        </p:nvSpPr>
        <p:spPr bwMode="auto">
          <a:xfrm>
            <a:off x="101367" y="2298827"/>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a:solidFill>
                  <a:srgbClr val="070C51"/>
                </a:solidFill>
                <a:latin typeface="Arial" panose="020B0604020202020204" pitchFamily="34" charset="0"/>
              </a:rPr>
              <a:t>TONY</a:t>
            </a:r>
            <a:r>
              <a:rPr lang="en-US" altLang="en-US" sz="1200" b="1" baseline="0">
                <a:solidFill>
                  <a:srgbClr val="070C51"/>
                </a:solidFill>
                <a:latin typeface="Arial" panose="020B0604020202020204" pitchFamily="34" charset="0"/>
              </a:rPr>
              <a:t> THURMOND</a:t>
            </a:r>
            <a:br>
              <a:rPr lang="en-US" altLang="en-US" sz="1000" b="1">
                <a:solidFill>
                  <a:srgbClr val="070C51"/>
                </a:solidFill>
                <a:latin typeface="Arial" panose="020B0604020202020204" pitchFamily="34" charset="0"/>
              </a:rPr>
            </a:br>
            <a:r>
              <a:rPr lang="en-US" altLang="en-US" sz="1000">
                <a:solidFill>
                  <a:srgbClr val="070C51"/>
                </a:solidFill>
                <a:latin typeface="Arial" panose="020B0604020202020204" pitchFamily="34" charset="0"/>
              </a:rPr>
              <a:t>State Superintendent </a:t>
            </a:r>
            <a:br>
              <a:rPr lang="en-US" altLang="en-US" sz="1000">
                <a:solidFill>
                  <a:srgbClr val="070C51"/>
                </a:solidFill>
                <a:latin typeface="Arial" panose="020B0604020202020204" pitchFamily="34" charset="0"/>
              </a:rPr>
            </a:br>
            <a:r>
              <a:rPr lang="en-US" altLang="en-US" sz="1000">
                <a:solidFill>
                  <a:srgbClr val="070C51"/>
                </a:solidFill>
                <a:latin typeface="Arial" panose="020B0604020202020204" pitchFamily="34" charset="0"/>
              </a:rPr>
              <a:t>of Public Instruction</a:t>
            </a:r>
            <a:endParaRPr lang="en-US" altLang="en-US" sz="1000">
              <a:solidFill>
                <a:schemeClr val="tx2"/>
              </a:solidFill>
            </a:endParaRPr>
          </a:p>
        </p:txBody>
      </p:sp>
      <p:sp>
        <p:nvSpPr>
          <p:cNvPr id="3" name="Content Placeholder 2"/>
          <p:cNvSpPr>
            <a:spLocks noGrp="1"/>
          </p:cNvSpPr>
          <p:nvPr>
            <p:ph sz="half" idx="1"/>
          </p:nvPr>
        </p:nvSpPr>
        <p:spPr>
          <a:xfrm>
            <a:off x="1886297" y="1845734"/>
            <a:ext cx="10305702" cy="2144375"/>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1886297" y="4098483"/>
            <a:ext cx="10283591" cy="214437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p>
            <a:fld id="{967E9DEB-FC8D-44BF-B3BB-4205EEF170CC}" type="datetime1">
              <a:rPr lang="en-US" smtClean="0"/>
              <a:t>1/9/2026</a:t>
            </a:fld>
            <a:endParaRPr lang="en-US"/>
          </a:p>
        </p:txBody>
      </p:sp>
      <p:sp>
        <p:nvSpPr>
          <p:cNvPr id="6" name="Footer Placeholder 5"/>
          <p:cNvSpPr>
            <a:spLocks noGrp="1"/>
          </p:cNvSpPr>
          <p:nvPr>
            <p:ph type="ftr" sz="quarter" idx="11"/>
          </p:nvPr>
        </p:nvSpPr>
        <p:spPr/>
        <p:txBody>
          <a:bodyPr/>
          <a:lstStyle/>
          <a:p>
            <a:endParaRPr lang="en-US"/>
          </a:p>
        </p:txBody>
      </p:sp>
      <p:sp>
        <p:nvSpPr>
          <p:cNvPr id="2" name="Slide Number Placeholder 1">
            <a:extLst>
              <a:ext uri="{FF2B5EF4-FFF2-40B4-BE49-F238E27FC236}">
                <a16:creationId xmlns:a16="http://schemas.microsoft.com/office/drawing/2014/main" id="{AA9D8B30-A202-A9F3-06F2-7C03E39B5635}"/>
              </a:ext>
            </a:extLst>
          </p:cNvPr>
          <p:cNvSpPr>
            <a:spLocks noGrp="1"/>
          </p:cNvSpPr>
          <p:nvPr>
            <p:ph type="sldNum" sz="quarter" idx="12"/>
          </p:nvPr>
        </p:nvSpPr>
        <p:spPr/>
        <p:txBody>
          <a:bodyPr/>
          <a:lstStyle/>
          <a:p>
            <a:fld id="{425B8834-9231-4E95-9474-5E208B968EA0}" type="slidenum">
              <a:rPr lang="en-US" smtClean="0"/>
              <a:pPr/>
              <a:t>‹#›</a:t>
            </a:fld>
            <a:endParaRPr lang="en-US"/>
          </a:p>
        </p:txBody>
      </p:sp>
    </p:spTree>
    <p:extLst>
      <p:ext uri="{BB962C8B-B14F-4D97-AF65-F5344CB8AC3E}">
        <p14:creationId xmlns:p14="http://schemas.microsoft.com/office/powerpoint/2010/main" val="1224825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049282-3A9E-4B62-B18C-6B61DB23F1E6}" type="datetime1">
              <a:rPr lang="en-US" smtClean="0"/>
              <a:t>1/9/2026</a:t>
            </a:fld>
            <a:endParaRPr lang="en-US"/>
          </a:p>
        </p:txBody>
      </p:sp>
      <p:sp>
        <p:nvSpPr>
          <p:cNvPr id="8" name="Footer Placeholder 7"/>
          <p:cNvSpPr>
            <a:spLocks noGrp="1"/>
          </p:cNvSpPr>
          <p:nvPr>
            <p:ph type="ftr" sz="quarter" idx="11"/>
          </p:nvPr>
        </p:nvSpPr>
        <p:spPr/>
        <p:txBody>
          <a:bodyPr/>
          <a:lstStyle/>
          <a:p>
            <a:endParaRPr lang="en-US"/>
          </a:p>
        </p:txBody>
      </p:sp>
      <p:sp>
        <p:nvSpPr>
          <p:cNvPr id="2" name="Slide Number Placeholder 1">
            <a:extLst>
              <a:ext uri="{FF2B5EF4-FFF2-40B4-BE49-F238E27FC236}">
                <a16:creationId xmlns:a16="http://schemas.microsoft.com/office/drawing/2014/main" id="{D7077BEE-C8DB-9C3A-FC12-143261392375}"/>
              </a:ext>
            </a:extLst>
          </p:cNvPr>
          <p:cNvSpPr>
            <a:spLocks noGrp="1"/>
          </p:cNvSpPr>
          <p:nvPr>
            <p:ph type="sldNum" sz="quarter" idx="12"/>
          </p:nvPr>
        </p:nvSpPr>
        <p:spPr/>
        <p:txBody>
          <a:bodyPr/>
          <a:lstStyle/>
          <a:p>
            <a:fld id="{425B8834-9231-4E95-9474-5E208B968EA0}" type="slidenum">
              <a:rPr lang="en-US" smtClean="0"/>
              <a:pPr/>
              <a:t>‹#›</a:t>
            </a:fld>
            <a:endParaRPr lang="en-US"/>
          </a:p>
        </p:txBody>
      </p:sp>
    </p:spTree>
    <p:extLst>
      <p:ext uri="{BB962C8B-B14F-4D97-AF65-F5344CB8AC3E}">
        <p14:creationId xmlns:p14="http://schemas.microsoft.com/office/powerpoint/2010/main" val="2008205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6775E7-8B17-46E9-B54A-54EFFCDD436B}" type="datetime1">
              <a:rPr lang="en-US" smtClean="0"/>
              <a:t>1/9/2026</a:t>
            </a:fld>
            <a:endParaRPr lang="en-US"/>
          </a:p>
        </p:txBody>
      </p:sp>
      <p:sp>
        <p:nvSpPr>
          <p:cNvPr id="4" name="Footer Placeholder 3"/>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3F556D-3043-8145-51D7-401A27775CC9}"/>
              </a:ext>
            </a:extLst>
          </p:cNvPr>
          <p:cNvSpPr>
            <a:spLocks noGrp="1"/>
          </p:cNvSpPr>
          <p:nvPr>
            <p:ph type="sldNum" sz="quarter" idx="12"/>
          </p:nvPr>
        </p:nvSpPr>
        <p:spPr/>
        <p:txBody>
          <a:bodyPr/>
          <a:lstStyle/>
          <a:p>
            <a:fld id="{425B8834-9231-4E95-9474-5E208B968EA0}" type="slidenum">
              <a:rPr lang="en-US" smtClean="0"/>
              <a:pPr/>
              <a:t>‹#›</a:t>
            </a:fld>
            <a:endParaRPr lang="en-US"/>
          </a:p>
        </p:txBody>
      </p:sp>
    </p:spTree>
    <p:extLst>
      <p:ext uri="{BB962C8B-B14F-4D97-AF65-F5344CB8AC3E}">
        <p14:creationId xmlns:p14="http://schemas.microsoft.com/office/powerpoint/2010/main" val="3281502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A6F6B45-E9C3-F12C-DA8D-86384A3A6E55}"/>
              </a:ext>
              <a:ext uri="{C183D7F6-B498-43B3-948B-1728B52AA6E4}">
                <adec:decorative xmlns:adec="http://schemas.microsoft.com/office/drawing/2017/decorative" val="1"/>
              </a:ext>
            </a:extLst>
          </p:cNvPr>
          <p:cNvSpPr/>
          <p:nvPr userDrawn="1"/>
        </p:nvSpPr>
        <p:spPr>
          <a:xfrm>
            <a:off x="0" y="6409113"/>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Rectangle 3">
            <a:extLst>
              <a:ext uri="{FF2B5EF4-FFF2-40B4-BE49-F238E27FC236}">
                <a16:creationId xmlns:a16="http://schemas.microsoft.com/office/drawing/2014/main" id="{A0659C67-6043-6AD9-9A89-E5290E223836}"/>
              </a:ext>
              <a:ext uri="{C183D7F6-B498-43B3-948B-1728B52AA6E4}">
                <adec:decorative xmlns:adec="http://schemas.microsoft.com/office/drawing/2017/decorative" val="1"/>
              </a:ext>
            </a:extLst>
          </p:cNvPr>
          <p:cNvSpPr/>
          <p:nvPr userDrawn="1"/>
        </p:nvSpPr>
        <p:spPr>
          <a:xfrm>
            <a:off x="1" y="6355080"/>
            <a:ext cx="12191999" cy="45719"/>
          </a:xfrm>
          <a:prstGeom prst="rect">
            <a:avLst/>
          </a:prstGeom>
          <a:solidFill>
            <a:schemeClr val="accent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1097280" y="758952"/>
            <a:ext cx="10058400" cy="1971203"/>
          </a:xfrm>
        </p:spPr>
        <p:txBody>
          <a:bodyPr anchor="b" anchorCtr="0">
            <a:normAutofit/>
          </a:bodyPr>
          <a:lstStyle>
            <a:lvl1pPr algn="ctr">
              <a:lnSpc>
                <a:spcPct val="85000"/>
              </a:lnSpc>
              <a:defRPr sz="8000" b="0">
                <a:solidFill>
                  <a:schemeClr val="tx1">
                    <a:lumMod val="85000"/>
                    <a:lumOff val="15000"/>
                  </a:schemeClr>
                </a:solidFill>
              </a:defRPr>
            </a:lvl1pPr>
          </a:lstStyle>
          <a:p>
            <a:r>
              <a:rPr lang="en-US"/>
              <a:t>Click to edit Master title style</a:t>
            </a:r>
          </a:p>
        </p:txBody>
      </p:sp>
      <p:pic>
        <p:nvPicPr>
          <p:cNvPr id="13" name="Picture 12"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pic>
        <p:nvPicPr>
          <p:cNvPr id="6" name="Picture 11" descr="Official Seal of the California Department of Education.">
            <a:extLst>
              <a:ext uri="{FF2B5EF4-FFF2-40B4-BE49-F238E27FC236}">
                <a16:creationId xmlns:a16="http://schemas.microsoft.com/office/drawing/2014/main" id="{34FFB8FB-AFF8-57B8-B09C-FA805E14299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13586" y="2933932"/>
            <a:ext cx="3164828" cy="3164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a:extLst>
              <a:ext uri="{FF2B5EF4-FFF2-40B4-BE49-F238E27FC236}">
                <a16:creationId xmlns:a16="http://schemas.microsoft.com/office/drawing/2014/main" id="{3E85094A-C8D9-B2CB-AE91-DCC55F19707A}"/>
              </a:ext>
            </a:extLst>
          </p:cNvPr>
          <p:cNvSpPr>
            <a:spLocks noGrp="1"/>
          </p:cNvSpPr>
          <p:nvPr>
            <p:ph type="sldNum" sz="quarter" idx="12"/>
          </p:nvPr>
        </p:nvSpPr>
        <p:spPr>
          <a:xfrm>
            <a:off x="8610600" y="6459785"/>
            <a:ext cx="2484120" cy="365124"/>
          </a:xfrm>
        </p:spPr>
        <p:txBody>
          <a:bodyPr/>
          <a:lstStyle/>
          <a:p>
            <a:fld id="{425B8834-9231-4E95-9474-5E208B968EA0}" type="slidenum">
              <a:rPr lang="en-US" smtClean="0"/>
              <a:pPr/>
              <a:t>‹#›</a:t>
            </a:fld>
            <a:endParaRPr lang="en-US" dirty="0"/>
          </a:p>
        </p:txBody>
      </p:sp>
    </p:spTree>
    <p:extLst>
      <p:ext uri="{BB962C8B-B14F-4D97-AF65-F5344CB8AC3E}">
        <p14:creationId xmlns:p14="http://schemas.microsoft.com/office/powerpoint/2010/main" val="2368994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hree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D80E28-3084-4B0E-3BE8-4A61A731A9A2}"/>
              </a:ext>
              <a:ext uri="{C183D7F6-B498-43B3-948B-1728B52AA6E4}">
                <adec:decorative xmlns:adec="http://schemas.microsoft.com/office/drawing/2017/decorative" val="1"/>
              </a:ext>
            </a:extLst>
          </p:cNvPr>
          <p:cNvSpPr/>
          <p:nvPr userDrawn="1"/>
        </p:nvSpPr>
        <p:spPr>
          <a:xfrm>
            <a:off x="0" y="0"/>
            <a:ext cx="1886297" cy="6334316"/>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1" descr="Official Seal of the California Department of Education.">
            <a:extLst>
              <a:ext uri="{FF2B5EF4-FFF2-40B4-BE49-F238E27FC236}">
                <a16:creationId xmlns:a16="http://schemas.microsoft.com/office/drawing/2014/main" id="{3E522D10-D3DB-1242-70AC-41C705C499D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192" y="758952"/>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1">
            <a:extLst>
              <a:ext uri="{FF2B5EF4-FFF2-40B4-BE49-F238E27FC236}">
                <a16:creationId xmlns:a16="http://schemas.microsoft.com/office/drawing/2014/main" id="{3E723F10-DD6F-3C72-68AE-B62F9D18C2F0}"/>
              </a:ext>
            </a:extLst>
          </p:cNvPr>
          <p:cNvSpPr>
            <a:spLocks noChangeArrowheads="1"/>
          </p:cNvSpPr>
          <p:nvPr userDrawn="1"/>
        </p:nvSpPr>
        <p:spPr bwMode="auto">
          <a:xfrm>
            <a:off x="101367" y="2298827"/>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a:solidFill>
                  <a:srgbClr val="070C51"/>
                </a:solidFill>
                <a:latin typeface="Arial" panose="020B0604020202020204" pitchFamily="34" charset="0"/>
              </a:rPr>
              <a:t>TONY</a:t>
            </a:r>
            <a:r>
              <a:rPr lang="en-US" altLang="en-US" sz="1200" b="1" baseline="0">
                <a:solidFill>
                  <a:srgbClr val="070C51"/>
                </a:solidFill>
                <a:latin typeface="Arial" panose="020B0604020202020204" pitchFamily="34" charset="0"/>
              </a:rPr>
              <a:t> THURMOND</a:t>
            </a:r>
            <a:br>
              <a:rPr lang="en-US" altLang="en-US" sz="1000" b="1">
                <a:solidFill>
                  <a:srgbClr val="070C51"/>
                </a:solidFill>
                <a:latin typeface="Arial" panose="020B0604020202020204" pitchFamily="34" charset="0"/>
              </a:rPr>
            </a:br>
            <a:r>
              <a:rPr lang="en-US" altLang="en-US" sz="1000">
                <a:solidFill>
                  <a:srgbClr val="070C51"/>
                </a:solidFill>
                <a:latin typeface="Arial" panose="020B0604020202020204" pitchFamily="34" charset="0"/>
              </a:rPr>
              <a:t>State Superintendent </a:t>
            </a:r>
            <a:br>
              <a:rPr lang="en-US" altLang="en-US" sz="1000">
                <a:solidFill>
                  <a:srgbClr val="070C51"/>
                </a:solidFill>
                <a:latin typeface="Arial" panose="020B0604020202020204" pitchFamily="34" charset="0"/>
              </a:rPr>
            </a:br>
            <a:r>
              <a:rPr lang="en-US" altLang="en-US" sz="1000">
                <a:solidFill>
                  <a:srgbClr val="070C51"/>
                </a:solidFill>
                <a:latin typeface="Arial" panose="020B0604020202020204" pitchFamily="34" charset="0"/>
              </a:rPr>
              <a:t>of Public Instruction</a:t>
            </a:r>
            <a:endParaRPr lang="en-US" altLang="en-US" sz="1000">
              <a:solidFill>
                <a:schemeClr val="tx2"/>
              </a:solidFill>
            </a:endParaRPr>
          </a:p>
        </p:txBody>
      </p:sp>
      <p:sp>
        <p:nvSpPr>
          <p:cNvPr id="11" name="Title 1">
            <a:extLst>
              <a:ext uri="{FF2B5EF4-FFF2-40B4-BE49-F238E27FC236}">
                <a16:creationId xmlns:a16="http://schemas.microsoft.com/office/drawing/2014/main" id="{5B9BAB75-300C-E15F-74EE-8D7B6B4CB994}"/>
              </a:ext>
            </a:extLst>
          </p:cNvPr>
          <p:cNvSpPr>
            <a:spLocks noGrp="1"/>
          </p:cNvSpPr>
          <p:nvPr>
            <p:ph type="title"/>
          </p:nvPr>
        </p:nvSpPr>
        <p:spPr>
          <a:xfrm>
            <a:off x="2111489" y="256132"/>
            <a:ext cx="10058400" cy="1450757"/>
          </a:xfrm>
        </p:spPr>
        <p:txBody>
          <a:bodyPr/>
          <a:lstStyle/>
          <a:p>
            <a:r>
              <a:rPr lang="en-US" dirty="0"/>
              <a:t>Click to edit Master title style</a:t>
            </a:r>
          </a:p>
        </p:txBody>
      </p:sp>
      <p:sp>
        <p:nvSpPr>
          <p:cNvPr id="5" name="Content Placeholder 4"/>
          <p:cNvSpPr>
            <a:spLocks noGrp="1"/>
          </p:cNvSpPr>
          <p:nvPr>
            <p:ph sz="quarter" idx="11" hasCustomPrompt="1"/>
          </p:nvPr>
        </p:nvSpPr>
        <p:spPr>
          <a:xfrm>
            <a:off x="1923986" y="2062791"/>
            <a:ext cx="10265355" cy="2020989"/>
          </a:xfrm>
        </p:spPr>
        <p:txBody>
          <a:bodyPr anchor="ctr"/>
          <a:lstStyle>
            <a:lvl1pPr marL="0" indent="0">
              <a:buNone/>
              <a:defRPr/>
            </a:lvl1pPr>
          </a:lstStyle>
          <a:p>
            <a:pPr lvl="0"/>
            <a:r>
              <a:rPr lang="en-US" dirty="0"/>
              <a:t>Edit Master text styles</a:t>
            </a:r>
          </a:p>
        </p:txBody>
      </p:sp>
      <p:sp>
        <p:nvSpPr>
          <p:cNvPr id="6" name="Content Placeholder 4">
            <a:extLst>
              <a:ext uri="{FF2B5EF4-FFF2-40B4-BE49-F238E27FC236}">
                <a16:creationId xmlns:a16="http://schemas.microsoft.com/office/drawing/2014/main" id="{283843E9-99E1-DD5B-B157-A183A83A6AF2}"/>
              </a:ext>
            </a:extLst>
          </p:cNvPr>
          <p:cNvSpPr>
            <a:spLocks noGrp="1"/>
          </p:cNvSpPr>
          <p:nvPr>
            <p:ph sz="quarter" idx="12" hasCustomPrompt="1"/>
          </p:nvPr>
        </p:nvSpPr>
        <p:spPr>
          <a:xfrm>
            <a:off x="1904533" y="4082894"/>
            <a:ext cx="5134442" cy="2020989"/>
          </a:xfrm>
        </p:spPr>
        <p:txBody>
          <a:bodyPr anchor="ctr"/>
          <a:lstStyle>
            <a:lvl1pPr marL="0" indent="0">
              <a:buNone/>
              <a:defRPr/>
            </a:lvl1pPr>
          </a:lstStyle>
          <a:p>
            <a:pPr lvl="0"/>
            <a:r>
              <a:rPr lang="en-US"/>
              <a:t>Edit Master text styles</a:t>
            </a:r>
          </a:p>
        </p:txBody>
      </p:sp>
      <p:sp>
        <p:nvSpPr>
          <p:cNvPr id="8" name="Content Placeholder 4">
            <a:extLst>
              <a:ext uri="{FF2B5EF4-FFF2-40B4-BE49-F238E27FC236}">
                <a16:creationId xmlns:a16="http://schemas.microsoft.com/office/drawing/2014/main" id="{E71823C2-38B8-0A0E-1D9F-FFFB54C8CCF4}"/>
              </a:ext>
            </a:extLst>
          </p:cNvPr>
          <p:cNvSpPr>
            <a:spLocks noGrp="1"/>
          </p:cNvSpPr>
          <p:nvPr>
            <p:ph sz="quarter" idx="14" hasCustomPrompt="1"/>
          </p:nvPr>
        </p:nvSpPr>
        <p:spPr>
          <a:xfrm>
            <a:off x="7038975" y="4082894"/>
            <a:ext cx="4886325" cy="2020989"/>
          </a:xfrm>
        </p:spPr>
        <p:txBody>
          <a:bodyPr anchor="ctr"/>
          <a:lstStyle>
            <a:lvl1pPr marL="0" indent="0">
              <a:buNone/>
              <a:defRPr/>
            </a:lvl1pPr>
          </a:lstStyle>
          <a:p>
            <a:pPr lvl="0"/>
            <a:r>
              <a:rPr lang="en-US"/>
              <a:t>Edit Master text styles</a:t>
            </a:r>
          </a:p>
        </p:txBody>
      </p:sp>
      <p:sp>
        <p:nvSpPr>
          <p:cNvPr id="12" name="Slide Number Placeholder 5">
            <a:extLst>
              <a:ext uri="{FF2B5EF4-FFF2-40B4-BE49-F238E27FC236}">
                <a16:creationId xmlns:a16="http://schemas.microsoft.com/office/drawing/2014/main" id="{F5E414AE-ED87-6E3F-CCBB-DE1403F79BF0}"/>
              </a:ext>
            </a:extLst>
          </p:cNvPr>
          <p:cNvSpPr>
            <a:spLocks noGrp="1"/>
          </p:cNvSpPr>
          <p:nvPr>
            <p:ph type="sldNum" sz="quarter" idx="15"/>
          </p:nvPr>
        </p:nvSpPr>
        <p:spPr>
          <a:xfrm>
            <a:off x="8610600" y="6459785"/>
            <a:ext cx="2484120" cy="365124"/>
          </a:xfrm>
        </p:spPr>
        <p:txBody>
          <a:bodyPr/>
          <a:lstStyle/>
          <a:p>
            <a:fld id="{425B8834-9231-4E95-9474-5E208B968EA0}" type="slidenum">
              <a:rPr lang="en-US" smtClean="0"/>
              <a:pPr/>
              <a:t>‹#›</a:t>
            </a:fld>
            <a:endParaRPr lang="en-US" dirty="0"/>
          </a:p>
        </p:txBody>
      </p:sp>
    </p:spTree>
    <p:custDataLst>
      <p:tags r:id="rId1"/>
    </p:custDataLst>
    <p:extLst>
      <p:ext uri="{BB962C8B-B14F-4D97-AF65-F5344CB8AC3E}">
        <p14:creationId xmlns:p14="http://schemas.microsoft.com/office/powerpoint/2010/main" val="263444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break - use this on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sz="quarter" idx="11" hasCustomPrompt="1"/>
          </p:nvPr>
        </p:nvSpPr>
        <p:spPr>
          <a:xfrm>
            <a:off x="2661268" y="413413"/>
            <a:ext cx="6361565" cy="3155385"/>
          </a:xfrm>
        </p:spPr>
        <p:txBody>
          <a:bodyPr anchor="ctr">
            <a:normAutofit/>
          </a:bodyPr>
          <a:lstStyle>
            <a:lvl1pPr marL="0" indent="0" algn="ctr">
              <a:buNone/>
              <a:defRPr sz="3600">
                <a:solidFill>
                  <a:schemeClr val="tx1">
                    <a:lumMod val="75000"/>
                    <a:lumOff val="25000"/>
                  </a:schemeClr>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14585658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2000250" y="286603"/>
            <a:ext cx="9925050" cy="1450757"/>
          </a:xfrm>
        </p:spPr>
        <p:txBody>
          <a:bodyPr/>
          <a:lstStyle/>
          <a:p>
            <a:r>
              <a:rPr lang="en-US" dirty="0"/>
              <a:t>Click to edit Master title style</a:t>
            </a:r>
          </a:p>
        </p:txBody>
      </p:sp>
      <p:sp>
        <p:nvSpPr>
          <p:cNvPr id="5" name="Content Placeholder 4"/>
          <p:cNvSpPr>
            <a:spLocks noGrp="1"/>
          </p:cNvSpPr>
          <p:nvPr>
            <p:ph sz="quarter" idx="11" hasCustomPrompt="1"/>
          </p:nvPr>
        </p:nvSpPr>
        <p:spPr>
          <a:xfrm>
            <a:off x="1904533" y="1770618"/>
            <a:ext cx="4743451" cy="2020989"/>
          </a:xfrm>
        </p:spPr>
        <p:txBody>
          <a:bodyPr anchor="ctr"/>
          <a:lstStyle>
            <a:lvl1pPr marL="0" indent="0">
              <a:buNone/>
              <a:defRPr/>
            </a:lvl1pPr>
          </a:lstStyle>
          <a:p>
            <a:pPr lvl="0"/>
            <a:r>
              <a:rPr lang="en-US"/>
              <a:t>Edit Master text styles</a:t>
            </a:r>
          </a:p>
        </p:txBody>
      </p:sp>
      <p:sp>
        <p:nvSpPr>
          <p:cNvPr id="6" name="Content Placeholder 4">
            <a:extLst>
              <a:ext uri="{FF2B5EF4-FFF2-40B4-BE49-F238E27FC236}">
                <a16:creationId xmlns:a16="http://schemas.microsoft.com/office/drawing/2014/main" id="{283843E9-99E1-DD5B-B157-A183A83A6AF2}"/>
              </a:ext>
            </a:extLst>
          </p:cNvPr>
          <p:cNvSpPr>
            <a:spLocks noGrp="1"/>
          </p:cNvSpPr>
          <p:nvPr>
            <p:ph sz="quarter" idx="12" hasCustomPrompt="1"/>
          </p:nvPr>
        </p:nvSpPr>
        <p:spPr>
          <a:xfrm>
            <a:off x="1900585" y="4082894"/>
            <a:ext cx="4743452" cy="2020989"/>
          </a:xfrm>
        </p:spPr>
        <p:txBody>
          <a:bodyPr anchor="ctr"/>
          <a:lstStyle>
            <a:lvl1pPr marL="0" indent="0">
              <a:buNone/>
              <a:defRPr/>
            </a:lvl1pPr>
          </a:lstStyle>
          <a:p>
            <a:pPr lvl="0"/>
            <a:r>
              <a:rPr lang="en-US"/>
              <a:t>Edit Master text styles</a:t>
            </a:r>
          </a:p>
        </p:txBody>
      </p:sp>
      <p:sp>
        <p:nvSpPr>
          <p:cNvPr id="7" name="Content Placeholder 4">
            <a:extLst>
              <a:ext uri="{FF2B5EF4-FFF2-40B4-BE49-F238E27FC236}">
                <a16:creationId xmlns:a16="http://schemas.microsoft.com/office/drawing/2014/main" id="{B232C826-8BEF-1152-CFC5-0E4656D7A78A}"/>
              </a:ext>
            </a:extLst>
          </p:cNvPr>
          <p:cNvSpPr>
            <a:spLocks noGrp="1"/>
          </p:cNvSpPr>
          <p:nvPr>
            <p:ph sz="quarter" idx="13" hasCustomPrompt="1"/>
          </p:nvPr>
        </p:nvSpPr>
        <p:spPr>
          <a:xfrm>
            <a:off x="6647984" y="1770618"/>
            <a:ext cx="5277316" cy="2020989"/>
          </a:xfrm>
        </p:spPr>
        <p:txBody>
          <a:bodyPr anchor="ctr"/>
          <a:lstStyle>
            <a:lvl1pPr marL="0" indent="0">
              <a:buNone/>
              <a:defRPr/>
            </a:lvl1pPr>
          </a:lstStyle>
          <a:p>
            <a:pPr lvl="0"/>
            <a:r>
              <a:rPr lang="en-US" dirty="0"/>
              <a:t>Edit Master text styles</a:t>
            </a:r>
          </a:p>
        </p:txBody>
      </p:sp>
      <p:sp>
        <p:nvSpPr>
          <p:cNvPr id="8" name="Content Placeholder 4">
            <a:extLst>
              <a:ext uri="{FF2B5EF4-FFF2-40B4-BE49-F238E27FC236}">
                <a16:creationId xmlns:a16="http://schemas.microsoft.com/office/drawing/2014/main" id="{E71823C2-38B8-0A0E-1D9F-FFFB54C8CCF4}"/>
              </a:ext>
            </a:extLst>
          </p:cNvPr>
          <p:cNvSpPr>
            <a:spLocks noGrp="1"/>
          </p:cNvSpPr>
          <p:nvPr>
            <p:ph sz="quarter" idx="14" hasCustomPrompt="1"/>
          </p:nvPr>
        </p:nvSpPr>
        <p:spPr>
          <a:xfrm>
            <a:off x="6647984" y="4082894"/>
            <a:ext cx="5277316" cy="2020989"/>
          </a:xfrm>
        </p:spPr>
        <p:txBody>
          <a:bodyPr anchor="ctr"/>
          <a:lstStyle>
            <a:lvl1pPr marL="0" indent="0">
              <a:buNone/>
              <a:defRPr/>
            </a:lvl1pPr>
          </a:lstStyle>
          <a:p>
            <a:pPr lvl="0"/>
            <a:r>
              <a:rPr lang="en-US" dirty="0"/>
              <a:t>Edit Master text styles</a:t>
            </a:r>
          </a:p>
        </p:txBody>
      </p:sp>
      <p:sp>
        <p:nvSpPr>
          <p:cNvPr id="4" name="Rectangle 3">
            <a:extLst>
              <a:ext uri="{FF2B5EF4-FFF2-40B4-BE49-F238E27FC236}">
                <a16:creationId xmlns:a16="http://schemas.microsoft.com/office/drawing/2014/main" id="{78D022F7-01D2-C321-A089-81924452905D}"/>
              </a:ext>
              <a:ext uri="{C183D7F6-B498-43B3-948B-1728B52AA6E4}">
                <adec:decorative xmlns:adec="http://schemas.microsoft.com/office/drawing/2017/decorative" val="1"/>
              </a:ext>
            </a:extLst>
          </p:cNvPr>
          <p:cNvSpPr/>
          <p:nvPr userDrawn="1"/>
        </p:nvSpPr>
        <p:spPr>
          <a:xfrm>
            <a:off x="0" y="0"/>
            <a:ext cx="1886297" cy="6334316"/>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1" descr="Official Seal of the California Department of Education.">
            <a:extLst>
              <a:ext uri="{FF2B5EF4-FFF2-40B4-BE49-F238E27FC236}">
                <a16:creationId xmlns:a16="http://schemas.microsoft.com/office/drawing/2014/main" id="{AEAB62E5-8AB7-3CC1-9FE3-7F938FDAD46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192" y="758952"/>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1">
            <a:extLst>
              <a:ext uri="{FF2B5EF4-FFF2-40B4-BE49-F238E27FC236}">
                <a16:creationId xmlns:a16="http://schemas.microsoft.com/office/drawing/2014/main" id="{F0676229-19E4-8B08-28A3-EC2868A8E9FF}"/>
              </a:ext>
            </a:extLst>
          </p:cNvPr>
          <p:cNvSpPr>
            <a:spLocks noChangeArrowheads="1"/>
          </p:cNvSpPr>
          <p:nvPr userDrawn="1"/>
        </p:nvSpPr>
        <p:spPr bwMode="auto">
          <a:xfrm>
            <a:off x="101367" y="2298827"/>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a:solidFill>
                  <a:srgbClr val="070C51"/>
                </a:solidFill>
                <a:latin typeface="Arial" panose="020B0604020202020204" pitchFamily="34" charset="0"/>
              </a:rPr>
              <a:t>TONY</a:t>
            </a:r>
            <a:r>
              <a:rPr lang="en-US" altLang="en-US" sz="1200" b="1" baseline="0">
                <a:solidFill>
                  <a:srgbClr val="070C51"/>
                </a:solidFill>
                <a:latin typeface="Arial" panose="020B0604020202020204" pitchFamily="34" charset="0"/>
              </a:rPr>
              <a:t> THURMOND</a:t>
            </a:r>
            <a:br>
              <a:rPr lang="en-US" altLang="en-US" sz="1000" b="1">
                <a:solidFill>
                  <a:srgbClr val="070C51"/>
                </a:solidFill>
                <a:latin typeface="Arial" panose="020B0604020202020204" pitchFamily="34" charset="0"/>
              </a:rPr>
            </a:br>
            <a:r>
              <a:rPr lang="en-US" altLang="en-US" sz="1000">
                <a:solidFill>
                  <a:srgbClr val="070C51"/>
                </a:solidFill>
                <a:latin typeface="Arial" panose="020B0604020202020204" pitchFamily="34" charset="0"/>
              </a:rPr>
              <a:t>State Superintendent </a:t>
            </a:r>
            <a:br>
              <a:rPr lang="en-US" altLang="en-US" sz="1000">
                <a:solidFill>
                  <a:srgbClr val="070C51"/>
                </a:solidFill>
                <a:latin typeface="Arial" panose="020B0604020202020204" pitchFamily="34" charset="0"/>
              </a:rPr>
            </a:br>
            <a:r>
              <a:rPr lang="en-US" altLang="en-US" sz="1000">
                <a:solidFill>
                  <a:srgbClr val="070C51"/>
                </a:solidFill>
                <a:latin typeface="Arial" panose="020B0604020202020204" pitchFamily="34" charset="0"/>
              </a:rPr>
              <a:t>of Public Instruction</a:t>
            </a:r>
            <a:endParaRPr lang="en-US" altLang="en-US" sz="1000">
              <a:solidFill>
                <a:schemeClr val="tx2"/>
              </a:solidFill>
            </a:endParaRPr>
          </a:p>
        </p:txBody>
      </p:sp>
      <p:sp>
        <p:nvSpPr>
          <p:cNvPr id="11" name="Slide Number Placeholder 5">
            <a:extLst>
              <a:ext uri="{FF2B5EF4-FFF2-40B4-BE49-F238E27FC236}">
                <a16:creationId xmlns:a16="http://schemas.microsoft.com/office/drawing/2014/main" id="{71299BC8-B2D0-F6B7-1848-4837EE46D991}"/>
              </a:ext>
            </a:extLst>
          </p:cNvPr>
          <p:cNvSpPr>
            <a:spLocks noGrp="1"/>
          </p:cNvSpPr>
          <p:nvPr>
            <p:ph type="sldNum" sz="quarter" idx="15"/>
          </p:nvPr>
        </p:nvSpPr>
        <p:spPr>
          <a:xfrm>
            <a:off x="8610600" y="6459785"/>
            <a:ext cx="2484120" cy="365124"/>
          </a:xfrm>
        </p:spPr>
        <p:txBody>
          <a:bodyPr/>
          <a:lstStyle/>
          <a:p>
            <a:fld id="{425B8834-9231-4E95-9474-5E208B968EA0}" type="slidenum">
              <a:rPr lang="en-US" smtClean="0"/>
              <a:pPr/>
              <a:t>‹#›</a:t>
            </a:fld>
            <a:endParaRPr lang="en-US" dirty="0"/>
          </a:p>
        </p:txBody>
      </p:sp>
    </p:spTree>
    <p:custDataLst>
      <p:tags r:id="rId1"/>
    </p:custDataLst>
    <p:extLst>
      <p:ext uri="{BB962C8B-B14F-4D97-AF65-F5344CB8AC3E}">
        <p14:creationId xmlns:p14="http://schemas.microsoft.com/office/powerpoint/2010/main" val="10024265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66701" y="1752600"/>
            <a:ext cx="5753099" cy="4581525"/>
          </a:xfrm>
        </p:spPr>
        <p:txBody>
          <a:bodyPr>
            <a:normAutofit/>
          </a:bodyPr>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D4400B34-F1E3-FE35-CE24-B052D9238F45}"/>
              </a:ext>
            </a:extLst>
          </p:cNvPr>
          <p:cNvSpPr>
            <a:spLocks noGrp="1"/>
          </p:cNvSpPr>
          <p:nvPr>
            <p:ph sz="half" idx="10"/>
          </p:nvPr>
        </p:nvSpPr>
        <p:spPr>
          <a:xfrm>
            <a:off x="6172200" y="1752600"/>
            <a:ext cx="5753099" cy="4581525"/>
          </a:xfrm>
        </p:spPr>
        <p:txBody>
          <a:bodyPr>
            <a:normAutofit/>
          </a:bodyPr>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0206207D-DC9A-34C7-7224-8799B150E5D0}"/>
              </a:ext>
            </a:extLst>
          </p:cNvPr>
          <p:cNvSpPr>
            <a:spLocks noGrp="1"/>
          </p:cNvSpPr>
          <p:nvPr>
            <p:ph type="sldNum" sz="quarter" idx="4"/>
          </p:nvPr>
        </p:nvSpPr>
        <p:spPr>
          <a:xfrm>
            <a:off x="11306175" y="6048375"/>
            <a:ext cx="623072" cy="614424"/>
          </a:xfrm>
          <a:prstGeom prst="ellipse">
            <a:avLst/>
          </a:prstGeom>
          <a:solidFill>
            <a:srgbClr val="B7C2D1"/>
          </a:solidFill>
        </p:spPr>
        <p:txBody>
          <a:bodyPr vert="horz" lIns="0" tIns="0" rIns="0" bIns="0" rtlCol="0" anchor="ctr"/>
          <a:lstStyle>
            <a:lvl1pPr algn="ctr">
              <a:defRPr sz="2400" b="0">
                <a:solidFill>
                  <a:schemeClr val="tx1"/>
                </a:solidFill>
              </a:defRPr>
            </a:lvl1pPr>
          </a:lstStyle>
          <a:p>
            <a:fld id="{A278BFE2-05B1-41B7-9664-186D4B9427C3}" type="slidenum">
              <a:rPr lang="en-US" smtClean="0"/>
              <a:pPr/>
              <a:t>‹#›</a:t>
            </a:fld>
            <a:endParaRPr lang="en-US"/>
          </a:p>
        </p:txBody>
      </p:sp>
    </p:spTree>
    <p:custDataLst>
      <p:tags r:id="rId1"/>
    </p:custDataLst>
    <p:extLst>
      <p:ext uri="{BB962C8B-B14F-4D97-AF65-F5344CB8AC3E}">
        <p14:creationId xmlns:p14="http://schemas.microsoft.com/office/powerpoint/2010/main" val="26007647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419F6DE-7A79-5C16-B10A-1BC39A24E227}"/>
              </a:ext>
              <a:ext uri="{C183D7F6-B498-43B3-948B-1728B52AA6E4}">
                <adec:decorative xmlns:adec="http://schemas.microsoft.com/office/drawing/2017/decorative" val="1"/>
              </a:ext>
            </a:extLst>
          </p:cNvPr>
          <p:cNvSpPr/>
          <p:nvPr userDrawn="1"/>
        </p:nvSpPr>
        <p:spPr>
          <a:xfrm>
            <a:off x="0" y="6409113"/>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a:prstGeom prst="rect">
            <a:avLst/>
          </a:prstGeo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sp>
        <p:nvSpPr>
          <p:cNvPr id="13" name="Rectangle 12"/>
          <p:cNvSpPr/>
          <p:nvPr userDrawn="1"/>
        </p:nvSpPr>
        <p:spPr>
          <a:xfrm>
            <a:off x="1097280" y="6506339"/>
            <a:ext cx="9985898" cy="261610"/>
          </a:xfrm>
          <a:prstGeom prst="rect">
            <a:avLst/>
          </a:prstGeom>
        </p:spPr>
        <p:txBody>
          <a:bodyPr wrap="square">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altLang="en-US" sz="1100" b="1" i="0" u="none" strike="noStrike" kern="1200" cap="none" spc="0" normalizeH="0" baseline="0" noProof="0">
                <a:ln>
                  <a:noFill/>
                </a:ln>
                <a:solidFill>
                  <a:schemeClr val="bg1"/>
                </a:solidFill>
                <a:effectLst/>
                <a:uLnTx/>
                <a:uFillTx/>
                <a:latin typeface="Arial" panose="020B0604020202020204" pitchFamily="34" charset="0"/>
                <a:ea typeface="+mn-ea"/>
                <a:cs typeface="+mn-cs"/>
              </a:rPr>
              <a:t>Tony Thurmond, </a:t>
            </a:r>
            <a:r>
              <a:rPr kumimoji="0" lang="en-US" altLang="en-US" sz="1100" b="0" i="0" u="none" strike="noStrike" kern="1200" cap="none" spc="0" normalizeH="0" baseline="0" noProof="0">
                <a:ln>
                  <a:noFill/>
                </a:ln>
                <a:solidFill>
                  <a:schemeClr val="bg1"/>
                </a:solidFill>
                <a:effectLst/>
                <a:uLnTx/>
                <a:uFillTx/>
                <a:latin typeface="Arial" panose="020B0604020202020204" pitchFamily="34" charset="0"/>
                <a:ea typeface="+mn-ea"/>
                <a:cs typeface="+mn-cs"/>
              </a:rPr>
              <a:t>State Superintendent of Public Instruction				        California Department of Education</a:t>
            </a:r>
            <a:endParaRPr kumimoji="0" lang="en-US" altLang="en-US" sz="1200" b="1"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4" name="Rectangle 3">
            <a:extLst>
              <a:ext uri="{FF2B5EF4-FFF2-40B4-BE49-F238E27FC236}">
                <a16:creationId xmlns:a16="http://schemas.microsoft.com/office/drawing/2014/main" id="{21E1724E-AEEC-C563-27D4-D572F5700397}"/>
              </a:ext>
              <a:ext uri="{C183D7F6-B498-43B3-948B-1728B52AA6E4}">
                <adec:decorative xmlns:adec="http://schemas.microsoft.com/office/drawing/2017/decorative" val="1"/>
              </a:ext>
            </a:extLst>
          </p:cNvPr>
          <p:cNvSpPr/>
          <p:nvPr userDrawn="1"/>
        </p:nvSpPr>
        <p:spPr>
          <a:xfrm>
            <a:off x="1" y="6355080"/>
            <a:ext cx="12191999" cy="45719"/>
          </a:xfrm>
          <a:prstGeom prst="rect">
            <a:avLst/>
          </a:prstGeom>
          <a:solidFill>
            <a:schemeClr val="accent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03317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Optio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02E0B8-F008-3E71-EE3D-092C81B86A50}"/>
              </a:ext>
              <a:ext uri="{C183D7F6-B498-43B3-948B-1728B52AA6E4}">
                <adec:decorative xmlns:adec="http://schemas.microsoft.com/office/drawing/2017/decorative" val="1"/>
              </a:ext>
            </a:extLst>
          </p:cNvPr>
          <p:cNvSpPr/>
          <p:nvPr userDrawn="1"/>
        </p:nvSpPr>
        <p:spPr>
          <a:xfrm>
            <a:off x="0" y="6409113"/>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7F706B8C-C28B-C62E-C0A9-15AA604D6770}"/>
              </a:ext>
              <a:ext uri="{C183D7F6-B498-43B3-948B-1728B52AA6E4}">
                <adec:decorative xmlns:adec="http://schemas.microsoft.com/office/drawing/2017/decorative" val="1"/>
              </a:ext>
            </a:extLst>
          </p:cNvPr>
          <p:cNvSpPr/>
          <p:nvPr userDrawn="1"/>
        </p:nvSpPr>
        <p:spPr>
          <a:xfrm>
            <a:off x="1" y="6355080"/>
            <a:ext cx="12191999" cy="45719"/>
          </a:xfrm>
          <a:prstGeom prst="rect">
            <a:avLst/>
          </a:prstGeom>
          <a:solidFill>
            <a:schemeClr val="accent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a:prstGeom prst="rect">
            <a:avLst/>
          </a:prstGeo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pic>
        <p:nvPicPr>
          <p:cNvPr id="12" name="Picture 11"/>
          <p:cNvPicPr>
            <a:picLocks noChangeAspect="1"/>
          </p:cNvPicPr>
          <p:nvPr userDrawn="1"/>
        </p:nvPicPr>
        <p:blipFill rotWithShape="1">
          <a:blip r:embed="rId3">
            <a:extLst>
              <a:ext uri="{28A0092B-C50C-407E-A947-70E740481C1C}">
                <a14:useLocalDpi xmlns:a14="http://schemas.microsoft.com/office/drawing/2010/main" val="0"/>
              </a:ext>
            </a:extLst>
          </a:blip>
          <a:srcRect l="4675"/>
          <a:stretch/>
        </p:blipFill>
        <p:spPr>
          <a:xfrm>
            <a:off x="440575" y="5684173"/>
            <a:ext cx="3333404" cy="666750"/>
          </a:xfrm>
          <a:prstGeom prst="rect">
            <a:avLst/>
          </a:prstGeom>
        </p:spPr>
      </p:pic>
      <p:sp>
        <p:nvSpPr>
          <p:cNvPr id="13" name="Rectangle 12"/>
          <p:cNvSpPr/>
          <p:nvPr userDrawn="1"/>
        </p:nvSpPr>
        <p:spPr>
          <a:xfrm>
            <a:off x="440575" y="6498595"/>
            <a:ext cx="10642603" cy="261610"/>
          </a:xfrm>
          <a:prstGeom prst="rect">
            <a:avLst/>
          </a:prstGeom>
        </p:spPr>
        <p:txBody>
          <a:bodyPr wrap="square">
            <a:spAutoFit/>
          </a:bodyPr>
          <a:lstStyle/>
          <a:p>
            <a:pPr marL="0" marR="0" lvl="0" indent="0" algn="l" defTabSz="914400" rtl="0" eaLnBrk="0" fontAlgn="base" latinLnBrk="0" hangingPunct="0">
              <a:lnSpc>
                <a:spcPct val="100000"/>
              </a:lnSpc>
              <a:spcBef>
                <a:spcPts val="800"/>
              </a:spcBef>
              <a:spcAft>
                <a:spcPct val="0"/>
              </a:spcAft>
              <a:buClrTx/>
              <a:buSzTx/>
              <a:buFontTx/>
              <a:buNone/>
              <a:tabLst/>
              <a:defRPr/>
            </a:pPr>
            <a:r>
              <a:rPr kumimoji="0" lang="en-US" altLang="en-US" sz="1100" b="0" i="0" u="none" strike="noStrike" kern="1200" cap="none" spc="0" normalizeH="0" baseline="0" noProof="0">
                <a:ln>
                  <a:noFill/>
                </a:ln>
                <a:solidFill>
                  <a:schemeClr val="bg1"/>
                </a:solidFill>
                <a:effectLst/>
                <a:uLnTx/>
                <a:uFillTx/>
                <a:latin typeface="Arial" panose="020B0604020202020204" pitchFamily="34" charset="0"/>
                <a:ea typeface="+mn-ea"/>
                <a:cs typeface="+mn-cs"/>
              </a:rPr>
              <a:t>Tony Thurmond, State Superintendent of Public Instruction</a:t>
            </a:r>
            <a:endParaRPr kumimoji="0" lang="en-US" altLang="en-US" sz="1200" b="1"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39229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Optio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02E0B8-F008-3E71-EE3D-092C81B86A50}"/>
              </a:ext>
              <a:ext uri="{C183D7F6-B498-43B3-948B-1728B52AA6E4}">
                <adec:decorative xmlns:adec="http://schemas.microsoft.com/office/drawing/2017/decorative" val="1"/>
              </a:ext>
            </a:extLst>
          </p:cNvPr>
          <p:cNvSpPr/>
          <p:nvPr userDrawn="1"/>
        </p:nvSpPr>
        <p:spPr>
          <a:xfrm>
            <a:off x="0" y="6409113"/>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7F706B8C-C28B-C62E-C0A9-15AA604D6770}"/>
              </a:ext>
              <a:ext uri="{C183D7F6-B498-43B3-948B-1728B52AA6E4}">
                <adec:decorative xmlns:adec="http://schemas.microsoft.com/office/drawing/2017/decorative" val="1"/>
              </a:ext>
            </a:extLst>
          </p:cNvPr>
          <p:cNvSpPr/>
          <p:nvPr userDrawn="1"/>
        </p:nvSpPr>
        <p:spPr>
          <a:xfrm>
            <a:off x="1" y="6355080"/>
            <a:ext cx="12191999" cy="45719"/>
          </a:xfrm>
          <a:prstGeom prst="rect">
            <a:avLst/>
          </a:prstGeom>
          <a:solidFill>
            <a:schemeClr val="accent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pic>
        <p:nvPicPr>
          <p:cNvPr id="12" name="Picture 11"/>
          <p:cNvPicPr>
            <a:picLocks noChangeAspect="1"/>
          </p:cNvPicPr>
          <p:nvPr userDrawn="1"/>
        </p:nvPicPr>
        <p:blipFill rotWithShape="1">
          <a:blip r:embed="rId3">
            <a:extLst>
              <a:ext uri="{28A0092B-C50C-407E-A947-70E740481C1C}">
                <a14:useLocalDpi xmlns:a14="http://schemas.microsoft.com/office/drawing/2010/main" val="0"/>
              </a:ext>
            </a:extLst>
          </a:blip>
          <a:srcRect l="4675"/>
          <a:stretch/>
        </p:blipFill>
        <p:spPr>
          <a:xfrm>
            <a:off x="440575" y="5684173"/>
            <a:ext cx="3333404" cy="666750"/>
          </a:xfrm>
          <a:prstGeom prst="rect">
            <a:avLst/>
          </a:prstGeom>
        </p:spPr>
      </p:pic>
      <p:sp>
        <p:nvSpPr>
          <p:cNvPr id="13" name="Rectangle 12"/>
          <p:cNvSpPr/>
          <p:nvPr userDrawn="1"/>
        </p:nvSpPr>
        <p:spPr>
          <a:xfrm>
            <a:off x="440575" y="6498595"/>
            <a:ext cx="10642603" cy="261610"/>
          </a:xfrm>
          <a:prstGeom prst="rect">
            <a:avLst/>
          </a:prstGeom>
        </p:spPr>
        <p:txBody>
          <a:bodyPr wrap="square">
            <a:spAutoFit/>
          </a:bodyPr>
          <a:lstStyle/>
          <a:p>
            <a:pPr marL="0" marR="0" lvl="0" indent="0" algn="l" defTabSz="914400" rtl="0" eaLnBrk="0" fontAlgn="base" latinLnBrk="0" hangingPunct="0">
              <a:lnSpc>
                <a:spcPct val="100000"/>
              </a:lnSpc>
              <a:spcBef>
                <a:spcPts val="800"/>
              </a:spcBef>
              <a:spcAft>
                <a:spcPct val="0"/>
              </a:spcAft>
              <a:buClrTx/>
              <a:buSzTx/>
              <a:buFontTx/>
              <a:buNone/>
              <a:tabLst/>
              <a:defRPr/>
            </a:pPr>
            <a:r>
              <a:rPr kumimoji="0" lang="en-US" altLang="en-US" sz="1100" b="0" i="0" u="none" strike="noStrike" kern="1200" cap="none" spc="0" normalizeH="0" baseline="0" noProof="0">
                <a:ln>
                  <a:noFill/>
                </a:ln>
                <a:solidFill>
                  <a:schemeClr val="bg1"/>
                </a:solidFill>
                <a:effectLst/>
                <a:uLnTx/>
                <a:uFillTx/>
                <a:latin typeface="Arial" panose="020B0604020202020204" pitchFamily="34" charset="0"/>
                <a:ea typeface="+mn-ea"/>
                <a:cs typeface="+mn-cs"/>
              </a:rPr>
              <a:t>Tony Thurmond, State Superintendent of Public Instruction</a:t>
            </a:r>
            <a:endParaRPr kumimoji="0" lang="en-US" altLang="en-US" sz="1200" b="1"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55094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Option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F83BE5-3551-D54E-7ED2-13228422A294}"/>
              </a:ext>
              <a:ext uri="{C183D7F6-B498-43B3-948B-1728B52AA6E4}">
                <adec:decorative xmlns:adec="http://schemas.microsoft.com/office/drawing/2017/decorative" val="1"/>
              </a:ext>
            </a:extLst>
          </p:cNvPr>
          <p:cNvSpPr/>
          <p:nvPr userDrawn="1"/>
        </p:nvSpPr>
        <p:spPr>
          <a:xfrm>
            <a:off x="0" y="6409113"/>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FA3CD37F-F8E1-534E-4D52-01C708B94CA0}"/>
              </a:ext>
              <a:ext uri="{C183D7F6-B498-43B3-948B-1728B52AA6E4}">
                <adec:decorative xmlns:adec="http://schemas.microsoft.com/office/drawing/2017/decorative" val="1"/>
              </a:ext>
            </a:extLst>
          </p:cNvPr>
          <p:cNvSpPr/>
          <p:nvPr userDrawn="1"/>
        </p:nvSpPr>
        <p:spPr>
          <a:xfrm>
            <a:off x="1" y="6355080"/>
            <a:ext cx="12191999" cy="45719"/>
          </a:xfrm>
          <a:prstGeom prst="rect">
            <a:avLst/>
          </a:prstGeom>
          <a:solidFill>
            <a:schemeClr val="accent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C183D7F6-B498-43B3-948B-1728B52AA6E4}">
                <adec:decorative xmlns:adec="http://schemas.microsoft.com/office/drawing/2017/decorative" val="1"/>
              </a:ext>
            </a:extLst>
          </p:cNvPr>
          <p:cNvSpPr/>
          <p:nvPr userDrawn="1"/>
        </p:nvSpPr>
        <p:spPr>
          <a:xfrm>
            <a:off x="0" y="0"/>
            <a:ext cx="1886297" cy="6334316"/>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312149" y="359062"/>
            <a:ext cx="9152313" cy="2803055"/>
          </a:xfrm>
          <a:prstGeom prst="rect">
            <a:avLst/>
          </a:prstGeo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2485501" y="4455621"/>
            <a:ext cx="9155085"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cxnSp>
        <p:nvCxnSpPr>
          <p:cNvPr id="9" name="Straight Connector 8"/>
          <p:cNvCxnSpPr/>
          <p:nvPr/>
        </p:nvCxnSpPr>
        <p:spPr>
          <a:xfrm>
            <a:off x="2568857" y="3438939"/>
            <a:ext cx="898837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pic>
        <p:nvPicPr>
          <p:cNvPr id="14" name="Picture 11" descr="Official Seal of the California Department of Education."/>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192" y="758952"/>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1"/>
          <p:cNvSpPr>
            <a:spLocks noChangeArrowheads="1"/>
          </p:cNvSpPr>
          <p:nvPr userDrawn="1"/>
        </p:nvSpPr>
        <p:spPr bwMode="auto">
          <a:xfrm>
            <a:off x="101367" y="2298827"/>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a:solidFill>
                  <a:srgbClr val="070C51"/>
                </a:solidFill>
                <a:latin typeface="Arial" panose="020B0604020202020204" pitchFamily="34" charset="0"/>
              </a:rPr>
              <a:t>TONY</a:t>
            </a:r>
            <a:r>
              <a:rPr lang="en-US" altLang="en-US" sz="1200" b="1" baseline="0">
                <a:solidFill>
                  <a:srgbClr val="070C51"/>
                </a:solidFill>
                <a:latin typeface="Arial" panose="020B0604020202020204" pitchFamily="34" charset="0"/>
              </a:rPr>
              <a:t> THURMOND</a:t>
            </a:r>
            <a:br>
              <a:rPr lang="en-US" altLang="en-US" sz="1000" b="1">
                <a:solidFill>
                  <a:srgbClr val="070C51"/>
                </a:solidFill>
                <a:latin typeface="Arial" panose="020B0604020202020204" pitchFamily="34" charset="0"/>
              </a:rPr>
            </a:br>
            <a:r>
              <a:rPr lang="en-US" altLang="en-US" sz="1000">
                <a:solidFill>
                  <a:srgbClr val="070C51"/>
                </a:solidFill>
                <a:latin typeface="Arial" panose="020B0604020202020204" pitchFamily="34" charset="0"/>
              </a:rPr>
              <a:t>State Superintendent </a:t>
            </a:r>
            <a:br>
              <a:rPr lang="en-US" altLang="en-US" sz="1000">
                <a:solidFill>
                  <a:srgbClr val="070C51"/>
                </a:solidFill>
                <a:latin typeface="Arial" panose="020B0604020202020204" pitchFamily="34" charset="0"/>
              </a:rPr>
            </a:br>
            <a:r>
              <a:rPr lang="en-US" altLang="en-US" sz="1000">
                <a:solidFill>
                  <a:srgbClr val="070C51"/>
                </a:solidFill>
                <a:latin typeface="Arial" panose="020B0604020202020204" pitchFamily="34" charset="0"/>
              </a:rPr>
              <a:t>of Public Instruction</a:t>
            </a:r>
            <a:endParaRPr lang="en-US" altLang="en-US" sz="1000">
              <a:solidFill>
                <a:schemeClr val="tx2"/>
              </a:solidFill>
            </a:endParaRPr>
          </a:p>
        </p:txBody>
      </p:sp>
    </p:spTree>
    <p:extLst>
      <p:ext uri="{BB962C8B-B14F-4D97-AF65-F5344CB8AC3E}">
        <p14:creationId xmlns:p14="http://schemas.microsoft.com/office/powerpoint/2010/main" val="42613815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break - new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B534F4EB-A438-F3B4-85EA-40CCA752D315}"/>
              </a:ext>
            </a:extLst>
          </p:cNvPr>
          <p:cNvSpPr>
            <a:spLocks noGrp="1"/>
          </p:cNvSpPr>
          <p:nvPr>
            <p:ph idx="1"/>
          </p:nvPr>
        </p:nvSpPr>
        <p:spPr>
          <a:xfrm>
            <a:off x="2318753" y="1059358"/>
            <a:ext cx="6130303" cy="2939617"/>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68278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wo Content Side-by-Sid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C30D084-374C-44C1-B1C2-F3E95B1263FB}"/>
              </a:ext>
              <a:ext uri="{C183D7F6-B498-43B3-948B-1728B52AA6E4}">
                <adec:decorative xmlns:adec="http://schemas.microsoft.com/office/drawing/2017/decorative" val="1"/>
              </a:ext>
            </a:extLst>
          </p:cNvPr>
          <p:cNvSpPr/>
          <p:nvPr userDrawn="1"/>
        </p:nvSpPr>
        <p:spPr>
          <a:xfrm>
            <a:off x="0" y="6409113"/>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199658B6-FC6C-20A7-CF48-CF0B1165020A}"/>
              </a:ext>
              <a:ext uri="{C183D7F6-B498-43B3-948B-1728B52AA6E4}">
                <adec:decorative xmlns:adec="http://schemas.microsoft.com/office/drawing/2017/decorative" val="1"/>
              </a:ext>
            </a:extLst>
          </p:cNvPr>
          <p:cNvSpPr/>
          <p:nvPr userDrawn="1"/>
        </p:nvSpPr>
        <p:spPr>
          <a:xfrm>
            <a:off x="1" y="6355080"/>
            <a:ext cx="12191999" cy="45719"/>
          </a:xfrm>
          <a:prstGeom prst="rect">
            <a:avLst/>
          </a:prstGeom>
          <a:solidFill>
            <a:schemeClr val="accent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userDrawn="1"/>
        </p:nvSpPr>
        <p:spPr>
          <a:xfrm>
            <a:off x="0" y="0"/>
            <a:ext cx="1886297" cy="6334316"/>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pic>
        <p:nvPicPr>
          <p:cNvPr id="14" name="Picture 11" descr="Official Seal of the California Department of Education."/>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192" y="758952"/>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1"/>
          <p:cNvSpPr>
            <a:spLocks noChangeArrowheads="1"/>
          </p:cNvSpPr>
          <p:nvPr userDrawn="1"/>
        </p:nvSpPr>
        <p:spPr bwMode="auto">
          <a:xfrm>
            <a:off x="101367" y="2298827"/>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a:solidFill>
                  <a:srgbClr val="070C51"/>
                </a:solidFill>
                <a:latin typeface="Arial" panose="020B0604020202020204" pitchFamily="34" charset="0"/>
              </a:rPr>
              <a:t>TONY</a:t>
            </a:r>
            <a:r>
              <a:rPr lang="en-US" altLang="en-US" sz="1200" b="1" baseline="0">
                <a:solidFill>
                  <a:srgbClr val="070C51"/>
                </a:solidFill>
                <a:latin typeface="Arial" panose="020B0604020202020204" pitchFamily="34" charset="0"/>
              </a:rPr>
              <a:t> THURMOND</a:t>
            </a:r>
            <a:br>
              <a:rPr lang="en-US" altLang="en-US" sz="1000" b="1">
                <a:solidFill>
                  <a:srgbClr val="070C51"/>
                </a:solidFill>
                <a:latin typeface="Arial" panose="020B0604020202020204" pitchFamily="34" charset="0"/>
              </a:rPr>
            </a:br>
            <a:r>
              <a:rPr lang="en-US" altLang="en-US" sz="1000">
                <a:solidFill>
                  <a:srgbClr val="070C51"/>
                </a:solidFill>
                <a:latin typeface="Arial" panose="020B0604020202020204" pitchFamily="34" charset="0"/>
              </a:rPr>
              <a:t>State Superintendent </a:t>
            </a:r>
            <a:br>
              <a:rPr lang="en-US" altLang="en-US" sz="1000">
                <a:solidFill>
                  <a:srgbClr val="070C51"/>
                </a:solidFill>
                <a:latin typeface="Arial" panose="020B0604020202020204" pitchFamily="34" charset="0"/>
              </a:rPr>
            </a:br>
            <a:r>
              <a:rPr lang="en-US" altLang="en-US" sz="1000">
                <a:solidFill>
                  <a:srgbClr val="070C51"/>
                </a:solidFill>
                <a:latin typeface="Arial" panose="020B0604020202020204" pitchFamily="34" charset="0"/>
              </a:rPr>
              <a:t>of Public Instruction</a:t>
            </a:r>
            <a:endParaRPr lang="en-US" altLang="en-US" sz="1000">
              <a:solidFill>
                <a:schemeClr val="tx2"/>
              </a:solidFill>
            </a:endParaRPr>
          </a:p>
        </p:txBody>
      </p:sp>
      <p:sp>
        <p:nvSpPr>
          <p:cNvPr id="4" name="Date Placeholder 3">
            <a:extLst>
              <a:ext uri="{FF2B5EF4-FFF2-40B4-BE49-F238E27FC236}">
                <a16:creationId xmlns:a16="http://schemas.microsoft.com/office/drawing/2014/main" id="{3D8DEDF2-6941-01F0-A0F9-0F4504ADB010}"/>
              </a:ext>
            </a:extLst>
          </p:cNvPr>
          <p:cNvSpPr>
            <a:spLocks noGrp="1"/>
          </p:cNvSpPr>
          <p:nvPr>
            <p:ph type="dt" sz="half" idx="10"/>
          </p:nvPr>
        </p:nvSpPr>
        <p:spPr>
          <a:xfrm>
            <a:off x="1097280" y="6459785"/>
            <a:ext cx="2472271" cy="365125"/>
          </a:xfrm>
          <a:prstGeom prst="rect">
            <a:avLst/>
          </a:prstGeom>
        </p:spPr>
        <p:txBody>
          <a:bodyPr/>
          <a:lstStyle/>
          <a:p>
            <a:fld id="{60A64DBD-A168-40FA-8F4F-A85FB9B059D8}" type="datetime1">
              <a:rPr lang="en-US" smtClean="0"/>
              <a:t>1/9/2026</a:t>
            </a:fld>
            <a:endParaRPr lang="en-US"/>
          </a:p>
        </p:txBody>
      </p:sp>
      <p:sp>
        <p:nvSpPr>
          <p:cNvPr id="5" name="Footer Placeholder 4">
            <a:extLst>
              <a:ext uri="{FF2B5EF4-FFF2-40B4-BE49-F238E27FC236}">
                <a16:creationId xmlns:a16="http://schemas.microsoft.com/office/drawing/2014/main" id="{077FCD78-6EAE-36ED-6D08-83660CA99B35}"/>
              </a:ext>
            </a:extLst>
          </p:cNvPr>
          <p:cNvSpPr>
            <a:spLocks noGrp="1"/>
          </p:cNvSpPr>
          <p:nvPr>
            <p:ph type="ftr" sz="quarter" idx="11"/>
          </p:nvPr>
        </p:nvSpPr>
        <p:spPr>
          <a:xfrm>
            <a:off x="3686185" y="6459785"/>
            <a:ext cx="4822804"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C00B29E-2975-E263-D8EB-4D987286798A}"/>
              </a:ext>
            </a:extLst>
          </p:cNvPr>
          <p:cNvSpPr>
            <a:spLocks noGrp="1"/>
          </p:cNvSpPr>
          <p:nvPr>
            <p:ph type="sldNum" sz="quarter" idx="12"/>
          </p:nvPr>
        </p:nvSpPr>
        <p:spPr/>
        <p:txBody>
          <a:bodyPr/>
          <a:lstStyle/>
          <a:p>
            <a:fld id="{425B8834-9231-4E95-9474-5E208B968EA0}" type="slidenum">
              <a:rPr lang="en-US" smtClean="0"/>
              <a:pPr/>
              <a:t>‹#›</a:t>
            </a:fld>
            <a:endParaRPr lang="en-US"/>
          </a:p>
        </p:txBody>
      </p:sp>
      <p:sp>
        <p:nvSpPr>
          <p:cNvPr id="10" name="Title 1">
            <a:extLst>
              <a:ext uri="{FF2B5EF4-FFF2-40B4-BE49-F238E27FC236}">
                <a16:creationId xmlns:a16="http://schemas.microsoft.com/office/drawing/2014/main" id="{91794BEA-95FF-06A3-3E41-18BA904775FC}"/>
              </a:ext>
            </a:extLst>
          </p:cNvPr>
          <p:cNvSpPr>
            <a:spLocks noGrp="1"/>
          </p:cNvSpPr>
          <p:nvPr>
            <p:ph type="title"/>
          </p:nvPr>
        </p:nvSpPr>
        <p:spPr>
          <a:xfrm>
            <a:off x="2111489" y="256132"/>
            <a:ext cx="10058400" cy="1450757"/>
          </a:xfrm>
          <a:prstGeom prst="rect">
            <a:avLst/>
          </a:prstGeom>
        </p:spPr>
        <p:txBody>
          <a:bodyPr/>
          <a:lstStyle/>
          <a:p>
            <a:r>
              <a:rPr lang="en-US"/>
              <a:t>Click to edit Master title style</a:t>
            </a:r>
          </a:p>
        </p:txBody>
      </p:sp>
      <p:sp>
        <p:nvSpPr>
          <p:cNvPr id="2" name="Content Placeholder 2">
            <a:extLst>
              <a:ext uri="{FF2B5EF4-FFF2-40B4-BE49-F238E27FC236}">
                <a16:creationId xmlns:a16="http://schemas.microsoft.com/office/drawing/2014/main" id="{0E7B8E32-F16F-47BB-18AF-795D4F07B095}"/>
              </a:ext>
            </a:extLst>
          </p:cNvPr>
          <p:cNvSpPr>
            <a:spLocks noGrp="1"/>
          </p:cNvSpPr>
          <p:nvPr>
            <p:ph sz="half" idx="1"/>
          </p:nvPr>
        </p:nvSpPr>
        <p:spPr>
          <a:xfrm>
            <a:off x="2111487" y="1826197"/>
            <a:ext cx="4937760" cy="4388811"/>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3">
            <a:extLst>
              <a:ext uri="{FF2B5EF4-FFF2-40B4-BE49-F238E27FC236}">
                <a16:creationId xmlns:a16="http://schemas.microsoft.com/office/drawing/2014/main" id="{EAB768DA-43CF-929C-78A6-2466B367FC77}"/>
              </a:ext>
            </a:extLst>
          </p:cNvPr>
          <p:cNvSpPr>
            <a:spLocks noGrp="1"/>
          </p:cNvSpPr>
          <p:nvPr>
            <p:ph sz="half" idx="2"/>
          </p:nvPr>
        </p:nvSpPr>
        <p:spPr>
          <a:xfrm>
            <a:off x="7232129" y="1826198"/>
            <a:ext cx="4937760" cy="43888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02251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break - new">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A362FD16-C85E-14A4-FC9C-599E0A8DD3F4}"/>
              </a:ext>
            </a:extLst>
          </p:cNvPr>
          <p:cNvSpPr>
            <a:spLocks noGrp="1"/>
          </p:cNvSpPr>
          <p:nvPr>
            <p:ph type="sldNum" sz="quarter" idx="12"/>
          </p:nvPr>
        </p:nvSpPr>
        <p:spPr/>
        <p:txBody>
          <a:bodyPr/>
          <a:lstStyle/>
          <a:p>
            <a:fld id="{425B8834-9231-4E95-9474-5E208B968EA0}" type="slidenum">
              <a:rPr lang="en-US" smtClean="0"/>
              <a:pPr/>
              <a:t>‹#›</a:t>
            </a:fld>
            <a:endParaRPr lang="en-US"/>
          </a:p>
        </p:txBody>
      </p:sp>
    </p:spTree>
    <p:extLst>
      <p:ext uri="{BB962C8B-B14F-4D97-AF65-F5344CB8AC3E}">
        <p14:creationId xmlns:p14="http://schemas.microsoft.com/office/powerpoint/2010/main" val="15034807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040C0-45E5-E329-5B2A-4180B8D051FB}"/>
              </a:ext>
            </a:extLst>
          </p:cNvPr>
          <p:cNvSpPr>
            <a:spLocks noGrp="1"/>
          </p:cNvSpPr>
          <p:nvPr>
            <p:ph type="title"/>
          </p:nvPr>
        </p:nvSpPr>
        <p:spPr>
          <a:xfrm>
            <a:off x="1097280" y="241190"/>
            <a:ext cx="10058400" cy="1450757"/>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F72797FF-8CCF-83EA-6B31-BE8CECE58BC8}"/>
              </a:ext>
            </a:extLst>
          </p:cNvPr>
          <p:cNvSpPr>
            <a:spLocks noGrp="1"/>
          </p:cNvSpPr>
          <p:nvPr>
            <p:ph type="dt" sz="half" idx="10"/>
          </p:nvPr>
        </p:nvSpPr>
        <p:spPr>
          <a:xfrm>
            <a:off x="1097280" y="6459785"/>
            <a:ext cx="2472271" cy="365125"/>
          </a:xfrm>
          <a:prstGeom prst="rect">
            <a:avLst/>
          </a:prstGeom>
        </p:spPr>
        <p:txBody>
          <a:bodyPr/>
          <a:lstStyle/>
          <a:p>
            <a:fld id="{60A64DBD-A168-40FA-8F4F-A85FB9B059D8}" type="datetime1">
              <a:rPr lang="en-US" smtClean="0"/>
              <a:t>1/9/2026</a:t>
            </a:fld>
            <a:endParaRPr lang="en-US"/>
          </a:p>
        </p:txBody>
      </p:sp>
      <p:sp>
        <p:nvSpPr>
          <p:cNvPr id="4" name="Footer Placeholder 3">
            <a:extLst>
              <a:ext uri="{FF2B5EF4-FFF2-40B4-BE49-F238E27FC236}">
                <a16:creationId xmlns:a16="http://schemas.microsoft.com/office/drawing/2014/main" id="{3B5E0E41-D20A-9813-FFE6-67A21D7C51B2}"/>
              </a:ext>
            </a:extLst>
          </p:cNvPr>
          <p:cNvSpPr>
            <a:spLocks noGrp="1"/>
          </p:cNvSpPr>
          <p:nvPr>
            <p:ph type="ftr" sz="quarter" idx="11"/>
          </p:nvPr>
        </p:nvSpPr>
        <p:spPr>
          <a:xfrm>
            <a:off x="3686185" y="6459785"/>
            <a:ext cx="4822804"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8E65875-2D55-7E79-0EE7-D113CA96920C}"/>
              </a:ext>
            </a:extLst>
          </p:cNvPr>
          <p:cNvSpPr>
            <a:spLocks noGrp="1"/>
          </p:cNvSpPr>
          <p:nvPr>
            <p:ph type="sldNum" sz="quarter" idx="12"/>
          </p:nvPr>
        </p:nvSpPr>
        <p:spPr/>
        <p:txBody>
          <a:bodyPr/>
          <a:lstStyle/>
          <a:p>
            <a:fld id="{425B8834-9231-4E95-9474-5E208B968EA0}" type="slidenum">
              <a:rPr lang="en-US" smtClean="0"/>
              <a:pPr/>
              <a:t>‹#›</a:t>
            </a:fld>
            <a:endParaRPr lang="en-US"/>
          </a:p>
        </p:txBody>
      </p:sp>
    </p:spTree>
    <p:extLst>
      <p:ext uri="{BB962C8B-B14F-4D97-AF65-F5344CB8AC3E}">
        <p14:creationId xmlns:p14="http://schemas.microsoft.com/office/powerpoint/2010/main" val="35777705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211CE7E-1083-C16D-F3C3-B9C9268DB17A}"/>
              </a:ext>
              <a:ext uri="{C183D7F6-B498-43B3-948B-1728B52AA6E4}">
                <adec:decorative xmlns:adec="http://schemas.microsoft.com/office/drawing/2017/decorative" val="1"/>
              </a:ext>
            </a:extLst>
          </p:cNvPr>
          <p:cNvSpPr/>
          <p:nvPr userDrawn="1"/>
        </p:nvSpPr>
        <p:spPr>
          <a:xfrm>
            <a:off x="0" y="6409113"/>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85F57475-BBA7-3C65-E6EC-988514E70735}"/>
              </a:ext>
              <a:ext uri="{C183D7F6-B498-43B3-948B-1728B52AA6E4}">
                <adec:decorative xmlns:adec="http://schemas.microsoft.com/office/drawing/2017/decorative" val="1"/>
              </a:ext>
            </a:extLst>
          </p:cNvPr>
          <p:cNvSpPr/>
          <p:nvPr userDrawn="1"/>
        </p:nvSpPr>
        <p:spPr>
          <a:xfrm>
            <a:off x="1" y="6355080"/>
            <a:ext cx="12191999" cy="45719"/>
          </a:xfrm>
          <a:prstGeom prst="rect">
            <a:avLst/>
          </a:prstGeom>
          <a:solidFill>
            <a:schemeClr val="accent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a:prstGeom prst="rect">
            <a:avLst/>
          </a:prstGeo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F893DD8A-1BCA-48E1-894D-EFA5885BB43B}" type="datetime1">
              <a:rPr lang="en-US" smtClean="0"/>
              <a:t>1/9/2026</a:t>
            </a:fld>
            <a:endParaRPr lang="en-US"/>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sp>
        <p:nvSpPr>
          <p:cNvPr id="10" name="Slide Number Placeholder 9">
            <a:extLst>
              <a:ext uri="{FF2B5EF4-FFF2-40B4-BE49-F238E27FC236}">
                <a16:creationId xmlns:a16="http://schemas.microsoft.com/office/drawing/2014/main" id="{3AB62BA2-9FB2-BD9E-2111-1E8753AF5F19}"/>
              </a:ext>
            </a:extLst>
          </p:cNvPr>
          <p:cNvSpPr>
            <a:spLocks noGrp="1"/>
          </p:cNvSpPr>
          <p:nvPr>
            <p:ph type="sldNum" sz="quarter" idx="12"/>
          </p:nvPr>
        </p:nvSpPr>
        <p:spPr/>
        <p:txBody>
          <a:bodyPr/>
          <a:lstStyle/>
          <a:p>
            <a:fld id="{425B8834-9231-4E95-9474-5E208B968EA0}" type="slidenum">
              <a:rPr lang="en-US" smtClean="0"/>
              <a:pPr/>
              <a:t>‹#›</a:t>
            </a:fld>
            <a:endParaRPr lang="en-US"/>
          </a:p>
        </p:txBody>
      </p:sp>
    </p:spTree>
    <p:extLst>
      <p:ext uri="{BB962C8B-B14F-4D97-AF65-F5344CB8AC3E}">
        <p14:creationId xmlns:p14="http://schemas.microsoft.com/office/powerpoint/2010/main" val="4248652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Side-by-Sid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097278" y="1845733"/>
            <a:ext cx="4937760" cy="4388811"/>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4"/>
            <a:ext cx="4937760" cy="43888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097280" y="6459785"/>
            <a:ext cx="2472271" cy="365125"/>
          </a:xfrm>
          <a:prstGeom prst="rect">
            <a:avLst/>
          </a:prstGeom>
        </p:spPr>
        <p:txBody>
          <a:bodyPr/>
          <a:lstStyle/>
          <a:p>
            <a:fld id="{50B3BF6D-40C3-423F-A83F-E65658A0E3F8}" type="datetime1">
              <a:rPr lang="en-US" smtClean="0"/>
              <a:t>1/9/2026</a:t>
            </a:fld>
            <a:endParaRPr lang="en-US"/>
          </a:p>
        </p:txBody>
      </p:sp>
      <p:sp>
        <p:nvSpPr>
          <p:cNvPr id="6" name="Footer Placeholder 5"/>
          <p:cNvSpPr>
            <a:spLocks noGrp="1"/>
          </p:cNvSpPr>
          <p:nvPr>
            <p:ph type="ftr" sz="quarter" idx="11"/>
          </p:nvPr>
        </p:nvSpPr>
        <p:spPr>
          <a:xfrm>
            <a:off x="3686185" y="6459785"/>
            <a:ext cx="4822804" cy="365125"/>
          </a:xfrm>
          <a:prstGeom prst="rect">
            <a:avLst/>
          </a:prstGeom>
        </p:spPr>
        <p:txBody>
          <a:bodyPr/>
          <a:lstStyle/>
          <a:p>
            <a:endParaRPr lang="en-US"/>
          </a:p>
        </p:txBody>
      </p:sp>
      <p:sp>
        <p:nvSpPr>
          <p:cNvPr id="2" name="Slide Number Placeholder 1">
            <a:extLst>
              <a:ext uri="{FF2B5EF4-FFF2-40B4-BE49-F238E27FC236}">
                <a16:creationId xmlns:a16="http://schemas.microsoft.com/office/drawing/2014/main" id="{6E85A34A-5947-5BA8-A976-9195182AC6A5}"/>
              </a:ext>
            </a:extLst>
          </p:cNvPr>
          <p:cNvSpPr>
            <a:spLocks noGrp="1"/>
          </p:cNvSpPr>
          <p:nvPr>
            <p:ph type="sldNum" sz="quarter" idx="12"/>
          </p:nvPr>
        </p:nvSpPr>
        <p:spPr/>
        <p:txBody>
          <a:bodyPr/>
          <a:lstStyle/>
          <a:p>
            <a:fld id="{425B8834-9231-4E95-9474-5E208B968EA0}" type="slidenum">
              <a:rPr lang="en-US" smtClean="0"/>
              <a:pPr/>
              <a:t>‹#›</a:t>
            </a:fld>
            <a:endParaRPr lang="en-US"/>
          </a:p>
        </p:txBody>
      </p:sp>
    </p:spTree>
    <p:extLst>
      <p:ext uri="{BB962C8B-B14F-4D97-AF65-F5344CB8AC3E}">
        <p14:creationId xmlns:p14="http://schemas.microsoft.com/office/powerpoint/2010/main" val="7055277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Above and Below">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57A85C3-FDBF-35E4-309C-1C6BCBFBFCC3}"/>
              </a:ext>
              <a:ext uri="{C183D7F6-B498-43B3-948B-1728B52AA6E4}">
                <adec:decorative xmlns:adec="http://schemas.microsoft.com/office/drawing/2017/decorative" val="1"/>
              </a:ext>
            </a:extLst>
          </p:cNvPr>
          <p:cNvSpPr/>
          <p:nvPr userDrawn="1"/>
        </p:nvSpPr>
        <p:spPr>
          <a:xfrm>
            <a:off x="0" y="0"/>
            <a:ext cx="1886297" cy="6334316"/>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939E241C-0391-6CD4-E64D-B3AAF4CF5127}"/>
              </a:ext>
            </a:extLst>
          </p:cNvPr>
          <p:cNvSpPr>
            <a:spLocks noGrp="1"/>
          </p:cNvSpPr>
          <p:nvPr>
            <p:ph type="title"/>
          </p:nvPr>
        </p:nvSpPr>
        <p:spPr>
          <a:xfrm>
            <a:off x="2111489" y="256132"/>
            <a:ext cx="10058400" cy="1450757"/>
          </a:xfrm>
          <a:prstGeom prst="rect">
            <a:avLst/>
          </a:prstGeom>
        </p:spPr>
        <p:txBody>
          <a:bodyPr/>
          <a:lstStyle/>
          <a:p>
            <a:r>
              <a:rPr lang="en-US"/>
              <a:t>Click to edit Master title style</a:t>
            </a:r>
          </a:p>
        </p:txBody>
      </p:sp>
      <p:pic>
        <p:nvPicPr>
          <p:cNvPr id="10" name="Picture 11" descr="Official Seal of the California Department of Education.">
            <a:extLst>
              <a:ext uri="{FF2B5EF4-FFF2-40B4-BE49-F238E27FC236}">
                <a16:creationId xmlns:a16="http://schemas.microsoft.com/office/drawing/2014/main" id="{F22D32BA-31DF-8B73-391D-C7BD5C4C6D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5192" y="758952"/>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1">
            <a:extLst>
              <a:ext uri="{FF2B5EF4-FFF2-40B4-BE49-F238E27FC236}">
                <a16:creationId xmlns:a16="http://schemas.microsoft.com/office/drawing/2014/main" id="{EACB92AF-9DD4-7C8A-B920-68FCFCF790F0}"/>
              </a:ext>
            </a:extLst>
          </p:cNvPr>
          <p:cNvSpPr>
            <a:spLocks noChangeArrowheads="1"/>
          </p:cNvSpPr>
          <p:nvPr userDrawn="1"/>
        </p:nvSpPr>
        <p:spPr bwMode="auto">
          <a:xfrm>
            <a:off x="101367" y="2298827"/>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a:solidFill>
                  <a:srgbClr val="070C51"/>
                </a:solidFill>
                <a:latin typeface="Arial" panose="020B0604020202020204" pitchFamily="34" charset="0"/>
              </a:rPr>
              <a:t>TONY</a:t>
            </a:r>
            <a:r>
              <a:rPr lang="en-US" altLang="en-US" sz="1200" b="1" baseline="0">
                <a:solidFill>
                  <a:srgbClr val="070C51"/>
                </a:solidFill>
                <a:latin typeface="Arial" panose="020B0604020202020204" pitchFamily="34" charset="0"/>
              </a:rPr>
              <a:t> THURMOND</a:t>
            </a:r>
            <a:br>
              <a:rPr lang="en-US" altLang="en-US" sz="1000" b="1">
                <a:solidFill>
                  <a:srgbClr val="070C51"/>
                </a:solidFill>
                <a:latin typeface="Arial" panose="020B0604020202020204" pitchFamily="34" charset="0"/>
              </a:rPr>
            </a:br>
            <a:r>
              <a:rPr lang="en-US" altLang="en-US" sz="1000">
                <a:solidFill>
                  <a:srgbClr val="070C51"/>
                </a:solidFill>
                <a:latin typeface="Arial" panose="020B0604020202020204" pitchFamily="34" charset="0"/>
              </a:rPr>
              <a:t>State Superintendent </a:t>
            </a:r>
            <a:br>
              <a:rPr lang="en-US" altLang="en-US" sz="1000">
                <a:solidFill>
                  <a:srgbClr val="070C51"/>
                </a:solidFill>
                <a:latin typeface="Arial" panose="020B0604020202020204" pitchFamily="34" charset="0"/>
              </a:rPr>
            </a:br>
            <a:r>
              <a:rPr lang="en-US" altLang="en-US" sz="1000">
                <a:solidFill>
                  <a:srgbClr val="070C51"/>
                </a:solidFill>
                <a:latin typeface="Arial" panose="020B0604020202020204" pitchFamily="34" charset="0"/>
              </a:rPr>
              <a:t>of Public Instruction</a:t>
            </a:r>
            <a:endParaRPr lang="en-US" altLang="en-US" sz="1000">
              <a:solidFill>
                <a:schemeClr val="tx2"/>
              </a:solidFill>
            </a:endParaRPr>
          </a:p>
        </p:txBody>
      </p:sp>
      <p:sp>
        <p:nvSpPr>
          <p:cNvPr id="3" name="Content Placeholder 2"/>
          <p:cNvSpPr>
            <a:spLocks noGrp="1"/>
          </p:cNvSpPr>
          <p:nvPr>
            <p:ph sz="half" idx="1"/>
          </p:nvPr>
        </p:nvSpPr>
        <p:spPr>
          <a:xfrm>
            <a:off x="1886297" y="1845734"/>
            <a:ext cx="10305702" cy="2144375"/>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1886297" y="4098483"/>
            <a:ext cx="10283591" cy="214437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a:xfrm>
            <a:off x="1097280" y="6459785"/>
            <a:ext cx="2472271" cy="365125"/>
          </a:xfrm>
          <a:prstGeom prst="rect">
            <a:avLst/>
          </a:prstGeom>
        </p:spPr>
        <p:txBody>
          <a:bodyPr/>
          <a:lstStyle/>
          <a:p>
            <a:fld id="{967E9DEB-FC8D-44BF-B3BB-4205EEF170CC}" type="datetime1">
              <a:rPr lang="en-US" smtClean="0"/>
              <a:t>1/9/2026</a:t>
            </a:fld>
            <a:endParaRPr lang="en-US"/>
          </a:p>
        </p:txBody>
      </p:sp>
      <p:sp>
        <p:nvSpPr>
          <p:cNvPr id="6" name="Footer Placeholder 5"/>
          <p:cNvSpPr>
            <a:spLocks noGrp="1"/>
          </p:cNvSpPr>
          <p:nvPr>
            <p:ph type="ftr" sz="quarter" idx="11"/>
          </p:nvPr>
        </p:nvSpPr>
        <p:spPr>
          <a:xfrm>
            <a:off x="3686185" y="6459785"/>
            <a:ext cx="4822804" cy="365125"/>
          </a:xfrm>
          <a:prstGeom prst="rect">
            <a:avLst/>
          </a:prstGeom>
        </p:spPr>
        <p:txBody>
          <a:bodyPr/>
          <a:lstStyle/>
          <a:p>
            <a:endParaRPr lang="en-US"/>
          </a:p>
        </p:txBody>
      </p:sp>
      <p:sp>
        <p:nvSpPr>
          <p:cNvPr id="2" name="Slide Number Placeholder 1">
            <a:extLst>
              <a:ext uri="{FF2B5EF4-FFF2-40B4-BE49-F238E27FC236}">
                <a16:creationId xmlns:a16="http://schemas.microsoft.com/office/drawing/2014/main" id="{AA9D8B30-A202-A9F3-06F2-7C03E39B5635}"/>
              </a:ext>
            </a:extLst>
          </p:cNvPr>
          <p:cNvSpPr>
            <a:spLocks noGrp="1"/>
          </p:cNvSpPr>
          <p:nvPr>
            <p:ph type="sldNum" sz="quarter" idx="12"/>
          </p:nvPr>
        </p:nvSpPr>
        <p:spPr/>
        <p:txBody>
          <a:bodyPr/>
          <a:lstStyle/>
          <a:p>
            <a:fld id="{425B8834-9231-4E95-9474-5E208B968EA0}" type="slidenum">
              <a:rPr lang="en-US" smtClean="0"/>
              <a:pPr/>
              <a:t>‹#›</a:t>
            </a:fld>
            <a:endParaRPr lang="en-US"/>
          </a:p>
        </p:txBody>
      </p:sp>
    </p:spTree>
    <p:extLst>
      <p:ext uri="{BB962C8B-B14F-4D97-AF65-F5344CB8AC3E}">
        <p14:creationId xmlns:p14="http://schemas.microsoft.com/office/powerpoint/2010/main" val="8036604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097280" y="6459785"/>
            <a:ext cx="2472271" cy="365125"/>
          </a:xfrm>
          <a:prstGeom prst="rect">
            <a:avLst/>
          </a:prstGeom>
        </p:spPr>
        <p:txBody>
          <a:bodyPr/>
          <a:lstStyle/>
          <a:p>
            <a:fld id="{5C049282-3A9E-4B62-B18C-6B61DB23F1E6}" type="datetime1">
              <a:rPr lang="en-US" smtClean="0"/>
              <a:t>1/9/2026</a:t>
            </a:fld>
            <a:endParaRPr lang="en-US"/>
          </a:p>
        </p:txBody>
      </p:sp>
      <p:sp>
        <p:nvSpPr>
          <p:cNvPr id="8" name="Footer Placeholder 7"/>
          <p:cNvSpPr>
            <a:spLocks noGrp="1"/>
          </p:cNvSpPr>
          <p:nvPr>
            <p:ph type="ftr" sz="quarter" idx="11"/>
          </p:nvPr>
        </p:nvSpPr>
        <p:spPr>
          <a:xfrm>
            <a:off x="3686185" y="6459785"/>
            <a:ext cx="4822804" cy="365125"/>
          </a:xfrm>
          <a:prstGeom prst="rect">
            <a:avLst/>
          </a:prstGeom>
        </p:spPr>
        <p:txBody>
          <a:bodyPr/>
          <a:lstStyle/>
          <a:p>
            <a:endParaRPr lang="en-US"/>
          </a:p>
        </p:txBody>
      </p:sp>
      <p:sp>
        <p:nvSpPr>
          <p:cNvPr id="2" name="Slide Number Placeholder 1">
            <a:extLst>
              <a:ext uri="{FF2B5EF4-FFF2-40B4-BE49-F238E27FC236}">
                <a16:creationId xmlns:a16="http://schemas.microsoft.com/office/drawing/2014/main" id="{D7077BEE-C8DB-9C3A-FC12-143261392375}"/>
              </a:ext>
            </a:extLst>
          </p:cNvPr>
          <p:cNvSpPr>
            <a:spLocks noGrp="1"/>
          </p:cNvSpPr>
          <p:nvPr>
            <p:ph type="sldNum" sz="quarter" idx="12"/>
          </p:nvPr>
        </p:nvSpPr>
        <p:spPr/>
        <p:txBody>
          <a:bodyPr/>
          <a:lstStyle/>
          <a:p>
            <a:fld id="{425B8834-9231-4E95-9474-5E208B968EA0}" type="slidenum">
              <a:rPr lang="en-US" smtClean="0"/>
              <a:pPr/>
              <a:t>‹#›</a:t>
            </a:fld>
            <a:endParaRPr lang="en-US"/>
          </a:p>
        </p:txBody>
      </p:sp>
    </p:spTree>
    <p:extLst>
      <p:ext uri="{BB962C8B-B14F-4D97-AF65-F5344CB8AC3E}">
        <p14:creationId xmlns:p14="http://schemas.microsoft.com/office/powerpoint/2010/main" val="12769846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97280" y="241190"/>
            <a:ext cx="10058400" cy="1450757"/>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097280" y="6459785"/>
            <a:ext cx="2472271" cy="365125"/>
          </a:xfrm>
          <a:prstGeom prst="rect">
            <a:avLst/>
          </a:prstGeom>
        </p:spPr>
        <p:txBody>
          <a:bodyPr/>
          <a:lstStyle/>
          <a:p>
            <a:fld id="{336775E7-8B17-46E9-B54A-54EFFCDD436B}" type="datetime1">
              <a:rPr lang="en-US" smtClean="0"/>
              <a:t>1/9/2026</a:t>
            </a:fld>
            <a:endParaRPr lang="en-US"/>
          </a:p>
        </p:txBody>
      </p:sp>
      <p:sp>
        <p:nvSpPr>
          <p:cNvPr id="4" name="Footer Placeholder 3"/>
          <p:cNvSpPr>
            <a:spLocks noGrp="1"/>
          </p:cNvSpPr>
          <p:nvPr>
            <p:ph type="ftr" sz="quarter" idx="11"/>
          </p:nvPr>
        </p:nvSpPr>
        <p:spPr>
          <a:xfrm>
            <a:off x="3686185" y="6459785"/>
            <a:ext cx="4822804"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33F556D-3043-8145-51D7-401A27775CC9}"/>
              </a:ext>
            </a:extLst>
          </p:cNvPr>
          <p:cNvSpPr>
            <a:spLocks noGrp="1"/>
          </p:cNvSpPr>
          <p:nvPr>
            <p:ph type="sldNum" sz="quarter" idx="12"/>
          </p:nvPr>
        </p:nvSpPr>
        <p:spPr/>
        <p:txBody>
          <a:bodyPr/>
          <a:lstStyle/>
          <a:p>
            <a:fld id="{425B8834-9231-4E95-9474-5E208B968EA0}" type="slidenum">
              <a:rPr lang="en-US" smtClean="0"/>
              <a:pPr/>
              <a:t>‹#›</a:t>
            </a:fld>
            <a:endParaRPr lang="en-US"/>
          </a:p>
        </p:txBody>
      </p:sp>
    </p:spTree>
    <p:extLst>
      <p:ext uri="{BB962C8B-B14F-4D97-AF65-F5344CB8AC3E}">
        <p14:creationId xmlns:p14="http://schemas.microsoft.com/office/powerpoint/2010/main" val="929949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Option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F83BE5-3551-D54E-7ED2-13228422A294}"/>
              </a:ext>
              <a:ext uri="{C183D7F6-B498-43B3-948B-1728B52AA6E4}">
                <adec:decorative xmlns:adec="http://schemas.microsoft.com/office/drawing/2017/decorative" val="1"/>
              </a:ext>
            </a:extLst>
          </p:cNvPr>
          <p:cNvSpPr/>
          <p:nvPr userDrawn="1"/>
        </p:nvSpPr>
        <p:spPr>
          <a:xfrm>
            <a:off x="0" y="6409113"/>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Rectangle 4">
            <a:extLst>
              <a:ext uri="{FF2B5EF4-FFF2-40B4-BE49-F238E27FC236}">
                <a16:creationId xmlns:a16="http://schemas.microsoft.com/office/drawing/2014/main" id="{FA3CD37F-F8E1-534E-4D52-01C708B94CA0}"/>
              </a:ext>
              <a:ext uri="{C183D7F6-B498-43B3-948B-1728B52AA6E4}">
                <adec:decorative xmlns:adec="http://schemas.microsoft.com/office/drawing/2017/decorative" val="1"/>
              </a:ext>
            </a:extLst>
          </p:cNvPr>
          <p:cNvSpPr/>
          <p:nvPr userDrawn="1"/>
        </p:nvSpPr>
        <p:spPr>
          <a:xfrm>
            <a:off x="1" y="6355080"/>
            <a:ext cx="12191999" cy="45719"/>
          </a:xfrm>
          <a:prstGeom prst="rect">
            <a:avLst/>
          </a:prstGeom>
          <a:solidFill>
            <a:schemeClr val="accent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C183D7F6-B498-43B3-948B-1728B52AA6E4}">
                <adec:decorative xmlns:adec="http://schemas.microsoft.com/office/drawing/2017/decorative" val="1"/>
              </a:ext>
            </a:extLst>
          </p:cNvPr>
          <p:cNvSpPr/>
          <p:nvPr userDrawn="1"/>
        </p:nvSpPr>
        <p:spPr>
          <a:xfrm>
            <a:off x="0" y="0"/>
            <a:ext cx="1886297" cy="6334316"/>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312149" y="359062"/>
            <a:ext cx="9152313" cy="2803055"/>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2485501" y="4455621"/>
            <a:ext cx="9155085"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cxnSp>
        <p:nvCxnSpPr>
          <p:cNvPr id="9" name="Straight Connector 8"/>
          <p:cNvCxnSpPr/>
          <p:nvPr/>
        </p:nvCxnSpPr>
        <p:spPr>
          <a:xfrm>
            <a:off x="2568857" y="3438939"/>
            <a:ext cx="898837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pic>
        <p:nvPicPr>
          <p:cNvPr id="14" name="Picture 11" descr="Official Seal of the California Department of Education."/>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192" y="758952"/>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1"/>
          <p:cNvSpPr>
            <a:spLocks noChangeArrowheads="1"/>
          </p:cNvSpPr>
          <p:nvPr userDrawn="1"/>
        </p:nvSpPr>
        <p:spPr bwMode="auto">
          <a:xfrm>
            <a:off x="101367" y="2298827"/>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a:solidFill>
                  <a:srgbClr val="070C51"/>
                </a:solidFill>
                <a:latin typeface="Arial" panose="020B0604020202020204" pitchFamily="34" charset="0"/>
              </a:rPr>
              <a:t>TONY</a:t>
            </a:r>
            <a:r>
              <a:rPr lang="en-US" altLang="en-US" sz="1200" b="1" baseline="0">
                <a:solidFill>
                  <a:srgbClr val="070C51"/>
                </a:solidFill>
                <a:latin typeface="Arial" panose="020B0604020202020204" pitchFamily="34" charset="0"/>
              </a:rPr>
              <a:t> THURMOND</a:t>
            </a:r>
            <a:br>
              <a:rPr lang="en-US" altLang="en-US" sz="1000" b="1">
                <a:solidFill>
                  <a:srgbClr val="070C51"/>
                </a:solidFill>
                <a:latin typeface="Arial" panose="020B0604020202020204" pitchFamily="34" charset="0"/>
              </a:rPr>
            </a:br>
            <a:r>
              <a:rPr lang="en-US" altLang="en-US" sz="1000">
                <a:solidFill>
                  <a:srgbClr val="070C51"/>
                </a:solidFill>
                <a:latin typeface="Arial" panose="020B0604020202020204" pitchFamily="34" charset="0"/>
              </a:rPr>
              <a:t>State Superintendent </a:t>
            </a:r>
            <a:br>
              <a:rPr lang="en-US" altLang="en-US" sz="1000">
                <a:solidFill>
                  <a:srgbClr val="070C51"/>
                </a:solidFill>
                <a:latin typeface="Arial" panose="020B0604020202020204" pitchFamily="34" charset="0"/>
              </a:rPr>
            </a:br>
            <a:r>
              <a:rPr lang="en-US" altLang="en-US" sz="1000">
                <a:solidFill>
                  <a:srgbClr val="070C51"/>
                </a:solidFill>
                <a:latin typeface="Arial" panose="020B0604020202020204" pitchFamily="34" charset="0"/>
              </a:rPr>
              <a:t>of Public Instruction</a:t>
            </a:r>
            <a:endParaRPr lang="en-US" altLang="en-US" sz="1000">
              <a:solidFill>
                <a:schemeClr val="tx2"/>
              </a:solidFill>
            </a:endParaRPr>
          </a:p>
        </p:txBody>
      </p:sp>
    </p:spTree>
    <p:extLst>
      <p:ext uri="{BB962C8B-B14F-4D97-AF65-F5344CB8AC3E}">
        <p14:creationId xmlns:p14="http://schemas.microsoft.com/office/powerpoint/2010/main" val="28975876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A6F6B45-E9C3-F12C-DA8D-86384A3A6E55}"/>
              </a:ext>
              <a:ext uri="{C183D7F6-B498-43B3-948B-1728B52AA6E4}">
                <adec:decorative xmlns:adec="http://schemas.microsoft.com/office/drawing/2017/decorative" val="1"/>
              </a:ext>
            </a:extLst>
          </p:cNvPr>
          <p:cNvSpPr/>
          <p:nvPr userDrawn="1"/>
        </p:nvSpPr>
        <p:spPr>
          <a:xfrm>
            <a:off x="0" y="6409113"/>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3">
            <a:extLst>
              <a:ext uri="{FF2B5EF4-FFF2-40B4-BE49-F238E27FC236}">
                <a16:creationId xmlns:a16="http://schemas.microsoft.com/office/drawing/2014/main" id="{A0659C67-6043-6AD9-9A89-E5290E223836}"/>
              </a:ext>
              <a:ext uri="{C183D7F6-B498-43B3-948B-1728B52AA6E4}">
                <adec:decorative xmlns:adec="http://schemas.microsoft.com/office/drawing/2017/decorative" val="1"/>
              </a:ext>
            </a:extLst>
          </p:cNvPr>
          <p:cNvSpPr/>
          <p:nvPr userDrawn="1"/>
        </p:nvSpPr>
        <p:spPr>
          <a:xfrm>
            <a:off x="1" y="6355080"/>
            <a:ext cx="12191999" cy="45719"/>
          </a:xfrm>
          <a:prstGeom prst="rect">
            <a:avLst/>
          </a:prstGeom>
          <a:solidFill>
            <a:schemeClr val="accent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1971203"/>
          </a:xfrm>
          <a:prstGeom prst="rect">
            <a:avLst/>
          </a:prstGeom>
        </p:spPr>
        <p:txBody>
          <a:bodyPr anchor="b" anchorCtr="0">
            <a:normAutofit/>
          </a:bodyPr>
          <a:lstStyle>
            <a:lvl1pPr algn="ctr">
              <a:lnSpc>
                <a:spcPct val="85000"/>
              </a:lnSpc>
              <a:defRPr sz="8000" b="0">
                <a:solidFill>
                  <a:schemeClr val="tx1">
                    <a:lumMod val="85000"/>
                    <a:lumOff val="15000"/>
                  </a:schemeClr>
                </a:solidFill>
              </a:defRPr>
            </a:lvl1pPr>
          </a:lstStyle>
          <a:p>
            <a:r>
              <a:rPr lang="en-US"/>
              <a:t>Click to edit Master title style</a:t>
            </a:r>
          </a:p>
        </p:txBody>
      </p:sp>
      <p:pic>
        <p:nvPicPr>
          <p:cNvPr id="13" name="Picture 12"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pic>
        <p:nvPicPr>
          <p:cNvPr id="6" name="Picture 11" descr="Official Seal of the California Department of Education.">
            <a:extLst>
              <a:ext uri="{FF2B5EF4-FFF2-40B4-BE49-F238E27FC236}">
                <a16:creationId xmlns:a16="http://schemas.microsoft.com/office/drawing/2014/main" id="{34FFB8FB-AFF8-57B8-B09C-FA805E14299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13586" y="2933932"/>
            <a:ext cx="3164828" cy="3164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a:extLst>
              <a:ext uri="{FF2B5EF4-FFF2-40B4-BE49-F238E27FC236}">
                <a16:creationId xmlns:a16="http://schemas.microsoft.com/office/drawing/2014/main" id="{3E85094A-C8D9-B2CB-AE91-DCC55F19707A}"/>
              </a:ext>
            </a:extLst>
          </p:cNvPr>
          <p:cNvSpPr>
            <a:spLocks noGrp="1"/>
          </p:cNvSpPr>
          <p:nvPr>
            <p:ph type="sldNum" sz="quarter" idx="12"/>
          </p:nvPr>
        </p:nvSpPr>
        <p:spPr>
          <a:xfrm>
            <a:off x="8610600" y="6459785"/>
            <a:ext cx="2484120" cy="365124"/>
          </a:xfrm>
        </p:spPr>
        <p:txBody>
          <a:bodyPr/>
          <a:lstStyle/>
          <a:p>
            <a:fld id="{425B8834-9231-4E95-9474-5E208B968EA0}" type="slidenum">
              <a:rPr lang="en-US" smtClean="0"/>
              <a:pPr/>
              <a:t>‹#›</a:t>
            </a:fld>
            <a:endParaRPr lang="en-US" dirty="0"/>
          </a:p>
        </p:txBody>
      </p:sp>
    </p:spTree>
    <p:extLst>
      <p:ext uri="{BB962C8B-B14F-4D97-AF65-F5344CB8AC3E}">
        <p14:creationId xmlns:p14="http://schemas.microsoft.com/office/powerpoint/2010/main" val="31959561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D80E28-3084-4B0E-3BE8-4A61A731A9A2}"/>
              </a:ext>
              <a:ext uri="{C183D7F6-B498-43B3-948B-1728B52AA6E4}">
                <adec:decorative xmlns:adec="http://schemas.microsoft.com/office/drawing/2017/decorative" val="1"/>
              </a:ext>
            </a:extLst>
          </p:cNvPr>
          <p:cNvSpPr/>
          <p:nvPr userDrawn="1"/>
        </p:nvSpPr>
        <p:spPr>
          <a:xfrm>
            <a:off x="0" y="0"/>
            <a:ext cx="1886297" cy="6334316"/>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1" descr="Official Seal of the California Department of Education.">
            <a:extLst>
              <a:ext uri="{FF2B5EF4-FFF2-40B4-BE49-F238E27FC236}">
                <a16:creationId xmlns:a16="http://schemas.microsoft.com/office/drawing/2014/main" id="{3E522D10-D3DB-1242-70AC-41C705C499D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192" y="758952"/>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1">
            <a:extLst>
              <a:ext uri="{FF2B5EF4-FFF2-40B4-BE49-F238E27FC236}">
                <a16:creationId xmlns:a16="http://schemas.microsoft.com/office/drawing/2014/main" id="{3E723F10-DD6F-3C72-68AE-B62F9D18C2F0}"/>
              </a:ext>
            </a:extLst>
          </p:cNvPr>
          <p:cNvSpPr>
            <a:spLocks noChangeArrowheads="1"/>
          </p:cNvSpPr>
          <p:nvPr userDrawn="1"/>
        </p:nvSpPr>
        <p:spPr bwMode="auto">
          <a:xfrm>
            <a:off x="101367" y="2298827"/>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a:solidFill>
                  <a:srgbClr val="070C51"/>
                </a:solidFill>
                <a:latin typeface="Arial" panose="020B0604020202020204" pitchFamily="34" charset="0"/>
              </a:rPr>
              <a:t>TONY</a:t>
            </a:r>
            <a:r>
              <a:rPr lang="en-US" altLang="en-US" sz="1200" b="1" baseline="0">
                <a:solidFill>
                  <a:srgbClr val="070C51"/>
                </a:solidFill>
                <a:latin typeface="Arial" panose="020B0604020202020204" pitchFamily="34" charset="0"/>
              </a:rPr>
              <a:t> THURMOND</a:t>
            </a:r>
            <a:br>
              <a:rPr lang="en-US" altLang="en-US" sz="1000" b="1">
                <a:solidFill>
                  <a:srgbClr val="070C51"/>
                </a:solidFill>
                <a:latin typeface="Arial" panose="020B0604020202020204" pitchFamily="34" charset="0"/>
              </a:rPr>
            </a:br>
            <a:r>
              <a:rPr lang="en-US" altLang="en-US" sz="1000">
                <a:solidFill>
                  <a:srgbClr val="070C51"/>
                </a:solidFill>
                <a:latin typeface="Arial" panose="020B0604020202020204" pitchFamily="34" charset="0"/>
              </a:rPr>
              <a:t>State Superintendent </a:t>
            </a:r>
            <a:br>
              <a:rPr lang="en-US" altLang="en-US" sz="1000">
                <a:solidFill>
                  <a:srgbClr val="070C51"/>
                </a:solidFill>
                <a:latin typeface="Arial" panose="020B0604020202020204" pitchFamily="34" charset="0"/>
              </a:rPr>
            </a:br>
            <a:r>
              <a:rPr lang="en-US" altLang="en-US" sz="1000">
                <a:solidFill>
                  <a:srgbClr val="070C51"/>
                </a:solidFill>
                <a:latin typeface="Arial" panose="020B0604020202020204" pitchFamily="34" charset="0"/>
              </a:rPr>
              <a:t>of Public Instruction</a:t>
            </a:r>
            <a:endParaRPr lang="en-US" altLang="en-US" sz="1000">
              <a:solidFill>
                <a:schemeClr val="tx2"/>
              </a:solidFill>
            </a:endParaRPr>
          </a:p>
        </p:txBody>
      </p:sp>
      <p:sp>
        <p:nvSpPr>
          <p:cNvPr id="11" name="Title 1">
            <a:extLst>
              <a:ext uri="{FF2B5EF4-FFF2-40B4-BE49-F238E27FC236}">
                <a16:creationId xmlns:a16="http://schemas.microsoft.com/office/drawing/2014/main" id="{5B9BAB75-300C-E15F-74EE-8D7B6B4CB994}"/>
              </a:ext>
            </a:extLst>
          </p:cNvPr>
          <p:cNvSpPr>
            <a:spLocks noGrp="1"/>
          </p:cNvSpPr>
          <p:nvPr>
            <p:ph type="title"/>
          </p:nvPr>
        </p:nvSpPr>
        <p:spPr>
          <a:xfrm>
            <a:off x="2111489" y="256132"/>
            <a:ext cx="10058400" cy="1450757"/>
          </a:xfrm>
          <a:prstGeom prst="rect">
            <a:avLst/>
          </a:prstGeom>
        </p:spPr>
        <p:txBody>
          <a:bodyPr/>
          <a:lstStyle/>
          <a:p>
            <a:r>
              <a:rPr lang="en-US" dirty="0"/>
              <a:t>Click to edit Master title style</a:t>
            </a:r>
          </a:p>
        </p:txBody>
      </p:sp>
      <p:sp>
        <p:nvSpPr>
          <p:cNvPr id="5" name="Content Placeholder 4"/>
          <p:cNvSpPr>
            <a:spLocks noGrp="1"/>
          </p:cNvSpPr>
          <p:nvPr>
            <p:ph sz="quarter" idx="11" hasCustomPrompt="1"/>
          </p:nvPr>
        </p:nvSpPr>
        <p:spPr>
          <a:xfrm>
            <a:off x="1923986" y="2062791"/>
            <a:ext cx="10265355" cy="2020989"/>
          </a:xfrm>
        </p:spPr>
        <p:txBody>
          <a:bodyPr anchor="ctr"/>
          <a:lstStyle>
            <a:lvl1pPr marL="0" indent="0">
              <a:buNone/>
              <a:defRPr/>
            </a:lvl1pPr>
          </a:lstStyle>
          <a:p>
            <a:pPr lvl="0"/>
            <a:r>
              <a:rPr lang="en-US" dirty="0"/>
              <a:t>Edit Master text styles</a:t>
            </a:r>
          </a:p>
        </p:txBody>
      </p:sp>
      <p:sp>
        <p:nvSpPr>
          <p:cNvPr id="6" name="Content Placeholder 4">
            <a:extLst>
              <a:ext uri="{FF2B5EF4-FFF2-40B4-BE49-F238E27FC236}">
                <a16:creationId xmlns:a16="http://schemas.microsoft.com/office/drawing/2014/main" id="{283843E9-99E1-DD5B-B157-A183A83A6AF2}"/>
              </a:ext>
            </a:extLst>
          </p:cNvPr>
          <p:cNvSpPr>
            <a:spLocks noGrp="1"/>
          </p:cNvSpPr>
          <p:nvPr>
            <p:ph sz="quarter" idx="12" hasCustomPrompt="1"/>
          </p:nvPr>
        </p:nvSpPr>
        <p:spPr>
          <a:xfrm>
            <a:off x="1904533" y="4082894"/>
            <a:ext cx="5134442" cy="2020989"/>
          </a:xfrm>
        </p:spPr>
        <p:txBody>
          <a:bodyPr anchor="ctr"/>
          <a:lstStyle>
            <a:lvl1pPr marL="0" indent="0">
              <a:buNone/>
              <a:defRPr/>
            </a:lvl1pPr>
          </a:lstStyle>
          <a:p>
            <a:pPr lvl="0"/>
            <a:r>
              <a:rPr lang="en-US"/>
              <a:t>Edit Master text styles</a:t>
            </a:r>
          </a:p>
        </p:txBody>
      </p:sp>
      <p:sp>
        <p:nvSpPr>
          <p:cNvPr id="8" name="Content Placeholder 4">
            <a:extLst>
              <a:ext uri="{FF2B5EF4-FFF2-40B4-BE49-F238E27FC236}">
                <a16:creationId xmlns:a16="http://schemas.microsoft.com/office/drawing/2014/main" id="{E71823C2-38B8-0A0E-1D9F-FFFB54C8CCF4}"/>
              </a:ext>
            </a:extLst>
          </p:cNvPr>
          <p:cNvSpPr>
            <a:spLocks noGrp="1"/>
          </p:cNvSpPr>
          <p:nvPr>
            <p:ph sz="quarter" idx="14" hasCustomPrompt="1"/>
          </p:nvPr>
        </p:nvSpPr>
        <p:spPr>
          <a:xfrm>
            <a:off x="7038975" y="4082894"/>
            <a:ext cx="4886325" cy="2020989"/>
          </a:xfrm>
        </p:spPr>
        <p:txBody>
          <a:bodyPr anchor="ctr"/>
          <a:lstStyle>
            <a:lvl1pPr marL="0" indent="0">
              <a:buNone/>
              <a:defRPr/>
            </a:lvl1pPr>
          </a:lstStyle>
          <a:p>
            <a:pPr lvl="0"/>
            <a:r>
              <a:rPr lang="en-US"/>
              <a:t>Edit Master text styles</a:t>
            </a:r>
          </a:p>
        </p:txBody>
      </p:sp>
      <p:sp>
        <p:nvSpPr>
          <p:cNvPr id="12" name="Slide Number Placeholder 5">
            <a:extLst>
              <a:ext uri="{FF2B5EF4-FFF2-40B4-BE49-F238E27FC236}">
                <a16:creationId xmlns:a16="http://schemas.microsoft.com/office/drawing/2014/main" id="{F5E414AE-ED87-6E3F-CCBB-DE1403F79BF0}"/>
              </a:ext>
            </a:extLst>
          </p:cNvPr>
          <p:cNvSpPr>
            <a:spLocks noGrp="1"/>
          </p:cNvSpPr>
          <p:nvPr>
            <p:ph type="sldNum" sz="quarter" idx="15"/>
          </p:nvPr>
        </p:nvSpPr>
        <p:spPr>
          <a:xfrm>
            <a:off x="8610600" y="6459785"/>
            <a:ext cx="2484120" cy="365124"/>
          </a:xfrm>
        </p:spPr>
        <p:txBody>
          <a:bodyPr/>
          <a:lstStyle/>
          <a:p>
            <a:fld id="{425B8834-9231-4E95-9474-5E208B968EA0}" type="slidenum">
              <a:rPr lang="en-US" smtClean="0"/>
              <a:pPr/>
              <a:t>‹#›</a:t>
            </a:fld>
            <a:endParaRPr lang="en-US" dirty="0"/>
          </a:p>
        </p:txBody>
      </p:sp>
    </p:spTree>
    <p:custDataLst>
      <p:tags r:id="rId1"/>
    </p:custDataLst>
    <p:extLst>
      <p:ext uri="{BB962C8B-B14F-4D97-AF65-F5344CB8AC3E}">
        <p14:creationId xmlns:p14="http://schemas.microsoft.com/office/powerpoint/2010/main" val="2505851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2000250" y="286603"/>
            <a:ext cx="9925050" cy="1450757"/>
          </a:xfrm>
          <a:prstGeom prst="rect">
            <a:avLst/>
          </a:prstGeom>
        </p:spPr>
        <p:txBody>
          <a:bodyPr/>
          <a:lstStyle/>
          <a:p>
            <a:r>
              <a:rPr lang="en-US" dirty="0"/>
              <a:t>Click to edit Master title style</a:t>
            </a:r>
          </a:p>
        </p:txBody>
      </p:sp>
      <p:sp>
        <p:nvSpPr>
          <p:cNvPr id="5" name="Content Placeholder 4"/>
          <p:cNvSpPr>
            <a:spLocks noGrp="1"/>
          </p:cNvSpPr>
          <p:nvPr>
            <p:ph sz="quarter" idx="11" hasCustomPrompt="1"/>
          </p:nvPr>
        </p:nvSpPr>
        <p:spPr>
          <a:xfrm>
            <a:off x="1904533" y="1770618"/>
            <a:ext cx="4743451" cy="2020989"/>
          </a:xfrm>
        </p:spPr>
        <p:txBody>
          <a:bodyPr anchor="ctr"/>
          <a:lstStyle>
            <a:lvl1pPr marL="0" indent="0">
              <a:buNone/>
              <a:defRPr/>
            </a:lvl1pPr>
          </a:lstStyle>
          <a:p>
            <a:pPr lvl="0"/>
            <a:r>
              <a:rPr lang="en-US"/>
              <a:t>Edit Master text styles</a:t>
            </a:r>
          </a:p>
        </p:txBody>
      </p:sp>
      <p:sp>
        <p:nvSpPr>
          <p:cNvPr id="6" name="Content Placeholder 4">
            <a:extLst>
              <a:ext uri="{FF2B5EF4-FFF2-40B4-BE49-F238E27FC236}">
                <a16:creationId xmlns:a16="http://schemas.microsoft.com/office/drawing/2014/main" id="{283843E9-99E1-DD5B-B157-A183A83A6AF2}"/>
              </a:ext>
            </a:extLst>
          </p:cNvPr>
          <p:cNvSpPr>
            <a:spLocks noGrp="1"/>
          </p:cNvSpPr>
          <p:nvPr>
            <p:ph sz="quarter" idx="12" hasCustomPrompt="1"/>
          </p:nvPr>
        </p:nvSpPr>
        <p:spPr>
          <a:xfrm>
            <a:off x="1900585" y="4082894"/>
            <a:ext cx="4743452" cy="2020989"/>
          </a:xfrm>
        </p:spPr>
        <p:txBody>
          <a:bodyPr anchor="ctr"/>
          <a:lstStyle>
            <a:lvl1pPr marL="0" indent="0">
              <a:buNone/>
              <a:defRPr/>
            </a:lvl1pPr>
          </a:lstStyle>
          <a:p>
            <a:pPr lvl="0"/>
            <a:r>
              <a:rPr lang="en-US"/>
              <a:t>Edit Master text styles</a:t>
            </a:r>
          </a:p>
        </p:txBody>
      </p:sp>
      <p:sp>
        <p:nvSpPr>
          <p:cNvPr id="7" name="Content Placeholder 4">
            <a:extLst>
              <a:ext uri="{FF2B5EF4-FFF2-40B4-BE49-F238E27FC236}">
                <a16:creationId xmlns:a16="http://schemas.microsoft.com/office/drawing/2014/main" id="{B232C826-8BEF-1152-CFC5-0E4656D7A78A}"/>
              </a:ext>
            </a:extLst>
          </p:cNvPr>
          <p:cNvSpPr>
            <a:spLocks noGrp="1"/>
          </p:cNvSpPr>
          <p:nvPr>
            <p:ph sz="quarter" idx="13" hasCustomPrompt="1"/>
          </p:nvPr>
        </p:nvSpPr>
        <p:spPr>
          <a:xfrm>
            <a:off x="6647984" y="1770618"/>
            <a:ext cx="5277316" cy="2020989"/>
          </a:xfrm>
        </p:spPr>
        <p:txBody>
          <a:bodyPr anchor="ctr"/>
          <a:lstStyle>
            <a:lvl1pPr marL="0" indent="0">
              <a:buNone/>
              <a:defRPr/>
            </a:lvl1pPr>
          </a:lstStyle>
          <a:p>
            <a:pPr lvl="0"/>
            <a:r>
              <a:rPr lang="en-US" dirty="0"/>
              <a:t>Edit Master text styles</a:t>
            </a:r>
          </a:p>
        </p:txBody>
      </p:sp>
      <p:sp>
        <p:nvSpPr>
          <p:cNvPr id="8" name="Content Placeholder 4">
            <a:extLst>
              <a:ext uri="{FF2B5EF4-FFF2-40B4-BE49-F238E27FC236}">
                <a16:creationId xmlns:a16="http://schemas.microsoft.com/office/drawing/2014/main" id="{E71823C2-38B8-0A0E-1D9F-FFFB54C8CCF4}"/>
              </a:ext>
            </a:extLst>
          </p:cNvPr>
          <p:cNvSpPr>
            <a:spLocks noGrp="1"/>
          </p:cNvSpPr>
          <p:nvPr>
            <p:ph sz="quarter" idx="14" hasCustomPrompt="1"/>
          </p:nvPr>
        </p:nvSpPr>
        <p:spPr>
          <a:xfrm>
            <a:off x="6647984" y="4082894"/>
            <a:ext cx="5277316" cy="2020989"/>
          </a:xfrm>
        </p:spPr>
        <p:txBody>
          <a:bodyPr anchor="ctr"/>
          <a:lstStyle>
            <a:lvl1pPr marL="0" indent="0">
              <a:buNone/>
              <a:defRPr/>
            </a:lvl1pPr>
          </a:lstStyle>
          <a:p>
            <a:pPr lvl="0"/>
            <a:r>
              <a:rPr lang="en-US" dirty="0"/>
              <a:t>Edit Master text styles</a:t>
            </a:r>
          </a:p>
        </p:txBody>
      </p:sp>
      <p:sp>
        <p:nvSpPr>
          <p:cNvPr id="4" name="Rectangle 3">
            <a:extLst>
              <a:ext uri="{FF2B5EF4-FFF2-40B4-BE49-F238E27FC236}">
                <a16:creationId xmlns:a16="http://schemas.microsoft.com/office/drawing/2014/main" id="{78D022F7-01D2-C321-A089-81924452905D}"/>
              </a:ext>
              <a:ext uri="{C183D7F6-B498-43B3-948B-1728B52AA6E4}">
                <adec:decorative xmlns:adec="http://schemas.microsoft.com/office/drawing/2017/decorative" val="1"/>
              </a:ext>
            </a:extLst>
          </p:cNvPr>
          <p:cNvSpPr/>
          <p:nvPr userDrawn="1"/>
        </p:nvSpPr>
        <p:spPr>
          <a:xfrm>
            <a:off x="0" y="0"/>
            <a:ext cx="1886297" cy="6334316"/>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1" descr="Official Seal of the California Department of Education.">
            <a:extLst>
              <a:ext uri="{FF2B5EF4-FFF2-40B4-BE49-F238E27FC236}">
                <a16:creationId xmlns:a16="http://schemas.microsoft.com/office/drawing/2014/main" id="{AEAB62E5-8AB7-3CC1-9FE3-7F938FDAD46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192" y="758952"/>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1">
            <a:extLst>
              <a:ext uri="{FF2B5EF4-FFF2-40B4-BE49-F238E27FC236}">
                <a16:creationId xmlns:a16="http://schemas.microsoft.com/office/drawing/2014/main" id="{F0676229-19E4-8B08-28A3-EC2868A8E9FF}"/>
              </a:ext>
            </a:extLst>
          </p:cNvPr>
          <p:cNvSpPr>
            <a:spLocks noChangeArrowheads="1"/>
          </p:cNvSpPr>
          <p:nvPr userDrawn="1"/>
        </p:nvSpPr>
        <p:spPr bwMode="auto">
          <a:xfrm>
            <a:off x="101367" y="2298827"/>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a:solidFill>
                  <a:srgbClr val="070C51"/>
                </a:solidFill>
                <a:latin typeface="Arial" panose="020B0604020202020204" pitchFamily="34" charset="0"/>
              </a:rPr>
              <a:t>TONY</a:t>
            </a:r>
            <a:r>
              <a:rPr lang="en-US" altLang="en-US" sz="1200" b="1" baseline="0">
                <a:solidFill>
                  <a:srgbClr val="070C51"/>
                </a:solidFill>
                <a:latin typeface="Arial" panose="020B0604020202020204" pitchFamily="34" charset="0"/>
              </a:rPr>
              <a:t> THURMOND</a:t>
            </a:r>
            <a:br>
              <a:rPr lang="en-US" altLang="en-US" sz="1000" b="1">
                <a:solidFill>
                  <a:srgbClr val="070C51"/>
                </a:solidFill>
                <a:latin typeface="Arial" panose="020B0604020202020204" pitchFamily="34" charset="0"/>
              </a:rPr>
            </a:br>
            <a:r>
              <a:rPr lang="en-US" altLang="en-US" sz="1000">
                <a:solidFill>
                  <a:srgbClr val="070C51"/>
                </a:solidFill>
                <a:latin typeface="Arial" panose="020B0604020202020204" pitchFamily="34" charset="0"/>
              </a:rPr>
              <a:t>State Superintendent </a:t>
            </a:r>
            <a:br>
              <a:rPr lang="en-US" altLang="en-US" sz="1000">
                <a:solidFill>
                  <a:srgbClr val="070C51"/>
                </a:solidFill>
                <a:latin typeface="Arial" panose="020B0604020202020204" pitchFamily="34" charset="0"/>
              </a:rPr>
            </a:br>
            <a:r>
              <a:rPr lang="en-US" altLang="en-US" sz="1000">
                <a:solidFill>
                  <a:srgbClr val="070C51"/>
                </a:solidFill>
                <a:latin typeface="Arial" panose="020B0604020202020204" pitchFamily="34" charset="0"/>
              </a:rPr>
              <a:t>of Public Instruction</a:t>
            </a:r>
            <a:endParaRPr lang="en-US" altLang="en-US" sz="1000">
              <a:solidFill>
                <a:schemeClr val="tx2"/>
              </a:solidFill>
            </a:endParaRPr>
          </a:p>
        </p:txBody>
      </p:sp>
      <p:sp>
        <p:nvSpPr>
          <p:cNvPr id="11" name="Slide Number Placeholder 5">
            <a:extLst>
              <a:ext uri="{FF2B5EF4-FFF2-40B4-BE49-F238E27FC236}">
                <a16:creationId xmlns:a16="http://schemas.microsoft.com/office/drawing/2014/main" id="{71299BC8-B2D0-F6B7-1848-4837EE46D991}"/>
              </a:ext>
            </a:extLst>
          </p:cNvPr>
          <p:cNvSpPr>
            <a:spLocks noGrp="1"/>
          </p:cNvSpPr>
          <p:nvPr>
            <p:ph type="sldNum" sz="quarter" idx="15"/>
          </p:nvPr>
        </p:nvSpPr>
        <p:spPr>
          <a:xfrm>
            <a:off x="8610600" y="6459785"/>
            <a:ext cx="2484120" cy="365124"/>
          </a:xfrm>
        </p:spPr>
        <p:txBody>
          <a:bodyPr/>
          <a:lstStyle/>
          <a:p>
            <a:fld id="{425B8834-9231-4E95-9474-5E208B968EA0}" type="slidenum">
              <a:rPr lang="en-US" smtClean="0"/>
              <a:pPr/>
              <a:t>‹#›</a:t>
            </a:fld>
            <a:endParaRPr lang="en-US" dirty="0"/>
          </a:p>
        </p:txBody>
      </p:sp>
    </p:spTree>
    <p:custDataLst>
      <p:tags r:id="rId1"/>
    </p:custDataLst>
    <p:extLst>
      <p:ext uri="{BB962C8B-B14F-4D97-AF65-F5344CB8AC3E}">
        <p14:creationId xmlns:p14="http://schemas.microsoft.com/office/powerpoint/2010/main" val="17806030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241190"/>
            <a:ext cx="10058400" cy="1450757"/>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266701" y="1752600"/>
            <a:ext cx="5753099" cy="4581525"/>
          </a:xfrm>
        </p:spPr>
        <p:txBody>
          <a:bodyPr>
            <a:normAutofit/>
          </a:bodyPr>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D4400B34-F1E3-FE35-CE24-B052D9238F45}"/>
              </a:ext>
            </a:extLst>
          </p:cNvPr>
          <p:cNvSpPr>
            <a:spLocks noGrp="1"/>
          </p:cNvSpPr>
          <p:nvPr>
            <p:ph sz="half" idx="10"/>
          </p:nvPr>
        </p:nvSpPr>
        <p:spPr>
          <a:xfrm>
            <a:off x="6172200" y="1752600"/>
            <a:ext cx="5753099" cy="4581525"/>
          </a:xfrm>
        </p:spPr>
        <p:txBody>
          <a:bodyPr>
            <a:normAutofit/>
          </a:bodyPr>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0206207D-DC9A-34C7-7224-8799B150E5D0}"/>
              </a:ext>
            </a:extLst>
          </p:cNvPr>
          <p:cNvSpPr>
            <a:spLocks noGrp="1"/>
          </p:cNvSpPr>
          <p:nvPr>
            <p:ph type="sldNum" sz="quarter" idx="4"/>
          </p:nvPr>
        </p:nvSpPr>
        <p:spPr>
          <a:xfrm>
            <a:off x="11306175" y="6048375"/>
            <a:ext cx="623072" cy="614424"/>
          </a:xfrm>
          <a:prstGeom prst="ellipse">
            <a:avLst/>
          </a:prstGeom>
          <a:solidFill>
            <a:srgbClr val="B7C2D1"/>
          </a:solidFill>
        </p:spPr>
        <p:txBody>
          <a:bodyPr vert="horz" lIns="0" tIns="0" rIns="0" bIns="0" rtlCol="0" anchor="ctr"/>
          <a:lstStyle>
            <a:lvl1pPr algn="ctr">
              <a:defRPr sz="2400" b="0">
                <a:solidFill>
                  <a:schemeClr val="tx1"/>
                </a:solidFill>
              </a:defRPr>
            </a:lvl1pPr>
          </a:lstStyle>
          <a:p>
            <a:fld id="{A278BFE2-05B1-41B7-9664-186D4B9427C3}" type="slidenum">
              <a:rPr lang="en-US" smtClean="0"/>
              <a:pPr/>
              <a:t>‹#›</a:t>
            </a:fld>
            <a:endParaRPr lang="en-US"/>
          </a:p>
        </p:txBody>
      </p:sp>
    </p:spTree>
    <p:custDataLst>
      <p:tags r:id="rId1"/>
    </p:custDataLst>
    <p:extLst>
      <p:ext uri="{BB962C8B-B14F-4D97-AF65-F5344CB8AC3E}">
        <p14:creationId xmlns:p14="http://schemas.microsoft.com/office/powerpoint/2010/main" val="3053989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Layout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EE7DE9-380A-132C-DBC9-67B69C9D8849}"/>
              </a:ext>
              <a:ext uri="{C183D7F6-B498-43B3-948B-1728B52AA6E4}">
                <adec:decorative xmlns:adec="http://schemas.microsoft.com/office/drawing/2017/decorative" val="1"/>
              </a:ext>
            </a:extLst>
          </p:cNvPr>
          <p:cNvSpPr/>
          <p:nvPr userDrawn="1"/>
        </p:nvSpPr>
        <p:spPr>
          <a:xfrm>
            <a:off x="0" y="6409113"/>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Rectangle 2">
            <a:extLst>
              <a:ext uri="{FF2B5EF4-FFF2-40B4-BE49-F238E27FC236}">
                <a16:creationId xmlns:a16="http://schemas.microsoft.com/office/drawing/2014/main" id="{BE03F729-0CDC-07D7-4C26-561FD04CFE67}"/>
              </a:ext>
              <a:ext uri="{C183D7F6-B498-43B3-948B-1728B52AA6E4}">
                <adec:decorative xmlns:adec="http://schemas.microsoft.com/office/drawing/2017/decorative" val="1"/>
              </a:ext>
            </a:extLst>
          </p:cNvPr>
          <p:cNvSpPr/>
          <p:nvPr userDrawn="1"/>
        </p:nvSpPr>
        <p:spPr>
          <a:xfrm>
            <a:off x="1" y="6355080"/>
            <a:ext cx="12191999" cy="45719"/>
          </a:xfrm>
          <a:prstGeom prst="rect">
            <a:avLst/>
          </a:prstGeom>
          <a:solidFill>
            <a:schemeClr val="accent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C183D7F6-B498-43B3-948B-1728B52AA6E4}">
                <adec:decorative xmlns:adec="http://schemas.microsoft.com/office/drawing/2017/decorative" val="1"/>
              </a:ext>
            </a:extLst>
          </p:cNvPr>
          <p:cNvSpPr/>
          <p:nvPr userDrawn="1"/>
        </p:nvSpPr>
        <p:spPr>
          <a:xfrm>
            <a:off x="0" y="0"/>
            <a:ext cx="1886297" cy="6334316"/>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91794BEA-95FF-06A3-3E41-18BA904775FC}"/>
              </a:ext>
            </a:extLst>
          </p:cNvPr>
          <p:cNvSpPr>
            <a:spLocks noGrp="1"/>
          </p:cNvSpPr>
          <p:nvPr>
            <p:ph type="title"/>
          </p:nvPr>
        </p:nvSpPr>
        <p:spPr>
          <a:xfrm>
            <a:off x="2111489" y="256132"/>
            <a:ext cx="10058400" cy="1450757"/>
          </a:xfrm>
        </p:spPr>
        <p:txBody>
          <a:bodyPr/>
          <a:lstStyle/>
          <a:p>
            <a:r>
              <a:rPr lang="en-US"/>
              <a:t>Click to edit Master title style</a:t>
            </a:r>
          </a:p>
        </p:txBody>
      </p:sp>
      <p:sp>
        <p:nvSpPr>
          <p:cNvPr id="12" name="Content Placeholder 2">
            <a:extLst>
              <a:ext uri="{FF2B5EF4-FFF2-40B4-BE49-F238E27FC236}">
                <a16:creationId xmlns:a16="http://schemas.microsoft.com/office/drawing/2014/main" id="{B534F4EB-A438-F3B4-85EA-40CCA752D315}"/>
              </a:ext>
            </a:extLst>
          </p:cNvPr>
          <p:cNvSpPr>
            <a:spLocks noGrp="1"/>
          </p:cNvSpPr>
          <p:nvPr>
            <p:ph idx="1"/>
          </p:nvPr>
        </p:nvSpPr>
        <p:spPr>
          <a:xfrm>
            <a:off x="2111489" y="1815262"/>
            <a:ext cx="10058400" cy="43555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pic>
        <p:nvPicPr>
          <p:cNvPr id="14" name="Picture 11" descr="Official Seal of the California Department of Education."/>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192" y="758952"/>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1"/>
          <p:cNvSpPr>
            <a:spLocks noChangeArrowheads="1"/>
          </p:cNvSpPr>
          <p:nvPr userDrawn="1"/>
        </p:nvSpPr>
        <p:spPr bwMode="auto">
          <a:xfrm>
            <a:off x="101367" y="2298827"/>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a:solidFill>
                  <a:srgbClr val="070C51"/>
                </a:solidFill>
                <a:latin typeface="Arial" panose="020B0604020202020204" pitchFamily="34" charset="0"/>
              </a:rPr>
              <a:t>TONY</a:t>
            </a:r>
            <a:r>
              <a:rPr lang="en-US" altLang="en-US" sz="1200" b="1" baseline="0">
                <a:solidFill>
                  <a:srgbClr val="070C51"/>
                </a:solidFill>
                <a:latin typeface="Arial" panose="020B0604020202020204" pitchFamily="34" charset="0"/>
              </a:rPr>
              <a:t> THURMOND</a:t>
            </a:r>
            <a:br>
              <a:rPr lang="en-US" altLang="en-US" sz="1000" b="1">
                <a:solidFill>
                  <a:srgbClr val="070C51"/>
                </a:solidFill>
                <a:latin typeface="Arial" panose="020B0604020202020204" pitchFamily="34" charset="0"/>
              </a:rPr>
            </a:br>
            <a:r>
              <a:rPr lang="en-US" altLang="en-US" sz="1000">
                <a:solidFill>
                  <a:srgbClr val="070C51"/>
                </a:solidFill>
                <a:latin typeface="Arial" panose="020B0604020202020204" pitchFamily="34" charset="0"/>
              </a:rPr>
              <a:t>State Superintendent </a:t>
            </a:r>
            <a:br>
              <a:rPr lang="en-US" altLang="en-US" sz="1000">
                <a:solidFill>
                  <a:srgbClr val="070C51"/>
                </a:solidFill>
                <a:latin typeface="Arial" panose="020B0604020202020204" pitchFamily="34" charset="0"/>
              </a:rPr>
            </a:br>
            <a:r>
              <a:rPr lang="en-US" altLang="en-US" sz="1000">
                <a:solidFill>
                  <a:srgbClr val="070C51"/>
                </a:solidFill>
                <a:latin typeface="Arial" panose="020B0604020202020204" pitchFamily="34" charset="0"/>
              </a:rPr>
              <a:t>of Public Instruction</a:t>
            </a:r>
            <a:endParaRPr lang="en-US" altLang="en-US" sz="1000">
              <a:solidFill>
                <a:schemeClr val="tx2"/>
              </a:solidFill>
            </a:endParaRPr>
          </a:p>
        </p:txBody>
      </p:sp>
      <p:sp>
        <p:nvSpPr>
          <p:cNvPr id="4" name="Date Placeholder 3">
            <a:extLst>
              <a:ext uri="{FF2B5EF4-FFF2-40B4-BE49-F238E27FC236}">
                <a16:creationId xmlns:a16="http://schemas.microsoft.com/office/drawing/2014/main" id="{3D8DEDF2-6941-01F0-A0F9-0F4504ADB010}"/>
              </a:ext>
            </a:extLst>
          </p:cNvPr>
          <p:cNvSpPr>
            <a:spLocks noGrp="1"/>
          </p:cNvSpPr>
          <p:nvPr>
            <p:ph type="dt" sz="half" idx="10"/>
          </p:nvPr>
        </p:nvSpPr>
        <p:spPr/>
        <p:txBody>
          <a:bodyPr/>
          <a:lstStyle/>
          <a:p>
            <a:fld id="{60A64DBD-A168-40FA-8F4F-A85FB9B059D8}" type="datetime1">
              <a:rPr lang="en-US" smtClean="0"/>
              <a:t>1/9/2026</a:t>
            </a:fld>
            <a:endParaRPr lang="en-US"/>
          </a:p>
        </p:txBody>
      </p:sp>
      <p:sp>
        <p:nvSpPr>
          <p:cNvPr id="5" name="Footer Placeholder 4">
            <a:extLst>
              <a:ext uri="{FF2B5EF4-FFF2-40B4-BE49-F238E27FC236}">
                <a16:creationId xmlns:a16="http://schemas.microsoft.com/office/drawing/2014/main" id="{077FCD78-6EAE-36ED-6D08-83660CA99B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00B29E-2975-E263-D8EB-4D987286798A}"/>
              </a:ext>
            </a:extLst>
          </p:cNvPr>
          <p:cNvSpPr>
            <a:spLocks noGrp="1"/>
          </p:cNvSpPr>
          <p:nvPr>
            <p:ph type="sldNum" sz="quarter" idx="12"/>
          </p:nvPr>
        </p:nvSpPr>
        <p:spPr/>
        <p:txBody>
          <a:bodyPr/>
          <a:lstStyle/>
          <a:p>
            <a:fld id="{425B8834-9231-4E95-9474-5E208B968EA0}" type="slidenum">
              <a:rPr lang="en-US" smtClean="0"/>
              <a:pPr/>
              <a:t>‹#›</a:t>
            </a:fld>
            <a:endParaRPr lang="en-US" dirty="0"/>
          </a:p>
        </p:txBody>
      </p:sp>
    </p:spTree>
    <p:extLst>
      <p:ext uri="{BB962C8B-B14F-4D97-AF65-F5344CB8AC3E}">
        <p14:creationId xmlns:p14="http://schemas.microsoft.com/office/powerpoint/2010/main" val="685580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wo Content Side-by-Sid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C30D084-374C-44C1-B1C2-F3E95B1263FB}"/>
              </a:ext>
              <a:ext uri="{C183D7F6-B498-43B3-948B-1728B52AA6E4}">
                <adec:decorative xmlns:adec="http://schemas.microsoft.com/office/drawing/2017/decorative" val="1"/>
              </a:ext>
            </a:extLst>
          </p:cNvPr>
          <p:cNvSpPr/>
          <p:nvPr userDrawn="1"/>
        </p:nvSpPr>
        <p:spPr>
          <a:xfrm>
            <a:off x="0" y="6409113"/>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199658B6-FC6C-20A7-CF48-CF0B1165020A}"/>
              </a:ext>
              <a:ext uri="{C183D7F6-B498-43B3-948B-1728B52AA6E4}">
                <adec:decorative xmlns:adec="http://schemas.microsoft.com/office/drawing/2017/decorative" val="1"/>
              </a:ext>
            </a:extLst>
          </p:cNvPr>
          <p:cNvSpPr/>
          <p:nvPr userDrawn="1"/>
        </p:nvSpPr>
        <p:spPr>
          <a:xfrm>
            <a:off x="1" y="6355080"/>
            <a:ext cx="12191999" cy="45719"/>
          </a:xfrm>
          <a:prstGeom prst="rect">
            <a:avLst/>
          </a:prstGeom>
          <a:solidFill>
            <a:schemeClr val="accent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p:cNvSpPr/>
          <p:nvPr userDrawn="1"/>
        </p:nvSpPr>
        <p:spPr>
          <a:xfrm>
            <a:off x="0" y="0"/>
            <a:ext cx="1886297" cy="6334316"/>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pic>
        <p:nvPicPr>
          <p:cNvPr id="14" name="Picture 11" descr="Official Seal of the California Department of Education."/>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192" y="758952"/>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1"/>
          <p:cNvSpPr>
            <a:spLocks noChangeArrowheads="1"/>
          </p:cNvSpPr>
          <p:nvPr userDrawn="1"/>
        </p:nvSpPr>
        <p:spPr bwMode="auto">
          <a:xfrm>
            <a:off x="101367" y="2298827"/>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a:solidFill>
                  <a:srgbClr val="070C51"/>
                </a:solidFill>
                <a:latin typeface="Arial" panose="020B0604020202020204" pitchFamily="34" charset="0"/>
              </a:rPr>
              <a:t>TONY</a:t>
            </a:r>
            <a:r>
              <a:rPr lang="en-US" altLang="en-US" sz="1200" b="1" baseline="0">
                <a:solidFill>
                  <a:srgbClr val="070C51"/>
                </a:solidFill>
                <a:latin typeface="Arial" panose="020B0604020202020204" pitchFamily="34" charset="0"/>
              </a:rPr>
              <a:t> THURMOND</a:t>
            </a:r>
            <a:br>
              <a:rPr lang="en-US" altLang="en-US" sz="1000" b="1">
                <a:solidFill>
                  <a:srgbClr val="070C51"/>
                </a:solidFill>
                <a:latin typeface="Arial" panose="020B0604020202020204" pitchFamily="34" charset="0"/>
              </a:rPr>
            </a:br>
            <a:r>
              <a:rPr lang="en-US" altLang="en-US" sz="1000">
                <a:solidFill>
                  <a:srgbClr val="070C51"/>
                </a:solidFill>
                <a:latin typeface="Arial" panose="020B0604020202020204" pitchFamily="34" charset="0"/>
              </a:rPr>
              <a:t>State Superintendent </a:t>
            </a:r>
            <a:br>
              <a:rPr lang="en-US" altLang="en-US" sz="1000">
                <a:solidFill>
                  <a:srgbClr val="070C51"/>
                </a:solidFill>
                <a:latin typeface="Arial" panose="020B0604020202020204" pitchFamily="34" charset="0"/>
              </a:rPr>
            </a:br>
            <a:r>
              <a:rPr lang="en-US" altLang="en-US" sz="1000">
                <a:solidFill>
                  <a:srgbClr val="070C51"/>
                </a:solidFill>
                <a:latin typeface="Arial" panose="020B0604020202020204" pitchFamily="34" charset="0"/>
              </a:rPr>
              <a:t>of Public Instruction</a:t>
            </a:r>
            <a:endParaRPr lang="en-US" altLang="en-US" sz="1000">
              <a:solidFill>
                <a:schemeClr val="tx2"/>
              </a:solidFill>
            </a:endParaRPr>
          </a:p>
        </p:txBody>
      </p:sp>
      <p:sp>
        <p:nvSpPr>
          <p:cNvPr id="4" name="Date Placeholder 3">
            <a:extLst>
              <a:ext uri="{FF2B5EF4-FFF2-40B4-BE49-F238E27FC236}">
                <a16:creationId xmlns:a16="http://schemas.microsoft.com/office/drawing/2014/main" id="{3D8DEDF2-6941-01F0-A0F9-0F4504ADB010}"/>
              </a:ext>
            </a:extLst>
          </p:cNvPr>
          <p:cNvSpPr>
            <a:spLocks noGrp="1"/>
          </p:cNvSpPr>
          <p:nvPr>
            <p:ph type="dt" sz="half" idx="10"/>
          </p:nvPr>
        </p:nvSpPr>
        <p:spPr/>
        <p:txBody>
          <a:bodyPr/>
          <a:lstStyle/>
          <a:p>
            <a:fld id="{60A64DBD-A168-40FA-8F4F-A85FB9B059D8}" type="datetime1">
              <a:rPr lang="en-US" smtClean="0"/>
              <a:t>1/9/2026</a:t>
            </a:fld>
            <a:endParaRPr lang="en-US"/>
          </a:p>
        </p:txBody>
      </p:sp>
      <p:sp>
        <p:nvSpPr>
          <p:cNvPr id="5" name="Footer Placeholder 4">
            <a:extLst>
              <a:ext uri="{FF2B5EF4-FFF2-40B4-BE49-F238E27FC236}">
                <a16:creationId xmlns:a16="http://schemas.microsoft.com/office/drawing/2014/main" id="{077FCD78-6EAE-36ED-6D08-83660CA99B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00B29E-2975-E263-D8EB-4D987286798A}"/>
              </a:ext>
            </a:extLst>
          </p:cNvPr>
          <p:cNvSpPr>
            <a:spLocks noGrp="1"/>
          </p:cNvSpPr>
          <p:nvPr>
            <p:ph type="sldNum" sz="quarter" idx="12"/>
          </p:nvPr>
        </p:nvSpPr>
        <p:spPr/>
        <p:txBody>
          <a:bodyPr/>
          <a:lstStyle/>
          <a:p>
            <a:fld id="{425B8834-9231-4E95-9474-5E208B968EA0}" type="slidenum">
              <a:rPr lang="en-US" smtClean="0"/>
              <a:pPr/>
              <a:t>‹#›</a:t>
            </a:fld>
            <a:endParaRPr lang="en-US"/>
          </a:p>
        </p:txBody>
      </p:sp>
      <p:sp>
        <p:nvSpPr>
          <p:cNvPr id="10" name="Title 1">
            <a:extLst>
              <a:ext uri="{FF2B5EF4-FFF2-40B4-BE49-F238E27FC236}">
                <a16:creationId xmlns:a16="http://schemas.microsoft.com/office/drawing/2014/main" id="{91794BEA-95FF-06A3-3E41-18BA904775FC}"/>
              </a:ext>
            </a:extLst>
          </p:cNvPr>
          <p:cNvSpPr>
            <a:spLocks noGrp="1"/>
          </p:cNvSpPr>
          <p:nvPr>
            <p:ph type="title"/>
          </p:nvPr>
        </p:nvSpPr>
        <p:spPr>
          <a:xfrm>
            <a:off x="2111489" y="256132"/>
            <a:ext cx="10058400" cy="1450757"/>
          </a:xfrm>
        </p:spPr>
        <p:txBody>
          <a:bodyPr/>
          <a:lstStyle/>
          <a:p>
            <a:r>
              <a:rPr lang="en-US"/>
              <a:t>Click to edit Master title style</a:t>
            </a:r>
          </a:p>
        </p:txBody>
      </p:sp>
      <p:sp>
        <p:nvSpPr>
          <p:cNvPr id="2" name="Content Placeholder 2">
            <a:extLst>
              <a:ext uri="{FF2B5EF4-FFF2-40B4-BE49-F238E27FC236}">
                <a16:creationId xmlns:a16="http://schemas.microsoft.com/office/drawing/2014/main" id="{0E7B8E32-F16F-47BB-18AF-795D4F07B095}"/>
              </a:ext>
            </a:extLst>
          </p:cNvPr>
          <p:cNvSpPr>
            <a:spLocks noGrp="1"/>
          </p:cNvSpPr>
          <p:nvPr>
            <p:ph sz="half" idx="1"/>
          </p:nvPr>
        </p:nvSpPr>
        <p:spPr>
          <a:xfrm>
            <a:off x="2111487" y="1826197"/>
            <a:ext cx="4937760" cy="4388811"/>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3">
            <a:extLst>
              <a:ext uri="{FF2B5EF4-FFF2-40B4-BE49-F238E27FC236}">
                <a16:creationId xmlns:a16="http://schemas.microsoft.com/office/drawing/2014/main" id="{EAB768DA-43CF-929C-78A6-2466B367FC77}"/>
              </a:ext>
            </a:extLst>
          </p:cNvPr>
          <p:cNvSpPr>
            <a:spLocks noGrp="1"/>
          </p:cNvSpPr>
          <p:nvPr>
            <p:ph sz="half" idx="2"/>
          </p:nvPr>
        </p:nvSpPr>
        <p:spPr>
          <a:xfrm>
            <a:off x="7232129" y="1826198"/>
            <a:ext cx="4937760" cy="43888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3331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1521D7-6739-4E70-ADD6-811026ED27A6}" type="datetime1">
              <a:rPr lang="en-US" smtClean="0"/>
              <a:t>1/9/2026</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2FD16-C85E-14A4-FC9C-599E0A8DD3F4}"/>
              </a:ext>
            </a:extLst>
          </p:cNvPr>
          <p:cNvSpPr>
            <a:spLocks noGrp="1"/>
          </p:cNvSpPr>
          <p:nvPr>
            <p:ph type="sldNum" sz="quarter" idx="12"/>
          </p:nvPr>
        </p:nvSpPr>
        <p:spPr/>
        <p:txBody>
          <a:bodyPr/>
          <a:lstStyle/>
          <a:p>
            <a:fld id="{425B8834-9231-4E95-9474-5E208B968EA0}" type="slidenum">
              <a:rPr lang="en-US" smtClean="0"/>
              <a:pPr/>
              <a:t>‹#›</a:t>
            </a:fld>
            <a:endParaRPr lang="en-US"/>
          </a:p>
        </p:txBody>
      </p:sp>
    </p:spTree>
    <p:extLst>
      <p:ext uri="{BB962C8B-B14F-4D97-AF65-F5344CB8AC3E}">
        <p14:creationId xmlns:p14="http://schemas.microsoft.com/office/powerpoint/2010/main" val="4041747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040C0-45E5-E329-5B2A-4180B8D051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2797FF-8CCF-83EA-6B31-BE8CECE58BC8}"/>
              </a:ext>
            </a:extLst>
          </p:cNvPr>
          <p:cNvSpPr>
            <a:spLocks noGrp="1"/>
          </p:cNvSpPr>
          <p:nvPr>
            <p:ph type="dt" sz="half" idx="10"/>
          </p:nvPr>
        </p:nvSpPr>
        <p:spPr/>
        <p:txBody>
          <a:bodyPr/>
          <a:lstStyle/>
          <a:p>
            <a:fld id="{60A64DBD-A168-40FA-8F4F-A85FB9B059D8}" type="datetime1">
              <a:rPr lang="en-US" smtClean="0"/>
              <a:t>1/9/2026</a:t>
            </a:fld>
            <a:endParaRPr lang="en-US"/>
          </a:p>
        </p:txBody>
      </p:sp>
      <p:sp>
        <p:nvSpPr>
          <p:cNvPr id="4" name="Footer Placeholder 3">
            <a:extLst>
              <a:ext uri="{FF2B5EF4-FFF2-40B4-BE49-F238E27FC236}">
                <a16:creationId xmlns:a16="http://schemas.microsoft.com/office/drawing/2014/main" id="{3B5E0E41-D20A-9813-FFE6-67A21D7C51B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E65875-2D55-7E79-0EE7-D113CA96920C}"/>
              </a:ext>
            </a:extLst>
          </p:cNvPr>
          <p:cNvSpPr>
            <a:spLocks noGrp="1"/>
          </p:cNvSpPr>
          <p:nvPr>
            <p:ph type="sldNum" sz="quarter" idx="12"/>
          </p:nvPr>
        </p:nvSpPr>
        <p:spPr/>
        <p:txBody>
          <a:bodyPr/>
          <a:lstStyle/>
          <a:p>
            <a:fld id="{425B8834-9231-4E95-9474-5E208B968EA0}" type="slidenum">
              <a:rPr lang="en-US" smtClean="0"/>
              <a:pPr/>
              <a:t>‹#›</a:t>
            </a:fld>
            <a:endParaRPr lang="en-US"/>
          </a:p>
        </p:txBody>
      </p:sp>
    </p:spTree>
    <p:extLst>
      <p:ext uri="{BB962C8B-B14F-4D97-AF65-F5344CB8AC3E}">
        <p14:creationId xmlns:p14="http://schemas.microsoft.com/office/powerpoint/2010/main" val="1594653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211CE7E-1083-C16D-F3C3-B9C9268DB17A}"/>
              </a:ext>
              <a:ext uri="{C183D7F6-B498-43B3-948B-1728B52AA6E4}">
                <adec:decorative xmlns:adec="http://schemas.microsoft.com/office/drawing/2017/decorative" val="1"/>
              </a:ext>
            </a:extLst>
          </p:cNvPr>
          <p:cNvSpPr/>
          <p:nvPr userDrawn="1"/>
        </p:nvSpPr>
        <p:spPr>
          <a:xfrm>
            <a:off x="0" y="6409113"/>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85F57475-BBA7-3C65-E6EC-988514E70735}"/>
              </a:ext>
              <a:ext uri="{C183D7F6-B498-43B3-948B-1728B52AA6E4}">
                <adec:decorative xmlns:adec="http://schemas.microsoft.com/office/drawing/2017/decorative" val="1"/>
              </a:ext>
            </a:extLst>
          </p:cNvPr>
          <p:cNvSpPr/>
          <p:nvPr userDrawn="1"/>
        </p:nvSpPr>
        <p:spPr>
          <a:xfrm>
            <a:off x="1" y="6355080"/>
            <a:ext cx="12191999" cy="45719"/>
          </a:xfrm>
          <a:prstGeom prst="rect">
            <a:avLst/>
          </a:prstGeom>
          <a:solidFill>
            <a:schemeClr val="accent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93DD8A-1BCA-48E1-894D-EFA5885BB43B}" type="datetime1">
              <a:rPr lang="en-US" smtClean="0"/>
              <a:t>1/9/2026</a:t>
            </a:fld>
            <a:endParaRPr lang="en-US"/>
          </a:p>
        </p:txBody>
      </p:sp>
      <p:sp>
        <p:nvSpPr>
          <p:cNvPr id="5" name="Footer Placeholder 4"/>
          <p:cNvSpPr>
            <a:spLocks noGrp="1"/>
          </p:cNvSpPr>
          <p:nvPr>
            <p:ph type="ftr" sz="quarter" idx="11"/>
          </p:nvPr>
        </p:nvSpPr>
        <p:spPr/>
        <p:txBody>
          <a:bodyPr/>
          <a:lstStyle/>
          <a:p>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sp>
        <p:nvSpPr>
          <p:cNvPr id="10" name="Slide Number Placeholder 9">
            <a:extLst>
              <a:ext uri="{FF2B5EF4-FFF2-40B4-BE49-F238E27FC236}">
                <a16:creationId xmlns:a16="http://schemas.microsoft.com/office/drawing/2014/main" id="{3AB62BA2-9FB2-BD9E-2111-1E8753AF5F19}"/>
              </a:ext>
            </a:extLst>
          </p:cNvPr>
          <p:cNvSpPr>
            <a:spLocks noGrp="1"/>
          </p:cNvSpPr>
          <p:nvPr>
            <p:ph type="sldNum" sz="quarter" idx="12"/>
          </p:nvPr>
        </p:nvSpPr>
        <p:spPr/>
        <p:txBody>
          <a:bodyPr/>
          <a:lstStyle/>
          <a:p>
            <a:fld id="{425B8834-9231-4E95-9474-5E208B968EA0}" type="slidenum">
              <a:rPr lang="en-US" smtClean="0"/>
              <a:pPr/>
              <a:t>‹#›</a:t>
            </a:fld>
            <a:endParaRPr lang="en-US"/>
          </a:p>
        </p:txBody>
      </p:sp>
    </p:spTree>
    <p:extLst>
      <p:ext uri="{BB962C8B-B14F-4D97-AF65-F5344CB8AC3E}">
        <p14:creationId xmlns:p14="http://schemas.microsoft.com/office/powerpoint/2010/main" val="2218823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Side-by-Sid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3"/>
            <a:ext cx="4937760" cy="4388811"/>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4"/>
            <a:ext cx="4937760" cy="43888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B3BF6D-40C3-423F-A83F-E65658A0E3F8}" type="datetime1">
              <a:rPr lang="en-US" smtClean="0"/>
              <a:t>1/9/2026</a:t>
            </a:fld>
            <a:endParaRPr lang="en-US"/>
          </a:p>
        </p:txBody>
      </p:sp>
      <p:sp>
        <p:nvSpPr>
          <p:cNvPr id="6" name="Footer Placeholder 5"/>
          <p:cNvSpPr>
            <a:spLocks noGrp="1"/>
          </p:cNvSpPr>
          <p:nvPr>
            <p:ph type="ftr" sz="quarter" idx="11"/>
          </p:nvPr>
        </p:nvSpPr>
        <p:spPr/>
        <p:txBody>
          <a:bodyPr/>
          <a:lstStyle/>
          <a:p>
            <a:endParaRPr lang="en-US"/>
          </a:p>
        </p:txBody>
      </p:sp>
      <p:sp>
        <p:nvSpPr>
          <p:cNvPr id="2" name="Slide Number Placeholder 1">
            <a:extLst>
              <a:ext uri="{FF2B5EF4-FFF2-40B4-BE49-F238E27FC236}">
                <a16:creationId xmlns:a16="http://schemas.microsoft.com/office/drawing/2014/main" id="{6E85A34A-5947-5BA8-A976-9195182AC6A5}"/>
              </a:ext>
            </a:extLst>
          </p:cNvPr>
          <p:cNvSpPr>
            <a:spLocks noGrp="1"/>
          </p:cNvSpPr>
          <p:nvPr>
            <p:ph type="sldNum" sz="quarter" idx="12"/>
          </p:nvPr>
        </p:nvSpPr>
        <p:spPr/>
        <p:txBody>
          <a:bodyPr/>
          <a:lstStyle/>
          <a:p>
            <a:fld id="{425B8834-9231-4E95-9474-5E208B968EA0}" type="slidenum">
              <a:rPr lang="en-US" smtClean="0"/>
              <a:pPr/>
              <a:t>‹#›</a:t>
            </a:fld>
            <a:endParaRPr lang="en-US"/>
          </a:p>
        </p:txBody>
      </p:sp>
    </p:spTree>
    <p:extLst>
      <p:ext uri="{BB962C8B-B14F-4D97-AF65-F5344CB8AC3E}">
        <p14:creationId xmlns:p14="http://schemas.microsoft.com/office/powerpoint/2010/main" val="3404195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image" Target="../media/image5.jp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p:nvSpPr>
        <p:spPr>
          <a:xfrm>
            <a:off x="0" y="6409113"/>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a:extLst>
              <a:ext uri="{C183D7F6-B498-43B3-948B-1728B52AA6E4}">
                <adec:decorative xmlns:adec="http://schemas.microsoft.com/office/drawing/2017/decorative" val="1"/>
              </a:ext>
            </a:extLst>
          </p:cNvPr>
          <p:cNvSpPr/>
          <p:nvPr/>
        </p:nvSpPr>
        <p:spPr>
          <a:xfrm>
            <a:off x="1" y="6355080"/>
            <a:ext cx="12191999" cy="45719"/>
          </a:xfrm>
          <a:prstGeom prst="rect">
            <a:avLst/>
          </a:prstGeom>
          <a:solidFill>
            <a:schemeClr val="accent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097280" y="241190"/>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3"/>
            <a:ext cx="10058400" cy="4355561"/>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0A64DBD-A168-40FA-8F4F-A85FB9B059D8}" type="datetime1">
              <a:rPr lang="en-US" smtClean="0"/>
              <a:t>1/9/2026</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pic>
        <p:nvPicPr>
          <p:cNvPr id="11" name="Picture 10" descr="The Seal of the California Department of Education"/>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sp>
        <p:nvSpPr>
          <p:cNvPr id="8" name="Slide Number Placeholder 7">
            <a:extLst>
              <a:ext uri="{FF2B5EF4-FFF2-40B4-BE49-F238E27FC236}">
                <a16:creationId xmlns:a16="http://schemas.microsoft.com/office/drawing/2014/main" id="{72E52A00-4638-640A-2163-F2ADE0D4C9B2}"/>
              </a:ext>
            </a:extLst>
          </p:cNvPr>
          <p:cNvSpPr>
            <a:spLocks noGrp="1"/>
          </p:cNvSpPr>
          <p:nvPr>
            <p:ph type="sldNum" sz="quarter" idx="4"/>
          </p:nvPr>
        </p:nvSpPr>
        <p:spPr>
          <a:xfrm>
            <a:off x="8610600" y="6459785"/>
            <a:ext cx="2484120" cy="365124"/>
          </a:xfrm>
          <a:prstGeom prst="rect">
            <a:avLst/>
          </a:prstGeom>
        </p:spPr>
        <p:txBody>
          <a:bodyPr vert="horz" lIns="91440" tIns="45720" rIns="91440" bIns="45720" rtlCol="0" anchor="ctr"/>
          <a:lstStyle>
            <a:lvl1pPr algn="r">
              <a:defRPr sz="2400">
                <a:solidFill>
                  <a:schemeClr val="bg1"/>
                </a:solidFill>
              </a:defRPr>
            </a:lvl1pPr>
          </a:lstStyle>
          <a:p>
            <a:fld id="{425B8834-9231-4E95-9474-5E208B968EA0}" type="slidenum">
              <a:rPr lang="en-US" smtClean="0"/>
              <a:pPr/>
              <a:t>‹#›</a:t>
            </a:fld>
            <a:endParaRPr lang="en-US"/>
          </a:p>
        </p:txBody>
      </p:sp>
    </p:spTree>
    <p:extLst>
      <p:ext uri="{BB962C8B-B14F-4D97-AF65-F5344CB8AC3E}">
        <p14:creationId xmlns:p14="http://schemas.microsoft.com/office/powerpoint/2010/main" val="22774526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3" r:id="rId4"/>
    <p:sldLayoutId id="2147483674" r:id="rId5"/>
    <p:sldLayoutId id="2147483664" r:id="rId6"/>
    <p:sldLayoutId id="2147483672" r:id="rId7"/>
    <p:sldLayoutId id="2147483665" r:id="rId8"/>
    <p:sldLayoutId id="2147483666" r:id="rId9"/>
    <p:sldLayoutId id="2147483667" r:id="rId10"/>
    <p:sldLayoutId id="2147483668" r:id="rId11"/>
    <p:sldLayoutId id="2147483669" r:id="rId12"/>
    <p:sldLayoutId id="2147483671" r:id="rId13"/>
    <p:sldLayoutId id="2147483675" r:id="rId14"/>
    <p:sldLayoutId id="2147483695" r:id="rId15"/>
    <p:sldLayoutId id="2147483677" r:id="rId16"/>
    <p:sldLayoutId id="2147483676" r:id="rId17"/>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176213" indent="-176213" algn="l" defTabSz="914400" rtl="0" eaLnBrk="1" latinLnBrk="0" hangingPunct="1">
        <a:lnSpc>
          <a:spcPct val="90000"/>
        </a:lnSpc>
        <a:spcBef>
          <a:spcPts val="1200"/>
        </a:spcBef>
        <a:spcAft>
          <a:spcPts val="200"/>
        </a:spcAft>
        <a:buClrTx/>
        <a:buSzPct val="100000"/>
        <a:buFont typeface="Arial" panose="020B0604020202020204" pitchFamily="34" charset="0"/>
        <a:buChar char="•"/>
        <a:defRPr sz="2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Tx/>
        <a:buFont typeface="Calibri" pitchFamily="34" charset="0"/>
        <a:buChar char="◦"/>
        <a:defRPr sz="24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Tx/>
        <a:buFont typeface="Calibri" pitchFamily="34" charset="0"/>
        <a:buChar char="◦"/>
        <a:defRPr sz="2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Tx/>
        <a:buFont typeface="Calibri" pitchFamily="34" charset="0"/>
        <a:buChar char="◦"/>
        <a:defRPr sz="2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Tx/>
        <a:buFont typeface="Calibri" pitchFamily="34" charset="0"/>
        <a:buChar char="◦"/>
        <a:defRPr sz="2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p:nvSpPr>
        <p:spPr>
          <a:xfrm>
            <a:off x="0" y="6409113"/>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Text Placeholder 2"/>
          <p:cNvSpPr>
            <a:spLocks noGrp="1"/>
          </p:cNvSpPr>
          <p:nvPr>
            <p:ph type="body" idx="1"/>
          </p:nvPr>
        </p:nvSpPr>
        <p:spPr>
          <a:xfrm>
            <a:off x="2634614" y="959168"/>
            <a:ext cx="6922771" cy="3257990"/>
          </a:xfrm>
          <a:prstGeom prst="rect">
            <a:avLst/>
          </a:prstGeom>
        </p:spPr>
        <p:txBody>
          <a:bodyPr vert="horz" lIns="45720" tIns="45720" rIns="45720" bIns="45720" rtlCol="0" anchor="ctr">
            <a:normAutofit/>
          </a:bodyPr>
          <a:lstStyle/>
          <a:p>
            <a:pPr lvl="0"/>
            <a:endParaRPr lang="en-US" dirty="0"/>
          </a:p>
          <a:p>
            <a:pPr lvl="0"/>
            <a:endParaRPr lang="en-US" dirty="0"/>
          </a:p>
          <a:p>
            <a:pPr lvl="0"/>
            <a:endParaRPr lang="en-US" dirty="0"/>
          </a:p>
        </p:txBody>
      </p:sp>
      <p:pic>
        <p:nvPicPr>
          <p:cNvPr id="11" name="Picture 10" descr="The Seal of the California Department of Education"/>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sp>
        <p:nvSpPr>
          <p:cNvPr id="8" name="Slide Number Placeholder 7">
            <a:extLst>
              <a:ext uri="{FF2B5EF4-FFF2-40B4-BE49-F238E27FC236}">
                <a16:creationId xmlns:a16="http://schemas.microsoft.com/office/drawing/2014/main" id="{72E52A00-4638-640A-2163-F2ADE0D4C9B2}"/>
              </a:ext>
            </a:extLst>
          </p:cNvPr>
          <p:cNvSpPr>
            <a:spLocks noGrp="1"/>
          </p:cNvSpPr>
          <p:nvPr>
            <p:ph type="sldNum" sz="quarter" idx="4"/>
          </p:nvPr>
        </p:nvSpPr>
        <p:spPr>
          <a:xfrm>
            <a:off x="8610600" y="6459785"/>
            <a:ext cx="2484120" cy="365124"/>
          </a:xfrm>
          <a:prstGeom prst="rect">
            <a:avLst/>
          </a:prstGeom>
        </p:spPr>
        <p:txBody>
          <a:bodyPr vert="horz" lIns="91440" tIns="45720" rIns="91440" bIns="45720" rtlCol="0" anchor="ctr"/>
          <a:lstStyle>
            <a:lvl1pPr algn="r">
              <a:defRPr sz="2400">
                <a:solidFill>
                  <a:schemeClr val="bg1"/>
                </a:solidFill>
              </a:defRPr>
            </a:lvl1pPr>
          </a:lstStyle>
          <a:p>
            <a:fld id="{425B8834-9231-4E95-9474-5E208B968EA0}" type="slidenum">
              <a:rPr lang="en-US" smtClean="0"/>
              <a:pPr/>
              <a:t>‹#›</a:t>
            </a:fld>
            <a:endParaRPr lang="en-US"/>
          </a:p>
        </p:txBody>
      </p:sp>
    </p:spTree>
    <p:extLst>
      <p:ext uri="{BB962C8B-B14F-4D97-AF65-F5344CB8AC3E}">
        <p14:creationId xmlns:p14="http://schemas.microsoft.com/office/powerpoint/2010/main" val="295044406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0" indent="0" algn="ctr" defTabSz="914400" rtl="0" eaLnBrk="1" latinLnBrk="0" hangingPunct="1">
        <a:lnSpc>
          <a:spcPct val="90000"/>
        </a:lnSpc>
        <a:spcBef>
          <a:spcPts val="1200"/>
        </a:spcBef>
        <a:spcAft>
          <a:spcPts val="200"/>
        </a:spcAft>
        <a:buClrTx/>
        <a:buSzPct val="100000"/>
        <a:buFont typeface="Arial" panose="020B0604020202020204" pitchFamily="34" charset="0"/>
        <a:buNone/>
        <a:defRPr sz="44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Tx/>
        <a:buFont typeface="Calibri" pitchFamily="34" charset="0"/>
        <a:buChar char="◦"/>
        <a:defRPr sz="24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Tx/>
        <a:buFont typeface="Calibri" pitchFamily="34" charset="0"/>
        <a:buChar char="◦"/>
        <a:defRPr sz="2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Tx/>
        <a:buFont typeface="Calibri" pitchFamily="34" charset="0"/>
        <a:buChar char="◦"/>
        <a:defRPr sz="2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Tx/>
        <a:buFont typeface="Calibri" pitchFamily="34" charset="0"/>
        <a:buChar char="◦"/>
        <a:defRPr sz="2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1.svg"/></Relationships>
</file>

<file path=ppt/slides/_rels/slide100.xml.rels><?xml version="1.0" encoding="UTF-8" standalone="yes"?>
<Relationships xmlns="http://schemas.openxmlformats.org/package/2006/relationships"><Relationship Id="rId2" Type="http://schemas.openxmlformats.org/officeDocument/2006/relationships/slide" Target="slide67.xml"/><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3" Type="http://schemas.openxmlformats.org/officeDocument/2006/relationships/slide" Target="slide68.xml"/><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slide" Target="slide69.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3" Type="http://schemas.openxmlformats.org/officeDocument/2006/relationships/slide" Target="slide71.xml"/><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1.sv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1.svg"/></Relationships>
</file>

<file path=ppt/slides/_rels/slide1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1.sv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slide" Target="slide84.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slide" Target="slide87.xml"/></Relationships>
</file>

<file path=ppt/slides/_rels/slide16.xml.rels><?xml version="1.0" encoding="UTF-8" standalone="yes"?>
<Relationships xmlns="http://schemas.openxmlformats.org/package/2006/relationships"><Relationship Id="rId3" Type="http://schemas.openxmlformats.org/officeDocument/2006/relationships/hyperlink" Target="https://www.cde.ca.gov/sp/sw/t1/essaassistdatafiles.asp"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1.sv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1.sv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1.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7.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11.sv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11.sv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1.svg"/></Relationships>
</file>

<file path=ppt/slides/_rels/slide2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hyperlink" Target="https://www.cde.ca.gov/sp/sw/t1/essaassistdatafiles.asp" TargetMode="External"/><Relationship Id="rId2" Type="http://schemas.openxmlformats.org/officeDocument/2006/relationships/notesSlide" Target="../notesSlides/notesSlide18.xml"/><Relationship Id="rId1" Type="http://schemas.openxmlformats.org/officeDocument/2006/relationships/slideLayout" Target="../slideLayouts/slideLayout10.xml"/><Relationship Id="rId5" Type="http://schemas.openxmlformats.org/officeDocument/2006/relationships/image" Target="../media/image11.sv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sv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6.cde.ca.gov/californiamodel/default" TargetMode="External"/><Relationship Id="rId1" Type="http://schemas.openxmlformats.org/officeDocument/2006/relationships/slideLayout" Target="../slideLayouts/slideLayout4.xml"/><Relationship Id="rId4" Type="http://schemas.openxmlformats.org/officeDocument/2006/relationships/image" Target="../media/image11.svg"/></Relationships>
</file>

<file path=ppt/slides/_rels/slide31.xml.rels><?xml version="1.0" encoding="UTF-8" standalone="yes"?>
<Relationships xmlns="http://schemas.openxmlformats.org/package/2006/relationships"><Relationship Id="rId3" Type="http://schemas.openxmlformats.org/officeDocument/2006/relationships/slide" Target="slide88.xml"/><Relationship Id="rId2" Type="http://schemas.openxmlformats.org/officeDocument/2006/relationships/image" Target="../media/image14.PNG"/><Relationship Id="rId1" Type="http://schemas.openxmlformats.org/officeDocument/2006/relationships/slideLayout" Target="../slideLayouts/slideLayout14.xml"/><Relationship Id="rId5" Type="http://schemas.openxmlformats.org/officeDocument/2006/relationships/image" Target="../media/image11.svg"/><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slide" Target="slide89.xml"/><Relationship Id="rId2" Type="http://schemas.openxmlformats.org/officeDocument/2006/relationships/image" Target="../media/image15.PNG"/><Relationship Id="rId1" Type="http://schemas.openxmlformats.org/officeDocument/2006/relationships/slideLayout" Target="../slideLayouts/slideLayout5.xml"/><Relationship Id="rId5" Type="http://schemas.openxmlformats.org/officeDocument/2006/relationships/image" Target="../media/image11.svg"/><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slide" Target="slide90.xml"/><Relationship Id="rId2" Type="http://schemas.openxmlformats.org/officeDocument/2006/relationships/image" Target="../media/image16.PNG"/><Relationship Id="rId1" Type="http://schemas.openxmlformats.org/officeDocument/2006/relationships/slideLayout" Target="../slideLayouts/slideLayout10.xml"/><Relationship Id="rId5" Type="http://schemas.openxmlformats.org/officeDocument/2006/relationships/image" Target="../media/image11.svg"/><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8.svg"/></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8.svg"/></Relationships>
</file>

<file path=ppt/slides/_rels/slide37.xml.rels><?xml version="1.0" encoding="UTF-8" standalone="yes"?>
<Relationships xmlns="http://schemas.openxmlformats.org/package/2006/relationships"><Relationship Id="rId3" Type="http://schemas.openxmlformats.org/officeDocument/2006/relationships/slide" Target="slide92.xml"/><Relationship Id="rId2" Type="http://schemas.openxmlformats.org/officeDocument/2006/relationships/image" Target="../media/image19.PNG"/><Relationship Id="rId1" Type="http://schemas.openxmlformats.org/officeDocument/2006/relationships/slideLayout" Target="../slideLayouts/slideLayout14.xml"/><Relationship Id="rId5" Type="http://schemas.openxmlformats.org/officeDocument/2006/relationships/image" Target="../media/image18.svg"/><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slide" Target="slide9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cde.ca.gov/re/lc/#othertemplates" TargetMode="External"/><Relationship Id="rId1" Type="http://schemas.openxmlformats.org/officeDocument/2006/relationships/slideLayout" Target="../slideLayouts/slideLayout4.xml"/><Relationship Id="rId4" Type="http://schemas.openxmlformats.org/officeDocument/2006/relationships/image" Target="../media/image18.svg"/></Relationships>
</file>

<file path=ppt/slides/_rels/slide4.xml.rels><?xml version="1.0" encoding="UTF-8" standalone="yes"?>
<Relationships xmlns="http://schemas.openxmlformats.org/package/2006/relationships"><Relationship Id="rId3" Type="http://schemas.openxmlformats.org/officeDocument/2006/relationships/slide" Target="slide81.xml"/><Relationship Id="rId2" Type="http://schemas.openxmlformats.org/officeDocument/2006/relationships/image" Target="../media/image8.PNG"/><Relationship Id="rId1" Type="http://schemas.openxmlformats.org/officeDocument/2006/relationships/slideLayout" Target="../slideLayouts/slideLayout10.xml"/><Relationship Id="rId5" Type="http://schemas.openxmlformats.org/officeDocument/2006/relationships/image" Target="../media/image7.sv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hyperlink" Target="https://www.cde.ca.gov/sp/sw/t1/atsiplansummary.asp"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18.svg"/><Relationship Id="rId4" Type="http://schemas.openxmlformats.org/officeDocument/2006/relationships/image" Target="../media/image17.png"/></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8.svg"/></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8.svg"/></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8.svg"/></Relationships>
</file>

<file path=ppt/slides/_rels/slide44.xml.rels><?xml version="1.0" encoding="UTF-8" standalone="yes"?>
<Relationships xmlns="http://schemas.openxmlformats.org/package/2006/relationships"><Relationship Id="rId3" Type="http://schemas.openxmlformats.org/officeDocument/2006/relationships/hyperlink" Target="mailto:TIMSO@cde.ca.gov"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11.svg"/><Relationship Id="rId4" Type="http://schemas.openxmlformats.org/officeDocument/2006/relationships/image" Target="../media/image10.png"/></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22.sv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22.svg"/></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22.svg"/></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22.sv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cde.ca.gov/sp/sw/t1/essawebinars.asp" TargetMode="External"/><Relationship Id="rId1" Type="http://schemas.openxmlformats.org/officeDocument/2006/relationships/slideLayout" Target="../slideLayouts/slideLayout5.xml"/><Relationship Id="rId5" Type="http://schemas.openxmlformats.org/officeDocument/2006/relationships/image" Target="../media/image7.sv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hyperlink" Target="https://nssa.stanford.edu/about/high-impact-tutoring"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hyperlink" Target="https://edresearchforaction.org/research-briefs/accelerating-student-learning-with-high-dosage-tutoring/"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nssa.stanford.edu/studies/effects-high-impact-tutoring-student-attendance-evidence-osse-hit-initiative-district" TargetMode="External"/><Relationship Id="rId1" Type="http://schemas.openxmlformats.org/officeDocument/2006/relationships/slideLayout" Target="../slideLayouts/slideLayout4.xml"/><Relationship Id="rId4" Type="http://schemas.openxmlformats.org/officeDocument/2006/relationships/image" Target="../media/image11.svg"/></Relationships>
</file>

<file path=ppt/slides/_rels/slide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educationlab.uchicago.edu/wp-content/uploads/sites/3/2025/06/UChicago-Education-Lab-PLI-Interim-Report-06.2025.pdf" TargetMode="External"/><Relationship Id="rId1" Type="http://schemas.openxmlformats.org/officeDocument/2006/relationships/slideLayout" Target="../slideLayouts/slideLayout4.xml"/><Relationship Id="rId4" Type="http://schemas.openxmlformats.org/officeDocument/2006/relationships/image" Target="../media/image11.svg"/></Relationships>
</file>

<file path=ppt/slides/_rels/slide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cde.ca.gov/fg/aa/ca/lrebgpgminfo.asp" TargetMode="External"/><Relationship Id="rId1" Type="http://schemas.openxmlformats.org/officeDocument/2006/relationships/slideLayout" Target="../slideLayouts/slideLayout4.xml"/><Relationship Id="rId4" Type="http://schemas.openxmlformats.org/officeDocument/2006/relationships/image" Target="../media/image22.svg"/></Relationships>
</file>

<file path=ppt/slides/_rels/slide57.xml.rels><?xml version="1.0" encoding="UTF-8" standalone="yes"?>
<Relationships xmlns="http://schemas.openxmlformats.org/package/2006/relationships"><Relationship Id="rId3" Type="http://schemas.openxmlformats.org/officeDocument/2006/relationships/hyperlink" Target="https://nssa.stanford.edu/about/high-impact-tutoring" TargetMode="External"/><Relationship Id="rId2" Type="http://schemas.openxmlformats.org/officeDocument/2006/relationships/hyperlink" Target="https://nssa.stanford.edu/studies/effects-high-impact-tutoring-student-attendance-evidence-osse-hit-initiative-district" TargetMode="External"/><Relationship Id="rId1" Type="http://schemas.openxmlformats.org/officeDocument/2006/relationships/slideLayout" Target="../slideLayouts/slideLayout4.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hyperlink" Target="https://www.caeducatorstogether.org/resources/6956/the-importance-of-getting-tutoring-right"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cde.ca.gov/re/lc/documents/spsatsitemplate2024.docx" TargetMode="External"/><Relationship Id="rId1" Type="http://schemas.openxmlformats.org/officeDocument/2006/relationships/slideLayout" Target="../slideLayouts/slideLayout4.xml"/><Relationship Id="rId4" Type="http://schemas.openxmlformats.org/officeDocument/2006/relationships/image" Target="../media/image11.sv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svg"/></Relationships>
</file>

<file path=ppt/slides/_rels/slide60.xml.rels><?xml version="1.0" encoding="UTF-8" standalone="yes"?>
<Relationships xmlns="http://schemas.openxmlformats.org/package/2006/relationships"><Relationship Id="rId3" Type="http://schemas.openxmlformats.org/officeDocument/2006/relationships/slide" Target="slide94.xml"/><Relationship Id="rId2" Type="http://schemas.openxmlformats.org/officeDocument/2006/relationships/image" Target="../media/image23.PNG"/><Relationship Id="rId1" Type="http://schemas.openxmlformats.org/officeDocument/2006/relationships/slideLayout" Target="../slideLayouts/slideLayout14.xml"/><Relationship Id="rId5" Type="http://schemas.openxmlformats.org/officeDocument/2006/relationships/image" Target="../media/image11.svg"/><Relationship Id="rId4" Type="http://schemas.openxmlformats.org/officeDocument/2006/relationships/image" Target="../media/image10.png"/></Relationships>
</file>

<file path=ppt/slides/_rels/slide61.xml.rels><?xml version="1.0" encoding="UTF-8" standalone="yes"?>
<Relationships xmlns="http://schemas.openxmlformats.org/package/2006/relationships"><Relationship Id="rId3" Type="http://schemas.openxmlformats.org/officeDocument/2006/relationships/slide" Target="slide95.xml"/><Relationship Id="rId2" Type="http://schemas.openxmlformats.org/officeDocument/2006/relationships/image" Target="../media/image24.PNG"/><Relationship Id="rId1" Type="http://schemas.openxmlformats.org/officeDocument/2006/relationships/slideLayout" Target="../slideLayouts/slideLayout14.xml"/><Relationship Id="rId5" Type="http://schemas.openxmlformats.org/officeDocument/2006/relationships/image" Target="../media/image11.svg"/><Relationship Id="rId4" Type="http://schemas.openxmlformats.org/officeDocument/2006/relationships/image" Target="../media/image10.png"/></Relationships>
</file>

<file path=ppt/slides/_rels/slide62.xml.rels><?xml version="1.0" encoding="UTF-8" standalone="yes"?>
<Relationships xmlns="http://schemas.openxmlformats.org/package/2006/relationships"><Relationship Id="rId3" Type="http://schemas.openxmlformats.org/officeDocument/2006/relationships/slide" Target="slide96.xml"/><Relationship Id="rId2" Type="http://schemas.openxmlformats.org/officeDocument/2006/relationships/image" Target="../media/image25.PNG"/><Relationship Id="rId1" Type="http://schemas.openxmlformats.org/officeDocument/2006/relationships/slideLayout" Target="../slideLayouts/slideLayout14.xml"/><Relationship Id="rId5" Type="http://schemas.openxmlformats.org/officeDocument/2006/relationships/image" Target="../media/image11.svg"/><Relationship Id="rId4" Type="http://schemas.openxmlformats.org/officeDocument/2006/relationships/image" Target="../media/image10.png"/></Relationships>
</file>

<file path=ppt/slides/_rels/slide63.xml.rels><?xml version="1.0" encoding="UTF-8" standalone="yes"?>
<Relationships xmlns="http://schemas.openxmlformats.org/package/2006/relationships"><Relationship Id="rId3" Type="http://schemas.openxmlformats.org/officeDocument/2006/relationships/slide" Target="slide97.xml"/><Relationship Id="rId2" Type="http://schemas.openxmlformats.org/officeDocument/2006/relationships/image" Target="../media/image26.PNG"/><Relationship Id="rId1" Type="http://schemas.openxmlformats.org/officeDocument/2006/relationships/slideLayout" Target="../slideLayouts/slideLayout14.xml"/><Relationship Id="rId5" Type="http://schemas.openxmlformats.org/officeDocument/2006/relationships/image" Target="../media/image11.svg"/><Relationship Id="rId4" Type="http://schemas.openxmlformats.org/officeDocument/2006/relationships/image" Target="../media/image10.png"/></Relationships>
</file>

<file path=ppt/slides/_rels/slide64.xml.rels><?xml version="1.0" encoding="UTF-8" standalone="yes"?>
<Relationships xmlns="http://schemas.openxmlformats.org/package/2006/relationships"><Relationship Id="rId3" Type="http://schemas.openxmlformats.org/officeDocument/2006/relationships/slide" Target="slide98.xml"/><Relationship Id="rId2" Type="http://schemas.openxmlformats.org/officeDocument/2006/relationships/image" Target="../media/image27.PNG"/><Relationship Id="rId1" Type="http://schemas.openxmlformats.org/officeDocument/2006/relationships/slideLayout" Target="../slideLayouts/slideLayout14.xml"/><Relationship Id="rId5" Type="http://schemas.openxmlformats.org/officeDocument/2006/relationships/image" Target="../media/image11.svg"/><Relationship Id="rId4" Type="http://schemas.openxmlformats.org/officeDocument/2006/relationships/image" Target="../media/image10.png"/></Relationships>
</file>

<file path=ppt/slides/_rels/slide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8.png"/><Relationship Id="rId1" Type="http://schemas.openxmlformats.org/officeDocument/2006/relationships/slideLayout" Target="../slideLayouts/slideLayout14.xml"/><Relationship Id="rId4" Type="http://schemas.openxmlformats.org/officeDocument/2006/relationships/image" Target="../media/image11.svg"/></Relationships>
</file>

<file path=ppt/slides/_rels/slide66.xml.rels><?xml version="1.0" encoding="UTF-8" standalone="yes"?>
<Relationships xmlns="http://schemas.openxmlformats.org/package/2006/relationships"><Relationship Id="rId3" Type="http://schemas.openxmlformats.org/officeDocument/2006/relationships/slide" Target="slide99.xml"/><Relationship Id="rId2" Type="http://schemas.openxmlformats.org/officeDocument/2006/relationships/image" Target="../media/image29.PNG"/><Relationship Id="rId1" Type="http://schemas.openxmlformats.org/officeDocument/2006/relationships/slideLayout" Target="../slideLayouts/slideLayout14.xml"/><Relationship Id="rId5" Type="http://schemas.openxmlformats.org/officeDocument/2006/relationships/image" Target="../media/image11.svg"/><Relationship Id="rId4" Type="http://schemas.openxmlformats.org/officeDocument/2006/relationships/image" Target="../media/image10.png"/></Relationships>
</file>

<file path=ppt/slides/_rels/slide67.xml.rels><?xml version="1.0" encoding="UTF-8" standalone="yes"?>
<Relationships xmlns="http://schemas.openxmlformats.org/package/2006/relationships"><Relationship Id="rId3" Type="http://schemas.openxmlformats.org/officeDocument/2006/relationships/slide" Target="slide100.xml"/><Relationship Id="rId2" Type="http://schemas.openxmlformats.org/officeDocument/2006/relationships/image" Target="../media/image30.PNG"/><Relationship Id="rId1" Type="http://schemas.openxmlformats.org/officeDocument/2006/relationships/slideLayout" Target="../slideLayouts/slideLayout14.xml"/><Relationship Id="rId5" Type="http://schemas.openxmlformats.org/officeDocument/2006/relationships/image" Target="../media/image11.svg"/><Relationship Id="rId4" Type="http://schemas.openxmlformats.org/officeDocument/2006/relationships/image" Target="../media/image10.png"/></Relationships>
</file>

<file path=ppt/slides/_rels/slide68.xml.rels><?xml version="1.0" encoding="UTF-8" standalone="yes"?>
<Relationships xmlns="http://schemas.openxmlformats.org/package/2006/relationships"><Relationship Id="rId3" Type="http://schemas.openxmlformats.org/officeDocument/2006/relationships/slide" Target="slide101.xml"/><Relationship Id="rId2" Type="http://schemas.openxmlformats.org/officeDocument/2006/relationships/image" Target="../media/image31.PNG"/><Relationship Id="rId1" Type="http://schemas.openxmlformats.org/officeDocument/2006/relationships/slideLayout" Target="../slideLayouts/slideLayout14.xml"/><Relationship Id="rId5" Type="http://schemas.openxmlformats.org/officeDocument/2006/relationships/image" Target="../media/image11.svg"/><Relationship Id="rId4" Type="http://schemas.openxmlformats.org/officeDocument/2006/relationships/image" Target="../media/image10.png"/></Relationships>
</file>

<file path=ppt/slides/_rels/slide69.xml.rels><?xml version="1.0" encoding="UTF-8" standalone="yes"?>
<Relationships xmlns="http://schemas.openxmlformats.org/package/2006/relationships"><Relationship Id="rId3" Type="http://schemas.openxmlformats.org/officeDocument/2006/relationships/slide" Target="slide102.xml"/><Relationship Id="rId2" Type="http://schemas.openxmlformats.org/officeDocument/2006/relationships/image" Target="../media/image32.PNG"/><Relationship Id="rId1" Type="http://schemas.openxmlformats.org/officeDocument/2006/relationships/slideLayout" Target="../slideLayouts/slideLayout14.xml"/><Relationship Id="rId5" Type="http://schemas.openxmlformats.org/officeDocument/2006/relationships/image" Target="../media/image11.sv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hyperlink" Target="https://www.cde.ca.gov/sp/sw/t1/essawebinars.asp#:~:text=The%20Every%20Student%20Succeeds%20Act%20(ESSA)%20requires%20state%20educational%20agencies"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7.svg"/><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3" Type="http://schemas.openxmlformats.org/officeDocument/2006/relationships/slide" Target="slide93.xml"/><Relationship Id="rId2" Type="http://schemas.openxmlformats.org/officeDocument/2006/relationships/image" Target="../media/image20.PNG"/><Relationship Id="rId1" Type="http://schemas.openxmlformats.org/officeDocument/2006/relationships/slideLayout" Target="../slideLayouts/slideLayout14.xml"/><Relationship Id="rId5" Type="http://schemas.openxmlformats.org/officeDocument/2006/relationships/image" Target="../media/image11.svg"/><Relationship Id="rId4" Type="http://schemas.openxmlformats.org/officeDocument/2006/relationships/image" Target="../media/image10.png"/></Relationships>
</file>

<file path=ppt/slides/_rels/slide71.xml.rels><?xml version="1.0" encoding="UTF-8" standalone="yes"?>
<Relationships xmlns="http://schemas.openxmlformats.org/package/2006/relationships"><Relationship Id="rId3" Type="http://schemas.openxmlformats.org/officeDocument/2006/relationships/slide" Target="slide103.xml"/><Relationship Id="rId2" Type="http://schemas.openxmlformats.org/officeDocument/2006/relationships/image" Target="../media/image33.PNG"/><Relationship Id="rId1" Type="http://schemas.openxmlformats.org/officeDocument/2006/relationships/slideLayout" Target="../slideLayouts/slideLayout14.xml"/><Relationship Id="rId5" Type="http://schemas.openxmlformats.org/officeDocument/2006/relationships/image" Target="../media/image11.svg"/><Relationship Id="rId4" Type="http://schemas.openxmlformats.org/officeDocument/2006/relationships/image" Target="../media/image10.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11.svg"/></Relationships>
</file>

<file path=ppt/slides/_rels/slide7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11.svg"/></Relationships>
</file>

<file path=ppt/slides/_rels/slide7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hyperlink" Target="https://www.cde.ca.gov/sp/sw/t1/essawebinars.asp" TargetMode="External"/><Relationship Id="rId7" Type="http://schemas.openxmlformats.org/officeDocument/2006/relationships/hyperlink" Target="https://www.cde.ca.gov/re/lc/"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hyperlink" Target="https://www.cde.ca.gov/sp/sw/t1/tsi.asp" TargetMode="External"/><Relationship Id="rId5" Type="http://schemas.openxmlformats.org/officeDocument/2006/relationships/hyperlink" Target="https://www6.cde.ca.gov/californiamodel/default" TargetMode="External"/><Relationship Id="rId4" Type="http://schemas.openxmlformats.org/officeDocument/2006/relationships/hyperlink" Target="https://www.cde.ca.gov/sp/sw/t1/essaassistdatafiles.asp" TargetMode="External"/><Relationship Id="rId9" Type="http://schemas.openxmlformats.org/officeDocument/2006/relationships/image" Target="../media/image35.svg"/></Relationships>
</file>

<file path=ppt/slides/_rels/slide7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hyperlink" Target="https://www.cde.ca.gov/re/lc/documents/spsatsitemplate2024.docx" TargetMode="External"/><Relationship Id="rId7" Type="http://schemas.openxmlformats.org/officeDocument/2006/relationships/hyperlink" Target="https://www.cde.ca.gov/ta/ac/cm/documents/dbguideessa25.docx"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hyperlink" Target="https://www.caschooldashboard.org/" TargetMode="External"/><Relationship Id="rId5" Type="http://schemas.openxmlformats.org/officeDocument/2006/relationships/hyperlink" Target="https://www.cde.ca.gov/sp/sw/t1/atsiplansummary.asp" TargetMode="External"/><Relationship Id="rId4" Type="http://schemas.openxmlformats.org/officeDocument/2006/relationships/hyperlink" Target="https://www.cde.ca.gov/re/lc/documents/spsaatsitemplate2024.docx" TargetMode="External"/><Relationship Id="rId9" Type="http://schemas.openxmlformats.org/officeDocument/2006/relationships/image" Target="../media/image35.svg"/></Relationships>
</file>

<file path=ppt/slides/_rels/slide7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hyperlink" Target="https://www.cde.ca.gov/pd/ti/" TargetMode="External"/><Relationship Id="rId7" Type="http://schemas.openxmlformats.org/officeDocument/2006/relationships/hyperlink" Target="https://nssa.stanford.edu/about/high-impact-tutoring" TargetMode="External"/><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hyperlink" Target="https://nssa.stanford.edu/studies/effects-high-impact-tutoring-student-attendance-evidence-osse-hit-initiative-district" TargetMode="External"/><Relationship Id="rId5" Type="http://schemas.openxmlformats.org/officeDocument/2006/relationships/hyperlink" Target="https://www.cde.ca.gov/fg/aa/ca/lrebgpgminfo.asp" TargetMode="External"/><Relationship Id="rId4" Type="http://schemas.openxmlformats.org/officeDocument/2006/relationships/hyperlink" Target="https://www.cde.ca.gov/ci/pl/documents/use-of-funds-webinar.pptx" TargetMode="External"/><Relationship Id="rId9" Type="http://schemas.openxmlformats.org/officeDocument/2006/relationships/image" Target="../media/image35.svg"/></Relationships>
</file>

<file path=ppt/slides/_rels/slide78.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hyperlink" Target="mailto:SISO@cde.ca.gov" TargetMode="External"/><Relationship Id="rId7"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hyperlink" Target="mailto:LCFF@cde.ca.gov" TargetMode="External"/><Relationship Id="rId5" Type="http://schemas.openxmlformats.org/officeDocument/2006/relationships/hyperlink" Target="mailto:TitleII@cde.ca.gov" TargetMode="External"/><Relationship Id="rId4" Type="http://schemas.openxmlformats.org/officeDocument/2006/relationships/hyperlink" Target="mailto:Dashboard@cde.ca.gov" TargetMode="Externa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1.svg"/></Relationships>
</file>

<file path=ppt/slides/_rels/slide90.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slide" Target="slide37.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3" Type="http://schemas.openxmlformats.org/officeDocument/2006/relationships/slide" Target="slide70.xml"/><Relationship Id="rId2" Type="http://schemas.openxmlformats.org/officeDocument/2006/relationships/slide" Target="slide38.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slide" Target="slide60.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slide" Target="slide61.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slide" Target="slide62.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slide" Target="slide63.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slide" Target="slide64.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3" Type="http://schemas.openxmlformats.org/officeDocument/2006/relationships/slide" Target="slide66.xml"/><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55A3A-207E-65CA-2626-A37E704430B4}"/>
              </a:ext>
            </a:extLst>
          </p:cNvPr>
          <p:cNvSpPr>
            <a:spLocks noGrp="1"/>
          </p:cNvSpPr>
          <p:nvPr>
            <p:ph type="ctrTitle"/>
          </p:nvPr>
        </p:nvSpPr>
        <p:spPr>
          <a:xfrm>
            <a:off x="1997242" y="292172"/>
            <a:ext cx="9801182" cy="2791071"/>
          </a:xfrm>
        </p:spPr>
        <p:txBody>
          <a:bodyPr>
            <a:noAutofit/>
          </a:bodyPr>
          <a:lstStyle/>
          <a:p>
            <a:pPr algn="ctr">
              <a:lnSpc>
                <a:spcPct val="100000"/>
              </a:lnSpc>
            </a:pPr>
            <a:r>
              <a:rPr lang="en-US" sz="4700" dirty="0">
                <a:solidFill>
                  <a:schemeClr val="tx1">
                    <a:lumMod val="75000"/>
                    <a:lumOff val="25000"/>
                  </a:schemeClr>
                </a:solidFill>
              </a:rPr>
              <a:t>Targeted Support and Improvement /</a:t>
            </a:r>
            <a:br>
              <a:rPr lang="en-US" sz="4700" dirty="0">
                <a:solidFill>
                  <a:schemeClr val="tx1">
                    <a:lumMod val="75000"/>
                    <a:lumOff val="25000"/>
                  </a:schemeClr>
                </a:solidFill>
              </a:rPr>
            </a:br>
            <a:r>
              <a:rPr lang="en-US" sz="4700" dirty="0">
                <a:solidFill>
                  <a:schemeClr val="tx1">
                    <a:lumMod val="75000"/>
                    <a:lumOff val="25000"/>
                  </a:schemeClr>
                </a:solidFill>
              </a:rPr>
              <a:t>Additional Targeted Support and Improvement</a:t>
            </a:r>
          </a:p>
        </p:txBody>
      </p:sp>
      <p:sp>
        <p:nvSpPr>
          <p:cNvPr id="3" name="Subtitle 2">
            <a:extLst>
              <a:ext uri="{FF2B5EF4-FFF2-40B4-BE49-F238E27FC236}">
                <a16:creationId xmlns:a16="http://schemas.microsoft.com/office/drawing/2014/main" id="{C4BEAD83-0F4D-DA80-E112-9C4A849ED700}"/>
              </a:ext>
            </a:extLst>
          </p:cNvPr>
          <p:cNvSpPr>
            <a:spLocks noGrp="1"/>
          </p:cNvSpPr>
          <p:nvPr>
            <p:ph type="subTitle" idx="1"/>
          </p:nvPr>
        </p:nvSpPr>
        <p:spPr>
          <a:xfrm>
            <a:off x="1997242" y="3543937"/>
            <a:ext cx="10069840" cy="2623279"/>
          </a:xfrm>
        </p:spPr>
        <p:txBody>
          <a:bodyPr wrap="square">
            <a:noAutofit/>
          </a:bodyPr>
          <a:lstStyle/>
          <a:p>
            <a:pPr algn="ctr">
              <a:spcBef>
                <a:spcPts val="600"/>
              </a:spcBef>
              <a:spcAft>
                <a:spcPts val="600"/>
              </a:spcAft>
            </a:pPr>
            <a:r>
              <a:rPr lang="en-US" sz="2800" b="1" kern="0" cap="none" spc="0" dirty="0"/>
              <a:t>January 20, 2026</a:t>
            </a:r>
          </a:p>
          <a:p>
            <a:pPr algn="ctr">
              <a:spcBef>
                <a:spcPts val="600"/>
              </a:spcBef>
              <a:spcAft>
                <a:spcPts val="600"/>
              </a:spcAft>
            </a:pPr>
            <a:r>
              <a:rPr lang="en-US" sz="2800" kern="0" cap="none" spc="0" dirty="0"/>
              <a:t>Presented by:</a:t>
            </a:r>
          </a:p>
          <a:p>
            <a:pPr algn="ctr">
              <a:lnSpc>
                <a:spcPct val="100000"/>
              </a:lnSpc>
              <a:spcBef>
                <a:spcPts val="600"/>
              </a:spcBef>
              <a:spcAft>
                <a:spcPts val="600"/>
              </a:spcAft>
            </a:pPr>
            <a:r>
              <a:rPr lang="en-US" sz="2800" kern="0" cap="none" spc="0" dirty="0"/>
              <a:t>Student Achievement and Support Division</a:t>
            </a:r>
          </a:p>
          <a:p>
            <a:pPr algn="ctr">
              <a:lnSpc>
                <a:spcPct val="100000"/>
              </a:lnSpc>
              <a:spcBef>
                <a:spcPts val="600"/>
              </a:spcBef>
              <a:spcAft>
                <a:spcPts val="600"/>
              </a:spcAft>
            </a:pPr>
            <a:r>
              <a:rPr lang="en-US" sz="2800" kern="0" cap="none" spc="0" dirty="0"/>
              <a:t>Analysis, Measurement, and Accountability Reporting Division</a:t>
            </a:r>
          </a:p>
          <a:p>
            <a:pPr algn="ctr">
              <a:lnSpc>
                <a:spcPct val="100000"/>
              </a:lnSpc>
              <a:spcBef>
                <a:spcPts val="600"/>
              </a:spcBef>
              <a:spcAft>
                <a:spcPts val="600"/>
              </a:spcAft>
            </a:pPr>
            <a:r>
              <a:rPr lang="en-US" sz="2800" kern="0" cap="none" spc="0" dirty="0"/>
              <a:t>Building Educational Success Together Division</a:t>
            </a:r>
          </a:p>
        </p:txBody>
      </p:sp>
    </p:spTree>
    <p:extLst>
      <p:ext uri="{BB962C8B-B14F-4D97-AF65-F5344CB8AC3E}">
        <p14:creationId xmlns:p14="http://schemas.microsoft.com/office/powerpoint/2010/main" val="2530711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CB60E7-1B0A-3937-A48A-19E7C5D93C1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F0391C9-EFEE-5251-DD93-EE24C056E5D3}"/>
              </a:ext>
            </a:extLst>
          </p:cNvPr>
          <p:cNvSpPr>
            <a:spLocks noGrp="1"/>
          </p:cNvSpPr>
          <p:nvPr>
            <p:ph type="title"/>
          </p:nvPr>
        </p:nvSpPr>
        <p:spPr/>
        <p:txBody>
          <a:bodyPr/>
          <a:lstStyle/>
          <a:p>
            <a:r>
              <a:rPr lang="en-US" dirty="0"/>
              <a:t>What is TSI and ATSI?</a:t>
            </a:r>
          </a:p>
        </p:txBody>
      </p:sp>
      <p:sp>
        <p:nvSpPr>
          <p:cNvPr id="4" name="Content Placeholder 3">
            <a:extLst>
              <a:ext uri="{FF2B5EF4-FFF2-40B4-BE49-F238E27FC236}">
                <a16:creationId xmlns:a16="http://schemas.microsoft.com/office/drawing/2014/main" id="{738015C1-7BC8-359F-1895-C2D478724AD7}"/>
              </a:ext>
            </a:extLst>
          </p:cNvPr>
          <p:cNvSpPr>
            <a:spLocks noGrp="1"/>
          </p:cNvSpPr>
          <p:nvPr>
            <p:ph idx="1"/>
          </p:nvPr>
        </p:nvSpPr>
        <p:spPr>
          <a:xfrm>
            <a:off x="1982699" y="1815262"/>
            <a:ext cx="10058400" cy="4355561"/>
          </a:xfrm>
        </p:spPr>
        <p:txBody>
          <a:bodyPr>
            <a:normAutofit lnSpcReduction="10000"/>
          </a:bodyPr>
          <a:lstStyle/>
          <a:p>
            <a:pPr marL="623888" indent="-333375">
              <a:lnSpc>
                <a:spcPct val="100000"/>
              </a:lnSpc>
              <a:spcBef>
                <a:spcPts val="600"/>
              </a:spcBef>
              <a:spcAft>
                <a:spcPts val="1200"/>
              </a:spcAft>
            </a:pPr>
            <a:r>
              <a:rPr lang="en-US" sz="3000" dirty="0"/>
              <a:t>TSI and ATSI are ESSA school support categories assigned to schools in need of targeted support based on performance outcomes of one or more </a:t>
            </a:r>
            <a:r>
              <a:rPr lang="en-US" sz="3000" b="1" dirty="0"/>
              <a:t>student groups</a:t>
            </a:r>
            <a:r>
              <a:rPr lang="en-US" sz="3000" dirty="0"/>
              <a:t>.</a:t>
            </a:r>
          </a:p>
          <a:p>
            <a:pPr marL="623888" indent="-333375">
              <a:lnSpc>
                <a:spcPct val="100000"/>
              </a:lnSpc>
              <a:spcBef>
                <a:spcPts val="600"/>
              </a:spcBef>
              <a:spcAft>
                <a:spcPts val="1200"/>
              </a:spcAft>
            </a:pPr>
            <a:r>
              <a:rPr lang="en-US" sz="3000" dirty="0"/>
              <a:t>Schools can only be eligible for </a:t>
            </a:r>
            <a:r>
              <a:rPr lang="en-US" sz="3000" b="1" dirty="0"/>
              <a:t>one support category </a:t>
            </a:r>
            <a:r>
              <a:rPr lang="en-US" sz="3000" dirty="0"/>
              <a:t>at a time. Therefore, a school eligible for TSI cannot also be eligible for ATSI or CSI at the same time.</a:t>
            </a:r>
          </a:p>
          <a:p>
            <a:pPr marL="623888" indent="-333375">
              <a:lnSpc>
                <a:spcPct val="100000"/>
              </a:lnSpc>
              <a:spcBef>
                <a:spcPts val="600"/>
              </a:spcBef>
              <a:spcAft>
                <a:spcPts val="1200"/>
              </a:spcAft>
            </a:pPr>
            <a:r>
              <a:rPr lang="en-US" sz="3000" dirty="0"/>
              <a:t>Both Title I-funded and non-Title I-funded schools can be eligible for TSI and ATSI.</a:t>
            </a:r>
            <a:endParaRPr lang="en-US" dirty="0"/>
          </a:p>
        </p:txBody>
      </p:sp>
      <p:sp>
        <p:nvSpPr>
          <p:cNvPr id="2" name="Slide Number Placeholder 1">
            <a:extLst>
              <a:ext uri="{FF2B5EF4-FFF2-40B4-BE49-F238E27FC236}">
                <a16:creationId xmlns:a16="http://schemas.microsoft.com/office/drawing/2014/main" id="{C287AE5C-9007-4DBA-80F6-9BC1F534A7EA}"/>
              </a:ext>
            </a:extLst>
          </p:cNvPr>
          <p:cNvSpPr>
            <a:spLocks noGrp="1"/>
          </p:cNvSpPr>
          <p:nvPr>
            <p:ph type="sldNum" sz="quarter" idx="12"/>
          </p:nvPr>
        </p:nvSpPr>
        <p:spPr/>
        <p:txBody>
          <a:bodyPr/>
          <a:lstStyle/>
          <a:p>
            <a:fld id="{425B8834-9231-4E95-9474-5E208B968EA0}" type="slidenum">
              <a:rPr lang="en-US" smtClean="0"/>
              <a:pPr/>
              <a:t>10</a:t>
            </a:fld>
            <a:endParaRPr lang="en-US"/>
          </a:p>
        </p:txBody>
      </p:sp>
      <p:pic>
        <p:nvPicPr>
          <p:cNvPr id="6" name="Graphic 5">
            <a:extLst>
              <a:ext uri="{FF2B5EF4-FFF2-40B4-BE49-F238E27FC236}">
                <a16:creationId xmlns:a16="http://schemas.microsoft.com/office/drawing/2014/main" id="{54BEDA8E-3D72-B0B5-950E-078654AD511A}"/>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11499" y="38100"/>
            <a:ext cx="758390" cy="758390"/>
          </a:xfrm>
          <a:prstGeom prst="rect">
            <a:avLst/>
          </a:prstGeom>
        </p:spPr>
      </p:pic>
    </p:spTree>
    <p:extLst>
      <p:ext uri="{BB962C8B-B14F-4D97-AF65-F5344CB8AC3E}">
        <p14:creationId xmlns:p14="http://schemas.microsoft.com/office/powerpoint/2010/main" val="30436468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295F90-0129-8A66-4475-19F29CD425C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8BD7E4C-2E6F-A148-2FA6-74CEF4E09CBA}"/>
              </a:ext>
            </a:extLst>
          </p:cNvPr>
          <p:cNvSpPr>
            <a:spLocks noGrp="1"/>
          </p:cNvSpPr>
          <p:nvPr>
            <p:ph type="title"/>
          </p:nvPr>
        </p:nvSpPr>
        <p:spPr>
          <a:xfrm>
            <a:off x="2111489" y="400613"/>
            <a:ext cx="10058400" cy="738479"/>
          </a:xfrm>
        </p:spPr>
        <p:txBody>
          <a:bodyPr>
            <a:normAutofit/>
          </a:bodyPr>
          <a:lstStyle/>
          <a:p>
            <a:r>
              <a:rPr lang="en-US" sz="4000" dirty="0"/>
              <a:t>Appendix 15: Long Description for Slide 67</a:t>
            </a:r>
          </a:p>
        </p:txBody>
      </p:sp>
      <p:sp>
        <p:nvSpPr>
          <p:cNvPr id="4" name="Content Placeholder 3">
            <a:extLst>
              <a:ext uri="{FF2B5EF4-FFF2-40B4-BE49-F238E27FC236}">
                <a16:creationId xmlns:a16="http://schemas.microsoft.com/office/drawing/2014/main" id="{72B30645-8B6B-6EA9-E984-AFEDCE57B568}"/>
              </a:ext>
            </a:extLst>
          </p:cNvPr>
          <p:cNvSpPr>
            <a:spLocks noGrp="1"/>
          </p:cNvSpPr>
          <p:nvPr>
            <p:ph idx="1"/>
          </p:nvPr>
        </p:nvSpPr>
        <p:spPr>
          <a:xfrm>
            <a:off x="2111489" y="1338485"/>
            <a:ext cx="10058400" cy="5138878"/>
          </a:xfrm>
        </p:spPr>
        <p:txBody>
          <a:bodyPr>
            <a:normAutofit lnSpcReduction="10000"/>
          </a:bodyPr>
          <a:lstStyle/>
          <a:p>
            <a:pPr marL="0" indent="0">
              <a:lnSpc>
                <a:spcPct val="100000"/>
              </a:lnSpc>
              <a:spcBef>
                <a:spcPts val="600"/>
              </a:spcBef>
              <a:spcAft>
                <a:spcPts val="1200"/>
              </a:spcAft>
              <a:buNone/>
            </a:pPr>
            <a:r>
              <a:rPr lang="en-US" sz="3200" dirty="0"/>
              <a:t>Return to </a:t>
            </a:r>
            <a:r>
              <a:rPr lang="en-US" sz="3200" dirty="0">
                <a:hlinkClick r:id="rId2" action="ppaction://hlinksldjump"/>
              </a:rPr>
              <a:t>Slide 67</a:t>
            </a:r>
            <a:r>
              <a:rPr lang="en-US" sz="3200" dirty="0"/>
              <a:t>: TSI Plan Development (9)</a:t>
            </a:r>
          </a:p>
          <a:p>
            <a:pPr marL="0" indent="0">
              <a:lnSpc>
                <a:spcPct val="100000"/>
              </a:lnSpc>
              <a:spcBef>
                <a:spcPts val="600"/>
              </a:spcBef>
              <a:spcAft>
                <a:spcPts val="1200"/>
              </a:spcAft>
              <a:buNone/>
            </a:pPr>
            <a:r>
              <a:rPr lang="en-US" sz="3200" dirty="0"/>
              <a:t>Image of the TSI plan elements in a graphic.</a:t>
            </a:r>
          </a:p>
          <a:p>
            <a:pPr marL="0" indent="0">
              <a:lnSpc>
                <a:spcPct val="100000"/>
              </a:lnSpc>
              <a:spcBef>
                <a:spcPts val="600"/>
              </a:spcBef>
              <a:spcAft>
                <a:spcPts val="1200"/>
              </a:spcAft>
              <a:buNone/>
            </a:pPr>
            <a:r>
              <a:rPr lang="en-US" sz="3200" dirty="0"/>
              <a:t>TSI Plan is written at the center of the graphic. Surrounding the center of the graphic the following plan elements are listed: be based on all indicators, include EBIs, be monitored by the LEA, and be approved by the LEA.</a:t>
            </a:r>
          </a:p>
          <a:p>
            <a:pPr marL="0" indent="0">
              <a:lnSpc>
                <a:spcPct val="100000"/>
              </a:lnSpc>
              <a:spcBef>
                <a:spcPts val="600"/>
              </a:spcBef>
              <a:spcAft>
                <a:spcPts val="1200"/>
              </a:spcAft>
              <a:buNone/>
            </a:pPr>
            <a:r>
              <a:rPr lang="en-US" sz="3200" dirty="0"/>
              <a:t>“Be monitored by the LEA” is outlined in black to highlight the plan element being discussed on the slide.</a:t>
            </a:r>
          </a:p>
        </p:txBody>
      </p:sp>
      <p:sp>
        <p:nvSpPr>
          <p:cNvPr id="2" name="Slide Number Placeholder 1">
            <a:extLst>
              <a:ext uri="{FF2B5EF4-FFF2-40B4-BE49-F238E27FC236}">
                <a16:creationId xmlns:a16="http://schemas.microsoft.com/office/drawing/2014/main" id="{4880308B-3B0D-4ADB-0F3C-3446D1D7DBA2}"/>
              </a:ext>
            </a:extLst>
          </p:cNvPr>
          <p:cNvSpPr>
            <a:spLocks noGrp="1"/>
          </p:cNvSpPr>
          <p:nvPr>
            <p:ph type="sldNum" sz="quarter" idx="12"/>
          </p:nvPr>
        </p:nvSpPr>
        <p:spPr/>
        <p:txBody>
          <a:bodyPr/>
          <a:lstStyle/>
          <a:p>
            <a:fld id="{425B8834-9231-4E95-9474-5E208B968EA0}" type="slidenum">
              <a:rPr lang="en-US" smtClean="0"/>
              <a:pPr/>
              <a:t>100</a:t>
            </a:fld>
            <a:endParaRPr lang="en-US"/>
          </a:p>
        </p:txBody>
      </p:sp>
    </p:spTree>
    <p:extLst>
      <p:ext uri="{BB962C8B-B14F-4D97-AF65-F5344CB8AC3E}">
        <p14:creationId xmlns:p14="http://schemas.microsoft.com/office/powerpoint/2010/main" val="385148915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2702A-3B20-61F7-C282-10CF6B288E9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3BA3DD7-C16F-A96C-3AA1-A6338572FC20}"/>
              </a:ext>
            </a:extLst>
          </p:cNvPr>
          <p:cNvSpPr>
            <a:spLocks noGrp="1"/>
          </p:cNvSpPr>
          <p:nvPr>
            <p:ph type="title"/>
          </p:nvPr>
        </p:nvSpPr>
        <p:spPr>
          <a:xfrm>
            <a:off x="2111489" y="400613"/>
            <a:ext cx="10058400" cy="738479"/>
          </a:xfrm>
        </p:spPr>
        <p:txBody>
          <a:bodyPr>
            <a:normAutofit/>
          </a:bodyPr>
          <a:lstStyle/>
          <a:p>
            <a:r>
              <a:rPr lang="en-US" sz="4000" dirty="0"/>
              <a:t>Appendix 16: Long Description for Slide 68</a:t>
            </a:r>
          </a:p>
        </p:txBody>
      </p:sp>
      <p:sp>
        <p:nvSpPr>
          <p:cNvPr id="4" name="Content Placeholder 3">
            <a:extLst>
              <a:ext uri="{FF2B5EF4-FFF2-40B4-BE49-F238E27FC236}">
                <a16:creationId xmlns:a16="http://schemas.microsoft.com/office/drawing/2014/main" id="{FA5C5FD0-F7A0-6268-7FAD-8D10E9491839}"/>
              </a:ext>
            </a:extLst>
          </p:cNvPr>
          <p:cNvSpPr>
            <a:spLocks noGrp="1"/>
          </p:cNvSpPr>
          <p:nvPr>
            <p:ph idx="1"/>
          </p:nvPr>
        </p:nvSpPr>
        <p:spPr>
          <a:xfrm>
            <a:off x="2111489" y="1338485"/>
            <a:ext cx="10058400" cy="5138878"/>
          </a:xfrm>
        </p:spPr>
        <p:txBody>
          <a:bodyPr>
            <a:normAutofit/>
          </a:bodyPr>
          <a:lstStyle/>
          <a:p>
            <a:pPr marL="0" indent="0">
              <a:lnSpc>
                <a:spcPct val="100000"/>
              </a:lnSpc>
              <a:spcBef>
                <a:spcPts val="600"/>
              </a:spcBef>
              <a:spcAft>
                <a:spcPts val="1200"/>
              </a:spcAft>
              <a:buNone/>
            </a:pPr>
            <a:r>
              <a:rPr lang="en-US" dirty="0"/>
              <a:t>Return to </a:t>
            </a:r>
            <a:r>
              <a:rPr lang="en-US" dirty="0">
                <a:hlinkClick r:id="rId3" action="ppaction://hlinksldjump"/>
              </a:rPr>
              <a:t>Slide 68</a:t>
            </a:r>
            <a:r>
              <a:rPr lang="en-US" dirty="0"/>
              <a:t>: TSI Plan Development (10)</a:t>
            </a:r>
          </a:p>
          <a:p>
            <a:pPr marL="0" indent="0">
              <a:lnSpc>
                <a:spcPct val="100000"/>
              </a:lnSpc>
              <a:spcBef>
                <a:spcPts val="600"/>
              </a:spcBef>
              <a:spcAft>
                <a:spcPts val="1200"/>
              </a:spcAft>
              <a:buNone/>
            </a:pPr>
            <a:r>
              <a:rPr lang="en-US" dirty="0"/>
              <a:t>Image of the SPSA template showing the section heading of Annual Measurable Outcomes. Identify the metric(s) and/or state indicator(s) that your school will use as a means of evaluating progress toward accomplishing the goal. </a:t>
            </a:r>
          </a:p>
          <a:p>
            <a:pPr marL="0" indent="0">
              <a:lnSpc>
                <a:spcPct val="100000"/>
              </a:lnSpc>
              <a:spcBef>
                <a:spcPts val="600"/>
              </a:spcBef>
              <a:spcAft>
                <a:spcPts val="1200"/>
              </a:spcAft>
              <a:buNone/>
            </a:pPr>
            <a:r>
              <a:rPr lang="en-US" dirty="0"/>
              <a:t>The Annual Measurable Outcomes table headings are: Metric/Indicator (add metric/indicator), Baseline/Actual Outcome (add baseline), and Expected Outcome (add expected outcome). </a:t>
            </a:r>
          </a:p>
          <a:p>
            <a:pPr marL="0" indent="0">
              <a:buNone/>
            </a:pPr>
            <a:endParaRPr lang="en-US" dirty="0"/>
          </a:p>
          <a:p>
            <a:pPr marL="0" indent="0">
              <a:buNone/>
            </a:pPr>
            <a:endParaRPr lang="en-US" sz="3200" dirty="0"/>
          </a:p>
          <a:p>
            <a:pPr marL="0" indent="0">
              <a:buNone/>
            </a:pPr>
            <a:endParaRPr lang="en-US" sz="3200" dirty="0"/>
          </a:p>
        </p:txBody>
      </p:sp>
      <p:sp>
        <p:nvSpPr>
          <p:cNvPr id="2" name="Slide Number Placeholder 1">
            <a:extLst>
              <a:ext uri="{FF2B5EF4-FFF2-40B4-BE49-F238E27FC236}">
                <a16:creationId xmlns:a16="http://schemas.microsoft.com/office/drawing/2014/main" id="{95F89B35-046A-B2FF-E645-5F720CB8E1A3}"/>
              </a:ext>
            </a:extLst>
          </p:cNvPr>
          <p:cNvSpPr>
            <a:spLocks noGrp="1"/>
          </p:cNvSpPr>
          <p:nvPr>
            <p:ph type="sldNum" sz="quarter" idx="12"/>
          </p:nvPr>
        </p:nvSpPr>
        <p:spPr/>
        <p:txBody>
          <a:bodyPr/>
          <a:lstStyle/>
          <a:p>
            <a:fld id="{425B8834-9231-4E95-9474-5E208B968EA0}" type="slidenum">
              <a:rPr lang="en-US" smtClean="0"/>
              <a:pPr/>
              <a:t>101</a:t>
            </a:fld>
            <a:endParaRPr lang="en-US"/>
          </a:p>
        </p:txBody>
      </p:sp>
    </p:spTree>
    <p:extLst>
      <p:ext uri="{BB962C8B-B14F-4D97-AF65-F5344CB8AC3E}">
        <p14:creationId xmlns:p14="http://schemas.microsoft.com/office/powerpoint/2010/main" val="376463854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5C182-E8BF-3C7A-CDED-30F7BBEB093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441363E-41BC-816F-3B50-DA0F42BDD783}"/>
              </a:ext>
            </a:extLst>
          </p:cNvPr>
          <p:cNvSpPr>
            <a:spLocks noGrp="1"/>
          </p:cNvSpPr>
          <p:nvPr>
            <p:ph type="title"/>
          </p:nvPr>
        </p:nvSpPr>
        <p:spPr>
          <a:xfrm>
            <a:off x="2111489" y="400613"/>
            <a:ext cx="10058400" cy="738479"/>
          </a:xfrm>
        </p:spPr>
        <p:txBody>
          <a:bodyPr>
            <a:normAutofit/>
          </a:bodyPr>
          <a:lstStyle/>
          <a:p>
            <a:r>
              <a:rPr lang="en-US" sz="4000" dirty="0"/>
              <a:t>Appendix 17: Long Description for Slide 69</a:t>
            </a:r>
          </a:p>
        </p:txBody>
      </p:sp>
      <p:sp>
        <p:nvSpPr>
          <p:cNvPr id="4" name="Content Placeholder 3">
            <a:extLst>
              <a:ext uri="{FF2B5EF4-FFF2-40B4-BE49-F238E27FC236}">
                <a16:creationId xmlns:a16="http://schemas.microsoft.com/office/drawing/2014/main" id="{B62A92A2-BB5A-D199-07E0-2A25C2746CDD}"/>
              </a:ext>
            </a:extLst>
          </p:cNvPr>
          <p:cNvSpPr>
            <a:spLocks noGrp="1"/>
          </p:cNvSpPr>
          <p:nvPr>
            <p:ph idx="1"/>
          </p:nvPr>
        </p:nvSpPr>
        <p:spPr>
          <a:xfrm>
            <a:off x="2111489" y="1338485"/>
            <a:ext cx="10058400" cy="5138878"/>
          </a:xfrm>
        </p:spPr>
        <p:txBody>
          <a:bodyPr>
            <a:normAutofit lnSpcReduction="10000"/>
          </a:bodyPr>
          <a:lstStyle/>
          <a:p>
            <a:pPr marL="0" indent="0">
              <a:lnSpc>
                <a:spcPct val="100000"/>
              </a:lnSpc>
              <a:spcBef>
                <a:spcPts val="600"/>
              </a:spcBef>
              <a:spcAft>
                <a:spcPts val="1200"/>
              </a:spcAft>
              <a:buNone/>
            </a:pPr>
            <a:r>
              <a:rPr lang="en-US" sz="3200" dirty="0"/>
              <a:t>Return to </a:t>
            </a:r>
            <a:r>
              <a:rPr lang="en-US" sz="3200" dirty="0">
                <a:hlinkClick r:id="rId2" action="ppaction://hlinksldjump"/>
              </a:rPr>
              <a:t>Slide 69</a:t>
            </a:r>
            <a:r>
              <a:rPr lang="en-US" sz="3200" dirty="0"/>
              <a:t>: TSI Plan Development (11)</a:t>
            </a:r>
          </a:p>
          <a:p>
            <a:pPr marL="0" indent="0">
              <a:lnSpc>
                <a:spcPct val="100000"/>
              </a:lnSpc>
              <a:spcBef>
                <a:spcPts val="600"/>
              </a:spcBef>
              <a:spcAft>
                <a:spcPts val="1200"/>
              </a:spcAft>
              <a:buNone/>
            </a:pPr>
            <a:r>
              <a:rPr lang="en-US" sz="3200" dirty="0"/>
              <a:t>Image of the TSI plan elements in a graphic.</a:t>
            </a:r>
          </a:p>
          <a:p>
            <a:pPr marL="0" indent="0">
              <a:lnSpc>
                <a:spcPct val="100000"/>
              </a:lnSpc>
              <a:spcBef>
                <a:spcPts val="600"/>
              </a:spcBef>
              <a:spcAft>
                <a:spcPts val="1200"/>
              </a:spcAft>
              <a:buNone/>
            </a:pPr>
            <a:r>
              <a:rPr lang="en-US" sz="3200" dirty="0"/>
              <a:t>TSI Plan is written at the center of the graphic. Surrounding the center of the graphic the following plan elements are listed: be based on all indicators, include EBIs, be monitored by the LEA, and be approved by the LEA.</a:t>
            </a:r>
          </a:p>
          <a:p>
            <a:pPr marL="0" indent="0">
              <a:lnSpc>
                <a:spcPct val="100000"/>
              </a:lnSpc>
              <a:spcBef>
                <a:spcPts val="600"/>
              </a:spcBef>
              <a:spcAft>
                <a:spcPts val="1200"/>
              </a:spcAft>
              <a:buNone/>
            </a:pPr>
            <a:r>
              <a:rPr lang="en-US" sz="3200" dirty="0"/>
              <a:t>“Be approved by the LEA” is outlined in black to highlight the plan element being discussed on the slide.</a:t>
            </a:r>
          </a:p>
        </p:txBody>
      </p:sp>
      <p:sp>
        <p:nvSpPr>
          <p:cNvPr id="2" name="Slide Number Placeholder 1">
            <a:extLst>
              <a:ext uri="{FF2B5EF4-FFF2-40B4-BE49-F238E27FC236}">
                <a16:creationId xmlns:a16="http://schemas.microsoft.com/office/drawing/2014/main" id="{13E4647F-341B-20F4-A463-561ADA1F0AD9}"/>
              </a:ext>
            </a:extLst>
          </p:cNvPr>
          <p:cNvSpPr>
            <a:spLocks noGrp="1"/>
          </p:cNvSpPr>
          <p:nvPr>
            <p:ph type="sldNum" sz="quarter" idx="12"/>
          </p:nvPr>
        </p:nvSpPr>
        <p:spPr/>
        <p:txBody>
          <a:bodyPr/>
          <a:lstStyle/>
          <a:p>
            <a:fld id="{425B8834-9231-4E95-9474-5E208B968EA0}" type="slidenum">
              <a:rPr lang="en-US" smtClean="0"/>
              <a:pPr/>
              <a:t>102</a:t>
            </a:fld>
            <a:endParaRPr lang="en-US"/>
          </a:p>
        </p:txBody>
      </p:sp>
    </p:spTree>
    <p:extLst>
      <p:ext uri="{BB962C8B-B14F-4D97-AF65-F5344CB8AC3E}">
        <p14:creationId xmlns:p14="http://schemas.microsoft.com/office/powerpoint/2010/main" val="27700593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864A19-4DF3-DB79-2F8D-C566FC23FBA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774F492-AD82-8A8B-E82A-C3F7E257B742}"/>
              </a:ext>
            </a:extLst>
          </p:cNvPr>
          <p:cNvSpPr>
            <a:spLocks noGrp="1"/>
          </p:cNvSpPr>
          <p:nvPr>
            <p:ph type="title"/>
          </p:nvPr>
        </p:nvSpPr>
        <p:spPr>
          <a:xfrm>
            <a:off x="2111489" y="400613"/>
            <a:ext cx="10058400" cy="738479"/>
          </a:xfrm>
        </p:spPr>
        <p:txBody>
          <a:bodyPr>
            <a:normAutofit/>
          </a:bodyPr>
          <a:lstStyle/>
          <a:p>
            <a:r>
              <a:rPr lang="en-US" sz="4000" dirty="0"/>
              <a:t>Appendix 18: Long Description for Slide 71</a:t>
            </a:r>
          </a:p>
        </p:txBody>
      </p:sp>
      <p:sp>
        <p:nvSpPr>
          <p:cNvPr id="4" name="Content Placeholder 3">
            <a:extLst>
              <a:ext uri="{FF2B5EF4-FFF2-40B4-BE49-F238E27FC236}">
                <a16:creationId xmlns:a16="http://schemas.microsoft.com/office/drawing/2014/main" id="{E69134FB-A00C-2E8C-805C-F8A48B07B229}"/>
              </a:ext>
            </a:extLst>
          </p:cNvPr>
          <p:cNvSpPr>
            <a:spLocks noGrp="1"/>
          </p:cNvSpPr>
          <p:nvPr>
            <p:ph idx="1"/>
          </p:nvPr>
        </p:nvSpPr>
        <p:spPr>
          <a:xfrm>
            <a:off x="2111489" y="1338485"/>
            <a:ext cx="10058400" cy="5138878"/>
          </a:xfrm>
        </p:spPr>
        <p:txBody>
          <a:bodyPr>
            <a:normAutofit/>
          </a:bodyPr>
          <a:lstStyle/>
          <a:p>
            <a:pPr marL="0" indent="0">
              <a:lnSpc>
                <a:spcPct val="100000"/>
              </a:lnSpc>
              <a:spcBef>
                <a:spcPts val="600"/>
              </a:spcBef>
              <a:spcAft>
                <a:spcPts val="1200"/>
              </a:spcAft>
              <a:buNone/>
            </a:pPr>
            <a:r>
              <a:rPr lang="en-US" dirty="0"/>
              <a:t>Return to </a:t>
            </a:r>
            <a:r>
              <a:rPr lang="en-US" dirty="0">
                <a:hlinkClick r:id="rId3" action="ppaction://hlinksldjump"/>
              </a:rPr>
              <a:t>Slide 71</a:t>
            </a:r>
            <a:r>
              <a:rPr lang="en-US" dirty="0"/>
              <a:t>: ATSI Plan Development (2)</a:t>
            </a:r>
          </a:p>
          <a:p>
            <a:pPr marL="0" indent="0">
              <a:lnSpc>
                <a:spcPct val="100000"/>
              </a:lnSpc>
              <a:spcBef>
                <a:spcPts val="600"/>
              </a:spcBef>
              <a:spcAft>
                <a:spcPts val="1200"/>
              </a:spcAft>
              <a:buNone/>
            </a:pPr>
            <a:r>
              <a:rPr lang="en-US" dirty="0"/>
              <a:t>Image of the SPSA template showing the section heading of Resource Inequities: Briefly identify and describe any resource inequities identified at your school as a result of the required needs assessment. [Respond here]</a:t>
            </a:r>
          </a:p>
          <a:p>
            <a:pPr marL="0" indent="0">
              <a:buNone/>
            </a:pPr>
            <a:endParaRPr lang="en-US" dirty="0"/>
          </a:p>
          <a:p>
            <a:pPr marL="0" indent="0">
              <a:buNone/>
            </a:pPr>
            <a:endParaRPr lang="en-US" dirty="0"/>
          </a:p>
          <a:p>
            <a:pPr marL="0" indent="0">
              <a:buNone/>
            </a:pPr>
            <a:endParaRPr lang="en-US" sz="3200" dirty="0"/>
          </a:p>
          <a:p>
            <a:pPr marL="0" indent="0">
              <a:buNone/>
            </a:pPr>
            <a:endParaRPr lang="en-US" sz="3200" dirty="0"/>
          </a:p>
        </p:txBody>
      </p:sp>
      <p:sp>
        <p:nvSpPr>
          <p:cNvPr id="2" name="Slide Number Placeholder 1">
            <a:extLst>
              <a:ext uri="{FF2B5EF4-FFF2-40B4-BE49-F238E27FC236}">
                <a16:creationId xmlns:a16="http://schemas.microsoft.com/office/drawing/2014/main" id="{A65B71C5-E033-D097-B0AC-BFF248AA86BA}"/>
              </a:ext>
            </a:extLst>
          </p:cNvPr>
          <p:cNvSpPr>
            <a:spLocks noGrp="1"/>
          </p:cNvSpPr>
          <p:nvPr>
            <p:ph type="sldNum" sz="quarter" idx="12"/>
          </p:nvPr>
        </p:nvSpPr>
        <p:spPr/>
        <p:txBody>
          <a:bodyPr/>
          <a:lstStyle/>
          <a:p>
            <a:fld id="{425B8834-9231-4E95-9474-5E208B968EA0}" type="slidenum">
              <a:rPr lang="en-US" smtClean="0"/>
              <a:pPr/>
              <a:t>103</a:t>
            </a:fld>
            <a:endParaRPr lang="en-US"/>
          </a:p>
        </p:txBody>
      </p:sp>
    </p:spTree>
    <p:extLst>
      <p:ext uri="{BB962C8B-B14F-4D97-AF65-F5344CB8AC3E}">
        <p14:creationId xmlns:p14="http://schemas.microsoft.com/office/powerpoint/2010/main" val="3284979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A1F57-AF28-B5D9-ADE2-9D8A6E119DB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97C9F3D-34A5-8F80-3C41-2E2433AB36DB}"/>
              </a:ext>
            </a:extLst>
          </p:cNvPr>
          <p:cNvSpPr>
            <a:spLocks noGrp="1"/>
          </p:cNvSpPr>
          <p:nvPr>
            <p:ph type="title"/>
          </p:nvPr>
        </p:nvSpPr>
        <p:spPr/>
        <p:txBody>
          <a:bodyPr/>
          <a:lstStyle/>
          <a:p>
            <a:r>
              <a:rPr lang="en-US" dirty="0"/>
              <a:t>TSI and ATSI Eligibility Overview</a:t>
            </a:r>
          </a:p>
        </p:txBody>
      </p:sp>
      <p:sp>
        <p:nvSpPr>
          <p:cNvPr id="4" name="Content Placeholder 3">
            <a:extLst>
              <a:ext uri="{FF2B5EF4-FFF2-40B4-BE49-F238E27FC236}">
                <a16:creationId xmlns:a16="http://schemas.microsoft.com/office/drawing/2014/main" id="{8AC90BD5-D132-417C-1FDA-7CBF5ADF1507}"/>
              </a:ext>
            </a:extLst>
          </p:cNvPr>
          <p:cNvSpPr>
            <a:spLocks noGrp="1"/>
          </p:cNvSpPr>
          <p:nvPr>
            <p:ph idx="1"/>
          </p:nvPr>
        </p:nvSpPr>
        <p:spPr>
          <a:xfrm>
            <a:off x="1956941" y="1815262"/>
            <a:ext cx="10058400" cy="4355561"/>
          </a:xfrm>
        </p:spPr>
        <p:txBody>
          <a:bodyPr>
            <a:normAutofit/>
          </a:bodyPr>
          <a:lstStyle/>
          <a:p>
            <a:pPr marL="623888" indent="-333375">
              <a:lnSpc>
                <a:spcPct val="100000"/>
              </a:lnSpc>
              <a:spcBef>
                <a:spcPts val="600"/>
              </a:spcBef>
              <a:spcAft>
                <a:spcPts val="1200"/>
              </a:spcAft>
            </a:pPr>
            <a:r>
              <a:rPr kumimoji="0" lang="en-US" sz="3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Per California’s ESSA State Plan, TSI and ATSI both require one or more student group(s) that, for </a:t>
            </a:r>
            <a:r>
              <a:rPr kumimoji="0" lang="en-US" sz="3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two consecutive years </a:t>
            </a:r>
            <a:r>
              <a:rPr kumimoji="0" lang="en-US" sz="3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based on the California School Dashboard (Dashboard), meet the same criteria used to determine CSI–Low Performing.</a:t>
            </a:r>
          </a:p>
          <a:p>
            <a:pPr marL="623888" indent="-333375">
              <a:lnSpc>
                <a:spcPct val="100000"/>
              </a:lnSpc>
              <a:spcBef>
                <a:spcPts val="600"/>
              </a:spcBef>
              <a:spcAft>
                <a:spcPts val="1200"/>
              </a:spcAft>
            </a:pPr>
            <a:r>
              <a:rPr lang="en-US" sz="3200" dirty="0">
                <a:latin typeface="Arial" panose="020B0604020202020204" pitchFamily="34" charset="0"/>
                <a:cs typeface="Arial" panose="020B0604020202020204" pitchFamily="34" charset="0"/>
              </a:rPr>
              <a:t>While TSI and ATSI have the same entry criteria, determinations for these categories are made at different intervals.</a:t>
            </a:r>
            <a:endParaRPr lang="en-US" dirty="0"/>
          </a:p>
        </p:txBody>
      </p:sp>
      <p:sp>
        <p:nvSpPr>
          <p:cNvPr id="2" name="Slide Number Placeholder 1">
            <a:extLst>
              <a:ext uri="{FF2B5EF4-FFF2-40B4-BE49-F238E27FC236}">
                <a16:creationId xmlns:a16="http://schemas.microsoft.com/office/drawing/2014/main" id="{5BE2388F-B966-62C1-3B61-4A85E5D0D13B}"/>
              </a:ext>
            </a:extLst>
          </p:cNvPr>
          <p:cNvSpPr>
            <a:spLocks noGrp="1"/>
          </p:cNvSpPr>
          <p:nvPr>
            <p:ph type="sldNum" sz="quarter" idx="12"/>
          </p:nvPr>
        </p:nvSpPr>
        <p:spPr/>
        <p:txBody>
          <a:bodyPr/>
          <a:lstStyle/>
          <a:p>
            <a:fld id="{425B8834-9231-4E95-9474-5E208B968EA0}" type="slidenum">
              <a:rPr lang="en-US" smtClean="0"/>
              <a:pPr/>
              <a:t>11</a:t>
            </a:fld>
            <a:endParaRPr lang="en-US"/>
          </a:p>
        </p:txBody>
      </p:sp>
      <p:pic>
        <p:nvPicPr>
          <p:cNvPr id="5" name="Graphic 4">
            <a:extLst>
              <a:ext uri="{FF2B5EF4-FFF2-40B4-BE49-F238E27FC236}">
                <a16:creationId xmlns:a16="http://schemas.microsoft.com/office/drawing/2014/main" id="{343A0D79-C64A-6ACF-128C-C64E07D3521D}"/>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11499" y="38100"/>
            <a:ext cx="758390" cy="758390"/>
          </a:xfrm>
          <a:prstGeom prst="rect">
            <a:avLst/>
          </a:prstGeom>
        </p:spPr>
      </p:pic>
    </p:spTree>
    <p:extLst>
      <p:ext uri="{BB962C8B-B14F-4D97-AF65-F5344CB8AC3E}">
        <p14:creationId xmlns:p14="http://schemas.microsoft.com/office/powerpoint/2010/main" val="71443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0CE58-5D0E-3DFD-AFC0-9CF477B0C95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390D23D-1CC4-2E64-3A11-873E42D09B01}"/>
              </a:ext>
            </a:extLst>
          </p:cNvPr>
          <p:cNvSpPr>
            <a:spLocks noGrp="1"/>
          </p:cNvSpPr>
          <p:nvPr>
            <p:ph type="title"/>
          </p:nvPr>
        </p:nvSpPr>
        <p:spPr>
          <a:xfrm>
            <a:off x="2111489" y="256132"/>
            <a:ext cx="10058400" cy="1450757"/>
          </a:xfrm>
        </p:spPr>
        <p:txBody>
          <a:bodyPr/>
          <a:lstStyle/>
          <a:p>
            <a:r>
              <a:rPr lang="en-US" dirty="0"/>
              <a:t>TSI and ATSI Comparison</a:t>
            </a:r>
          </a:p>
        </p:txBody>
      </p:sp>
      <p:graphicFrame>
        <p:nvGraphicFramePr>
          <p:cNvPr id="13" name="Content Placeholder 12" descr="Table that compares Targeted Support and Improvement and Additional Targeted Support and Improvement by the topics of when, who, exit, notification, and plan, and funding.">
            <a:extLst>
              <a:ext uri="{FF2B5EF4-FFF2-40B4-BE49-F238E27FC236}">
                <a16:creationId xmlns:a16="http://schemas.microsoft.com/office/drawing/2014/main" id="{AEC9C257-A4E8-FD44-3CDC-8BAB882E0FBD}"/>
              </a:ext>
            </a:extLst>
          </p:cNvPr>
          <p:cNvGraphicFramePr>
            <a:graphicFrameLocks noGrp="1"/>
          </p:cNvGraphicFramePr>
          <p:nvPr>
            <p:ph idx="1"/>
            <p:extLst>
              <p:ext uri="{D42A27DB-BD31-4B8C-83A1-F6EECF244321}">
                <p14:modId xmlns:p14="http://schemas.microsoft.com/office/powerpoint/2010/main" val="1174380075"/>
              </p:ext>
            </p:extLst>
          </p:nvPr>
        </p:nvGraphicFramePr>
        <p:xfrm>
          <a:off x="2111375" y="1814513"/>
          <a:ext cx="9495436" cy="4297680"/>
        </p:xfrm>
        <a:graphic>
          <a:graphicData uri="http://schemas.openxmlformats.org/drawingml/2006/table">
            <a:tbl>
              <a:tblPr firstRow="1" bandRow="1">
                <a:tableStyleId>{5C22544A-7EE6-4342-B048-85BDC9FD1C3A}</a:tableStyleId>
              </a:tblPr>
              <a:tblGrid>
                <a:gridCol w="1895423">
                  <a:extLst>
                    <a:ext uri="{9D8B030D-6E8A-4147-A177-3AD203B41FA5}">
                      <a16:colId xmlns:a16="http://schemas.microsoft.com/office/drawing/2014/main" val="2546866759"/>
                    </a:ext>
                  </a:extLst>
                </a:gridCol>
                <a:gridCol w="4227226">
                  <a:extLst>
                    <a:ext uri="{9D8B030D-6E8A-4147-A177-3AD203B41FA5}">
                      <a16:colId xmlns:a16="http://schemas.microsoft.com/office/drawing/2014/main" val="1744299423"/>
                    </a:ext>
                  </a:extLst>
                </a:gridCol>
                <a:gridCol w="3372787">
                  <a:extLst>
                    <a:ext uri="{9D8B030D-6E8A-4147-A177-3AD203B41FA5}">
                      <a16:colId xmlns:a16="http://schemas.microsoft.com/office/drawing/2014/main" val="769704981"/>
                    </a:ext>
                  </a:extLst>
                </a:gridCol>
              </a:tblGrid>
              <a:tr h="370840">
                <a:tc>
                  <a:txBody>
                    <a:bodyPr/>
                    <a:lstStyle/>
                    <a:p>
                      <a:pPr algn="ctr"/>
                      <a:r>
                        <a:rPr lang="en-US" sz="2400" dirty="0"/>
                        <a:t>Topic</a:t>
                      </a:r>
                    </a:p>
                  </a:txBody>
                  <a:tcPr>
                    <a:solidFill>
                      <a:srgbClr val="002060"/>
                    </a:solidFill>
                  </a:tcPr>
                </a:tc>
                <a:tc>
                  <a:txBody>
                    <a:bodyPr/>
                    <a:lstStyle/>
                    <a:p>
                      <a:pPr algn="ctr"/>
                      <a:r>
                        <a:rPr lang="en-US" sz="2400" dirty="0"/>
                        <a:t>TSI</a:t>
                      </a:r>
                    </a:p>
                  </a:txBody>
                  <a:tcPr>
                    <a:solidFill>
                      <a:srgbClr val="002060"/>
                    </a:solidFill>
                  </a:tcPr>
                </a:tc>
                <a:tc>
                  <a:txBody>
                    <a:bodyPr/>
                    <a:lstStyle/>
                    <a:p>
                      <a:pPr algn="ctr"/>
                      <a:r>
                        <a:rPr lang="en-US" sz="2400" dirty="0"/>
                        <a:t>ATSI</a:t>
                      </a:r>
                    </a:p>
                  </a:txBody>
                  <a:tcPr>
                    <a:solidFill>
                      <a:srgbClr val="002060"/>
                    </a:solidFill>
                  </a:tcPr>
                </a:tc>
                <a:extLst>
                  <a:ext uri="{0D108BD9-81ED-4DB2-BD59-A6C34878D82A}">
                    <a16:rowId xmlns:a16="http://schemas.microsoft.com/office/drawing/2014/main" val="4057920767"/>
                  </a:ext>
                </a:extLst>
              </a:tr>
              <a:tr h="370840">
                <a:tc>
                  <a:txBody>
                    <a:bodyPr/>
                    <a:lstStyle/>
                    <a:p>
                      <a:r>
                        <a:rPr lang="en-US" sz="2400" b="1" dirty="0">
                          <a:solidFill>
                            <a:schemeClr val="tx1">
                              <a:lumMod val="75000"/>
                              <a:lumOff val="25000"/>
                            </a:schemeClr>
                          </a:solidFill>
                        </a:rPr>
                        <a:t>When</a:t>
                      </a:r>
                    </a:p>
                  </a:txBody>
                  <a:tcPr>
                    <a:solidFill>
                      <a:srgbClr val="FFDA6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lumMod val="75000"/>
                              <a:lumOff val="25000"/>
                            </a:schemeClr>
                          </a:solidFill>
                        </a:rPr>
                        <a:t>Non-CSI/ATSI years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lumMod val="75000"/>
                              <a:lumOff val="25000"/>
                            </a:schemeClr>
                          </a:solidFill>
                        </a:rPr>
                        <a:t>(2025 Dashboard)</a:t>
                      </a:r>
                    </a:p>
                  </a:txBody>
                  <a:tcPr>
                    <a:solidFill>
                      <a:srgbClr val="FFDA6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lumMod val="75000"/>
                              <a:lumOff val="25000"/>
                            </a:schemeClr>
                          </a:solidFill>
                        </a:rPr>
                        <a:t>Every three years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lumMod val="75000"/>
                              <a:lumOff val="25000"/>
                            </a:schemeClr>
                          </a:solidFill>
                        </a:rPr>
                        <a:t>(2026 Dashboard)</a:t>
                      </a:r>
                    </a:p>
                  </a:txBody>
                  <a:tcPr>
                    <a:solidFill>
                      <a:srgbClr val="FFDA65"/>
                    </a:solidFill>
                  </a:tcPr>
                </a:tc>
                <a:extLst>
                  <a:ext uri="{0D108BD9-81ED-4DB2-BD59-A6C34878D82A}">
                    <a16:rowId xmlns:a16="http://schemas.microsoft.com/office/drawing/2014/main" val="2158503726"/>
                  </a:ext>
                </a:extLst>
              </a:tr>
              <a:tr h="370840">
                <a:tc>
                  <a:txBody>
                    <a:bodyPr/>
                    <a:lstStyle/>
                    <a:p>
                      <a:r>
                        <a:rPr lang="en-US" sz="2400" b="1" dirty="0">
                          <a:solidFill>
                            <a:schemeClr val="tx1">
                              <a:lumMod val="75000"/>
                              <a:lumOff val="25000"/>
                            </a:schemeClr>
                          </a:solidFill>
                        </a:rPr>
                        <a:t>Who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lumMod val="75000"/>
                              <a:lumOff val="25000"/>
                            </a:schemeClr>
                          </a:solidFill>
                        </a:rPr>
                        <a:t>Student Group Focus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lumMod val="75000"/>
                              <a:lumOff val="25000"/>
                            </a:schemeClr>
                          </a:solidFill>
                        </a:rPr>
                        <a:t>Student Group Focus</a:t>
                      </a:r>
                    </a:p>
                  </a:txBody>
                  <a:tcPr/>
                </a:tc>
                <a:extLst>
                  <a:ext uri="{0D108BD9-81ED-4DB2-BD59-A6C34878D82A}">
                    <a16:rowId xmlns:a16="http://schemas.microsoft.com/office/drawing/2014/main" val="1528242643"/>
                  </a:ext>
                </a:extLst>
              </a:tr>
              <a:tr h="370840">
                <a:tc>
                  <a:txBody>
                    <a:bodyPr/>
                    <a:lstStyle/>
                    <a:p>
                      <a:r>
                        <a:rPr lang="en-US" sz="2400" b="1" dirty="0">
                          <a:solidFill>
                            <a:schemeClr val="tx1">
                              <a:lumMod val="75000"/>
                              <a:lumOff val="25000"/>
                            </a:schemeClr>
                          </a:solidFill>
                        </a:rPr>
                        <a:t>Exit</a:t>
                      </a:r>
                    </a:p>
                  </a:txBody>
                  <a:tcPr>
                    <a:solidFill>
                      <a:srgbClr val="FFDA6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lumMod val="75000"/>
                              <a:lumOff val="25000"/>
                            </a:schemeClr>
                          </a:solidFill>
                        </a:rPr>
                        <a:t>Does not meet entry criteria</a:t>
                      </a:r>
                    </a:p>
                  </a:txBody>
                  <a:tcPr>
                    <a:solidFill>
                      <a:srgbClr val="FFDA6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lumMod val="75000"/>
                              <a:lumOff val="25000"/>
                            </a:schemeClr>
                          </a:solidFill>
                        </a:rPr>
                        <a:t>Meet specific exit criteria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lumMod val="75000"/>
                              <a:lumOff val="25000"/>
                            </a:schemeClr>
                          </a:solidFill>
                        </a:rPr>
                        <a:t>(</a:t>
                      </a:r>
                      <a:r>
                        <a:rPr lang="en-US" sz="2400" i="1" dirty="0">
                          <a:solidFill>
                            <a:schemeClr val="tx1">
                              <a:lumMod val="75000"/>
                              <a:lumOff val="25000"/>
                            </a:schemeClr>
                          </a:solidFill>
                        </a:rPr>
                        <a:t>Status and Change</a:t>
                      </a:r>
                      <a:r>
                        <a:rPr lang="en-US" sz="2400" dirty="0">
                          <a:solidFill>
                            <a:schemeClr val="tx1">
                              <a:lumMod val="75000"/>
                              <a:lumOff val="25000"/>
                            </a:schemeClr>
                          </a:solidFill>
                        </a:rPr>
                        <a:t>)</a:t>
                      </a:r>
                    </a:p>
                  </a:txBody>
                  <a:tcPr>
                    <a:solidFill>
                      <a:srgbClr val="FFDA65"/>
                    </a:solidFill>
                  </a:tcPr>
                </a:tc>
                <a:extLst>
                  <a:ext uri="{0D108BD9-81ED-4DB2-BD59-A6C34878D82A}">
                    <a16:rowId xmlns:a16="http://schemas.microsoft.com/office/drawing/2014/main" val="3484605633"/>
                  </a:ext>
                </a:extLst>
              </a:tr>
              <a:tr h="370840">
                <a:tc>
                  <a:txBody>
                    <a:bodyPr/>
                    <a:lstStyle/>
                    <a:p>
                      <a:r>
                        <a:rPr lang="en-US" sz="2400" b="1" dirty="0">
                          <a:solidFill>
                            <a:schemeClr val="tx1">
                              <a:lumMod val="75000"/>
                              <a:lumOff val="25000"/>
                            </a:schemeClr>
                          </a:solidFill>
                        </a:rPr>
                        <a:t>Notification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lumMod val="75000"/>
                              <a:lumOff val="25000"/>
                            </a:schemeClr>
                          </a:solidFill>
                        </a:rPr>
                        <a:t>LEA must notify school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lumMod val="75000"/>
                              <a:lumOff val="25000"/>
                            </a:schemeClr>
                          </a:solidFill>
                        </a:rPr>
                        <a:t>LEA must notify school</a:t>
                      </a:r>
                    </a:p>
                  </a:txBody>
                  <a:tcPr/>
                </a:tc>
                <a:extLst>
                  <a:ext uri="{0D108BD9-81ED-4DB2-BD59-A6C34878D82A}">
                    <a16:rowId xmlns:a16="http://schemas.microsoft.com/office/drawing/2014/main" val="1726378820"/>
                  </a:ext>
                </a:extLst>
              </a:tr>
              <a:tr h="370840">
                <a:tc>
                  <a:txBody>
                    <a:bodyPr/>
                    <a:lstStyle/>
                    <a:p>
                      <a:r>
                        <a:rPr lang="en-US" sz="2400" b="1" dirty="0">
                          <a:solidFill>
                            <a:schemeClr val="tx1">
                              <a:lumMod val="75000"/>
                              <a:lumOff val="25000"/>
                            </a:schemeClr>
                          </a:solidFill>
                        </a:rPr>
                        <a:t>Plan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lumMod val="75000"/>
                              <a:lumOff val="25000"/>
                            </a:schemeClr>
                          </a:solidFill>
                        </a:rPr>
                        <a:t>School must develop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lumMod val="75000"/>
                              <a:lumOff val="25000"/>
                            </a:schemeClr>
                          </a:solidFill>
                        </a:rPr>
                        <a:t>School must develop</a:t>
                      </a:r>
                    </a:p>
                  </a:txBody>
                  <a:tcPr/>
                </a:tc>
                <a:extLst>
                  <a:ext uri="{0D108BD9-81ED-4DB2-BD59-A6C34878D82A}">
                    <a16:rowId xmlns:a16="http://schemas.microsoft.com/office/drawing/2014/main" val="4179135058"/>
                  </a:ext>
                </a:extLst>
              </a:tr>
              <a:tr h="370840">
                <a:tc>
                  <a:txBody>
                    <a:bodyPr/>
                    <a:lstStyle/>
                    <a:p>
                      <a:r>
                        <a:rPr lang="en-US" sz="2400" b="1" dirty="0">
                          <a:solidFill>
                            <a:schemeClr val="tx1">
                              <a:lumMod val="75000"/>
                              <a:lumOff val="25000"/>
                            </a:schemeClr>
                          </a:solidFill>
                        </a:rPr>
                        <a:t>Funding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lumMod val="75000"/>
                              <a:lumOff val="25000"/>
                            </a:schemeClr>
                          </a:solidFill>
                        </a:rPr>
                        <a:t>No funding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lumMod val="75000"/>
                              <a:lumOff val="25000"/>
                            </a:schemeClr>
                          </a:solidFill>
                        </a:rPr>
                        <a:t>No funding</a:t>
                      </a:r>
                    </a:p>
                  </a:txBody>
                  <a:tcPr/>
                </a:tc>
                <a:extLst>
                  <a:ext uri="{0D108BD9-81ED-4DB2-BD59-A6C34878D82A}">
                    <a16:rowId xmlns:a16="http://schemas.microsoft.com/office/drawing/2014/main" val="1106313363"/>
                  </a:ext>
                </a:extLst>
              </a:tr>
            </a:tbl>
          </a:graphicData>
        </a:graphic>
      </p:graphicFrame>
      <p:sp>
        <p:nvSpPr>
          <p:cNvPr id="2" name="Slide Number Placeholder 1">
            <a:extLst>
              <a:ext uri="{FF2B5EF4-FFF2-40B4-BE49-F238E27FC236}">
                <a16:creationId xmlns:a16="http://schemas.microsoft.com/office/drawing/2014/main" id="{B116B37F-4F5E-90A2-0285-CCF8849E6FE6}"/>
              </a:ext>
            </a:extLst>
          </p:cNvPr>
          <p:cNvSpPr>
            <a:spLocks noGrp="1"/>
          </p:cNvSpPr>
          <p:nvPr>
            <p:ph type="sldNum" sz="quarter" idx="12"/>
          </p:nvPr>
        </p:nvSpPr>
        <p:spPr>
          <a:xfrm>
            <a:off x="8610600" y="6459785"/>
            <a:ext cx="2484120" cy="365124"/>
          </a:xfrm>
        </p:spPr>
        <p:txBody>
          <a:bodyPr/>
          <a:lstStyle/>
          <a:p>
            <a:fld id="{425B8834-9231-4E95-9474-5E208B968EA0}" type="slidenum">
              <a:rPr lang="en-US" smtClean="0"/>
              <a:pPr/>
              <a:t>12</a:t>
            </a:fld>
            <a:endParaRPr lang="en-US"/>
          </a:p>
        </p:txBody>
      </p:sp>
      <p:pic>
        <p:nvPicPr>
          <p:cNvPr id="4" name="Graphic 3">
            <a:extLst>
              <a:ext uri="{FF2B5EF4-FFF2-40B4-BE49-F238E27FC236}">
                <a16:creationId xmlns:a16="http://schemas.microsoft.com/office/drawing/2014/main" id="{195C0101-52B7-384D-4FCC-5B84AE35737C}"/>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11499" y="38100"/>
            <a:ext cx="758390" cy="758390"/>
          </a:xfrm>
          <a:prstGeom prst="rect">
            <a:avLst/>
          </a:prstGeom>
        </p:spPr>
      </p:pic>
    </p:spTree>
    <p:extLst>
      <p:ext uri="{BB962C8B-B14F-4D97-AF65-F5344CB8AC3E}">
        <p14:creationId xmlns:p14="http://schemas.microsoft.com/office/powerpoint/2010/main" val="640560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B74616-0003-AF30-A4B4-03D43938DD5F}"/>
              </a:ext>
            </a:extLst>
          </p:cNvPr>
          <p:cNvSpPr>
            <a:spLocks noGrp="1"/>
          </p:cNvSpPr>
          <p:nvPr>
            <p:ph type="title"/>
          </p:nvPr>
        </p:nvSpPr>
        <p:spPr/>
        <p:txBody>
          <a:bodyPr/>
          <a:lstStyle/>
          <a:p>
            <a:r>
              <a:rPr lang="en-US" dirty="0"/>
              <a:t>Why do we make TSI determinations?</a:t>
            </a:r>
          </a:p>
        </p:txBody>
      </p:sp>
      <p:sp>
        <p:nvSpPr>
          <p:cNvPr id="4" name="Content Placeholder 3">
            <a:extLst>
              <a:ext uri="{FF2B5EF4-FFF2-40B4-BE49-F238E27FC236}">
                <a16:creationId xmlns:a16="http://schemas.microsoft.com/office/drawing/2014/main" id="{EE2BC873-10D2-453F-4D73-E07EDB485DED}"/>
              </a:ext>
            </a:extLst>
          </p:cNvPr>
          <p:cNvSpPr>
            <a:spLocks noGrp="1"/>
          </p:cNvSpPr>
          <p:nvPr>
            <p:ph idx="1"/>
          </p:nvPr>
        </p:nvSpPr>
        <p:spPr/>
        <p:txBody>
          <a:bodyPr>
            <a:normAutofit fontScale="92500" lnSpcReduction="10000"/>
          </a:bodyPr>
          <a:lstStyle/>
          <a:p>
            <a:pPr marL="0" indent="0">
              <a:lnSpc>
                <a:spcPct val="110000"/>
              </a:lnSpc>
              <a:spcBef>
                <a:spcPts val="600"/>
              </a:spcBef>
              <a:spcAft>
                <a:spcPts val="1200"/>
              </a:spcAft>
              <a:buNone/>
            </a:pPr>
            <a:r>
              <a:rPr lang="en-US" dirty="0">
                <a:latin typeface="Arial" panose="020B0604020202020204" pitchFamily="34" charset="0"/>
                <a:ea typeface="Aptos" panose="020B0004020202020204" pitchFamily="34" charset="0"/>
              </a:rPr>
              <a:t>A provision of ESSA and California’s ESSA State Plan requires California to make TSI determinations. 2025–26 is the second year California has made TSI determinations.</a:t>
            </a:r>
          </a:p>
          <a:p>
            <a:pPr marL="0" indent="0">
              <a:lnSpc>
                <a:spcPct val="110000"/>
              </a:lnSpc>
              <a:spcBef>
                <a:spcPts val="600"/>
              </a:spcBef>
              <a:spcAft>
                <a:spcPts val="1200"/>
              </a:spcAft>
              <a:buNone/>
            </a:pPr>
            <a:r>
              <a:rPr lang="en-US" dirty="0">
                <a:latin typeface="Arial" panose="020B0604020202020204" pitchFamily="34" charset="0"/>
                <a:ea typeface="Aptos" panose="020B0004020202020204" pitchFamily="34" charset="0"/>
              </a:rPr>
              <a:t>TSI-eligible schools have at least one student group that is consistently underperforming, and this signals to school leaders that one or more student groups require targeted support and intervention. TSI determinations are made in non-CSI/ATSI entry years to draw timely attention to student groups in need and to avoid improvement delays which could impact future ESSA school support determinations. </a:t>
            </a:r>
          </a:p>
        </p:txBody>
      </p:sp>
      <p:sp>
        <p:nvSpPr>
          <p:cNvPr id="2" name="Slide Number Placeholder 1">
            <a:extLst>
              <a:ext uri="{FF2B5EF4-FFF2-40B4-BE49-F238E27FC236}">
                <a16:creationId xmlns:a16="http://schemas.microsoft.com/office/drawing/2014/main" id="{1BEFDC19-57A9-D8D7-AF82-D117A5223F95}"/>
              </a:ext>
            </a:extLst>
          </p:cNvPr>
          <p:cNvSpPr>
            <a:spLocks noGrp="1"/>
          </p:cNvSpPr>
          <p:nvPr>
            <p:ph type="sldNum" sz="quarter" idx="12"/>
          </p:nvPr>
        </p:nvSpPr>
        <p:spPr/>
        <p:txBody>
          <a:bodyPr/>
          <a:lstStyle/>
          <a:p>
            <a:fld id="{425B8834-9231-4E95-9474-5E208B968EA0}" type="slidenum">
              <a:rPr lang="en-US" smtClean="0"/>
              <a:pPr/>
              <a:t>13</a:t>
            </a:fld>
            <a:endParaRPr lang="en-US" dirty="0"/>
          </a:p>
        </p:txBody>
      </p:sp>
      <p:pic>
        <p:nvPicPr>
          <p:cNvPr id="5" name="Graphic 4">
            <a:extLst>
              <a:ext uri="{FF2B5EF4-FFF2-40B4-BE49-F238E27FC236}">
                <a16:creationId xmlns:a16="http://schemas.microsoft.com/office/drawing/2014/main" id="{2E605324-2DE2-71B9-AEA9-322D6982F0C5}"/>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11499" y="38100"/>
            <a:ext cx="758390" cy="758390"/>
          </a:xfrm>
          <a:prstGeom prst="rect">
            <a:avLst/>
          </a:prstGeom>
        </p:spPr>
      </p:pic>
    </p:spTree>
    <p:extLst>
      <p:ext uri="{BB962C8B-B14F-4D97-AF65-F5344CB8AC3E}">
        <p14:creationId xmlns:p14="http://schemas.microsoft.com/office/powerpoint/2010/main" val="2241131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D8838-98C2-EACE-CB5A-1AA7D5F4385B}"/>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44B8B50A-8A72-1E3E-DD15-4B31B7CB2E6C}"/>
              </a:ext>
            </a:extLst>
          </p:cNvPr>
          <p:cNvSpPr>
            <a:spLocks noGrp="1"/>
          </p:cNvSpPr>
          <p:nvPr>
            <p:ph type="title"/>
          </p:nvPr>
        </p:nvSpPr>
        <p:spPr>
          <a:xfrm>
            <a:off x="2111489" y="142951"/>
            <a:ext cx="10058400" cy="732294"/>
          </a:xfrm>
        </p:spPr>
        <p:txBody>
          <a:bodyPr wrap="none">
            <a:noAutofit/>
          </a:bodyPr>
          <a:lstStyle/>
          <a:p>
            <a:r>
              <a:rPr lang="en-US" dirty="0"/>
              <a:t>Categories of </a:t>
            </a:r>
            <a:r>
              <a:rPr lang="en-US" sz="4400" dirty="0"/>
              <a:t>Support</a:t>
            </a:r>
          </a:p>
        </p:txBody>
      </p:sp>
      <p:pic>
        <p:nvPicPr>
          <p:cNvPr id="12" name="Content Placeholder 7" descr="Reference Appendix 2 for long descriptive text">
            <a:extLst>
              <a:ext uri="{FF2B5EF4-FFF2-40B4-BE49-F238E27FC236}">
                <a16:creationId xmlns:a16="http://schemas.microsoft.com/office/drawing/2014/main" id="{159E234F-96E3-07F3-241D-590699EE9AAF}"/>
              </a:ext>
            </a:extLst>
          </p:cNvPr>
          <p:cNvPicPr>
            <a:picLocks noGrp="1" noChangeAspect="1"/>
          </p:cNvPicPr>
          <p:nvPr>
            <p:ph sz="half" idx="1"/>
          </p:nvPr>
        </p:nvPicPr>
        <p:blipFill>
          <a:blip r:embed="rId3">
            <a:extLst>
              <a:ext uri="{BEBA8EAE-BF5A-486C-A8C5-ECC9F3942E4B}">
                <a14:imgProps xmlns:a14="http://schemas.microsoft.com/office/drawing/2010/main">
                  <a14:imgLayer r:embed="rId4">
                    <a14:imgEffect>
                      <a14:saturation sat="97000"/>
                    </a14:imgEffect>
                    <a14:imgEffect>
                      <a14:brightnessContrast contrast="4000"/>
                    </a14:imgEffect>
                  </a14:imgLayer>
                </a14:imgProps>
              </a:ext>
              <a:ext uri="{28A0092B-C50C-407E-A947-70E740481C1C}">
                <a14:useLocalDpi xmlns:a14="http://schemas.microsoft.com/office/drawing/2010/main" val="0"/>
              </a:ext>
            </a:extLst>
          </a:blip>
          <a:srcRect/>
          <a:stretch/>
        </p:blipFill>
        <p:spPr>
          <a:xfrm>
            <a:off x="2402680" y="846446"/>
            <a:ext cx="8653254" cy="5463605"/>
          </a:xfrm>
          <a:prstGeom prst="rect">
            <a:avLst/>
          </a:prstGeom>
        </p:spPr>
      </p:pic>
      <p:sp>
        <p:nvSpPr>
          <p:cNvPr id="11" name="Content Placeholder 10">
            <a:extLst>
              <a:ext uri="{FF2B5EF4-FFF2-40B4-BE49-F238E27FC236}">
                <a16:creationId xmlns:a16="http://schemas.microsoft.com/office/drawing/2014/main" id="{3CFC16A7-F1E9-CC9B-E7AB-FBE9052B78E5}"/>
              </a:ext>
            </a:extLst>
          </p:cNvPr>
          <p:cNvSpPr>
            <a:spLocks noGrp="1"/>
          </p:cNvSpPr>
          <p:nvPr>
            <p:ph sz="half" idx="2"/>
          </p:nvPr>
        </p:nvSpPr>
        <p:spPr>
          <a:xfrm>
            <a:off x="5223164" y="5760826"/>
            <a:ext cx="6968836" cy="698959"/>
          </a:xfrm>
        </p:spPr>
        <p:txBody>
          <a:bodyPr>
            <a:noAutofit/>
          </a:bodyPr>
          <a:lstStyle/>
          <a:p>
            <a:pPr marL="0" indent="0">
              <a:buNone/>
            </a:pPr>
            <a:r>
              <a:rPr lang="en-US" sz="2600" dirty="0"/>
              <a:t>Reference </a:t>
            </a:r>
            <a:r>
              <a:rPr lang="en-US" sz="2600" dirty="0">
                <a:hlinkClick r:id="rId5" action="ppaction://hlinksldjump"/>
              </a:rPr>
              <a:t>Appendix 2</a:t>
            </a:r>
            <a:r>
              <a:rPr lang="en-US" sz="2600" dirty="0"/>
              <a:t> for long descriptive text.</a:t>
            </a:r>
          </a:p>
        </p:txBody>
      </p:sp>
      <p:sp>
        <p:nvSpPr>
          <p:cNvPr id="2" name="Slide Number Placeholder 1">
            <a:extLst>
              <a:ext uri="{FF2B5EF4-FFF2-40B4-BE49-F238E27FC236}">
                <a16:creationId xmlns:a16="http://schemas.microsoft.com/office/drawing/2014/main" id="{A2A69A8E-E89C-DF10-A44B-EF0241115A69}"/>
              </a:ext>
            </a:extLst>
          </p:cNvPr>
          <p:cNvSpPr>
            <a:spLocks noGrp="1"/>
          </p:cNvSpPr>
          <p:nvPr>
            <p:ph type="sldNum" sz="quarter" idx="12"/>
          </p:nvPr>
        </p:nvSpPr>
        <p:spPr/>
        <p:txBody>
          <a:bodyPr/>
          <a:lstStyle/>
          <a:p>
            <a:fld id="{425B8834-9231-4E95-9474-5E208B968EA0}" type="slidenum">
              <a:rPr lang="en-US" smtClean="0"/>
              <a:pPr/>
              <a:t>14</a:t>
            </a:fld>
            <a:endParaRPr lang="en-US"/>
          </a:p>
        </p:txBody>
      </p:sp>
      <p:pic>
        <p:nvPicPr>
          <p:cNvPr id="3" name="Graphic 2">
            <a:extLst>
              <a:ext uri="{FF2B5EF4-FFF2-40B4-BE49-F238E27FC236}">
                <a16:creationId xmlns:a16="http://schemas.microsoft.com/office/drawing/2014/main" id="{40345C8A-2EF7-8210-4324-DF797E5DEDFB}"/>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411499" y="38100"/>
            <a:ext cx="758390" cy="758390"/>
          </a:xfrm>
          <a:prstGeom prst="rect">
            <a:avLst/>
          </a:prstGeom>
        </p:spPr>
      </p:pic>
    </p:spTree>
    <p:extLst>
      <p:ext uri="{BB962C8B-B14F-4D97-AF65-F5344CB8AC3E}">
        <p14:creationId xmlns:p14="http://schemas.microsoft.com/office/powerpoint/2010/main" val="3502085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B5409-3D18-D20A-6180-EEFFA51B98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BCAD9E-0C41-FB31-B982-AA125F37B131}"/>
              </a:ext>
            </a:extLst>
          </p:cNvPr>
          <p:cNvSpPr>
            <a:spLocks noGrp="1"/>
          </p:cNvSpPr>
          <p:nvPr>
            <p:ph type="title"/>
          </p:nvPr>
        </p:nvSpPr>
        <p:spPr/>
        <p:txBody>
          <a:bodyPr>
            <a:normAutofit/>
          </a:bodyPr>
          <a:lstStyle/>
          <a:p>
            <a:r>
              <a:rPr lang="en-US" sz="4400" dirty="0"/>
              <a:t>Timeline of Federal School Support Determinations</a:t>
            </a:r>
          </a:p>
        </p:txBody>
      </p:sp>
      <p:pic>
        <p:nvPicPr>
          <p:cNvPr id="11" name="Content Placeholder 10" descr="Reference Appendix 3 for long descriptive text">
            <a:extLst>
              <a:ext uri="{FF2B5EF4-FFF2-40B4-BE49-F238E27FC236}">
                <a16:creationId xmlns:a16="http://schemas.microsoft.com/office/drawing/2014/main" id="{218591D2-715A-A09C-10D9-4407A6568F3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518907" y="1706889"/>
            <a:ext cx="9134380" cy="3822187"/>
          </a:xfrm>
        </p:spPr>
      </p:pic>
      <p:sp>
        <p:nvSpPr>
          <p:cNvPr id="13" name="Content Placeholder 12">
            <a:extLst>
              <a:ext uri="{FF2B5EF4-FFF2-40B4-BE49-F238E27FC236}">
                <a16:creationId xmlns:a16="http://schemas.microsoft.com/office/drawing/2014/main" id="{D35A4ADA-7F6A-6CC2-796C-0720DAA7416F}"/>
              </a:ext>
            </a:extLst>
          </p:cNvPr>
          <p:cNvSpPr>
            <a:spLocks noGrp="1"/>
          </p:cNvSpPr>
          <p:nvPr>
            <p:ph sz="half" idx="2"/>
          </p:nvPr>
        </p:nvSpPr>
        <p:spPr>
          <a:xfrm>
            <a:off x="2279176" y="5734643"/>
            <a:ext cx="9890713" cy="665621"/>
          </a:xfrm>
        </p:spPr>
        <p:txBody>
          <a:bodyPr/>
          <a:lstStyle/>
          <a:p>
            <a:pPr marL="0" indent="0" algn="ctr">
              <a:buNone/>
            </a:pPr>
            <a:r>
              <a:rPr lang="en-US" dirty="0"/>
              <a:t>Reference </a:t>
            </a:r>
            <a:r>
              <a:rPr lang="en-US" dirty="0">
                <a:hlinkClick r:id="rId4" action="ppaction://hlinksldjump"/>
              </a:rPr>
              <a:t>Appendix 3</a:t>
            </a:r>
            <a:r>
              <a:rPr lang="en-US" dirty="0"/>
              <a:t> for long descriptive text.</a:t>
            </a:r>
          </a:p>
        </p:txBody>
      </p:sp>
      <p:sp>
        <p:nvSpPr>
          <p:cNvPr id="3" name="Slide Number Placeholder 2">
            <a:extLst>
              <a:ext uri="{FF2B5EF4-FFF2-40B4-BE49-F238E27FC236}">
                <a16:creationId xmlns:a16="http://schemas.microsoft.com/office/drawing/2014/main" id="{27AC9AE2-9C2A-52B2-F93A-C4CC57C86DBB}"/>
              </a:ext>
            </a:extLst>
          </p:cNvPr>
          <p:cNvSpPr>
            <a:spLocks noGrp="1"/>
          </p:cNvSpPr>
          <p:nvPr>
            <p:ph type="sldNum" sz="quarter" idx="12"/>
          </p:nvPr>
        </p:nvSpPr>
        <p:spPr/>
        <p:txBody>
          <a:bodyPr/>
          <a:lstStyle/>
          <a:p>
            <a:fld id="{425B8834-9231-4E95-9474-5E208B968EA0}" type="slidenum">
              <a:rPr lang="en-US" smtClean="0"/>
              <a:pPr/>
              <a:t>15</a:t>
            </a:fld>
            <a:endParaRPr lang="en-US" dirty="0"/>
          </a:p>
        </p:txBody>
      </p:sp>
      <p:pic>
        <p:nvPicPr>
          <p:cNvPr id="4" name="Graphic 3">
            <a:extLst>
              <a:ext uri="{FF2B5EF4-FFF2-40B4-BE49-F238E27FC236}">
                <a16:creationId xmlns:a16="http://schemas.microsoft.com/office/drawing/2014/main" id="{694CD1B6-C6A6-C7F1-B564-C3B6718A7A44}"/>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411499" y="38100"/>
            <a:ext cx="758390" cy="758390"/>
          </a:xfrm>
          <a:prstGeom prst="rect">
            <a:avLst/>
          </a:prstGeom>
        </p:spPr>
      </p:pic>
    </p:spTree>
    <p:extLst>
      <p:ext uri="{BB962C8B-B14F-4D97-AF65-F5344CB8AC3E}">
        <p14:creationId xmlns:p14="http://schemas.microsoft.com/office/powerpoint/2010/main" val="3967619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316C6-E898-D3A4-D126-01C9D9E2E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1BF173A-1D00-55D4-5C9D-DF04AF37D5B5}"/>
              </a:ext>
            </a:extLst>
          </p:cNvPr>
          <p:cNvSpPr>
            <a:spLocks noGrp="1"/>
          </p:cNvSpPr>
          <p:nvPr>
            <p:ph type="title"/>
          </p:nvPr>
        </p:nvSpPr>
        <p:spPr/>
        <p:txBody>
          <a:bodyPr/>
          <a:lstStyle/>
          <a:p>
            <a:r>
              <a:rPr lang="en-US" dirty="0"/>
              <a:t>TSI and ATSI in California</a:t>
            </a:r>
          </a:p>
        </p:txBody>
      </p:sp>
      <p:sp>
        <p:nvSpPr>
          <p:cNvPr id="4" name="Content Placeholder 3">
            <a:extLst>
              <a:ext uri="{FF2B5EF4-FFF2-40B4-BE49-F238E27FC236}">
                <a16:creationId xmlns:a16="http://schemas.microsoft.com/office/drawing/2014/main" id="{9D6833AF-582A-75F9-7BFA-0D3B5D047D0E}"/>
              </a:ext>
            </a:extLst>
          </p:cNvPr>
          <p:cNvSpPr>
            <a:spLocks noGrp="1"/>
          </p:cNvSpPr>
          <p:nvPr>
            <p:ph idx="1"/>
          </p:nvPr>
        </p:nvSpPr>
        <p:spPr/>
        <p:txBody>
          <a:bodyPr>
            <a:noAutofit/>
          </a:bodyPr>
          <a:lstStyle/>
          <a:p>
            <a:pPr marL="0" marR="0" lvl="0" indent="0" algn="l" defTabSz="914400" rtl="0" eaLnBrk="1" fontAlgn="auto" latinLnBrk="0" hangingPunct="1">
              <a:lnSpc>
                <a:spcPct val="100000"/>
              </a:lnSpc>
              <a:spcBef>
                <a:spcPts val="600"/>
              </a:spcBef>
              <a:spcAft>
                <a:spcPts val="1200"/>
              </a:spcAft>
              <a:buClrTx/>
              <a:buSzPct val="100000"/>
              <a:buFont typeface="Arial" panose="020B0604020202020204" pitchFamily="34" charset="0"/>
              <a:buNone/>
              <a:tabLst/>
              <a:defRPr/>
            </a:pPr>
            <a:r>
              <a:rPr kumimoji="0" lang="en-US" sz="3200" b="0" i="0" u="none" strike="noStrike" kern="1200" cap="none" spc="0" normalizeH="0" baseline="0" noProof="0" dirty="0">
                <a:ln>
                  <a:noFill/>
                </a:ln>
                <a:solidFill>
                  <a:srgbClr val="000000">
                    <a:lumMod val="75000"/>
                    <a:lumOff val="25000"/>
                  </a:srgbClr>
                </a:solidFill>
                <a:effectLst/>
                <a:uLnTx/>
                <a:uFillTx/>
                <a:ea typeface="+mn-ea"/>
                <a:cs typeface="+mn-cs"/>
              </a:rPr>
              <a:t>All schools that were not eligible for CSI or ATSI, even those schools that exited CSI or ATSI based on the results of the 2025 Dashboard, were placed into the eligibility pool for TSI determinations.</a:t>
            </a:r>
          </a:p>
          <a:p>
            <a:pPr marL="0" indent="0">
              <a:lnSpc>
                <a:spcPct val="100000"/>
              </a:lnSpc>
              <a:spcBef>
                <a:spcPts val="600"/>
              </a:spcBef>
              <a:spcAft>
                <a:spcPts val="1200"/>
              </a:spcAft>
              <a:buNone/>
            </a:pPr>
            <a:r>
              <a:rPr lang="en-US" sz="3200" dirty="0">
                <a:cs typeface="Arial" panose="020B0604020202020204" pitchFamily="34" charset="0"/>
              </a:rPr>
              <a:t>Based on the </a:t>
            </a:r>
            <a:r>
              <a:rPr lang="en-US" sz="3200" dirty="0">
                <a:cs typeface="Arial" panose="020B0604020202020204" pitchFamily="34" charset="0"/>
                <a:hlinkClick r:id="rId3"/>
              </a:rPr>
              <a:t>2025–26 ESSA Assistance Status Data File</a:t>
            </a:r>
            <a:r>
              <a:rPr lang="en-US" sz="3200" dirty="0">
                <a:cs typeface="Arial" panose="020B0604020202020204" pitchFamily="34" charset="0"/>
              </a:rPr>
              <a:t>,  </a:t>
            </a:r>
          </a:p>
          <a:p>
            <a:pPr marL="623888" indent="-333375">
              <a:lnSpc>
                <a:spcPct val="100000"/>
              </a:lnSpc>
              <a:spcBef>
                <a:spcPts val="0"/>
              </a:spcBef>
              <a:spcAft>
                <a:spcPts val="0"/>
              </a:spcAft>
            </a:pPr>
            <a:r>
              <a:rPr lang="en-US" sz="3200" dirty="0">
                <a:cs typeface="Arial" panose="020B0604020202020204" pitchFamily="34" charset="0"/>
              </a:rPr>
              <a:t>640 schools are eligible for TSI</a:t>
            </a:r>
          </a:p>
          <a:p>
            <a:pPr marL="623888" indent="-333375">
              <a:lnSpc>
                <a:spcPct val="100000"/>
              </a:lnSpc>
              <a:spcBef>
                <a:spcPts val="0"/>
              </a:spcBef>
              <a:spcAft>
                <a:spcPts val="0"/>
              </a:spcAft>
            </a:pPr>
            <a:r>
              <a:rPr lang="en-US" sz="3200" dirty="0">
                <a:cs typeface="Arial" panose="020B0604020202020204" pitchFamily="34" charset="0"/>
              </a:rPr>
              <a:t>256 schools are eligible for ATSI</a:t>
            </a:r>
          </a:p>
        </p:txBody>
      </p:sp>
      <p:sp>
        <p:nvSpPr>
          <p:cNvPr id="2" name="Slide Number Placeholder 1">
            <a:extLst>
              <a:ext uri="{FF2B5EF4-FFF2-40B4-BE49-F238E27FC236}">
                <a16:creationId xmlns:a16="http://schemas.microsoft.com/office/drawing/2014/main" id="{0B86E375-0FE5-1B18-E3F3-7633D1B62F6A}"/>
              </a:ext>
            </a:extLst>
          </p:cNvPr>
          <p:cNvSpPr>
            <a:spLocks noGrp="1"/>
          </p:cNvSpPr>
          <p:nvPr>
            <p:ph type="sldNum" sz="quarter" idx="12"/>
          </p:nvPr>
        </p:nvSpPr>
        <p:spPr/>
        <p:txBody>
          <a:bodyPr/>
          <a:lstStyle/>
          <a:p>
            <a:fld id="{425B8834-9231-4E95-9474-5E208B968EA0}" type="slidenum">
              <a:rPr lang="en-US" smtClean="0"/>
              <a:pPr/>
              <a:t>16</a:t>
            </a:fld>
            <a:endParaRPr lang="en-US"/>
          </a:p>
        </p:txBody>
      </p:sp>
      <p:pic>
        <p:nvPicPr>
          <p:cNvPr id="6" name="Graphic 5">
            <a:extLst>
              <a:ext uri="{FF2B5EF4-FFF2-40B4-BE49-F238E27FC236}">
                <a16:creationId xmlns:a16="http://schemas.microsoft.com/office/drawing/2014/main" id="{F43A867E-17FE-5938-64BB-ED6CF4EC507A}"/>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411499" y="38100"/>
            <a:ext cx="758390" cy="758390"/>
          </a:xfrm>
          <a:prstGeom prst="rect">
            <a:avLst/>
          </a:prstGeom>
        </p:spPr>
      </p:pic>
    </p:spTree>
    <p:extLst>
      <p:ext uri="{BB962C8B-B14F-4D97-AF65-F5344CB8AC3E}">
        <p14:creationId xmlns:p14="http://schemas.microsoft.com/office/powerpoint/2010/main" val="859261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82BA7-E8AA-F08A-B8B3-CB68A58A87E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C16E05-5A7D-0167-5146-3FF9EB0399A8}"/>
              </a:ext>
            </a:extLst>
          </p:cNvPr>
          <p:cNvSpPr>
            <a:spLocks noGrp="1"/>
          </p:cNvSpPr>
          <p:nvPr>
            <p:ph type="title"/>
          </p:nvPr>
        </p:nvSpPr>
        <p:spPr>
          <a:xfrm>
            <a:off x="2111489" y="256132"/>
            <a:ext cx="10058400" cy="1107719"/>
          </a:xfrm>
        </p:spPr>
        <p:txBody>
          <a:bodyPr/>
          <a:lstStyle/>
          <a:p>
            <a:r>
              <a:rPr lang="en-US" dirty="0"/>
              <a:t>TSI and ATSI Student Groups</a:t>
            </a:r>
          </a:p>
        </p:txBody>
      </p:sp>
      <p:sp>
        <p:nvSpPr>
          <p:cNvPr id="4" name="Content Placeholder 3">
            <a:extLst>
              <a:ext uri="{FF2B5EF4-FFF2-40B4-BE49-F238E27FC236}">
                <a16:creationId xmlns:a16="http://schemas.microsoft.com/office/drawing/2014/main" id="{A875BD90-6B2C-A2E5-C7F5-E50ED2DAE5D0}"/>
              </a:ext>
            </a:extLst>
          </p:cNvPr>
          <p:cNvSpPr>
            <a:spLocks noGrp="1"/>
          </p:cNvSpPr>
          <p:nvPr>
            <p:ph idx="1"/>
          </p:nvPr>
        </p:nvSpPr>
        <p:spPr>
          <a:xfrm>
            <a:off x="2111489" y="1581883"/>
            <a:ext cx="10058400" cy="4588941"/>
          </a:xfrm>
        </p:spPr>
        <p:txBody>
          <a:bodyPr>
            <a:noAutofit/>
          </a:bodyPr>
          <a:lstStyle/>
          <a:p>
            <a:pPr marL="0" marR="0" indent="0">
              <a:lnSpc>
                <a:spcPct val="100000"/>
              </a:lnSpc>
              <a:spcBef>
                <a:spcPts val="600"/>
              </a:spcBef>
              <a:spcAft>
                <a:spcPts val="1200"/>
              </a:spcAft>
              <a:buNone/>
            </a:pPr>
            <a:r>
              <a:rPr lang="en-US" sz="2400" dirty="0">
                <a:effectLst/>
                <a:ea typeface="Times New Roman" panose="02020603050405020304" pitchFamily="18" charset="0"/>
                <a:cs typeface="Times New Roman" panose="02020603050405020304" pitchFamily="18" charset="0"/>
              </a:rPr>
              <a:t>The student groups used for TSI and ATSI determinations are:</a:t>
            </a:r>
            <a:endParaRPr lang="en-US" sz="2400" dirty="0">
              <a:ea typeface="Times New Roman" panose="02020603050405020304" pitchFamily="18" charset="0"/>
              <a:cs typeface="Times New Roman" panose="02020603050405020304" pitchFamily="18" charset="0"/>
            </a:endParaRPr>
          </a:p>
          <a:p>
            <a:pPr marL="568325" lvl="1" indent="-368300">
              <a:lnSpc>
                <a:spcPct val="100000"/>
              </a:lnSpc>
              <a:spcBef>
                <a:spcPts val="600"/>
              </a:spcBef>
              <a:spcAft>
                <a:spcPts val="1200"/>
              </a:spcAft>
              <a:buFont typeface="Arial" panose="020B0604020202020204" pitchFamily="34" charset="0"/>
              <a:buChar char="•"/>
            </a:pPr>
            <a:r>
              <a:rPr lang="en-US" dirty="0">
                <a:effectLst/>
                <a:ea typeface="Times New Roman" panose="02020603050405020304" pitchFamily="18" charset="0"/>
                <a:cs typeface="Times New Roman" panose="02020603050405020304" pitchFamily="18" charset="0"/>
              </a:rPr>
              <a:t>Race/ethnicity (i.e., </a:t>
            </a:r>
            <a:r>
              <a:rPr lang="en-US" b="1" dirty="0">
                <a:effectLst/>
                <a:ea typeface="Times New Roman" panose="02020603050405020304" pitchFamily="18" charset="0"/>
                <a:cs typeface="Times New Roman" panose="02020603050405020304" pitchFamily="18" charset="0"/>
              </a:rPr>
              <a:t>Black/African American</a:t>
            </a:r>
            <a:r>
              <a:rPr lang="en-US" dirty="0">
                <a:effectLst/>
                <a:ea typeface="Times New Roman" panose="02020603050405020304" pitchFamily="18" charset="0"/>
                <a:cs typeface="Times New Roman" panose="02020603050405020304" pitchFamily="18" charset="0"/>
              </a:rPr>
              <a:t>, American Indian/Alaska Native, Asian American, Filipino, Hispanic, Pacific Islander, White, and Two or More Races)</a:t>
            </a:r>
            <a:endParaRPr lang="en-US" dirty="0">
              <a:ea typeface="Times New Roman" panose="02020603050405020304" pitchFamily="18" charset="0"/>
              <a:cs typeface="Times New Roman" panose="02020603050405020304" pitchFamily="18" charset="0"/>
            </a:endParaRPr>
          </a:p>
          <a:p>
            <a:pPr marL="568325" lvl="1" indent="-368300">
              <a:lnSpc>
                <a:spcPct val="100000"/>
              </a:lnSpc>
              <a:spcBef>
                <a:spcPts val="600"/>
              </a:spcBef>
              <a:spcAft>
                <a:spcPts val="1200"/>
              </a:spcAft>
              <a:buFont typeface="Arial" panose="020B0604020202020204" pitchFamily="34" charset="0"/>
              <a:buChar char="•"/>
            </a:pPr>
            <a:r>
              <a:rPr lang="en-US" b="1" dirty="0">
                <a:effectLst/>
                <a:ea typeface="Times New Roman" panose="02020603050405020304" pitchFamily="18" charset="0"/>
                <a:cs typeface="Times New Roman" panose="02020603050405020304" pitchFamily="18" charset="0"/>
              </a:rPr>
              <a:t>Homeless Students</a:t>
            </a:r>
            <a:endParaRPr lang="en-US" b="1" dirty="0">
              <a:ea typeface="Times New Roman" panose="02020603050405020304" pitchFamily="18" charset="0"/>
              <a:cs typeface="Times New Roman" panose="02020603050405020304" pitchFamily="18" charset="0"/>
            </a:endParaRPr>
          </a:p>
          <a:p>
            <a:pPr marL="568325" lvl="1" indent="-368300">
              <a:lnSpc>
                <a:spcPct val="100000"/>
              </a:lnSpc>
              <a:spcBef>
                <a:spcPts val="600"/>
              </a:spcBef>
              <a:spcAft>
                <a:spcPts val="1200"/>
              </a:spcAft>
              <a:buFont typeface="Arial" panose="020B0604020202020204" pitchFamily="34" charset="0"/>
              <a:buChar char="•"/>
            </a:pPr>
            <a:r>
              <a:rPr lang="en-US" dirty="0">
                <a:effectLst/>
                <a:ea typeface="Times New Roman" panose="02020603050405020304" pitchFamily="18" charset="0"/>
                <a:cs typeface="Times New Roman" panose="02020603050405020304" pitchFamily="18" charset="0"/>
              </a:rPr>
              <a:t>English Learner (</a:t>
            </a:r>
            <a:r>
              <a:rPr lang="en-US" dirty="0">
                <a:ea typeface="Times New Roman" panose="02020603050405020304" pitchFamily="18" charset="0"/>
                <a:cs typeface="Times New Roman" panose="02020603050405020304" pitchFamily="18" charset="0"/>
              </a:rPr>
              <a:t>EL) </a:t>
            </a:r>
            <a:r>
              <a:rPr lang="en-US" dirty="0">
                <a:effectLst/>
                <a:ea typeface="Times New Roman" panose="02020603050405020304" pitchFamily="18" charset="0"/>
                <a:cs typeface="Times New Roman" panose="02020603050405020304" pitchFamily="18" charset="0"/>
              </a:rPr>
              <a:t>Students</a:t>
            </a:r>
            <a:endParaRPr lang="en-US" dirty="0">
              <a:ea typeface="Times New Roman" panose="02020603050405020304" pitchFamily="18" charset="0"/>
              <a:cs typeface="Times New Roman" panose="02020603050405020304" pitchFamily="18" charset="0"/>
            </a:endParaRPr>
          </a:p>
          <a:p>
            <a:pPr marL="568325" lvl="1" indent="-368300">
              <a:lnSpc>
                <a:spcPct val="100000"/>
              </a:lnSpc>
              <a:spcBef>
                <a:spcPts val="600"/>
              </a:spcBef>
              <a:spcAft>
                <a:spcPts val="1200"/>
              </a:spcAft>
              <a:buFont typeface="Arial" panose="020B0604020202020204" pitchFamily="34" charset="0"/>
              <a:buChar char="•"/>
            </a:pPr>
            <a:r>
              <a:rPr lang="en-US" dirty="0">
                <a:effectLst/>
                <a:ea typeface="Times New Roman" panose="02020603050405020304" pitchFamily="18" charset="0"/>
                <a:cs typeface="Times New Roman" panose="02020603050405020304" pitchFamily="18" charset="0"/>
              </a:rPr>
              <a:t>Foster Youth Students</a:t>
            </a:r>
            <a:endParaRPr lang="en-US" dirty="0">
              <a:ea typeface="Times New Roman" panose="02020603050405020304" pitchFamily="18" charset="0"/>
              <a:cs typeface="Times New Roman" panose="02020603050405020304" pitchFamily="18" charset="0"/>
            </a:endParaRPr>
          </a:p>
          <a:p>
            <a:pPr marL="568325" lvl="1" indent="-368300">
              <a:lnSpc>
                <a:spcPct val="100000"/>
              </a:lnSpc>
              <a:spcBef>
                <a:spcPts val="600"/>
              </a:spcBef>
              <a:spcAft>
                <a:spcPts val="1200"/>
              </a:spcAft>
              <a:buFont typeface="Arial" panose="020B0604020202020204" pitchFamily="34" charset="0"/>
              <a:buChar char="•"/>
            </a:pPr>
            <a:r>
              <a:rPr lang="en-US" b="1" dirty="0">
                <a:effectLst/>
                <a:ea typeface="Times New Roman" panose="02020603050405020304" pitchFamily="18" charset="0"/>
                <a:cs typeface="Times New Roman" panose="02020603050405020304" pitchFamily="18" charset="0"/>
              </a:rPr>
              <a:t>Students with Disabilities </a:t>
            </a:r>
            <a:r>
              <a:rPr lang="en-US" dirty="0">
                <a:effectLst/>
                <a:ea typeface="Times New Roman" panose="02020603050405020304" pitchFamily="18" charset="0"/>
                <a:cs typeface="Times New Roman" panose="02020603050405020304" pitchFamily="18" charset="0"/>
              </a:rPr>
              <a:t>(SWD)</a:t>
            </a:r>
            <a:endParaRPr lang="en-US" dirty="0">
              <a:ea typeface="Times New Roman" panose="02020603050405020304" pitchFamily="18" charset="0"/>
              <a:cs typeface="Times New Roman" panose="02020603050405020304" pitchFamily="18" charset="0"/>
            </a:endParaRPr>
          </a:p>
          <a:p>
            <a:pPr marL="568325" lvl="1" indent="-368300">
              <a:lnSpc>
                <a:spcPct val="100000"/>
              </a:lnSpc>
              <a:spcBef>
                <a:spcPts val="600"/>
              </a:spcBef>
              <a:spcAft>
                <a:spcPts val="1200"/>
              </a:spcAft>
              <a:buFont typeface="Arial" panose="020B0604020202020204" pitchFamily="34" charset="0"/>
              <a:buChar char="•"/>
            </a:pPr>
            <a:r>
              <a:rPr lang="en-US" dirty="0">
                <a:effectLst/>
                <a:ea typeface="Times New Roman" panose="02020603050405020304" pitchFamily="18" charset="0"/>
                <a:cs typeface="Times New Roman" panose="02020603050405020304" pitchFamily="18" charset="0"/>
              </a:rPr>
              <a:t>Socio-economically Disadvantaged Students</a:t>
            </a:r>
            <a:endParaRPr lang="en-US" dirty="0"/>
          </a:p>
        </p:txBody>
      </p:sp>
      <p:sp>
        <p:nvSpPr>
          <p:cNvPr id="2" name="Slide Number Placeholder 1">
            <a:extLst>
              <a:ext uri="{FF2B5EF4-FFF2-40B4-BE49-F238E27FC236}">
                <a16:creationId xmlns:a16="http://schemas.microsoft.com/office/drawing/2014/main" id="{C4ABF696-81E6-0A6B-8B73-BC025A37FEB9}"/>
              </a:ext>
            </a:extLst>
          </p:cNvPr>
          <p:cNvSpPr>
            <a:spLocks noGrp="1"/>
          </p:cNvSpPr>
          <p:nvPr>
            <p:ph type="sldNum" sz="quarter" idx="12"/>
          </p:nvPr>
        </p:nvSpPr>
        <p:spPr/>
        <p:txBody>
          <a:bodyPr/>
          <a:lstStyle/>
          <a:p>
            <a:fld id="{425B8834-9231-4E95-9474-5E208B968EA0}" type="slidenum">
              <a:rPr lang="en-US" smtClean="0"/>
              <a:pPr/>
              <a:t>17</a:t>
            </a:fld>
            <a:endParaRPr lang="en-US"/>
          </a:p>
        </p:txBody>
      </p:sp>
      <p:pic>
        <p:nvPicPr>
          <p:cNvPr id="6" name="Graphic 5">
            <a:extLst>
              <a:ext uri="{FF2B5EF4-FFF2-40B4-BE49-F238E27FC236}">
                <a16:creationId xmlns:a16="http://schemas.microsoft.com/office/drawing/2014/main" id="{106A3427-BFF3-D853-DF6B-7DF27CDB72D7}"/>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11499" y="38100"/>
            <a:ext cx="758390" cy="758390"/>
          </a:xfrm>
          <a:prstGeom prst="rect">
            <a:avLst/>
          </a:prstGeom>
        </p:spPr>
      </p:pic>
    </p:spTree>
    <p:extLst>
      <p:ext uri="{BB962C8B-B14F-4D97-AF65-F5344CB8AC3E}">
        <p14:creationId xmlns:p14="http://schemas.microsoft.com/office/powerpoint/2010/main" val="3707293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97E559-79CF-947E-AB8F-AD0377920C1E}"/>
              </a:ext>
            </a:extLst>
          </p:cNvPr>
          <p:cNvSpPr>
            <a:spLocks noGrp="1"/>
          </p:cNvSpPr>
          <p:nvPr>
            <p:ph type="title"/>
          </p:nvPr>
        </p:nvSpPr>
        <p:spPr/>
        <p:txBody>
          <a:bodyPr/>
          <a:lstStyle/>
          <a:p>
            <a:r>
              <a:rPr lang="en-US" dirty="0"/>
              <a:t>TSI Eligibility Criteria</a:t>
            </a:r>
          </a:p>
        </p:txBody>
      </p:sp>
      <p:sp>
        <p:nvSpPr>
          <p:cNvPr id="4" name="Content Placeholder 3">
            <a:extLst>
              <a:ext uri="{FF2B5EF4-FFF2-40B4-BE49-F238E27FC236}">
                <a16:creationId xmlns:a16="http://schemas.microsoft.com/office/drawing/2014/main" id="{27809B3A-681B-9BB3-12D3-040503DD902A}"/>
              </a:ext>
            </a:extLst>
          </p:cNvPr>
          <p:cNvSpPr>
            <a:spLocks noGrp="1"/>
          </p:cNvSpPr>
          <p:nvPr>
            <p:ph idx="1"/>
          </p:nvPr>
        </p:nvSpPr>
        <p:spPr>
          <a:xfrm>
            <a:off x="2111489" y="1815262"/>
            <a:ext cx="10058400" cy="874775"/>
          </a:xfrm>
        </p:spPr>
        <p:txBody>
          <a:bodyPr>
            <a:normAutofit/>
          </a:bodyPr>
          <a:lstStyle/>
          <a:p>
            <a:pPr marL="0" indent="0">
              <a:buNone/>
            </a:pPr>
            <a:r>
              <a:rPr lang="en-US" b="1" dirty="0">
                <a:cs typeface="Helvetica"/>
              </a:rPr>
              <a:t>All schools </a:t>
            </a:r>
            <a:r>
              <a:rPr lang="en-US" dirty="0">
                <a:cs typeface="Helvetica"/>
              </a:rPr>
              <a:t>with a student group that meet the criteria below are eligible for TSI.</a:t>
            </a:r>
            <a:endParaRPr lang="en-US" dirty="0"/>
          </a:p>
        </p:txBody>
      </p:sp>
      <p:graphicFrame>
        <p:nvGraphicFramePr>
          <p:cNvPr id="6" name="Content Placeholder 5" descr="Table with Targeted Support and Improvement eligibility criteria based on the 2024 and 2025 Dashboard.">
            <a:extLst>
              <a:ext uri="{FF2B5EF4-FFF2-40B4-BE49-F238E27FC236}">
                <a16:creationId xmlns:a16="http://schemas.microsoft.com/office/drawing/2014/main" id="{8C856AB3-12A2-4FD8-5E24-166FF2E246BA}"/>
              </a:ext>
            </a:extLst>
          </p:cNvPr>
          <p:cNvGraphicFramePr>
            <a:graphicFrameLocks noGrp="1"/>
          </p:cNvGraphicFramePr>
          <p:nvPr>
            <p:ph sz="half" idx="4294967295"/>
            <p:extLst>
              <p:ext uri="{D42A27DB-BD31-4B8C-83A1-F6EECF244321}">
                <p14:modId xmlns:p14="http://schemas.microsoft.com/office/powerpoint/2010/main" val="1034391044"/>
              </p:ext>
            </p:extLst>
          </p:nvPr>
        </p:nvGraphicFramePr>
        <p:xfrm>
          <a:off x="2111489" y="2769136"/>
          <a:ext cx="9655395" cy="3401687"/>
        </p:xfrm>
        <a:graphic>
          <a:graphicData uri="http://schemas.openxmlformats.org/drawingml/2006/table">
            <a:tbl>
              <a:tblPr firstRow="1" bandRow="1">
                <a:tableStyleId>{5C22544A-7EE6-4342-B048-85BDC9FD1C3A}</a:tableStyleId>
              </a:tblPr>
              <a:tblGrid>
                <a:gridCol w="2065053">
                  <a:extLst>
                    <a:ext uri="{9D8B030D-6E8A-4147-A177-3AD203B41FA5}">
                      <a16:colId xmlns:a16="http://schemas.microsoft.com/office/drawing/2014/main" val="3338511439"/>
                    </a:ext>
                  </a:extLst>
                </a:gridCol>
                <a:gridCol w="7590342">
                  <a:extLst>
                    <a:ext uri="{9D8B030D-6E8A-4147-A177-3AD203B41FA5}">
                      <a16:colId xmlns:a16="http://schemas.microsoft.com/office/drawing/2014/main" val="2207082554"/>
                    </a:ext>
                  </a:extLst>
                </a:gridCol>
              </a:tblGrid>
              <a:tr h="979431">
                <a:tc>
                  <a:txBody>
                    <a:bodyPr/>
                    <a:lstStyle/>
                    <a:p>
                      <a:pPr marL="0" marR="42545" lvl="0" algn="ctr">
                        <a:lnSpc>
                          <a:spcPct val="103000"/>
                        </a:lnSpc>
                        <a:spcBef>
                          <a:spcPts val="509"/>
                        </a:spcBef>
                        <a:spcAft>
                          <a:spcPts val="1000"/>
                        </a:spcAft>
                        <a:buNone/>
                      </a:pPr>
                      <a:r>
                        <a:rPr lang="en-US" sz="3000" b="1" dirty="0">
                          <a:solidFill>
                            <a:schemeClr val="bg1"/>
                          </a:solidFill>
                          <a:effectLst/>
                          <a:latin typeface="Arial"/>
                          <a:ea typeface="Calibri"/>
                          <a:cs typeface="Arial"/>
                        </a:rPr>
                        <a:t>Criteria</a:t>
                      </a:r>
                      <a:endParaRPr lang="en-US" sz="3000" dirty="0">
                        <a:solidFill>
                          <a:schemeClr val="bg1"/>
                        </a:solidFill>
                        <a:effectLst/>
                        <a:latin typeface="Arial"/>
                        <a:ea typeface="Calibri"/>
                        <a:cs typeface="Arial"/>
                      </a:endParaRPr>
                    </a:p>
                  </a:txBody>
                  <a:tcPr marL="68580" marR="68580" marT="0" marB="0" anchor="ctr">
                    <a:solidFill>
                      <a:srgbClr val="002060"/>
                    </a:solidFill>
                  </a:tcPr>
                </a:tc>
                <a:tc>
                  <a:txBody>
                    <a:bodyPr/>
                    <a:lstStyle/>
                    <a:p>
                      <a:pPr lvl="0" algn="ctr">
                        <a:lnSpc>
                          <a:spcPct val="100000"/>
                        </a:lnSpc>
                        <a:spcBef>
                          <a:spcPts val="0"/>
                        </a:spcBef>
                        <a:spcAft>
                          <a:spcPts val="0"/>
                        </a:spcAft>
                        <a:buNone/>
                      </a:pPr>
                      <a:r>
                        <a:rPr lang="en-US" sz="3000" b="1" i="0" u="none" strike="noStrike" noProof="0" dirty="0">
                          <a:solidFill>
                            <a:schemeClr val="bg1"/>
                          </a:solidFill>
                          <a:effectLst/>
                          <a:latin typeface="Arial"/>
                        </a:rPr>
                        <a:t>2025 TSI Entry Criteria </a:t>
                      </a:r>
                    </a:p>
                    <a:p>
                      <a:pPr lvl="0" algn="ctr">
                        <a:lnSpc>
                          <a:spcPct val="100000"/>
                        </a:lnSpc>
                        <a:spcBef>
                          <a:spcPts val="0"/>
                        </a:spcBef>
                        <a:spcAft>
                          <a:spcPts val="0"/>
                        </a:spcAft>
                        <a:buNone/>
                      </a:pPr>
                      <a:r>
                        <a:rPr lang="en-US" sz="3000" b="1" i="0" u="none" strike="noStrike" noProof="0" dirty="0">
                          <a:solidFill>
                            <a:schemeClr val="bg1"/>
                          </a:solidFill>
                          <a:effectLst/>
                          <a:latin typeface="Arial"/>
                        </a:rPr>
                        <a:t>Based on the 2024 and 2025 Dashboards</a:t>
                      </a:r>
                      <a:endParaRPr lang="en-US" sz="3000" b="1" i="0" u="none" strike="noStrike" noProof="0" dirty="0">
                        <a:solidFill>
                          <a:srgbClr val="FFFFFF"/>
                        </a:solidFill>
                        <a:effectLst/>
                        <a:latin typeface="Arial"/>
                      </a:endParaRPr>
                    </a:p>
                  </a:txBody>
                  <a:tcPr marL="68580" marR="68580" marT="0" marB="0" anchor="ctr">
                    <a:solidFill>
                      <a:srgbClr val="002060"/>
                    </a:solidFill>
                  </a:tcPr>
                </a:tc>
                <a:extLst>
                  <a:ext uri="{0D108BD9-81ED-4DB2-BD59-A6C34878D82A}">
                    <a16:rowId xmlns:a16="http://schemas.microsoft.com/office/drawing/2014/main" val="2172692466"/>
                  </a:ext>
                </a:extLst>
              </a:tr>
              <a:tr h="471148">
                <a:tc>
                  <a:txBody>
                    <a:bodyPr/>
                    <a:lstStyle/>
                    <a:p>
                      <a:pPr marL="0" marR="42545" lvl="0" algn="l">
                        <a:lnSpc>
                          <a:spcPct val="103000"/>
                        </a:lnSpc>
                        <a:spcBef>
                          <a:spcPts val="509"/>
                        </a:spcBef>
                        <a:spcAft>
                          <a:spcPts val="1000"/>
                        </a:spcAft>
                        <a:buNone/>
                      </a:pPr>
                      <a:r>
                        <a:rPr lang="en-US" sz="3000" dirty="0">
                          <a:solidFill>
                            <a:schemeClr val="tx1">
                              <a:lumMod val="75000"/>
                              <a:lumOff val="25000"/>
                            </a:schemeClr>
                          </a:solidFill>
                          <a:effectLst/>
                          <a:latin typeface="Arial"/>
                          <a:ea typeface="Calibri"/>
                          <a:cs typeface="Arial"/>
                        </a:rPr>
                        <a:t>Criterion 1</a:t>
                      </a:r>
                      <a:endParaRPr lang="en-US" sz="3000" dirty="0">
                        <a:solidFill>
                          <a:schemeClr val="tx1">
                            <a:lumMod val="75000"/>
                            <a:lumOff val="25000"/>
                          </a:schemeClr>
                        </a:solidFill>
                      </a:endParaRPr>
                    </a:p>
                  </a:txBody>
                  <a:tcPr marL="68580" marR="68580" marT="0" marB="0" anchor="ctr"/>
                </a:tc>
                <a:tc>
                  <a:txBody>
                    <a:bodyPr/>
                    <a:lstStyle/>
                    <a:p>
                      <a:pPr marL="0" marR="0" lvl="0" algn="l">
                        <a:lnSpc>
                          <a:spcPct val="103000"/>
                        </a:lnSpc>
                        <a:spcBef>
                          <a:spcPts val="509"/>
                        </a:spcBef>
                        <a:spcAft>
                          <a:spcPts val="1000"/>
                        </a:spcAft>
                        <a:buNone/>
                      </a:pPr>
                      <a:r>
                        <a:rPr lang="en-US" sz="3000" dirty="0">
                          <a:solidFill>
                            <a:schemeClr val="tx1">
                              <a:lumMod val="75000"/>
                              <a:lumOff val="25000"/>
                            </a:schemeClr>
                          </a:solidFill>
                          <a:effectLst/>
                          <a:latin typeface="Arial"/>
                          <a:ea typeface="Calibri"/>
                          <a:cs typeface="Arial"/>
                        </a:rPr>
                        <a:t>All</a:t>
                      </a:r>
                      <a:r>
                        <a:rPr lang="en-US" sz="3000" spc="-10" dirty="0">
                          <a:solidFill>
                            <a:schemeClr val="tx1">
                              <a:lumMod val="75000"/>
                              <a:lumOff val="25000"/>
                            </a:schemeClr>
                          </a:solidFill>
                          <a:effectLst/>
                          <a:latin typeface="Arial"/>
                          <a:ea typeface="Calibri"/>
                          <a:cs typeface="Arial"/>
                        </a:rPr>
                        <a:t> </a:t>
                      </a:r>
                      <a:r>
                        <a:rPr lang="en-US" sz="3000" b="1" dirty="0">
                          <a:solidFill>
                            <a:schemeClr val="tx1">
                              <a:lumMod val="75000"/>
                              <a:lumOff val="25000"/>
                            </a:schemeClr>
                          </a:solidFill>
                          <a:effectLst/>
                          <a:latin typeface="Arial"/>
                          <a:ea typeface="Calibri"/>
                          <a:cs typeface="Arial"/>
                        </a:rPr>
                        <a:t>Red</a:t>
                      </a:r>
                      <a:r>
                        <a:rPr lang="en-US" sz="3000" b="1" spc="-10" dirty="0">
                          <a:solidFill>
                            <a:schemeClr val="tx1">
                              <a:lumMod val="75000"/>
                              <a:lumOff val="25000"/>
                            </a:schemeClr>
                          </a:solidFill>
                          <a:effectLst/>
                          <a:latin typeface="Arial"/>
                          <a:ea typeface="Calibri"/>
                          <a:cs typeface="Arial"/>
                        </a:rPr>
                        <a:t> </a:t>
                      </a:r>
                      <a:r>
                        <a:rPr lang="en-US" sz="3000" spc="-10" dirty="0">
                          <a:solidFill>
                            <a:schemeClr val="tx1">
                              <a:lumMod val="75000"/>
                              <a:lumOff val="25000"/>
                            </a:schemeClr>
                          </a:solidFill>
                          <a:effectLst/>
                          <a:latin typeface="Arial"/>
                          <a:ea typeface="Calibri"/>
                          <a:cs typeface="Arial"/>
                        </a:rPr>
                        <a:t>indicators</a:t>
                      </a:r>
                      <a:endParaRPr lang="en-US" sz="3000" dirty="0">
                        <a:solidFill>
                          <a:schemeClr val="tx1">
                            <a:lumMod val="75000"/>
                            <a:lumOff val="25000"/>
                          </a:schemeClr>
                        </a:solidFill>
                        <a:effectLst/>
                        <a:latin typeface="Arial"/>
                        <a:ea typeface="Calibri"/>
                        <a:cs typeface="Arial"/>
                      </a:endParaRPr>
                    </a:p>
                  </a:txBody>
                  <a:tcPr marL="68580" marR="68580" marT="0" marB="0" anchor="ctr"/>
                </a:tc>
                <a:extLst>
                  <a:ext uri="{0D108BD9-81ED-4DB2-BD59-A6C34878D82A}">
                    <a16:rowId xmlns:a16="http://schemas.microsoft.com/office/drawing/2014/main" val="1485294795"/>
                  </a:ext>
                </a:extLst>
              </a:tr>
              <a:tr h="975554">
                <a:tc>
                  <a:txBody>
                    <a:bodyPr/>
                    <a:lstStyle/>
                    <a:p>
                      <a:pPr marL="0" marR="42545" lvl="0" algn="l">
                        <a:lnSpc>
                          <a:spcPct val="103000"/>
                        </a:lnSpc>
                        <a:spcBef>
                          <a:spcPts val="509"/>
                        </a:spcBef>
                        <a:spcAft>
                          <a:spcPts val="1000"/>
                        </a:spcAft>
                        <a:buNone/>
                      </a:pPr>
                      <a:r>
                        <a:rPr lang="en-US" sz="3000" dirty="0">
                          <a:solidFill>
                            <a:schemeClr val="tx1">
                              <a:lumMod val="75000"/>
                              <a:lumOff val="25000"/>
                            </a:schemeClr>
                          </a:solidFill>
                          <a:effectLst/>
                          <a:latin typeface="Arial"/>
                          <a:ea typeface="Calibri"/>
                          <a:cs typeface="Arial"/>
                        </a:rPr>
                        <a:t>Criterion 2</a:t>
                      </a:r>
                      <a:endParaRPr lang="en-US" sz="3000" dirty="0">
                        <a:solidFill>
                          <a:schemeClr val="tx1">
                            <a:lumMod val="75000"/>
                            <a:lumOff val="25000"/>
                          </a:schemeClr>
                        </a:solidFill>
                      </a:endParaRPr>
                    </a:p>
                  </a:txBody>
                  <a:tcPr marL="68580" marR="68580" marT="0" marB="0" anchor="ctr"/>
                </a:tc>
                <a:tc>
                  <a:txBody>
                    <a:bodyPr/>
                    <a:lstStyle/>
                    <a:p>
                      <a:pPr marL="0" marR="0" lvl="0" algn="l">
                        <a:lnSpc>
                          <a:spcPct val="103000"/>
                        </a:lnSpc>
                        <a:spcBef>
                          <a:spcPts val="509"/>
                        </a:spcBef>
                        <a:spcAft>
                          <a:spcPts val="1000"/>
                        </a:spcAft>
                        <a:buNone/>
                      </a:pPr>
                      <a:r>
                        <a:rPr lang="en-US" sz="3000" dirty="0">
                          <a:solidFill>
                            <a:schemeClr val="tx1">
                              <a:lumMod val="75000"/>
                              <a:lumOff val="25000"/>
                            </a:schemeClr>
                          </a:solidFill>
                          <a:effectLst/>
                          <a:latin typeface="Arial"/>
                          <a:ea typeface="Calibri"/>
                          <a:cs typeface="Arial"/>
                        </a:rPr>
                        <a:t>All</a:t>
                      </a:r>
                      <a:r>
                        <a:rPr lang="en-US" sz="3000" spc="-20" dirty="0">
                          <a:solidFill>
                            <a:schemeClr val="tx1">
                              <a:lumMod val="75000"/>
                              <a:lumOff val="25000"/>
                            </a:schemeClr>
                          </a:solidFill>
                          <a:effectLst/>
                          <a:latin typeface="Arial"/>
                          <a:ea typeface="Calibri"/>
                          <a:cs typeface="Arial"/>
                        </a:rPr>
                        <a:t> </a:t>
                      </a:r>
                      <a:r>
                        <a:rPr lang="en-US" sz="3000" b="1" dirty="0">
                          <a:solidFill>
                            <a:schemeClr val="tx1">
                              <a:lumMod val="75000"/>
                              <a:lumOff val="25000"/>
                            </a:schemeClr>
                          </a:solidFill>
                          <a:effectLst/>
                          <a:latin typeface="Arial"/>
                          <a:ea typeface="Calibri"/>
                          <a:cs typeface="Arial"/>
                        </a:rPr>
                        <a:t>Red</a:t>
                      </a:r>
                      <a:r>
                        <a:rPr lang="en-US" sz="3000" b="1" spc="-20" dirty="0">
                          <a:solidFill>
                            <a:schemeClr val="tx1">
                              <a:lumMod val="75000"/>
                              <a:lumOff val="25000"/>
                            </a:schemeClr>
                          </a:solidFill>
                          <a:effectLst/>
                          <a:latin typeface="Arial"/>
                          <a:ea typeface="Calibri"/>
                          <a:cs typeface="Arial"/>
                        </a:rPr>
                        <a:t> </a:t>
                      </a:r>
                      <a:r>
                        <a:rPr lang="en-US" sz="3000" dirty="0">
                          <a:solidFill>
                            <a:schemeClr val="tx1">
                              <a:lumMod val="75000"/>
                              <a:lumOff val="25000"/>
                            </a:schemeClr>
                          </a:solidFill>
                          <a:effectLst/>
                          <a:latin typeface="Arial"/>
                          <a:ea typeface="Calibri"/>
                          <a:cs typeface="Arial"/>
                        </a:rPr>
                        <a:t>indicators</a:t>
                      </a:r>
                      <a:r>
                        <a:rPr lang="en-US" sz="3000" spc="-20" dirty="0">
                          <a:solidFill>
                            <a:schemeClr val="tx1">
                              <a:lumMod val="75000"/>
                              <a:lumOff val="25000"/>
                            </a:schemeClr>
                          </a:solidFill>
                          <a:effectLst/>
                          <a:latin typeface="Arial"/>
                          <a:ea typeface="Calibri"/>
                          <a:cs typeface="Arial"/>
                        </a:rPr>
                        <a:t> </a:t>
                      </a:r>
                      <a:r>
                        <a:rPr lang="en-US" sz="3000" dirty="0">
                          <a:solidFill>
                            <a:schemeClr val="tx1">
                              <a:lumMod val="75000"/>
                              <a:lumOff val="25000"/>
                            </a:schemeClr>
                          </a:solidFill>
                          <a:effectLst/>
                          <a:latin typeface="Arial"/>
                          <a:ea typeface="Calibri"/>
                          <a:cs typeface="Arial"/>
                        </a:rPr>
                        <a:t>except</a:t>
                      </a:r>
                      <a:r>
                        <a:rPr lang="en-US" sz="3000" spc="-15" dirty="0">
                          <a:solidFill>
                            <a:schemeClr val="tx1">
                              <a:lumMod val="75000"/>
                              <a:lumOff val="25000"/>
                            </a:schemeClr>
                          </a:solidFill>
                          <a:effectLst/>
                          <a:latin typeface="Arial"/>
                          <a:ea typeface="Calibri"/>
                          <a:cs typeface="Arial"/>
                        </a:rPr>
                        <a:t> </a:t>
                      </a:r>
                      <a:r>
                        <a:rPr lang="en-US" sz="3000" dirty="0">
                          <a:solidFill>
                            <a:schemeClr val="tx1">
                              <a:lumMod val="75000"/>
                              <a:lumOff val="25000"/>
                            </a:schemeClr>
                          </a:solidFill>
                          <a:effectLst/>
                          <a:latin typeface="Arial"/>
                          <a:ea typeface="Calibri"/>
                          <a:cs typeface="Arial"/>
                        </a:rPr>
                        <a:t>for</a:t>
                      </a:r>
                      <a:r>
                        <a:rPr lang="en-US" sz="3000" spc="-15" dirty="0">
                          <a:solidFill>
                            <a:schemeClr val="tx1">
                              <a:lumMod val="75000"/>
                              <a:lumOff val="25000"/>
                            </a:schemeClr>
                          </a:solidFill>
                          <a:effectLst/>
                          <a:latin typeface="Arial"/>
                          <a:ea typeface="Calibri"/>
                          <a:cs typeface="Arial"/>
                        </a:rPr>
                        <a:t> </a:t>
                      </a:r>
                      <a:r>
                        <a:rPr lang="en-US" sz="3000" dirty="0">
                          <a:solidFill>
                            <a:schemeClr val="tx1">
                              <a:lumMod val="75000"/>
                              <a:lumOff val="25000"/>
                            </a:schemeClr>
                          </a:solidFill>
                          <a:effectLst/>
                          <a:latin typeface="Arial"/>
                          <a:ea typeface="Calibri"/>
                          <a:cs typeface="Arial"/>
                        </a:rPr>
                        <a:t>one</a:t>
                      </a:r>
                      <a:r>
                        <a:rPr lang="en-US" sz="3000" spc="-15" dirty="0">
                          <a:solidFill>
                            <a:schemeClr val="tx1">
                              <a:lumMod val="75000"/>
                              <a:lumOff val="25000"/>
                            </a:schemeClr>
                          </a:solidFill>
                          <a:effectLst/>
                          <a:latin typeface="Arial"/>
                          <a:ea typeface="Calibri"/>
                          <a:cs typeface="Arial"/>
                        </a:rPr>
                        <a:t> </a:t>
                      </a:r>
                      <a:r>
                        <a:rPr lang="en-US" sz="3000" dirty="0">
                          <a:solidFill>
                            <a:schemeClr val="tx1">
                              <a:lumMod val="75000"/>
                              <a:lumOff val="25000"/>
                            </a:schemeClr>
                          </a:solidFill>
                          <a:effectLst/>
                          <a:latin typeface="Arial"/>
                          <a:ea typeface="Calibri"/>
                          <a:cs typeface="Arial"/>
                        </a:rPr>
                        <a:t>indicator</a:t>
                      </a:r>
                      <a:r>
                        <a:rPr lang="en-US" sz="3000" spc="-15" dirty="0">
                          <a:solidFill>
                            <a:schemeClr val="tx1">
                              <a:lumMod val="75000"/>
                              <a:lumOff val="25000"/>
                            </a:schemeClr>
                          </a:solidFill>
                          <a:effectLst/>
                          <a:latin typeface="Arial"/>
                          <a:ea typeface="Calibri"/>
                          <a:cs typeface="Arial"/>
                        </a:rPr>
                        <a:t> </a:t>
                      </a:r>
                      <a:r>
                        <a:rPr lang="en-US" sz="3000" dirty="0">
                          <a:solidFill>
                            <a:schemeClr val="tx1">
                              <a:lumMod val="75000"/>
                              <a:lumOff val="25000"/>
                            </a:schemeClr>
                          </a:solidFill>
                          <a:effectLst/>
                          <a:latin typeface="Arial"/>
                          <a:ea typeface="Calibri"/>
                          <a:cs typeface="Arial"/>
                        </a:rPr>
                        <a:t>of</a:t>
                      </a:r>
                      <a:r>
                        <a:rPr lang="en-US" sz="3000" spc="-15" dirty="0">
                          <a:solidFill>
                            <a:schemeClr val="tx1">
                              <a:lumMod val="75000"/>
                              <a:lumOff val="25000"/>
                            </a:schemeClr>
                          </a:solidFill>
                          <a:effectLst/>
                          <a:latin typeface="Arial"/>
                          <a:ea typeface="Calibri"/>
                          <a:cs typeface="Arial"/>
                        </a:rPr>
                        <a:t> </a:t>
                      </a:r>
                      <a:r>
                        <a:rPr lang="en-US" sz="3000" dirty="0">
                          <a:solidFill>
                            <a:schemeClr val="tx1">
                              <a:lumMod val="75000"/>
                              <a:lumOff val="25000"/>
                            </a:schemeClr>
                          </a:solidFill>
                          <a:effectLst/>
                          <a:latin typeface="Arial"/>
                          <a:ea typeface="Calibri"/>
                          <a:cs typeface="Arial"/>
                        </a:rPr>
                        <a:t>another performance color</a:t>
                      </a:r>
                      <a:endParaRPr lang="en-US" sz="3000" dirty="0">
                        <a:solidFill>
                          <a:schemeClr val="tx1">
                            <a:lumMod val="75000"/>
                            <a:lumOff val="25000"/>
                          </a:schemeClr>
                        </a:solidFill>
                      </a:endParaRPr>
                    </a:p>
                  </a:txBody>
                  <a:tcPr marL="68580" marR="68580" marT="0" marB="0" anchor="ctr"/>
                </a:tc>
                <a:extLst>
                  <a:ext uri="{0D108BD9-81ED-4DB2-BD59-A6C34878D82A}">
                    <a16:rowId xmlns:a16="http://schemas.microsoft.com/office/drawing/2014/main" val="639761089"/>
                  </a:ext>
                </a:extLst>
              </a:tr>
              <a:tr h="975554">
                <a:tc>
                  <a:txBody>
                    <a:bodyPr/>
                    <a:lstStyle/>
                    <a:p>
                      <a:pPr marL="0" marR="42545" lvl="0" algn="l">
                        <a:lnSpc>
                          <a:spcPct val="103000"/>
                        </a:lnSpc>
                        <a:spcBef>
                          <a:spcPts val="509"/>
                        </a:spcBef>
                        <a:spcAft>
                          <a:spcPts val="1000"/>
                        </a:spcAft>
                        <a:buNone/>
                      </a:pPr>
                      <a:r>
                        <a:rPr lang="en-US" sz="3000">
                          <a:solidFill>
                            <a:schemeClr val="tx1">
                              <a:lumMod val="75000"/>
                              <a:lumOff val="25000"/>
                            </a:schemeClr>
                          </a:solidFill>
                          <a:effectLst/>
                          <a:latin typeface="Arial"/>
                          <a:ea typeface="Calibri"/>
                          <a:cs typeface="Arial"/>
                        </a:rPr>
                        <a:t>Criterion 3</a:t>
                      </a:r>
                      <a:endParaRPr lang="en-US" sz="3000">
                        <a:solidFill>
                          <a:schemeClr val="tx1">
                            <a:lumMod val="75000"/>
                            <a:lumOff val="25000"/>
                          </a:schemeClr>
                        </a:solidFill>
                      </a:endParaRPr>
                    </a:p>
                  </a:txBody>
                  <a:tcPr marL="68580" marR="68580" marT="0" marB="0" anchor="ctr"/>
                </a:tc>
                <a:tc>
                  <a:txBody>
                    <a:bodyPr/>
                    <a:lstStyle/>
                    <a:p>
                      <a:pPr marL="0" marR="0" lvl="0" algn="l">
                        <a:lnSpc>
                          <a:spcPct val="103000"/>
                        </a:lnSpc>
                        <a:spcBef>
                          <a:spcPts val="509"/>
                        </a:spcBef>
                        <a:spcAft>
                          <a:spcPts val="1000"/>
                        </a:spcAft>
                        <a:buNone/>
                      </a:pPr>
                      <a:r>
                        <a:rPr lang="en-US" sz="3000" dirty="0">
                          <a:solidFill>
                            <a:schemeClr val="tx1">
                              <a:lumMod val="75000"/>
                              <a:lumOff val="25000"/>
                            </a:schemeClr>
                          </a:solidFill>
                          <a:effectLst/>
                          <a:latin typeface="Arial"/>
                          <a:ea typeface="Calibri"/>
                          <a:cs typeface="Arial"/>
                        </a:rPr>
                        <a:t>Five</a:t>
                      </a:r>
                      <a:r>
                        <a:rPr lang="en-US" sz="3000" spc="-10" dirty="0">
                          <a:solidFill>
                            <a:schemeClr val="tx1">
                              <a:lumMod val="75000"/>
                              <a:lumOff val="25000"/>
                            </a:schemeClr>
                          </a:solidFill>
                          <a:effectLst/>
                          <a:latin typeface="Arial"/>
                          <a:ea typeface="Calibri"/>
                          <a:cs typeface="Arial"/>
                        </a:rPr>
                        <a:t> </a:t>
                      </a:r>
                      <a:r>
                        <a:rPr lang="en-US" sz="3000" dirty="0">
                          <a:solidFill>
                            <a:schemeClr val="tx1">
                              <a:lumMod val="75000"/>
                              <a:lumOff val="25000"/>
                            </a:schemeClr>
                          </a:solidFill>
                          <a:effectLst/>
                          <a:latin typeface="Arial"/>
                          <a:ea typeface="Calibri"/>
                          <a:cs typeface="Arial"/>
                        </a:rPr>
                        <a:t>or</a:t>
                      </a:r>
                      <a:r>
                        <a:rPr lang="en-US" sz="3000" spc="-5" dirty="0">
                          <a:solidFill>
                            <a:schemeClr val="tx1">
                              <a:lumMod val="75000"/>
                              <a:lumOff val="25000"/>
                            </a:schemeClr>
                          </a:solidFill>
                          <a:effectLst/>
                          <a:latin typeface="Arial"/>
                          <a:ea typeface="Calibri"/>
                          <a:cs typeface="Arial"/>
                        </a:rPr>
                        <a:t> </a:t>
                      </a:r>
                      <a:r>
                        <a:rPr lang="en-US" sz="3000" dirty="0">
                          <a:solidFill>
                            <a:schemeClr val="tx1">
                              <a:lumMod val="75000"/>
                              <a:lumOff val="25000"/>
                            </a:schemeClr>
                          </a:solidFill>
                          <a:effectLst/>
                          <a:latin typeface="Arial"/>
                          <a:ea typeface="Calibri"/>
                          <a:cs typeface="Arial"/>
                        </a:rPr>
                        <a:t>more</a:t>
                      </a:r>
                      <a:r>
                        <a:rPr lang="en-US" sz="3000" spc="-10" dirty="0">
                          <a:solidFill>
                            <a:schemeClr val="tx1">
                              <a:lumMod val="75000"/>
                              <a:lumOff val="25000"/>
                            </a:schemeClr>
                          </a:solidFill>
                          <a:effectLst/>
                          <a:latin typeface="Arial"/>
                          <a:ea typeface="Calibri"/>
                          <a:cs typeface="Arial"/>
                        </a:rPr>
                        <a:t> </a:t>
                      </a:r>
                      <a:r>
                        <a:rPr lang="en-US" sz="3000" dirty="0">
                          <a:solidFill>
                            <a:schemeClr val="tx1">
                              <a:lumMod val="75000"/>
                              <a:lumOff val="25000"/>
                            </a:schemeClr>
                          </a:solidFill>
                          <a:effectLst/>
                          <a:latin typeface="Arial"/>
                          <a:ea typeface="Calibri"/>
                          <a:cs typeface="Arial"/>
                        </a:rPr>
                        <a:t>indicators</a:t>
                      </a:r>
                      <a:r>
                        <a:rPr lang="en-US" sz="3000" spc="-10" dirty="0">
                          <a:solidFill>
                            <a:schemeClr val="tx1">
                              <a:lumMod val="75000"/>
                              <a:lumOff val="25000"/>
                            </a:schemeClr>
                          </a:solidFill>
                          <a:effectLst/>
                          <a:latin typeface="Arial"/>
                          <a:ea typeface="Calibri"/>
                          <a:cs typeface="Arial"/>
                        </a:rPr>
                        <a:t> </a:t>
                      </a:r>
                      <a:r>
                        <a:rPr lang="en-US" sz="3000" dirty="0">
                          <a:solidFill>
                            <a:schemeClr val="tx1">
                              <a:lumMod val="75000"/>
                              <a:lumOff val="25000"/>
                            </a:schemeClr>
                          </a:solidFill>
                          <a:effectLst/>
                          <a:latin typeface="Arial"/>
                          <a:ea typeface="Calibri"/>
                          <a:cs typeface="Arial"/>
                        </a:rPr>
                        <a:t>where</a:t>
                      </a:r>
                      <a:r>
                        <a:rPr lang="en-US" sz="3000" spc="-5" dirty="0">
                          <a:solidFill>
                            <a:schemeClr val="tx1">
                              <a:lumMod val="75000"/>
                              <a:lumOff val="25000"/>
                            </a:schemeClr>
                          </a:solidFill>
                          <a:effectLst/>
                          <a:latin typeface="Arial"/>
                          <a:ea typeface="Calibri"/>
                          <a:cs typeface="Arial"/>
                        </a:rPr>
                        <a:t> </a:t>
                      </a:r>
                      <a:r>
                        <a:rPr lang="en-US" sz="3000" dirty="0">
                          <a:solidFill>
                            <a:schemeClr val="tx1">
                              <a:lumMod val="75000"/>
                              <a:lumOff val="25000"/>
                            </a:schemeClr>
                          </a:solidFill>
                          <a:effectLst/>
                          <a:latin typeface="Arial"/>
                          <a:ea typeface="Calibri"/>
                          <a:cs typeface="Arial"/>
                        </a:rPr>
                        <a:t>the</a:t>
                      </a:r>
                      <a:r>
                        <a:rPr lang="en-US" sz="3000" spc="-10" dirty="0">
                          <a:solidFill>
                            <a:schemeClr val="tx1">
                              <a:lumMod val="75000"/>
                              <a:lumOff val="25000"/>
                            </a:schemeClr>
                          </a:solidFill>
                          <a:effectLst/>
                          <a:latin typeface="Arial"/>
                          <a:ea typeface="Calibri"/>
                          <a:cs typeface="Arial"/>
                        </a:rPr>
                        <a:t> </a:t>
                      </a:r>
                      <a:r>
                        <a:rPr lang="en-US" sz="3000" dirty="0">
                          <a:solidFill>
                            <a:schemeClr val="tx1">
                              <a:lumMod val="75000"/>
                              <a:lumOff val="25000"/>
                            </a:schemeClr>
                          </a:solidFill>
                          <a:effectLst/>
                          <a:latin typeface="Arial"/>
                          <a:ea typeface="Calibri"/>
                          <a:cs typeface="Arial"/>
                        </a:rPr>
                        <a:t>majority</a:t>
                      </a:r>
                      <a:r>
                        <a:rPr lang="en-US" sz="3000" spc="-10" dirty="0">
                          <a:solidFill>
                            <a:schemeClr val="tx1">
                              <a:lumMod val="75000"/>
                              <a:lumOff val="25000"/>
                            </a:schemeClr>
                          </a:solidFill>
                          <a:effectLst/>
                          <a:latin typeface="Arial"/>
                          <a:ea typeface="Calibri"/>
                          <a:cs typeface="Arial"/>
                        </a:rPr>
                        <a:t> </a:t>
                      </a:r>
                      <a:r>
                        <a:rPr lang="en-US" sz="3000" dirty="0">
                          <a:solidFill>
                            <a:schemeClr val="tx1">
                              <a:lumMod val="75000"/>
                              <a:lumOff val="25000"/>
                            </a:schemeClr>
                          </a:solidFill>
                          <a:effectLst/>
                          <a:latin typeface="Arial"/>
                          <a:ea typeface="Calibri"/>
                          <a:cs typeface="Arial"/>
                        </a:rPr>
                        <a:t>are</a:t>
                      </a:r>
                      <a:r>
                        <a:rPr lang="en-US" sz="3000" spc="-5" dirty="0">
                          <a:solidFill>
                            <a:schemeClr val="tx1">
                              <a:lumMod val="75000"/>
                              <a:lumOff val="25000"/>
                            </a:schemeClr>
                          </a:solidFill>
                          <a:effectLst/>
                          <a:latin typeface="Arial"/>
                          <a:ea typeface="Calibri"/>
                          <a:cs typeface="Arial"/>
                        </a:rPr>
                        <a:t> </a:t>
                      </a:r>
                      <a:r>
                        <a:rPr lang="en-US" sz="3000" b="1" spc="-25" dirty="0">
                          <a:solidFill>
                            <a:schemeClr val="tx1">
                              <a:lumMod val="75000"/>
                              <a:lumOff val="25000"/>
                            </a:schemeClr>
                          </a:solidFill>
                          <a:effectLst/>
                          <a:latin typeface="Arial"/>
                          <a:ea typeface="Calibri"/>
                          <a:cs typeface="Arial"/>
                        </a:rPr>
                        <a:t>Red</a:t>
                      </a:r>
                      <a:endParaRPr lang="en-US" sz="3000" dirty="0">
                        <a:solidFill>
                          <a:schemeClr val="tx1">
                            <a:lumMod val="75000"/>
                            <a:lumOff val="25000"/>
                          </a:schemeClr>
                        </a:solidFill>
                        <a:effectLst/>
                        <a:latin typeface="Arial"/>
                        <a:ea typeface="Calibri"/>
                        <a:cs typeface="Arial"/>
                      </a:endParaRPr>
                    </a:p>
                  </a:txBody>
                  <a:tcPr marL="68580" marR="68580" marT="0" marB="0" anchor="ctr"/>
                </a:tc>
                <a:extLst>
                  <a:ext uri="{0D108BD9-81ED-4DB2-BD59-A6C34878D82A}">
                    <a16:rowId xmlns:a16="http://schemas.microsoft.com/office/drawing/2014/main" val="1500563052"/>
                  </a:ext>
                </a:extLst>
              </a:tr>
            </a:tbl>
          </a:graphicData>
        </a:graphic>
      </p:graphicFrame>
      <p:sp>
        <p:nvSpPr>
          <p:cNvPr id="2" name="Slide Number Placeholder 1">
            <a:extLst>
              <a:ext uri="{FF2B5EF4-FFF2-40B4-BE49-F238E27FC236}">
                <a16:creationId xmlns:a16="http://schemas.microsoft.com/office/drawing/2014/main" id="{817E9194-DCA6-7ED6-8EAF-224D27E895FF}"/>
              </a:ext>
            </a:extLst>
          </p:cNvPr>
          <p:cNvSpPr>
            <a:spLocks noGrp="1"/>
          </p:cNvSpPr>
          <p:nvPr>
            <p:ph type="sldNum" sz="quarter" idx="12"/>
          </p:nvPr>
        </p:nvSpPr>
        <p:spPr/>
        <p:txBody>
          <a:bodyPr/>
          <a:lstStyle/>
          <a:p>
            <a:fld id="{425B8834-9231-4E95-9474-5E208B968EA0}" type="slidenum">
              <a:rPr lang="en-US" smtClean="0"/>
              <a:pPr/>
              <a:t>18</a:t>
            </a:fld>
            <a:endParaRPr lang="en-US"/>
          </a:p>
        </p:txBody>
      </p:sp>
      <p:pic>
        <p:nvPicPr>
          <p:cNvPr id="7" name="Graphic 6">
            <a:extLst>
              <a:ext uri="{FF2B5EF4-FFF2-40B4-BE49-F238E27FC236}">
                <a16:creationId xmlns:a16="http://schemas.microsoft.com/office/drawing/2014/main" id="{AA33D2F1-D6F0-AAEC-E8D9-005B210365B7}"/>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11499" y="38100"/>
            <a:ext cx="758390" cy="758390"/>
          </a:xfrm>
          <a:prstGeom prst="rect">
            <a:avLst/>
          </a:prstGeom>
        </p:spPr>
      </p:pic>
    </p:spTree>
    <p:extLst>
      <p:ext uri="{BB962C8B-B14F-4D97-AF65-F5344CB8AC3E}">
        <p14:creationId xmlns:p14="http://schemas.microsoft.com/office/powerpoint/2010/main" val="3963004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377BC3-3DD2-8571-3C6C-44AC198D556A}"/>
              </a:ext>
            </a:extLst>
          </p:cNvPr>
          <p:cNvSpPr>
            <a:spLocks noGrp="1"/>
          </p:cNvSpPr>
          <p:nvPr>
            <p:ph type="title" idx="4294967295"/>
          </p:nvPr>
        </p:nvSpPr>
        <p:spPr>
          <a:xfrm>
            <a:off x="2459038" y="1019175"/>
            <a:ext cx="6362700" cy="3154363"/>
          </a:xfrm>
          <a:prstGeom prst="rect">
            <a:avLst/>
          </a:prstGeom>
          <a:noFill/>
          <a:ln>
            <a:noFill/>
            <a:prstDash/>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rmAutofit fontScale="90000"/>
          </a:bodyPr>
          <a:lstStyle/>
          <a:p>
            <a:pPr marL="0" marR="0" lvl="0" indent="0" algn="ctr" defTabSz="914400" rtl="0" eaLnBrk="1" fontAlgn="auto" latinLnBrk="0" hangingPunct="1">
              <a:lnSpc>
                <a:spcPct val="90000"/>
              </a:lnSpc>
              <a:spcBef>
                <a:spcPts val="1200"/>
              </a:spcBef>
              <a:spcAft>
                <a:spcPts val="200"/>
              </a:spcAft>
              <a:buClrTx/>
              <a:buSzPct val="100000"/>
              <a:buFont typeface="Arial" panose="020B0604020202020204" pitchFamily="34" charset="0"/>
              <a:buNone/>
              <a:tabLst/>
              <a:defRPr/>
            </a:pPr>
            <a:r>
              <a:rPr kumimoji="0" lang="en-US" sz="6000" b="0" i="0" u="none" strike="noStrike" kern="1200" cap="none" spc="0" normalizeH="0" baseline="0" noProof="0" dirty="0">
                <a:ln>
                  <a:noFill/>
                </a:ln>
                <a:solidFill>
                  <a:schemeClr val="tx1">
                    <a:lumMod val="75000"/>
                    <a:lumOff val="25000"/>
                  </a:schemeClr>
                </a:solidFill>
                <a:effectLst/>
                <a:uLnTx/>
                <a:uFillTx/>
                <a:latin typeface="+mn-lt"/>
                <a:ea typeface="+mn-ea"/>
                <a:cs typeface="+mn-cs"/>
              </a:rPr>
              <a:t>TSI Entry</a:t>
            </a:r>
          </a:p>
          <a:p>
            <a:pPr marL="0" marR="0" lvl="0" indent="0" algn="ctr" defTabSz="914400" rtl="0" eaLnBrk="1" fontAlgn="auto" latinLnBrk="0" hangingPunct="1">
              <a:lnSpc>
                <a:spcPct val="90000"/>
              </a:lnSpc>
              <a:spcBef>
                <a:spcPts val="1200"/>
              </a:spcBef>
              <a:spcAft>
                <a:spcPts val="200"/>
              </a:spcAft>
              <a:buClrTx/>
              <a:buSzPct val="100000"/>
              <a:buFont typeface="Arial" panose="020B0604020202020204" pitchFamily="34" charset="0"/>
              <a:buNone/>
              <a:tabLst/>
              <a:defRPr/>
            </a:pPr>
            <a:r>
              <a:rPr lang="en-US" sz="6000" spc="0" dirty="0">
                <a:latin typeface="+mn-lt"/>
                <a:ea typeface="+mn-ea"/>
                <a:cs typeface="+mn-cs"/>
              </a:rPr>
              <a:t>a</a:t>
            </a:r>
            <a:r>
              <a:rPr kumimoji="0" lang="en-US" sz="6000" b="0" i="0" u="none" strike="noStrike" kern="1200" cap="none" spc="0" normalizeH="0" baseline="0" noProof="0" dirty="0" err="1">
                <a:ln>
                  <a:noFill/>
                </a:ln>
                <a:solidFill>
                  <a:schemeClr val="tx1">
                    <a:lumMod val="75000"/>
                    <a:lumOff val="25000"/>
                  </a:schemeClr>
                </a:solidFill>
                <a:effectLst/>
                <a:uLnTx/>
                <a:uFillTx/>
                <a:latin typeface="+mn-lt"/>
                <a:ea typeface="+mn-ea"/>
                <a:cs typeface="+mn-cs"/>
              </a:rPr>
              <a:t>nd</a:t>
            </a:r>
            <a:endParaRPr kumimoji="0" lang="en-US" sz="60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p>
            <a:pPr marL="0" marR="0" lvl="0" indent="0" algn="ctr" defTabSz="914400" rtl="0" eaLnBrk="1" fontAlgn="auto" latinLnBrk="0" hangingPunct="1">
              <a:lnSpc>
                <a:spcPct val="90000"/>
              </a:lnSpc>
              <a:spcBef>
                <a:spcPts val="1200"/>
              </a:spcBef>
              <a:spcAft>
                <a:spcPts val="200"/>
              </a:spcAft>
              <a:buClrTx/>
              <a:buSzPct val="100000"/>
              <a:buFont typeface="Arial" panose="020B0604020202020204" pitchFamily="34" charset="0"/>
              <a:buNone/>
              <a:tabLst/>
              <a:defRPr/>
            </a:pPr>
            <a:r>
              <a:rPr kumimoji="0" lang="en-US" sz="6000" b="0" i="0" u="none" strike="noStrike" kern="1200" cap="none" spc="0" normalizeH="0" baseline="0" noProof="0" dirty="0">
                <a:ln>
                  <a:noFill/>
                </a:ln>
                <a:solidFill>
                  <a:schemeClr val="tx1">
                    <a:lumMod val="75000"/>
                    <a:lumOff val="25000"/>
                  </a:schemeClr>
                </a:solidFill>
                <a:effectLst/>
                <a:uLnTx/>
                <a:uFillTx/>
                <a:latin typeface="+mn-lt"/>
                <a:ea typeface="+mn-ea"/>
                <a:cs typeface="+mn-cs"/>
              </a:rPr>
              <a:t>ATSI Exit </a:t>
            </a:r>
          </a:p>
          <a:p>
            <a:pPr marL="0" marR="0" lvl="0" indent="0" algn="ctr" defTabSz="914400" rtl="0" eaLnBrk="1" fontAlgn="auto" latinLnBrk="0" hangingPunct="1">
              <a:lnSpc>
                <a:spcPct val="90000"/>
              </a:lnSpc>
              <a:spcBef>
                <a:spcPts val="1200"/>
              </a:spcBef>
              <a:spcAft>
                <a:spcPts val="200"/>
              </a:spcAft>
              <a:buClrTx/>
              <a:buSzPct val="100000"/>
              <a:buFont typeface="Arial" panose="020B0604020202020204" pitchFamily="34" charset="0"/>
              <a:buNone/>
              <a:tabLst/>
              <a:defRPr/>
            </a:pPr>
            <a:r>
              <a:rPr kumimoji="0" lang="en-US" sz="6000" b="0" i="0" u="none" strike="noStrike" kern="1200" cap="none" spc="0" normalizeH="0" baseline="0" noProof="0" dirty="0">
                <a:ln>
                  <a:noFill/>
                </a:ln>
                <a:solidFill>
                  <a:schemeClr val="tx1">
                    <a:lumMod val="75000"/>
                    <a:lumOff val="25000"/>
                  </a:schemeClr>
                </a:solidFill>
                <a:effectLst/>
                <a:uLnTx/>
                <a:uFillTx/>
                <a:latin typeface="+mn-lt"/>
                <a:ea typeface="+mn-ea"/>
                <a:cs typeface="+mn-cs"/>
              </a:rPr>
              <a:t>Examples</a:t>
            </a:r>
          </a:p>
          <a:p>
            <a:pPr marL="0" marR="0" lvl="0" indent="0" algn="ctr" defTabSz="914400" rtl="0" eaLnBrk="1" fontAlgn="auto" latinLnBrk="0" hangingPunct="1">
              <a:lnSpc>
                <a:spcPct val="90000"/>
              </a:lnSpc>
              <a:spcBef>
                <a:spcPts val="1200"/>
              </a:spcBef>
              <a:spcAft>
                <a:spcPts val="200"/>
              </a:spcAft>
              <a:buClrTx/>
              <a:buSzPct val="100000"/>
              <a:buFont typeface="Arial" panose="020B0604020202020204" pitchFamily="34" charset="0"/>
              <a:buNone/>
              <a:tabLst/>
              <a:defRPr/>
            </a:pPr>
            <a:endParaRPr kumimoji="0" lang="en-US" sz="3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Tree>
    <p:extLst>
      <p:ext uri="{BB962C8B-B14F-4D97-AF65-F5344CB8AC3E}">
        <p14:creationId xmlns:p14="http://schemas.microsoft.com/office/powerpoint/2010/main" val="3241781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AA753-3290-8C1D-CE04-A4679C25A40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28D5263-BA11-4BF0-E3EC-99E150A79BC1}"/>
              </a:ext>
            </a:extLst>
          </p:cNvPr>
          <p:cNvSpPr>
            <a:spLocks noGrp="1"/>
          </p:cNvSpPr>
          <p:nvPr>
            <p:ph type="title"/>
          </p:nvPr>
        </p:nvSpPr>
        <p:spPr/>
        <p:txBody>
          <a:bodyPr/>
          <a:lstStyle/>
          <a:p>
            <a:r>
              <a:rPr lang="en-US" dirty="0"/>
              <a:t>Acronyms (1)</a:t>
            </a:r>
          </a:p>
        </p:txBody>
      </p:sp>
      <p:graphicFrame>
        <p:nvGraphicFramePr>
          <p:cNvPr id="8" name="Content Placeholder 7" descr="Table that lists acronyms used throughout the slide deck and the acronym's definition. ">
            <a:extLst>
              <a:ext uri="{FF2B5EF4-FFF2-40B4-BE49-F238E27FC236}">
                <a16:creationId xmlns:a16="http://schemas.microsoft.com/office/drawing/2014/main" id="{DB41FF17-9881-1ECC-ABA9-AE256C7732E5}"/>
              </a:ext>
            </a:extLst>
          </p:cNvPr>
          <p:cNvGraphicFramePr>
            <a:graphicFrameLocks noGrp="1"/>
          </p:cNvGraphicFramePr>
          <p:nvPr>
            <p:ph idx="1"/>
            <p:extLst>
              <p:ext uri="{D42A27DB-BD31-4B8C-83A1-F6EECF244321}">
                <p14:modId xmlns:p14="http://schemas.microsoft.com/office/powerpoint/2010/main" val="3257378713"/>
              </p:ext>
            </p:extLst>
          </p:nvPr>
        </p:nvGraphicFramePr>
        <p:xfrm>
          <a:off x="2111489" y="1731941"/>
          <a:ext cx="8983345" cy="4572000"/>
        </p:xfrm>
        <a:graphic>
          <a:graphicData uri="http://schemas.openxmlformats.org/drawingml/2006/table">
            <a:tbl>
              <a:tblPr firstRow="1" bandRow="1">
                <a:tableStyleId>{5C22544A-7EE6-4342-B048-85BDC9FD1C3A}</a:tableStyleId>
              </a:tblPr>
              <a:tblGrid>
                <a:gridCol w="1862931">
                  <a:extLst>
                    <a:ext uri="{9D8B030D-6E8A-4147-A177-3AD203B41FA5}">
                      <a16:colId xmlns:a16="http://schemas.microsoft.com/office/drawing/2014/main" val="4053203176"/>
                    </a:ext>
                  </a:extLst>
                </a:gridCol>
                <a:gridCol w="7120414">
                  <a:extLst>
                    <a:ext uri="{9D8B030D-6E8A-4147-A177-3AD203B41FA5}">
                      <a16:colId xmlns:a16="http://schemas.microsoft.com/office/drawing/2014/main" val="633999304"/>
                    </a:ext>
                  </a:extLst>
                </a:gridCol>
              </a:tblGrid>
              <a:tr h="370840">
                <a:tc>
                  <a:txBody>
                    <a:bodyPr/>
                    <a:lstStyle/>
                    <a:p>
                      <a:r>
                        <a:rPr lang="en-US" sz="2400" dirty="0">
                          <a:solidFill>
                            <a:schemeClr val="bg1"/>
                          </a:solidFill>
                        </a:rPr>
                        <a:t>Acronym</a:t>
                      </a:r>
                    </a:p>
                  </a:txBody>
                  <a:tcPr>
                    <a:solidFill>
                      <a:srgbClr val="002060"/>
                    </a:solidFill>
                  </a:tcPr>
                </a:tc>
                <a:tc>
                  <a:txBody>
                    <a:bodyPr/>
                    <a:lstStyle/>
                    <a:p>
                      <a:r>
                        <a:rPr lang="en-US" sz="2400" dirty="0">
                          <a:solidFill>
                            <a:schemeClr val="bg1"/>
                          </a:solidFill>
                        </a:rPr>
                        <a:t>Definition</a:t>
                      </a:r>
                    </a:p>
                  </a:txBody>
                  <a:tcPr>
                    <a:solidFill>
                      <a:srgbClr val="002060"/>
                    </a:solidFill>
                  </a:tcPr>
                </a:tc>
                <a:extLst>
                  <a:ext uri="{0D108BD9-81ED-4DB2-BD59-A6C34878D82A}">
                    <a16:rowId xmlns:a16="http://schemas.microsoft.com/office/drawing/2014/main" val="307117026"/>
                  </a:ext>
                </a:extLst>
              </a:tr>
              <a:tr h="370840">
                <a:tc>
                  <a:txBody>
                    <a:bodyPr/>
                    <a:lstStyle/>
                    <a:p>
                      <a:r>
                        <a:rPr lang="en-US" sz="2400" dirty="0">
                          <a:solidFill>
                            <a:schemeClr val="tx1">
                              <a:lumMod val="75000"/>
                              <a:lumOff val="25000"/>
                            </a:schemeClr>
                          </a:solidFill>
                        </a:rPr>
                        <a:t>AFF</a:t>
                      </a:r>
                    </a:p>
                  </a:txBody>
                  <a:tcPr anchor="ctr"/>
                </a:tc>
                <a:tc>
                  <a:txBody>
                    <a:bodyPr/>
                    <a:lstStyle/>
                    <a:p>
                      <a:r>
                        <a:rPr lang="en-US" sz="2400" dirty="0">
                          <a:solidFill>
                            <a:schemeClr val="tx1">
                              <a:lumMod val="75000"/>
                              <a:lumOff val="25000"/>
                            </a:schemeClr>
                          </a:solidFill>
                        </a:rPr>
                        <a:t>Application for Funding</a:t>
                      </a:r>
                    </a:p>
                  </a:txBody>
                  <a:tcPr anchor="ctr"/>
                </a:tc>
                <a:extLst>
                  <a:ext uri="{0D108BD9-81ED-4DB2-BD59-A6C34878D82A}">
                    <a16:rowId xmlns:a16="http://schemas.microsoft.com/office/drawing/2014/main" val="414850615"/>
                  </a:ext>
                </a:extLst>
              </a:tr>
              <a:tr h="370840">
                <a:tc>
                  <a:txBody>
                    <a:bodyPr/>
                    <a:lstStyle/>
                    <a:p>
                      <a:r>
                        <a:rPr lang="en-US" sz="2400" dirty="0">
                          <a:solidFill>
                            <a:schemeClr val="tx1">
                              <a:lumMod val="75000"/>
                              <a:lumOff val="25000"/>
                            </a:schemeClr>
                          </a:solidFill>
                        </a:rPr>
                        <a:t>ATSI</a:t>
                      </a:r>
                    </a:p>
                  </a:txBody>
                  <a:tcPr anchor="ctr"/>
                </a:tc>
                <a:tc>
                  <a:txBody>
                    <a:bodyPr/>
                    <a:lstStyle/>
                    <a:p>
                      <a:r>
                        <a:rPr lang="en-US" sz="2400" dirty="0">
                          <a:solidFill>
                            <a:schemeClr val="tx1">
                              <a:lumMod val="75000"/>
                              <a:lumOff val="25000"/>
                            </a:schemeClr>
                          </a:solidFill>
                        </a:rPr>
                        <a:t>Additional Targeted Support and Improvement</a:t>
                      </a:r>
                    </a:p>
                  </a:txBody>
                  <a:tcPr anchor="ctr"/>
                </a:tc>
                <a:extLst>
                  <a:ext uri="{0D108BD9-81ED-4DB2-BD59-A6C34878D82A}">
                    <a16:rowId xmlns:a16="http://schemas.microsoft.com/office/drawing/2014/main" val="3999529965"/>
                  </a:ext>
                </a:extLst>
              </a:tr>
              <a:tr h="370840">
                <a:tc>
                  <a:txBody>
                    <a:bodyPr/>
                    <a:lstStyle/>
                    <a:p>
                      <a:r>
                        <a:rPr lang="en-US" sz="2400" dirty="0">
                          <a:solidFill>
                            <a:schemeClr val="tx1">
                              <a:lumMod val="75000"/>
                              <a:lumOff val="25000"/>
                            </a:schemeClr>
                          </a:solidFill>
                        </a:rPr>
                        <a:t>CDE</a:t>
                      </a:r>
                    </a:p>
                  </a:txBody>
                  <a:tcPr anchor="ctr"/>
                </a:tc>
                <a:tc>
                  <a:txBody>
                    <a:bodyPr/>
                    <a:lstStyle/>
                    <a:p>
                      <a:r>
                        <a:rPr lang="en-US" sz="2400" kern="1200" dirty="0">
                          <a:solidFill>
                            <a:schemeClr val="tx1">
                              <a:lumMod val="75000"/>
                              <a:lumOff val="25000"/>
                            </a:schemeClr>
                          </a:solidFill>
                          <a:effectLst/>
                          <a:latin typeface="+mn-lt"/>
                          <a:ea typeface="+mn-ea"/>
                          <a:cs typeface="+mn-cs"/>
                        </a:rPr>
                        <a:t>California Department of Education</a:t>
                      </a:r>
                      <a:endParaRPr lang="en-US" sz="2400" dirty="0">
                        <a:solidFill>
                          <a:schemeClr val="tx1">
                            <a:lumMod val="75000"/>
                            <a:lumOff val="25000"/>
                          </a:schemeClr>
                        </a:solidFill>
                      </a:endParaRPr>
                    </a:p>
                  </a:txBody>
                  <a:tcPr anchor="ctr"/>
                </a:tc>
                <a:extLst>
                  <a:ext uri="{0D108BD9-81ED-4DB2-BD59-A6C34878D82A}">
                    <a16:rowId xmlns:a16="http://schemas.microsoft.com/office/drawing/2014/main" val="206630635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lumMod val="75000"/>
                              <a:lumOff val="25000"/>
                            </a:schemeClr>
                          </a:solidFill>
                        </a:rPr>
                        <a:t>COE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lumMod val="75000"/>
                              <a:lumOff val="25000"/>
                            </a:schemeClr>
                          </a:solidFill>
                        </a:rPr>
                        <a:t>County Office of Education</a:t>
                      </a:r>
                    </a:p>
                  </a:txBody>
                  <a:tcPr anchor="ctr"/>
                </a:tc>
                <a:extLst>
                  <a:ext uri="{0D108BD9-81ED-4DB2-BD59-A6C34878D82A}">
                    <a16:rowId xmlns:a16="http://schemas.microsoft.com/office/drawing/2014/main" val="2118720480"/>
                  </a:ext>
                </a:extLst>
              </a:tr>
              <a:tr h="370840">
                <a:tc>
                  <a:txBody>
                    <a:bodyPr/>
                    <a:lstStyle/>
                    <a:p>
                      <a:r>
                        <a:rPr lang="en-US" sz="2400" dirty="0">
                          <a:solidFill>
                            <a:schemeClr val="tx1">
                              <a:lumMod val="75000"/>
                              <a:lumOff val="25000"/>
                            </a:schemeClr>
                          </a:solidFill>
                        </a:rPr>
                        <a:t>CoP</a:t>
                      </a:r>
                    </a:p>
                  </a:txBody>
                  <a:tcPr anchor="ctr"/>
                </a:tc>
                <a:tc>
                  <a:txBody>
                    <a:bodyPr/>
                    <a:lstStyle/>
                    <a:p>
                      <a:r>
                        <a:rPr lang="en-US" sz="2400" dirty="0">
                          <a:solidFill>
                            <a:schemeClr val="tx1">
                              <a:lumMod val="75000"/>
                              <a:lumOff val="25000"/>
                            </a:schemeClr>
                          </a:solidFill>
                        </a:rPr>
                        <a:t>Community of Practice</a:t>
                      </a:r>
                    </a:p>
                  </a:txBody>
                  <a:tcPr anchor="ctr"/>
                </a:tc>
                <a:extLst>
                  <a:ext uri="{0D108BD9-81ED-4DB2-BD59-A6C34878D82A}">
                    <a16:rowId xmlns:a16="http://schemas.microsoft.com/office/drawing/2014/main" val="412456831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lumMod val="75000"/>
                              <a:lumOff val="25000"/>
                            </a:schemeClr>
                          </a:solidFill>
                        </a:rPr>
                        <a:t>CSI</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lumMod val="75000"/>
                              <a:lumOff val="25000"/>
                            </a:schemeClr>
                          </a:solidFill>
                          <a:effectLst/>
                          <a:latin typeface="+mn-lt"/>
                          <a:ea typeface="+mn-ea"/>
                          <a:cs typeface="+mn-cs"/>
                        </a:rPr>
                        <a:t>Comprehensive Support and Improvement</a:t>
                      </a:r>
                      <a:endParaRPr lang="en-US" sz="2400" dirty="0">
                        <a:solidFill>
                          <a:schemeClr val="tx1">
                            <a:lumMod val="75000"/>
                            <a:lumOff val="25000"/>
                          </a:schemeClr>
                        </a:solidFill>
                      </a:endParaRPr>
                    </a:p>
                  </a:txBody>
                  <a:tcPr anchor="ctr"/>
                </a:tc>
                <a:extLst>
                  <a:ext uri="{0D108BD9-81ED-4DB2-BD59-A6C34878D82A}">
                    <a16:rowId xmlns:a16="http://schemas.microsoft.com/office/drawing/2014/main" val="793084286"/>
                  </a:ext>
                </a:extLst>
              </a:tr>
              <a:tr h="370840">
                <a:tc>
                  <a:txBody>
                    <a:bodyPr/>
                    <a:lstStyle/>
                    <a:p>
                      <a:r>
                        <a:rPr lang="en-US" sz="2400" dirty="0">
                          <a:solidFill>
                            <a:schemeClr val="tx1">
                              <a:lumMod val="75000"/>
                              <a:lumOff val="25000"/>
                            </a:schemeClr>
                          </a:solidFill>
                        </a:rPr>
                        <a:t>DASS</a:t>
                      </a:r>
                    </a:p>
                  </a:txBody>
                  <a:tcPr anchor="ctr"/>
                </a:tc>
                <a:tc>
                  <a:txBody>
                    <a:bodyPr/>
                    <a:lstStyle/>
                    <a:p>
                      <a:r>
                        <a:rPr lang="en-US" sz="2400" dirty="0">
                          <a:solidFill>
                            <a:schemeClr val="tx1">
                              <a:lumMod val="75000"/>
                              <a:lumOff val="25000"/>
                            </a:schemeClr>
                          </a:solidFill>
                        </a:rPr>
                        <a:t>Dashboard Alternative School Status</a:t>
                      </a:r>
                    </a:p>
                  </a:txBody>
                  <a:tcPr anchor="ctr"/>
                </a:tc>
                <a:extLst>
                  <a:ext uri="{0D108BD9-81ED-4DB2-BD59-A6C34878D82A}">
                    <a16:rowId xmlns:a16="http://schemas.microsoft.com/office/drawing/2014/main" val="990481700"/>
                  </a:ext>
                </a:extLst>
              </a:tr>
              <a:tr h="370840">
                <a:tc>
                  <a:txBody>
                    <a:bodyPr/>
                    <a:lstStyle/>
                    <a:p>
                      <a:r>
                        <a:rPr lang="en-US" sz="2400" dirty="0">
                          <a:solidFill>
                            <a:schemeClr val="tx1">
                              <a:lumMod val="75000"/>
                              <a:lumOff val="25000"/>
                            </a:schemeClr>
                          </a:solidFill>
                        </a:rPr>
                        <a:t>EBI</a:t>
                      </a:r>
                    </a:p>
                  </a:txBody>
                  <a:tcPr anchor="ctr"/>
                </a:tc>
                <a:tc>
                  <a:txBody>
                    <a:bodyPr/>
                    <a:lstStyle/>
                    <a:p>
                      <a:r>
                        <a:rPr lang="en-US" sz="2400" dirty="0">
                          <a:solidFill>
                            <a:schemeClr val="tx1">
                              <a:lumMod val="75000"/>
                              <a:lumOff val="25000"/>
                            </a:schemeClr>
                          </a:solidFill>
                        </a:rPr>
                        <a:t>Evidence-based Intervention/Strategy/Activity</a:t>
                      </a:r>
                    </a:p>
                  </a:txBody>
                  <a:tcPr anchor="ctr"/>
                </a:tc>
                <a:extLst>
                  <a:ext uri="{0D108BD9-81ED-4DB2-BD59-A6C34878D82A}">
                    <a16:rowId xmlns:a16="http://schemas.microsoft.com/office/drawing/2014/main" val="1618542190"/>
                  </a:ext>
                </a:extLst>
              </a:tr>
              <a:tr h="370840">
                <a:tc>
                  <a:txBody>
                    <a:bodyPr/>
                    <a:lstStyle/>
                    <a:p>
                      <a:r>
                        <a:rPr lang="en-US" sz="2400" i="1" dirty="0">
                          <a:solidFill>
                            <a:schemeClr val="tx1">
                              <a:lumMod val="75000"/>
                              <a:lumOff val="25000"/>
                            </a:schemeClr>
                          </a:solidFill>
                        </a:rPr>
                        <a:t>EC</a:t>
                      </a:r>
                    </a:p>
                  </a:txBody>
                  <a:tcPr anchor="ctr"/>
                </a:tc>
                <a:tc>
                  <a:txBody>
                    <a:bodyPr/>
                    <a:lstStyle/>
                    <a:p>
                      <a:r>
                        <a:rPr lang="en-US" sz="2400" i="1" kern="1200" dirty="0">
                          <a:solidFill>
                            <a:schemeClr val="tx1">
                              <a:lumMod val="75000"/>
                              <a:lumOff val="25000"/>
                            </a:schemeClr>
                          </a:solidFill>
                          <a:effectLst/>
                          <a:latin typeface="+mn-lt"/>
                          <a:ea typeface="+mn-ea"/>
                          <a:cs typeface="+mn-cs"/>
                        </a:rPr>
                        <a:t>Education Code</a:t>
                      </a:r>
                      <a:endParaRPr lang="en-US" sz="2400" dirty="0">
                        <a:solidFill>
                          <a:schemeClr val="tx1">
                            <a:lumMod val="75000"/>
                            <a:lumOff val="25000"/>
                          </a:schemeClr>
                        </a:solidFill>
                      </a:endParaRPr>
                    </a:p>
                  </a:txBody>
                  <a:tcPr anchor="ctr"/>
                </a:tc>
                <a:extLst>
                  <a:ext uri="{0D108BD9-81ED-4DB2-BD59-A6C34878D82A}">
                    <a16:rowId xmlns:a16="http://schemas.microsoft.com/office/drawing/2014/main" val="2463260196"/>
                  </a:ext>
                </a:extLst>
              </a:tr>
            </a:tbl>
          </a:graphicData>
        </a:graphic>
      </p:graphicFrame>
      <p:sp>
        <p:nvSpPr>
          <p:cNvPr id="2" name="Slide Number Placeholder 1">
            <a:extLst>
              <a:ext uri="{FF2B5EF4-FFF2-40B4-BE49-F238E27FC236}">
                <a16:creationId xmlns:a16="http://schemas.microsoft.com/office/drawing/2014/main" id="{3B7C82F1-B17D-4A6E-3FC8-20B18157D42B}"/>
              </a:ext>
            </a:extLst>
          </p:cNvPr>
          <p:cNvSpPr>
            <a:spLocks noGrp="1"/>
          </p:cNvSpPr>
          <p:nvPr>
            <p:ph type="sldNum" sz="quarter" idx="12"/>
          </p:nvPr>
        </p:nvSpPr>
        <p:spPr/>
        <p:txBody>
          <a:bodyPr/>
          <a:lstStyle/>
          <a:p>
            <a:fld id="{425B8834-9231-4E95-9474-5E208B968EA0}" type="slidenum">
              <a:rPr lang="en-US" smtClean="0"/>
              <a:pPr/>
              <a:t>2</a:t>
            </a:fld>
            <a:endParaRPr lang="en-US"/>
          </a:p>
        </p:txBody>
      </p:sp>
      <p:pic>
        <p:nvPicPr>
          <p:cNvPr id="10" name="Graphic 9">
            <a:extLst>
              <a:ext uri="{FF2B5EF4-FFF2-40B4-BE49-F238E27FC236}">
                <a16:creationId xmlns:a16="http://schemas.microsoft.com/office/drawing/2014/main" id="{BC1414AF-68E0-459A-524E-7D244F59F963}"/>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94720" y="33091"/>
            <a:ext cx="914400" cy="914400"/>
          </a:xfrm>
          <a:prstGeom prst="rect">
            <a:avLst/>
          </a:prstGeom>
        </p:spPr>
      </p:pic>
    </p:spTree>
    <p:extLst>
      <p:ext uri="{BB962C8B-B14F-4D97-AF65-F5344CB8AC3E}">
        <p14:creationId xmlns:p14="http://schemas.microsoft.com/office/powerpoint/2010/main" val="563897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847ED-7F4C-499C-7781-2DE34CD9272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74AD19E-7F74-1116-97F5-FBDA202800E6}"/>
              </a:ext>
              <a:ext uri="{C183D7F6-B498-43B3-948B-1728B52AA6E4}">
                <adec:decorative xmlns:adec="http://schemas.microsoft.com/office/drawing/2017/decorative" val="0"/>
              </a:ext>
            </a:extLst>
          </p:cNvPr>
          <p:cNvSpPr>
            <a:spLocks noGrp="1"/>
          </p:cNvSpPr>
          <p:nvPr>
            <p:ph type="title"/>
          </p:nvPr>
        </p:nvSpPr>
        <p:spPr>
          <a:xfrm>
            <a:off x="2009775" y="153500"/>
            <a:ext cx="10058400" cy="748076"/>
          </a:xfrm>
        </p:spPr>
        <p:txBody>
          <a:bodyPr>
            <a:normAutofit fontScale="90000"/>
          </a:bodyPr>
          <a:lstStyle/>
          <a:p>
            <a:r>
              <a:rPr lang="en-US" sz="5400" dirty="0"/>
              <a:t>Example 1: School </a:t>
            </a:r>
            <a:r>
              <a:rPr lang="en-US" sz="5400" b="1" dirty="0"/>
              <a:t>Is</a:t>
            </a:r>
            <a:r>
              <a:rPr lang="en-US" sz="5400" dirty="0"/>
              <a:t> Eligible for TSI</a:t>
            </a:r>
          </a:p>
        </p:txBody>
      </p:sp>
      <p:graphicFrame>
        <p:nvGraphicFramePr>
          <p:cNvPr id="15" name="Content Placeholder 8" descr="Table with performance levels for the Students with Disabilities group on state indicators in 2024 and 2025.">
            <a:extLst>
              <a:ext uri="{FF2B5EF4-FFF2-40B4-BE49-F238E27FC236}">
                <a16:creationId xmlns:a16="http://schemas.microsoft.com/office/drawing/2014/main" id="{D457B525-9D56-8B08-CD89-02BF4C5CC02C}"/>
              </a:ext>
            </a:extLst>
          </p:cNvPr>
          <p:cNvGraphicFramePr>
            <a:graphicFrameLocks/>
          </p:cNvGraphicFramePr>
          <p:nvPr>
            <p:extLst>
              <p:ext uri="{D42A27DB-BD31-4B8C-83A1-F6EECF244321}">
                <p14:modId xmlns:p14="http://schemas.microsoft.com/office/powerpoint/2010/main" val="3927982691"/>
              </p:ext>
            </p:extLst>
          </p:nvPr>
        </p:nvGraphicFramePr>
        <p:xfrm>
          <a:off x="2042661" y="925813"/>
          <a:ext cx="10058400" cy="4330192"/>
        </p:xfrm>
        <a:graphic>
          <a:graphicData uri="http://schemas.openxmlformats.org/drawingml/2006/table">
            <a:tbl>
              <a:tblPr firstRow="1" bandRow="1">
                <a:tableStyleId>{5C22544A-7EE6-4342-B048-85BDC9FD1C3A}</a:tableStyleId>
              </a:tblPr>
              <a:tblGrid>
                <a:gridCol w="3523790">
                  <a:extLst>
                    <a:ext uri="{9D8B030D-6E8A-4147-A177-3AD203B41FA5}">
                      <a16:colId xmlns:a16="http://schemas.microsoft.com/office/drawing/2014/main" val="4277616378"/>
                    </a:ext>
                  </a:extLst>
                </a:gridCol>
                <a:gridCol w="3198880">
                  <a:extLst>
                    <a:ext uri="{9D8B030D-6E8A-4147-A177-3AD203B41FA5}">
                      <a16:colId xmlns:a16="http://schemas.microsoft.com/office/drawing/2014/main" val="762461976"/>
                    </a:ext>
                  </a:extLst>
                </a:gridCol>
                <a:gridCol w="3335730">
                  <a:extLst>
                    <a:ext uri="{9D8B030D-6E8A-4147-A177-3AD203B41FA5}">
                      <a16:colId xmlns:a16="http://schemas.microsoft.com/office/drawing/2014/main" val="1414599444"/>
                    </a:ext>
                  </a:extLst>
                </a:gridCol>
              </a:tblGrid>
              <a:tr h="846760">
                <a:tc>
                  <a:txBody>
                    <a:bodyPr/>
                    <a:lstStyle/>
                    <a:p>
                      <a:pPr algn="ctr"/>
                      <a:r>
                        <a:rPr lang="en-US" sz="2400" dirty="0"/>
                        <a:t>State Indicator</a:t>
                      </a:r>
                    </a:p>
                  </a:txBody>
                  <a:tcPr anchor="ctr">
                    <a:solidFill>
                      <a:srgbClr val="002060"/>
                    </a:solidFill>
                  </a:tcPr>
                </a:tc>
                <a:tc>
                  <a:txBody>
                    <a:bodyPr/>
                    <a:lstStyle/>
                    <a:p>
                      <a:pPr algn="ctr"/>
                      <a:r>
                        <a:rPr lang="en-US" sz="2400" dirty="0"/>
                        <a:t>2024 Performance Color </a:t>
                      </a:r>
                      <a:r>
                        <a:rPr lang="en-US" sz="2400" dirty="0">
                          <a:solidFill>
                            <a:schemeClr val="tx1">
                              <a:lumMod val="75000"/>
                              <a:lumOff val="25000"/>
                            </a:schemeClr>
                          </a:solidFill>
                          <a:highlight>
                            <a:srgbClr val="FFFF00"/>
                          </a:highlight>
                        </a:rPr>
                        <a:t>(SWD)</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2025 Performance Color </a:t>
                      </a:r>
                      <a:r>
                        <a:rPr lang="en-US" sz="2400" dirty="0">
                          <a:solidFill>
                            <a:schemeClr val="tx1">
                              <a:lumMod val="75000"/>
                              <a:lumOff val="25000"/>
                            </a:schemeClr>
                          </a:solidFill>
                          <a:highlight>
                            <a:srgbClr val="FFFF00"/>
                          </a:highlight>
                        </a:rPr>
                        <a:t>(SWD)</a:t>
                      </a:r>
                    </a:p>
                  </a:txBody>
                  <a:tcPr anchor="ctr">
                    <a:solidFill>
                      <a:srgbClr val="002060"/>
                    </a:solidFill>
                  </a:tcPr>
                </a:tc>
                <a:extLst>
                  <a:ext uri="{0D108BD9-81ED-4DB2-BD59-A6C34878D82A}">
                    <a16:rowId xmlns:a16="http://schemas.microsoft.com/office/drawing/2014/main" val="1972798989"/>
                  </a:ext>
                </a:extLst>
              </a:tr>
              <a:tr h="494351">
                <a:tc>
                  <a:txBody>
                    <a:bodyPr/>
                    <a:lstStyle/>
                    <a:p>
                      <a:r>
                        <a:rPr lang="en-US" sz="2400" dirty="0">
                          <a:solidFill>
                            <a:schemeClr val="tx1">
                              <a:lumMod val="75000"/>
                              <a:lumOff val="25000"/>
                            </a:schemeClr>
                          </a:solidFill>
                        </a:rPr>
                        <a:t>English Language Proficiency Indicator (ELPI)</a:t>
                      </a:r>
                    </a:p>
                  </a:txBody>
                  <a:tcPr/>
                </a:tc>
                <a:tc>
                  <a:txBody>
                    <a:bodyPr/>
                    <a:lstStyle/>
                    <a:p>
                      <a:r>
                        <a:rPr lang="en-US" sz="2400" kern="1200" dirty="0">
                          <a:solidFill>
                            <a:schemeClr val="tx1">
                              <a:lumMod val="75000"/>
                              <a:lumOff val="25000"/>
                            </a:schemeClr>
                          </a:solidFill>
                          <a:effectLst/>
                          <a:latin typeface="+mn-lt"/>
                          <a:ea typeface="+mn-ea"/>
                          <a:cs typeface="+mn-cs"/>
                        </a:rPr>
                        <a:t>Not Applicable</a:t>
                      </a:r>
                      <a:endParaRPr lang="en-US" sz="2400" dirty="0">
                        <a:solidFill>
                          <a:schemeClr val="tx1">
                            <a:lumMod val="75000"/>
                            <a:lumOff val="25000"/>
                          </a:schemeClr>
                        </a:solidFill>
                      </a:endParaRPr>
                    </a:p>
                  </a:txBody>
                  <a:tcPr/>
                </a:tc>
                <a:tc>
                  <a:txBody>
                    <a:bodyPr/>
                    <a:lstStyle/>
                    <a:p>
                      <a:r>
                        <a:rPr lang="en-US" sz="2400" kern="1200" dirty="0">
                          <a:solidFill>
                            <a:schemeClr val="tx1">
                              <a:lumMod val="75000"/>
                              <a:lumOff val="25000"/>
                            </a:schemeClr>
                          </a:solidFill>
                          <a:effectLst/>
                          <a:latin typeface="+mn-lt"/>
                          <a:ea typeface="+mn-ea"/>
                          <a:cs typeface="+mn-cs"/>
                        </a:rPr>
                        <a:t>Not Applicable</a:t>
                      </a:r>
                      <a:endParaRPr lang="en-US" sz="2400" dirty="0">
                        <a:solidFill>
                          <a:schemeClr val="tx1">
                            <a:lumMod val="75000"/>
                            <a:lumOff val="25000"/>
                          </a:schemeClr>
                        </a:solidFill>
                      </a:endParaRPr>
                    </a:p>
                  </a:txBody>
                  <a:tcPr/>
                </a:tc>
                <a:extLst>
                  <a:ext uri="{0D108BD9-81ED-4DB2-BD59-A6C34878D82A}">
                    <a16:rowId xmlns:a16="http://schemas.microsoft.com/office/drawing/2014/main" val="2424660595"/>
                  </a:ext>
                </a:extLst>
              </a:tr>
              <a:tr h="441960">
                <a:tc>
                  <a:txBody>
                    <a:bodyPr/>
                    <a:lstStyle/>
                    <a:p>
                      <a:r>
                        <a:rPr lang="en-US" sz="2400" dirty="0">
                          <a:solidFill>
                            <a:schemeClr val="tx1">
                              <a:lumMod val="75000"/>
                              <a:lumOff val="25000"/>
                            </a:schemeClr>
                          </a:solidFill>
                        </a:rPr>
                        <a:t>Academic – English Language Arts (ELA)</a:t>
                      </a:r>
                    </a:p>
                  </a:txBody>
                  <a:tcPr/>
                </a:tc>
                <a:tc>
                  <a:txBody>
                    <a:bodyPr/>
                    <a:lstStyle/>
                    <a:p>
                      <a:r>
                        <a:rPr lang="en-US" sz="2400" kern="1200" dirty="0">
                          <a:solidFill>
                            <a:schemeClr val="tx1">
                              <a:lumMod val="75000"/>
                              <a:lumOff val="25000"/>
                            </a:schemeClr>
                          </a:solidFill>
                          <a:effectLst/>
                          <a:latin typeface="+mn-lt"/>
                          <a:ea typeface="+mn-ea"/>
                          <a:cs typeface="+mn-cs"/>
                        </a:rPr>
                        <a:t>No Color</a:t>
                      </a:r>
                      <a:endParaRPr lang="en-US" sz="2400" dirty="0">
                        <a:solidFill>
                          <a:schemeClr val="tx1">
                            <a:lumMod val="75000"/>
                            <a:lumOff val="25000"/>
                          </a:schemeClr>
                        </a:solidFill>
                      </a:endParaRPr>
                    </a:p>
                  </a:txBody>
                  <a:tcPr/>
                </a:tc>
                <a:tc>
                  <a:txBody>
                    <a:bodyPr/>
                    <a:lstStyle/>
                    <a:p>
                      <a:r>
                        <a:rPr lang="en-US" sz="2400" kern="1200" dirty="0">
                          <a:solidFill>
                            <a:schemeClr val="tx1">
                              <a:lumMod val="75000"/>
                              <a:lumOff val="25000"/>
                            </a:schemeClr>
                          </a:solidFill>
                          <a:effectLst/>
                          <a:latin typeface="+mn-lt"/>
                          <a:ea typeface="+mn-ea"/>
                          <a:cs typeface="+mn-cs"/>
                        </a:rPr>
                        <a:t>No Color</a:t>
                      </a:r>
                      <a:endParaRPr lang="en-US" sz="2400" dirty="0">
                        <a:solidFill>
                          <a:schemeClr val="tx1">
                            <a:lumMod val="75000"/>
                            <a:lumOff val="25000"/>
                          </a:schemeClr>
                        </a:solidFill>
                      </a:endParaRPr>
                    </a:p>
                  </a:txBody>
                  <a:tcPr/>
                </a:tc>
                <a:extLst>
                  <a:ext uri="{0D108BD9-81ED-4DB2-BD59-A6C34878D82A}">
                    <a16:rowId xmlns:a16="http://schemas.microsoft.com/office/drawing/2014/main" val="3830379455"/>
                  </a:ext>
                </a:extLst>
              </a:tr>
              <a:tr h="490584">
                <a:tc>
                  <a:txBody>
                    <a:bodyPr/>
                    <a:lstStyle/>
                    <a:p>
                      <a:r>
                        <a:rPr lang="en-US" sz="2400" dirty="0">
                          <a:solidFill>
                            <a:schemeClr val="tx1">
                              <a:lumMod val="75000"/>
                              <a:lumOff val="25000"/>
                            </a:schemeClr>
                          </a:solidFill>
                        </a:rPr>
                        <a:t>Academic – Math</a:t>
                      </a:r>
                    </a:p>
                  </a:txBody>
                  <a:tcPr/>
                </a:tc>
                <a:tc>
                  <a:txBody>
                    <a:bodyPr/>
                    <a:lstStyle/>
                    <a:p>
                      <a:r>
                        <a:rPr lang="en-US" sz="2400" kern="1200" dirty="0">
                          <a:solidFill>
                            <a:schemeClr val="tx1">
                              <a:lumMod val="75000"/>
                              <a:lumOff val="25000"/>
                            </a:schemeClr>
                          </a:solidFill>
                          <a:effectLst/>
                          <a:latin typeface="+mn-lt"/>
                          <a:ea typeface="+mn-ea"/>
                          <a:cs typeface="+mn-cs"/>
                        </a:rPr>
                        <a:t>No Color</a:t>
                      </a:r>
                      <a:endParaRPr lang="en-US" sz="2400" dirty="0">
                        <a:solidFill>
                          <a:schemeClr val="tx1">
                            <a:lumMod val="75000"/>
                            <a:lumOff val="25000"/>
                          </a:schemeClr>
                        </a:solidFill>
                      </a:endParaRPr>
                    </a:p>
                  </a:txBody>
                  <a:tcPr/>
                </a:tc>
                <a:tc>
                  <a:txBody>
                    <a:bodyPr/>
                    <a:lstStyle/>
                    <a:p>
                      <a:r>
                        <a:rPr lang="en-US" sz="2400" kern="1200" dirty="0">
                          <a:solidFill>
                            <a:schemeClr val="tx1">
                              <a:lumMod val="75000"/>
                              <a:lumOff val="25000"/>
                            </a:schemeClr>
                          </a:solidFill>
                          <a:effectLst/>
                          <a:latin typeface="+mn-lt"/>
                          <a:ea typeface="+mn-ea"/>
                          <a:cs typeface="+mn-cs"/>
                        </a:rPr>
                        <a:t>No Color</a:t>
                      </a:r>
                      <a:endParaRPr lang="en-US" sz="2400" dirty="0">
                        <a:solidFill>
                          <a:schemeClr val="tx1">
                            <a:lumMod val="75000"/>
                            <a:lumOff val="25000"/>
                          </a:schemeClr>
                        </a:solidFill>
                      </a:endParaRPr>
                    </a:p>
                  </a:txBody>
                  <a:tcPr/>
                </a:tc>
                <a:extLst>
                  <a:ext uri="{0D108BD9-81ED-4DB2-BD59-A6C34878D82A}">
                    <a16:rowId xmlns:a16="http://schemas.microsoft.com/office/drawing/2014/main" val="531298344"/>
                  </a:ext>
                </a:extLst>
              </a:tr>
              <a:tr h="490584">
                <a:tc>
                  <a:txBody>
                    <a:bodyPr/>
                    <a:lstStyle/>
                    <a:p>
                      <a:r>
                        <a:rPr lang="en-US" sz="2400" dirty="0">
                          <a:solidFill>
                            <a:schemeClr val="tx1">
                              <a:lumMod val="75000"/>
                              <a:lumOff val="25000"/>
                            </a:schemeClr>
                          </a:solidFill>
                        </a:rPr>
                        <a:t>Suspension Rate</a:t>
                      </a:r>
                    </a:p>
                  </a:txBody>
                  <a:tcPr>
                    <a:solidFill>
                      <a:schemeClr val="bg1">
                        <a:lumMod val="95000"/>
                      </a:schemeClr>
                    </a:solidFill>
                  </a:tcPr>
                </a:tc>
                <a:tc>
                  <a:txBody>
                    <a:bodyPr/>
                    <a:lstStyle/>
                    <a:p>
                      <a:r>
                        <a:rPr lang="en-US" sz="2400" b="1" kern="1200" dirty="0">
                          <a:solidFill>
                            <a:schemeClr val="tx1">
                              <a:lumMod val="75000"/>
                              <a:lumOff val="25000"/>
                            </a:schemeClr>
                          </a:solidFill>
                          <a:effectLst/>
                          <a:latin typeface="+mn-lt"/>
                          <a:ea typeface="+mn-ea"/>
                          <a:cs typeface="+mn-cs"/>
                        </a:rPr>
                        <a:t>Red</a:t>
                      </a:r>
                      <a:endParaRPr lang="en-US" sz="2400" dirty="0">
                        <a:solidFill>
                          <a:schemeClr val="tx1">
                            <a:lumMod val="75000"/>
                            <a:lumOff val="25000"/>
                          </a:schemeClr>
                        </a:solidFill>
                      </a:endParaRPr>
                    </a:p>
                  </a:txBody>
                  <a:tcPr>
                    <a:solidFill>
                      <a:schemeClr val="bg1">
                        <a:lumMod val="95000"/>
                      </a:schemeClr>
                    </a:solidFill>
                  </a:tcPr>
                </a:tc>
                <a:tc>
                  <a:txBody>
                    <a:bodyPr/>
                    <a:lstStyle/>
                    <a:p>
                      <a:r>
                        <a:rPr lang="en-US" sz="2400" b="1" kern="1200" dirty="0">
                          <a:solidFill>
                            <a:schemeClr val="tx1">
                              <a:lumMod val="75000"/>
                              <a:lumOff val="25000"/>
                            </a:schemeClr>
                          </a:solidFill>
                          <a:effectLst/>
                          <a:latin typeface="+mn-lt"/>
                          <a:ea typeface="+mn-ea"/>
                          <a:cs typeface="+mn-cs"/>
                        </a:rPr>
                        <a:t>Yellow</a:t>
                      </a:r>
                      <a:endParaRPr lang="en-US" sz="2400" b="1" dirty="0">
                        <a:solidFill>
                          <a:schemeClr val="tx1">
                            <a:lumMod val="75000"/>
                            <a:lumOff val="25000"/>
                          </a:schemeClr>
                        </a:solidFill>
                      </a:endParaRPr>
                    </a:p>
                  </a:txBody>
                  <a:tcPr>
                    <a:solidFill>
                      <a:schemeClr val="bg1">
                        <a:lumMod val="95000"/>
                      </a:schemeClr>
                    </a:solidFill>
                  </a:tcPr>
                </a:tc>
                <a:extLst>
                  <a:ext uri="{0D108BD9-81ED-4DB2-BD59-A6C34878D82A}">
                    <a16:rowId xmlns:a16="http://schemas.microsoft.com/office/drawing/2014/main" val="2507697672"/>
                  </a:ext>
                </a:extLst>
              </a:tr>
              <a:tr h="490584">
                <a:tc>
                  <a:txBody>
                    <a:bodyPr/>
                    <a:lstStyle/>
                    <a:p>
                      <a:r>
                        <a:rPr lang="en-US" sz="2400" dirty="0">
                          <a:solidFill>
                            <a:schemeClr val="tx1">
                              <a:lumMod val="75000"/>
                              <a:lumOff val="25000"/>
                            </a:schemeClr>
                          </a:solidFill>
                        </a:rPr>
                        <a:t>Chronic Absenteeism</a:t>
                      </a:r>
                    </a:p>
                  </a:txBody>
                  <a:tcPr>
                    <a:solidFill>
                      <a:schemeClr val="bg1">
                        <a:lumMod val="85000"/>
                      </a:schemeClr>
                    </a:solidFill>
                  </a:tcPr>
                </a:tc>
                <a:tc>
                  <a:txBody>
                    <a:bodyPr/>
                    <a:lstStyle/>
                    <a:p>
                      <a:r>
                        <a:rPr lang="en-US" sz="2400" b="1" kern="1200" dirty="0">
                          <a:solidFill>
                            <a:schemeClr val="tx1">
                              <a:lumMod val="75000"/>
                              <a:lumOff val="25000"/>
                            </a:schemeClr>
                          </a:solidFill>
                          <a:effectLst/>
                          <a:latin typeface="+mn-lt"/>
                          <a:ea typeface="+mn-ea"/>
                          <a:cs typeface="+mn-cs"/>
                        </a:rPr>
                        <a:t>Red</a:t>
                      </a:r>
                      <a:endParaRPr lang="en-US" sz="2400" dirty="0">
                        <a:solidFill>
                          <a:schemeClr val="tx1">
                            <a:lumMod val="75000"/>
                            <a:lumOff val="25000"/>
                          </a:schemeClr>
                        </a:solidFill>
                      </a:endParaRPr>
                    </a:p>
                  </a:txBody>
                  <a:tcPr>
                    <a:solidFill>
                      <a:schemeClr val="bg1">
                        <a:lumMod val="85000"/>
                      </a:schemeClr>
                    </a:solidFill>
                  </a:tcPr>
                </a:tc>
                <a:tc>
                  <a:txBody>
                    <a:bodyPr/>
                    <a:lstStyle/>
                    <a:p>
                      <a:r>
                        <a:rPr lang="en-US" sz="2400" b="1" kern="1200" dirty="0">
                          <a:solidFill>
                            <a:schemeClr val="tx1">
                              <a:lumMod val="75000"/>
                              <a:lumOff val="25000"/>
                            </a:schemeClr>
                          </a:solidFill>
                          <a:effectLst/>
                          <a:latin typeface="+mn-lt"/>
                          <a:ea typeface="+mn-ea"/>
                          <a:cs typeface="+mn-cs"/>
                        </a:rPr>
                        <a:t>Red</a:t>
                      </a:r>
                      <a:endParaRPr lang="en-US" sz="2400" dirty="0">
                        <a:solidFill>
                          <a:schemeClr val="tx1">
                            <a:lumMod val="75000"/>
                            <a:lumOff val="25000"/>
                          </a:schemeClr>
                        </a:solidFill>
                      </a:endParaRPr>
                    </a:p>
                  </a:txBody>
                  <a:tcPr>
                    <a:solidFill>
                      <a:schemeClr val="bg1">
                        <a:lumMod val="85000"/>
                      </a:schemeClr>
                    </a:solidFill>
                  </a:tcPr>
                </a:tc>
                <a:extLst>
                  <a:ext uri="{0D108BD9-81ED-4DB2-BD59-A6C34878D82A}">
                    <a16:rowId xmlns:a16="http://schemas.microsoft.com/office/drawing/2014/main" val="2416854383"/>
                  </a:ext>
                </a:extLst>
              </a:tr>
            </a:tbl>
          </a:graphicData>
        </a:graphic>
      </p:graphicFrame>
      <p:sp>
        <p:nvSpPr>
          <p:cNvPr id="6" name="Content Placeholder 5">
            <a:extLst>
              <a:ext uri="{FF2B5EF4-FFF2-40B4-BE49-F238E27FC236}">
                <a16:creationId xmlns:a16="http://schemas.microsoft.com/office/drawing/2014/main" id="{4AD162A6-1B66-E856-84F0-DD71A7BB7CBF}"/>
              </a:ext>
              <a:ext uri="{C183D7F6-B498-43B3-948B-1728B52AA6E4}">
                <adec:decorative xmlns:adec="http://schemas.microsoft.com/office/drawing/2017/decorative" val="0"/>
              </a:ext>
            </a:extLst>
          </p:cNvPr>
          <p:cNvSpPr>
            <a:spLocks noGrp="1"/>
          </p:cNvSpPr>
          <p:nvPr>
            <p:ph sz="quarter" idx="12"/>
          </p:nvPr>
        </p:nvSpPr>
        <p:spPr>
          <a:xfrm>
            <a:off x="5317588" y="5582386"/>
            <a:ext cx="3508547" cy="748076"/>
          </a:xfrm>
          <a:ln>
            <a:solidFill>
              <a:schemeClr val="tx1"/>
            </a:solidFill>
          </a:ln>
        </p:spPr>
        <p:txBody>
          <a:bodyPr>
            <a:noAutofit/>
          </a:bodyPr>
          <a:lstStyle/>
          <a:p>
            <a:pPr algn="ctr"/>
            <a:r>
              <a:rPr lang="en-US" sz="2400" b="1" dirty="0"/>
              <a:t>Met</a:t>
            </a:r>
            <a:r>
              <a:rPr lang="en-US" sz="2400" dirty="0"/>
              <a:t> Criterion 1: All Red</a:t>
            </a:r>
          </a:p>
        </p:txBody>
      </p:sp>
      <p:sp>
        <p:nvSpPr>
          <p:cNvPr id="7" name="Content Placeholder 6">
            <a:extLst>
              <a:ext uri="{FF2B5EF4-FFF2-40B4-BE49-F238E27FC236}">
                <a16:creationId xmlns:a16="http://schemas.microsoft.com/office/drawing/2014/main" id="{AD9643FF-1A1B-1DF4-4B07-7B593F42F26D}"/>
              </a:ext>
              <a:ext uri="{C183D7F6-B498-43B3-948B-1728B52AA6E4}">
                <adec:decorative xmlns:adec="http://schemas.microsoft.com/office/drawing/2017/decorative" val="0"/>
              </a:ext>
            </a:extLst>
          </p:cNvPr>
          <p:cNvSpPr>
            <a:spLocks noGrp="1"/>
          </p:cNvSpPr>
          <p:nvPr>
            <p:ph sz="quarter" idx="11"/>
          </p:nvPr>
        </p:nvSpPr>
        <p:spPr>
          <a:xfrm>
            <a:off x="9084184" y="5582386"/>
            <a:ext cx="2983991" cy="748076"/>
          </a:xfrm>
          <a:ln>
            <a:solidFill>
              <a:schemeClr val="tx1"/>
            </a:solidFill>
          </a:ln>
        </p:spPr>
        <p:txBody>
          <a:bodyPr>
            <a:noAutofit/>
          </a:bodyPr>
          <a:lstStyle/>
          <a:p>
            <a:pPr algn="ctr"/>
            <a:r>
              <a:rPr lang="en-US" sz="2400" b="1" dirty="0"/>
              <a:t>Met</a:t>
            </a:r>
            <a:r>
              <a:rPr lang="en-US" sz="2400" dirty="0"/>
              <a:t> Criterion 2: All Red except one.</a:t>
            </a:r>
          </a:p>
        </p:txBody>
      </p:sp>
      <p:sp>
        <p:nvSpPr>
          <p:cNvPr id="2" name="Slide Number Placeholder 1">
            <a:extLst>
              <a:ext uri="{FF2B5EF4-FFF2-40B4-BE49-F238E27FC236}">
                <a16:creationId xmlns:a16="http://schemas.microsoft.com/office/drawing/2014/main" id="{D1BA3630-503D-C269-742B-A3EB20EC804E}"/>
              </a:ext>
            </a:extLst>
          </p:cNvPr>
          <p:cNvSpPr>
            <a:spLocks noGrp="1"/>
          </p:cNvSpPr>
          <p:nvPr>
            <p:ph type="sldNum" sz="quarter" idx="15"/>
          </p:nvPr>
        </p:nvSpPr>
        <p:spPr/>
        <p:txBody>
          <a:bodyPr/>
          <a:lstStyle/>
          <a:p>
            <a:fld id="{425B8834-9231-4E95-9474-5E208B968EA0}" type="slidenum">
              <a:rPr lang="en-US" smtClean="0"/>
              <a:pPr/>
              <a:t>20</a:t>
            </a:fld>
            <a:endParaRPr lang="en-US" dirty="0"/>
          </a:p>
        </p:txBody>
      </p:sp>
      <p:sp>
        <p:nvSpPr>
          <p:cNvPr id="12" name="Arrow: Down 11">
            <a:extLst>
              <a:ext uri="{FF2B5EF4-FFF2-40B4-BE49-F238E27FC236}">
                <a16:creationId xmlns:a16="http://schemas.microsoft.com/office/drawing/2014/main" id="{E26CEF05-BA54-5BDC-DD97-A29EC6EBF858}"/>
              </a:ext>
              <a:ext uri="{C183D7F6-B498-43B3-948B-1728B52AA6E4}">
                <adec:decorative xmlns:adec="http://schemas.microsoft.com/office/drawing/2017/decorative" val="1"/>
              </a:ext>
            </a:extLst>
          </p:cNvPr>
          <p:cNvSpPr/>
          <p:nvPr/>
        </p:nvSpPr>
        <p:spPr>
          <a:xfrm>
            <a:off x="7076137" y="5120720"/>
            <a:ext cx="288665" cy="461665"/>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EE5B7671-FAE8-785F-51AA-EF9DDA9CF684}"/>
              </a:ext>
              <a:ext uri="{C183D7F6-B498-43B3-948B-1728B52AA6E4}">
                <adec:decorative xmlns:adec="http://schemas.microsoft.com/office/drawing/2017/decorative" val="1"/>
              </a:ext>
            </a:extLst>
          </p:cNvPr>
          <p:cNvSpPr/>
          <p:nvPr/>
        </p:nvSpPr>
        <p:spPr>
          <a:xfrm>
            <a:off x="10431846" y="5120720"/>
            <a:ext cx="288665" cy="461665"/>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1925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A12F6-DCFA-BC7C-6C93-E35F7C116CD1}"/>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A31577E5-7E45-1412-E9CB-8A3E9CF7D95D}"/>
              </a:ext>
            </a:extLst>
          </p:cNvPr>
          <p:cNvSpPr>
            <a:spLocks noGrp="1"/>
          </p:cNvSpPr>
          <p:nvPr>
            <p:ph type="title"/>
          </p:nvPr>
        </p:nvSpPr>
        <p:spPr/>
        <p:txBody>
          <a:bodyPr/>
          <a:lstStyle/>
          <a:p>
            <a:r>
              <a:rPr lang="en-US" dirty="0"/>
              <a:t>ATSI Exit Criteria (1)</a:t>
            </a:r>
          </a:p>
        </p:txBody>
      </p:sp>
      <p:sp>
        <p:nvSpPr>
          <p:cNvPr id="4" name="Content Placeholder 3">
            <a:extLst>
              <a:ext uri="{FF2B5EF4-FFF2-40B4-BE49-F238E27FC236}">
                <a16:creationId xmlns:a16="http://schemas.microsoft.com/office/drawing/2014/main" id="{304AE586-01CF-1B3E-3FFB-367937BCA4E9}"/>
              </a:ext>
              <a:ext uri="{C183D7F6-B498-43B3-948B-1728B52AA6E4}">
                <adec:decorative xmlns:adec="http://schemas.microsoft.com/office/drawing/2017/decorative" val="0"/>
              </a:ext>
            </a:extLst>
          </p:cNvPr>
          <p:cNvSpPr>
            <a:spLocks noGrp="1"/>
          </p:cNvSpPr>
          <p:nvPr>
            <p:ph sz="half" idx="1"/>
          </p:nvPr>
        </p:nvSpPr>
        <p:spPr>
          <a:xfrm>
            <a:off x="1885950" y="1846264"/>
            <a:ext cx="10306050" cy="912812"/>
          </a:xfrm>
        </p:spPr>
        <p:txBody>
          <a:bodyPr>
            <a:normAutofit/>
          </a:bodyPr>
          <a:lstStyle/>
          <a:p>
            <a:pPr marL="0" indent="0">
              <a:buNone/>
            </a:pPr>
            <a:r>
              <a:rPr lang="en-US" b="1" dirty="0"/>
              <a:t>Exit Criterion 1</a:t>
            </a:r>
            <a:r>
              <a:rPr lang="en-US" dirty="0"/>
              <a:t>: Student group </a:t>
            </a:r>
            <a:r>
              <a:rPr lang="en-US" b="1" dirty="0"/>
              <a:t>does not meet </a:t>
            </a:r>
            <a:r>
              <a:rPr lang="en-US" dirty="0"/>
              <a:t>any of the ATSI eligibility criteria for entry.</a:t>
            </a:r>
          </a:p>
        </p:txBody>
      </p:sp>
      <p:graphicFrame>
        <p:nvGraphicFramePr>
          <p:cNvPr id="6" name="Content Placeholder 5" descr="Table with Targeted Support and Improvement eligibility criteria based on the 2024 and 2025 Dashboard.">
            <a:extLst>
              <a:ext uri="{FF2B5EF4-FFF2-40B4-BE49-F238E27FC236}">
                <a16:creationId xmlns:a16="http://schemas.microsoft.com/office/drawing/2014/main" id="{40568B48-204F-EC45-218F-1F30BAAAD90B}"/>
              </a:ext>
              <a:ext uri="{C183D7F6-B498-43B3-948B-1728B52AA6E4}">
                <adec:decorative xmlns:adec="http://schemas.microsoft.com/office/drawing/2017/decorative" val="0"/>
              </a:ext>
            </a:extLst>
          </p:cNvPr>
          <p:cNvGraphicFramePr>
            <a:graphicFrameLocks noGrp="1"/>
          </p:cNvGraphicFramePr>
          <p:nvPr>
            <p:ph sz="half" idx="2"/>
            <p:extLst>
              <p:ext uri="{D42A27DB-BD31-4B8C-83A1-F6EECF244321}">
                <p14:modId xmlns:p14="http://schemas.microsoft.com/office/powerpoint/2010/main" val="998421165"/>
              </p:ext>
            </p:extLst>
          </p:nvPr>
        </p:nvGraphicFramePr>
        <p:xfrm>
          <a:off x="2017567" y="2898451"/>
          <a:ext cx="10042815" cy="3095292"/>
        </p:xfrm>
        <a:graphic>
          <a:graphicData uri="http://schemas.openxmlformats.org/drawingml/2006/table">
            <a:tbl>
              <a:tblPr firstRow="1" bandRow="1">
                <a:tableStyleId>{5C22544A-7EE6-4342-B048-85BDC9FD1C3A}</a:tableStyleId>
              </a:tblPr>
              <a:tblGrid>
                <a:gridCol w="2147912">
                  <a:extLst>
                    <a:ext uri="{9D8B030D-6E8A-4147-A177-3AD203B41FA5}">
                      <a16:colId xmlns:a16="http://schemas.microsoft.com/office/drawing/2014/main" val="3338511439"/>
                    </a:ext>
                  </a:extLst>
                </a:gridCol>
                <a:gridCol w="7894903">
                  <a:extLst>
                    <a:ext uri="{9D8B030D-6E8A-4147-A177-3AD203B41FA5}">
                      <a16:colId xmlns:a16="http://schemas.microsoft.com/office/drawing/2014/main" val="2207082554"/>
                    </a:ext>
                  </a:extLst>
                </a:gridCol>
              </a:tblGrid>
              <a:tr h="588944">
                <a:tc>
                  <a:txBody>
                    <a:bodyPr/>
                    <a:lstStyle/>
                    <a:p>
                      <a:pPr marL="0" marR="42545" lvl="0" algn="ctr">
                        <a:lnSpc>
                          <a:spcPct val="103000"/>
                        </a:lnSpc>
                        <a:spcBef>
                          <a:spcPts val="509"/>
                        </a:spcBef>
                        <a:spcAft>
                          <a:spcPts val="1000"/>
                        </a:spcAft>
                        <a:buNone/>
                      </a:pPr>
                      <a:r>
                        <a:rPr lang="en-US" sz="2800" b="1" dirty="0">
                          <a:solidFill>
                            <a:schemeClr val="bg1"/>
                          </a:solidFill>
                          <a:effectLst/>
                          <a:latin typeface="Arial"/>
                          <a:ea typeface="Calibri"/>
                          <a:cs typeface="Arial"/>
                        </a:rPr>
                        <a:t>Criteria</a:t>
                      </a:r>
                      <a:endParaRPr lang="en-US" sz="2800" dirty="0">
                        <a:solidFill>
                          <a:schemeClr val="bg1"/>
                        </a:solidFill>
                        <a:effectLst/>
                        <a:latin typeface="Arial"/>
                        <a:ea typeface="Calibri"/>
                        <a:cs typeface="Arial"/>
                      </a:endParaRPr>
                    </a:p>
                  </a:txBody>
                  <a:tcPr marL="68580" marR="68580" marT="0" marB="0" anchor="ctr">
                    <a:solidFill>
                      <a:srgbClr val="002060"/>
                    </a:solidFill>
                  </a:tcPr>
                </a:tc>
                <a:tc>
                  <a:txBody>
                    <a:bodyPr/>
                    <a:lstStyle/>
                    <a:p>
                      <a:pPr lvl="0" algn="ctr">
                        <a:lnSpc>
                          <a:spcPct val="100000"/>
                        </a:lnSpc>
                        <a:spcBef>
                          <a:spcPts val="0"/>
                        </a:spcBef>
                        <a:spcAft>
                          <a:spcPts val="0"/>
                        </a:spcAft>
                        <a:buNone/>
                      </a:pPr>
                      <a:r>
                        <a:rPr lang="en-US" sz="2800" b="1" i="0" u="none" strike="noStrike" noProof="0" dirty="0">
                          <a:solidFill>
                            <a:schemeClr val="bg1"/>
                          </a:solidFill>
                          <a:effectLst/>
                          <a:latin typeface="Arial"/>
                        </a:rPr>
                        <a:t>Eligibility Criteria Based on the </a:t>
                      </a:r>
                    </a:p>
                    <a:p>
                      <a:pPr lvl="0" algn="ctr">
                        <a:lnSpc>
                          <a:spcPct val="100000"/>
                        </a:lnSpc>
                        <a:spcBef>
                          <a:spcPts val="0"/>
                        </a:spcBef>
                        <a:spcAft>
                          <a:spcPts val="0"/>
                        </a:spcAft>
                        <a:buNone/>
                      </a:pPr>
                      <a:r>
                        <a:rPr lang="en-US" sz="2800" b="1" i="0" u="none" strike="noStrike" noProof="0" dirty="0">
                          <a:solidFill>
                            <a:schemeClr val="bg1"/>
                          </a:solidFill>
                          <a:effectLst/>
                          <a:latin typeface="Arial"/>
                        </a:rPr>
                        <a:t>2024 and 2025 Dashboards</a:t>
                      </a:r>
                      <a:endParaRPr lang="en-US" sz="2800" b="1" i="0" u="none" strike="noStrike" noProof="0" dirty="0">
                        <a:solidFill>
                          <a:srgbClr val="FFFFFF"/>
                        </a:solidFill>
                        <a:effectLst/>
                        <a:latin typeface="Arial"/>
                      </a:endParaRPr>
                    </a:p>
                  </a:txBody>
                  <a:tcPr marL="68580" marR="68580" marT="0" marB="0" anchor="ctr">
                    <a:solidFill>
                      <a:srgbClr val="002060"/>
                    </a:solidFill>
                  </a:tcPr>
                </a:tc>
                <a:extLst>
                  <a:ext uri="{0D108BD9-81ED-4DB2-BD59-A6C34878D82A}">
                    <a16:rowId xmlns:a16="http://schemas.microsoft.com/office/drawing/2014/main" val="2172692466"/>
                  </a:ext>
                </a:extLst>
              </a:tr>
              <a:tr h="436058">
                <a:tc>
                  <a:txBody>
                    <a:bodyPr/>
                    <a:lstStyle/>
                    <a:p>
                      <a:pPr marL="0" marR="42545" lvl="0" algn="l">
                        <a:lnSpc>
                          <a:spcPct val="103000"/>
                        </a:lnSpc>
                        <a:spcBef>
                          <a:spcPts val="509"/>
                        </a:spcBef>
                        <a:spcAft>
                          <a:spcPts val="1000"/>
                        </a:spcAft>
                        <a:buNone/>
                      </a:pPr>
                      <a:r>
                        <a:rPr lang="en-US" sz="2800" dirty="0">
                          <a:solidFill>
                            <a:schemeClr val="tx1">
                              <a:lumMod val="75000"/>
                              <a:lumOff val="25000"/>
                            </a:schemeClr>
                          </a:solidFill>
                          <a:effectLst/>
                          <a:latin typeface="Arial"/>
                          <a:ea typeface="Calibri"/>
                          <a:cs typeface="Arial"/>
                        </a:rPr>
                        <a:t>Criterion 1</a:t>
                      </a:r>
                      <a:endParaRPr lang="en-US" sz="2800" dirty="0">
                        <a:solidFill>
                          <a:schemeClr val="tx1">
                            <a:lumMod val="75000"/>
                            <a:lumOff val="25000"/>
                          </a:schemeClr>
                        </a:solidFill>
                      </a:endParaRPr>
                    </a:p>
                  </a:txBody>
                  <a:tcPr marL="68580" marR="68580" marT="0" marB="0" anchor="ctr"/>
                </a:tc>
                <a:tc>
                  <a:txBody>
                    <a:bodyPr/>
                    <a:lstStyle/>
                    <a:p>
                      <a:pPr marL="0" marR="0" lvl="0" algn="l">
                        <a:lnSpc>
                          <a:spcPct val="103000"/>
                        </a:lnSpc>
                        <a:spcBef>
                          <a:spcPts val="509"/>
                        </a:spcBef>
                        <a:spcAft>
                          <a:spcPts val="1000"/>
                        </a:spcAft>
                        <a:buNone/>
                      </a:pPr>
                      <a:r>
                        <a:rPr lang="en-US" sz="2800" dirty="0">
                          <a:solidFill>
                            <a:schemeClr val="tx1">
                              <a:lumMod val="75000"/>
                              <a:lumOff val="25000"/>
                            </a:schemeClr>
                          </a:solidFill>
                          <a:effectLst/>
                          <a:latin typeface="Arial"/>
                          <a:ea typeface="Calibri"/>
                          <a:cs typeface="Arial"/>
                        </a:rPr>
                        <a:t>All</a:t>
                      </a:r>
                      <a:r>
                        <a:rPr lang="en-US" sz="2800" spc="-10" dirty="0">
                          <a:solidFill>
                            <a:schemeClr val="tx1">
                              <a:lumMod val="75000"/>
                              <a:lumOff val="25000"/>
                            </a:schemeClr>
                          </a:solidFill>
                          <a:effectLst/>
                          <a:latin typeface="Arial"/>
                          <a:ea typeface="Calibri"/>
                          <a:cs typeface="Arial"/>
                        </a:rPr>
                        <a:t> </a:t>
                      </a:r>
                      <a:r>
                        <a:rPr lang="en-US" sz="2800" b="1" dirty="0">
                          <a:solidFill>
                            <a:schemeClr val="tx1">
                              <a:lumMod val="75000"/>
                              <a:lumOff val="25000"/>
                            </a:schemeClr>
                          </a:solidFill>
                          <a:effectLst/>
                          <a:latin typeface="Arial"/>
                          <a:ea typeface="Calibri"/>
                          <a:cs typeface="Arial"/>
                        </a:rPr>
                        <a:t>Red</a:t>
                      </a:r>
                      <a:r>
                        <a:rPr lang="en-US" sz="2800" b="1" spc="-10" dirty="0">
                          <a:solidFill>
                            <a:schemeClr val="tx1">
                              <a:lumMod val="75000"/>
                              <a:lumOff val="25000"/>
                            </a:schemeClr>
                          </a:solidFill>
                          <a:effectLst/>
                          <a:latin typeface="Arial"/>
                          <a:ea typeface="Calibri"/>
                          <a:cs typeface="Arial"/>
                        </a:rPr>
                        <a:t> </a:t>
                      </a:r>
                      <a:r>
                        <a:rPr lang="en-US" sz="2800" spc="-10" dirty="0">
                          <a:solidFill>
                            <a:schemeClr val="tx1">
                              <a:lumMod val="75000"/>
                              <a:lumOff val="25000"/>
                            </a:schemeClr>
                          </a:solidFill>
                          <a:effectLst/>
                          <a:latin typeface="Arial"/>
                          <a:ea typeface="Calibri"/>
                          <a:cs typeface="Arial"/>
                        </a:rPr>
                        <a:t>indicators</a:t>
                      </a:r>
                      <a:endParaRPr lang="en-US" sz="2800" dirty="0">
                        <a:solidFill>
                          <a:schemeClr val="tx1">
                            <a:lumMod val="75000"/>
                            <a:lumOff val="25000"/>
                          </a:schemeClr>
                        </a:solidFill>
                        <a:effectLst/>
                        <a:latin typeface="Arial"/>
                        <a:ea typeface="Calibri"/>
                        <a:cs typeface="Arial"/>
                      </a:endParaRPr>
                    </a:p>
                  </a:txBody>
                  <a:tcPr marL="68580" marR="68580" marT="0" marB="0" anchor="ctr"/>
                </a:tc>
                <a:extLst>
                  <a:ext uri="{0D108BD9-81ED-4DB2-BD59-A6C34878D82A}">
                    <a16:rowId xmlns:a16="http://schemas.microsoft.com/office/drawing/2014/main" val="1485294795"/>
                  </a:ext>
                </a:extLst>
              </a:tr>
              <a:tr h="902897">
                <a:tc>
                  <a:txBody>
                    <a:bodyPr/>
                    <a:lstStyle/>
                    <a:p>
                      <a:pPr marL="0" marR="42545" lvl="0" algn="l">
                        <a:lnSpc>
                          <a:spcPct val="103000"/>
                        </a:lnSpc>
                        <a:spcBef>
                          <a:spcPts val="509"/>
                        </a:spcBef>
                        <a:spcAft>
                          <a:spcPts val="1000"/>
                        </a:spcAft>
                        <a:buNone/>
                      </a:pPr>
                      <a:r>
                        <a:rPr lang="en-US" sz="2800">
                          <a:solidFill>
                            <a:schemeClr val="tx1">
                              <a:lumMod val="75000"/>
                              <a:lumOff val="25000"/>
                            </a:schemeClr>
                          </a:solidFill>
                          <a:effectLst/>
                          <a:latin typeface="Arial"/>
                          <a:ea typeface="Calibri"/>
                          <a:cs typeface="Arial"/>
                        </a:rPr>
                        <a:t>Criterion 2</a:t>
                      </a:r>
                      <a:endParaRPr lang="en-US" sz="2800">
                        <a:solidFill>
                          <a:schemeClr val="tx1">
                            <a:lumMod val="75000"/>
                            <a:lumOff val="25000"/>
                          </a:schemeClr>
                        </a:solidFill>
                      </a:endParaRPr>
                    </a:p>
                  </a:txBody>
                  <a:tcPr marL="68580" marR="68580" marT="0" marB="0" anchor="ctr"/>
                </a:tc>
                <a:tc>
                  <a:txBody>
                    <a:bodyPr/>
                    <a:lstStyle/>
                    <a:p>
                      <a:pPr marL="0" marR="0" lvl="0" algn="l">
                        <a:lnSpc>
                          <a:spcPct val="103000"/>
                        </a:lnSpc>
                        <a:spcBef>
                          <a:spcPts val="509"/>
                        </a:spcBef>
                        <a:spcAft>
                          <a:spcPts val="1000"/>
                        </a:spcAft>
                        <a:buNone/>
                      </a:pPr>
                      <a:r>
                        <a:rPr lang="en-US" sz="2800" dirty="0">
                          <a:solidFill>
                            <a:schemeClr val="tx1">
                              <a:lumMod val="75000"/>
                              <a:lumOff val="25000"/>
                            </a:schemeClr>
                          </a:solidFill>
                          <a:effectLst/>
                          <a:latin typeface="Arial"/>
                          <a:ea typeface="Calibri"/>
                          <a:cs typeface="Arial"/>
                        </a:rPr>
                        <a:t>All</a:t>
                      </a:r>
                      <a:r>
                        <a:rPr lang="en-US" sz="2800" spc="-20" dirty="0">
                          <a:solidFill>
                            <a:schemeClr val="tx1">
                              <a:lumMod val="75000"/>
                              <a:lumOff val="25000"/>
                            </a:schemeClr>
                          </a:solidFill>
                          <a:effectLst/>
                          <a:latin typeface="Arial"/>
                          <a:ea typeface="Calibri"/>
                          <a:cs typeface="Arial"/>
                        </a:rPr>
                        <a:t> </a:t>
                      </a:r>
                      <a:r>
                        <a:rPr lang="en-US" sz="2800" b="1" dirty="0">
                          <a:solidFill>
                            <a:schemeClr val="tx1">
                              <a:lumMod val="75000"/>
                              <a:lumOff val="25000"/>
                            </a:schemeClr>
                          </a:solidFill>
                          <a:effectLst/>
                          <a:latin typeface="Arial"/>
                          <a:ea typeface="Calibri"/>
                          <a:cs typeface="Arial"/>
                        </a:rPr>
                        <a:t>Red</a:t>
                      </a:r>
                      <a:r>
                        <a:rPr lang="en-US" sz="2800" b="1" spc="-20" dirty="0">
                          <a:solidFill>
                            <a:schemeClr val="tx1">
                              <a:lumMod val="75000"/>
                              <a:lumOff val="25000"/>
                            </a:schemeClr>
                          </a:solidFill>
                          <a:effectLst/>
                          <a:latin typeface="Arial"/>
                          <a:ea typeface="Calibri"/>
                          <a:cs typeface="Arial"/>
                        </a:rPr>
                        <a:t> </a:t>
                      </a:r>
                      <a:r>
                        <a:rPr lang="en-US" sz="2800" dirty="0">
                          <a:solidFill>
                            <a:schemeClr val="tx1">
                              <a:lumMod val="75000"/>
                              <a:lumOff val="25000"/>
                            </a:schemeClr>
                          </a:solidFill>
                          <a:effectLst/>
                          <a:latin typeface="Arial"/>
                          <a:ea typeface="Calibri"/>
                          <a:cs typeface="Arial"/>
                        </a:rPr>
                        <a:t>indicators</a:t>
                      </a:r>
                      <a:r>
                        <a:rPr lang="en-US" sz="2800" spc="-20" dirty="0">
                          <a:solidFill>
                            <a:schemeClr val="tx1">
                              <a:lumMod val="75000"/>
                              <a:lumOff val="25000"/>
                            </a:schemeClr>
                          </a:solidFill>
                          <a:effectLst/>
                          <a:latin typeface="Arial"/>
                          <a:ea typeface="Calibri"/>
                          <a:cs typeface="Arial"/>
                        </a:rPr>
                        <a:t> </a:t>
                      </a:r>
                      <a:r>
                        <a:rPr lang="en-US" sz="2800" dirty="0">
                          <a:solidFill>
                            <a:schemeClr val="tx1">
                              <a:lumMod val="75000"/>
                              <a:lumOff val="25000"/>
                            </a:schemeClr>
                          </a:solidFill>
                          <a:effectLst/>
                          <a:latin typeface="Arial"/>
                          <a:ea typeface="Calibri"/>
                          <a:cs typeface="Arial"/>
                        </a:rPr>
                        <a:t>except</a:t>
                      </a:r>
                      <a:r>
                        <a:rPr lang="en-US" sz="2800" spc="-15" dirty="0">
                          <a:solidFill>
                            <a:schemeClr val="tx1">
                              <a:lumMod val="75000"/>
                              <a:lumOff val="25000"/>
                            </a:schemeClr>
                          </a:solidFill>
                          <a:effectLst/>
                          <a:latin typeface="Arial"/>
                          <a:ea typeface="Calibri"/>
                          <a:cs typeface="Arial"/>
                        </a:rPr>
                        <a:t> </a:t>
                      </a:r>
                      <a:r>
                        <a:rPr lang="en-US" sz="2800" dirty="0">
                          <a:solidFill>
                            <a:schemeClr val="tx1">
                              <a:lumMod val="75000"/>
                              <a:lumOff val="25000"/>
                            </a:schemeClr>
                          </a:solidFill>
                          <a:effectLst/>
                          <a:latin typeface="Arial"/>
                          <a:ea typeface="Calibri"/>
                          <a:cs typeface="Arial"/>
                        </a:rPr>
                        <a:t>for</a:t>
                      </a:r>
                      <a:r>
                        <a:rPr lang="en-US" sz="2800" spc="-15" dirty="0">
                          <a:solidFill>
                            <a:schemeClr val="tx1">
                              <a:lumMod val="75000"/>
                              <a:lumOff val="25000"/>
                            </a:schemeClr>
                          </a:solidFill>
                          <a:effectLst/>
                          <a:latin typeface="Arial"/>
                          <a:ea typeface="Calibri"/>
                          <a:cs typeface="Arial"/>
                        </a:rPr>
                        <a:t> </a:t>
                      </a:r>
                      <a:r>
                        <a:rPr lang="en-US" sz="2800" dirty="0">
                          <a:solidFill>
                            <a:schemeClr val="tx1">
                              <a:lumMod val="75000"/>
                              <a:lumOff val="25000"/>
                            </a:schemeClr>
                          </a:solidFill>
                          <a:effectLst/>
                          <a:latin typeface="Arial"/>
                          <a:ea typeface="Calibri"/>
                          <a:cs typeface="Arial"/>
                        </a:rPr>
                        <a:t>one</a:t>
                      </a:r>
                      <a:r>
                        <a:rPr lang="en-US" sz="2800" spc="-15" dirty="0">
                          <a:solidFill>
                            <a:schemeClr val="tx1">
                              <a:lumMod val="75000"/>
                              <a:lumOff val="25000"/>
                            </a:schemeClr>
                          </a:solidFill>
                          <a:effectLst/>
                          <a:latin typeface="Arial"/>
                          <a:ea typeface="Calibri"/>
                          <a:cs typeface="Arial"/>
                        </a:rPr>
                        <a:t> </a:t>
                      </a:r>
                      <a:r>
                        <a:rPr lang="en-US" sz="2800" dirty="0">
                          <a:solidFill>
                            <a:schemeClr val="tx1">
                              <a:lumMod val="75000"/>
                              <a:lumOff val="25000"/>
                            </a:schemeClr>
                          </a:solidFill>
                          <a:effectLst/>
                          <a:latin typeface="Arial"/>
                          <a:ea typeface="Calibri"/>
                          <a:cs typeface="Arial"/>
                        </a:rPr>
                        <a:t>indicator</a:t>
                      </a:r>
                      <a:r>
                        <a:rPr lang="en-US" sz="2800" spc="-15" dirty="0">
                          <a:solidFill>
                            <a:schemeClr val="tx1">
                              <a:lumMod val="75000"/>
                              <a:lumOff val="25000"/>
                            </a:schemeClr>
                          </a:solidFill>
                          <a:effectLst/>
                          <a:latin typeface="Arial"/>
                          <a:ea typeface="Calibri"/>
                          <a:cs typeface="Arial"/>
                        </a:rPr>
                        <a:t> </a:t>
                      </a:r>
                      <a:r>
                        <a:rPr lang="en-US" sz="2800" dirty="0">
                          <a:solidFill>
                            <a:schemeClr val="tx1">
                              <a:lumMod val="75000"/>
                              <a:lumOff val="25000"/>
                            </a:schemeClr>
                          </a:solidFill>
                          <a:effectLst/>
                          <a:latin typeface="Arial"/>
                          <a:ea typeface="Calibri"/>
                          <a:cs typeface="Arial"/>
                        </a:rPr>
                        <a:t>of</a:t>
                      </a:r>
                      <a:r>
                        <a:rPr lang="en-US" sz="2800" spc="-15" dirty="0">
                          <a:solidFill>
                            <a:schemeClr val="tx1">
                              <a:lumMod val="75000"/>
                              <a:lumOff val="25000"/>
                            </a:schemeClr>
                          </a:solidFill>
                          <a:effectLst/>
                          <a:latin typeface="Arial"/>
                          <a:ea typeface="Calibri"/>
                          <a:cs typeface="Arial"/>
                        </a:rPr>
                        <a:t> </a:t>
                      </a:r>
                      <a:r>
                        <a:rPr lang="en-US" sz="2800" dirty="0">
                          <a:solidFill>
                            <a:schemeClr val="tx1">
                              <a:lumMod val="75000"/>
                              <a:lumOff val="25000"/>
                            </a:schemeClr>
                          </a:solidFill>
                          <a:effectLst/>
                          <a:latin typeface="Arial"/>
                          <a:ea typeface="Calibri"/>
                          <a:cs typeface="Arial"/>
                        </a:rPr>
                        <a:t>another performance color</a:t>
                      </a:r>
                      <a:endParaRPr lang="en-US" sz="2800" dirty="0">
                        <a:solidFill>
                          <a:schemeClr val="tx1">
                            <a:lumMod val="75000"/>
                            <a:lumOff val="25000"/>
                          </a:schemeClr>
                        </a:solidFill>
                      </a:endParaRPr>
                    </a:p>
                  </a:txBody>
                  <a:tcPr marL="68580" marR="68580" marT="0" marB="0" anchor="ctr"/>
                </a:tc>
                <a:extLst>
                  <a:ext uri="{0D108BD9-81ED-4DB2-BD59-A6C34878D82A}">
                    <a16:rowId xmlns:a16="http://schemas.microsoft.com/office/drawing/2014/main" val="639761089"/>
                  </a:ext>
                </a:extLst>
              </a:tr>
              <a:tr h="902897">
                <a:tc>
                  <a:txBody>
                    <a:bodyPr/>
                    <a:lstStyle/>
                    <a:p>
                      <a:pPr marL="0" marR="42545" lvl="0" algn="l">
                        <a:lnSpc>
                          <a:spcPct val="103000"/>
                        </a:lnSpc>
                        <a:spcBef>
                          <a:spcPts val="509"/>
                        </a:spcBef>
                        <a:spcAft>
                          <a:spcPts val="1000"/>
                        </a:spcAft>
                        <a:buNone/>
                      </a:pPr>
                      <a:r>
                        <a:rPr lang="en-US" sz="2800">
                          <a:solidFill>
                            <a:schemeClr val="tx1">
                              <a:lumMod val="75000"/>
                              <a:lumOff val="25000"/>
                            </a:schemeClr>
                          </a:solidFill>
                          <a:effectLst/>
                          <a:latin typeface="Arial"/>
                          <a:ea typeface="Calibri"/>
                          <a:cs typeface="Arial"/>
                        </a:rPr>
                        <a:t>Criterion 3</a:t>
                      </a:r>
                      <a:endParaRPr lang="en-US" sz="2800">
                        <a:solidFill>
                          <a:schemeClr val="tx1">
                            <a:lumMod val="75000"/>
                            <a:lumOff val="25000"/>
                          </a:schemeClr>
                        </a:solidFill>
                      </a:endParaRPr>
                    </a:p>
                  </a:txBody>
                  <a:tcPr marL="68580" marR="68580" marT="0" marB="0" anchor="ctr"/>
                </a:tc>
                <a:tc>
                  <a:txBody>
                    <a:bodyPr/>
                    <a:lstStyle/>
                    <a:p>
                      <a:pPr marL="0" marR="0" lvl="0" algn="l">
                        <a:lnSpc>
                          <a:spcPct val="103000"/>
                        </a:lnSpc>
                        <a:spcBef>
                          <a:spcPts val="509"/>
                        </a:spcBef>
                        <a:spcAft>
                          <a:spcPts val="1000"/>
                        </a:spcAft>
                        <a:buNone/>
                      </a:pPr>
                      <a:r>
                        <a:rPr lang="en-US" sz="2800" dirty="0">
                          <a:solidFill>
                            <a:schemeClr val="tx1">
                              <a:lumMod val="75000"/>
                              <a:lumOff val="25000"/>
                            </a:schemeClr>
                          </a:solidFill>
                          <a:effectLst/>
                          <a:latin typeface="Arial"/>
                          <a:ea typeface="Calibri"/>
                          <a:cs typeface="Arial"/>
                        </a:rPr>
                        <a:t>Five</a:t>
                      </a:r>
                      <a:r>
                        <a:rPr lang="en-US" sz="2800" spc="-10" dirty="0">
                          <a:solidFill>
                            <a:schemeClr val="tx1">
                              <a:lumMod val="75000"/>
                              <a:lumOff val="25000"/>
                            </a:schemeClr>
                          </a:solidFill>
                          <a:effectLst/>
                          <a:latin typeface="Arial"/>
                          <a:ea typeface="Calibri"/>
                          <a:cs typeface="Arial"/>
                        </a:rPr>
                        <a:t> </a:t>
                      </a:r>
                      <a:r>
                        <a:rPr lang="en-US" sz="2800" dirty="0">
                          <a:solidFill>
                            <a:schemeClr val="tx1">
                              <a:lumMod val="75000"/>
                              <a:lumOff val="25000"/>
                            </a:schemeClr>
                          </a:solidFill>
                          <a:effectLst/>
                          <a:latin typeface="Arial"/>
                          <a:ea typeface="Calibri"/>
                          <a:cs typeface="Arial"/>
                        </a:rPr>
                        <a:t>or</a:t>
                      </a:r>
                      <a:r>
                        <a:rPr lang="en-US" sz="2800" spc="-5" dirty="0">
                          <a:solidFill>
                            <a:schemeClr val="tx1">
                              <a:lumMod val="75000"/>
                              <a:lumOff val="25000"/>
                            </a:schemeClr>
                          </a:solidFill>
                          <a:effectLst/>
                          <a:latin typeface="Arial"/>
                          <a:ea typeface="Calibri"/>
                          <a:cs typeface="Arial"/>
                        </a:rPr>
                        <a:t> </a:t>
                      </a:r>
                      <a:r>
                        <a:rPr lang="en-US" sz="2800" dirty="0">
                          <a:solidFill>
                            <a:schemeClr val="tx1">
                              <a:lumMod val="75000"/>
                              <a:lumOff val="25000"/>
                            </a:schemeClr>
                          </a:solidFill>
                          <a:effectLst/>
                          <a:latin typeface="Arial"/>
                          <a:ea typeface="Calibri"/>
                          <a:cs typeface="Arial"/>
                        </a:rPr>
                        <a:t>more</a:t>
                      </a:r>
                      <a:r>
                        <a:rPr lang="en-US" sz="2800" spc="-10" dirty="0">
                          <a:solidFill>
                            <a:schemeClr val="tx1">
                              <a:lumMod val="75000"/>
                              <a:lumOff val="25000"/>
                            </a:schemeClr>
                          </a:solidFill>
                          <a:effectLst/>
                          <a:latin typeface="Arial"/>
                          <a:ea typeface="Calibri"/>
                          <a:cs typeface="Arial"/>
                        </a:rPr>
                        <a:t> </a:t>
                      </a:r>
                      <a:r>
                        <a:rPr lang="en-US" sz="2800" dirty="0">
                          <a:solidFill>
                            <a:schemeClr val="tx1">
                              <a:lumMod val="75000"/>
                              <a:lumOff val="25000"/>
                            </a:schemeClr>
                          </a:solidFill>
                          <a:effectLst/>
                          <a:latin typeface="Arial"/>
                          <a:ea typeface="Calibri"/>
                          <a:cs typeface="Arial"/>
                        </a:rPr>
                        <a:t>indicators</a:t>
                      </a:r>
                      <a:r>
                        <a:rPr lang="en-US" sz="2800" spc="-10" dirty="0">
                          <a:solidFill>
                            <a:schemeClr val="tx1">
                              <a:lumMod val="75000"/>
                              <a:lumOff val="25000"/>
                            </a:schemeClr>
                          </a:solidFill>
                          <a:effectLst/>
                          <a:latin typeface="Arial"/>
                          <a:ea typeface="Calibri"/>
                          <a:cs typeface="Arial"/>
                        </a:rPr>
                        <a:t> </a:t>
                      </a:r>
                      <a:r>
                        <a:rPr lang="en-US" sz="2800" dirty="0">
                          <a:solidFill>
                            <a:schemeClr val="tx1">
                              <a:lumMod val="75000"/>
                              <a:lumOff val="25000"/>
                            </a:schemeClr>
                          </a:solidFill>
                          <a:effectLst/>
                          <a:latin typeface="Arial"/>
                          <a:ea typeface="Calibri"/>
                          <a:cs typeface="Arial"/>
                        </a:rPr>
                        <a:t>where</a:t>
                      </a:r>
                      <a:r>
                        <a:rPr lang="en-US" sz="2800" spc="-5" dirty="0">
                          <a:solidFill>
                            <a:schemeClr val="tx1">
                              <a:lumMod val="75000"/>
                              <a:lumOff val="25000"/>
                            </a:schemeClr>
                          </a:solidFill>
                          <a:effectLst/>
                          <a:latin typeface="Arial"/>
                          <a:ea typeface="Calibri"/>
                          <a:cs typeface="Arial"/>
                        </a:rPr>
                        <a:t> </a:t>
                      </a:r>
                      <a:r>
                        <a:rPr lang="en-US" sz="2800" dirty="0">
                          <a:solidFill>
                            <a:schemeClr val="tx1">
                              <a:lumMod val="75000"/>
                              <a:lumOff val="25000"/>
                            </a:schemeClr>
                          </a:solidFill>
                          <a:effectLst/>
                          <a:latin typeface="Arial"/>
                          <a:ea typeface="Calibri"/>
                          <a:cs typeface="Arial"/>
                        </a:rPr>
                        <a:t>the</a:t>
                      </a:r>
                      <a:r>
                        <a:rPr lang="en-US" sz="2800" spc="-10" dirty="0">
                          <a:solidFill>
                            <a:schemeClr val="tx1">
                              <a:lumMod val="75000"/>
                              <a:lumOff val="25000"/>
                            </a:schemeClr>
                          </a:solidFill>
                          <a:effectLst/>
                          <a:latin typeface="Arial"/>
                          <a:ea typeface="Calibri"/>
                          <a:cs typeface="Arial"/>
                        </a:rPr>
                        <a:t> </a:t>
                      </a:r>
                      <a:r>
                        <a:rPr lang="en-US" sz="2800" dirty="0">
                          <a:solidFill>
                            <a:schemeClr val="tx1">
                              <a:lumMod val="75000"/>
                              <a:lumOff val="25000"/>
                            </a:schemeClr>
                          </a:solidFill>
                          <a:effectLst/>
                          <a:latin typeface="Arial"/>
                          <a:ea typeface="Calibri"/>
                          <a:cs typeface="Arial"/>
                        </a:rPr>
                        <a:t>majority</a:t>
                      </a:r>
                      <a:r>
                        <a:rPr lang="en-US" sz="2800" spc="-10" dirty="0">
                          <a:solidFill>
                            <a:schemeClr val="tx1">
                              <a:lumMod val="75000"/>
                              <a:lumOff val="25000"/>
                            </a:schemeClr>
                          </a:solidFill>
                          <a:effectLst/>
                          <a:latin typeface="Arial"/>
                          <a:ea typeface="Calibri"/>
                          <a:cs typeface="Arial"/>
                        </a:rPr>
                        <a:t> </a:t>
                      </a:r>
                      <a:r>
                        <a:rPr lang="en-US" sz="2800" dirty="0">
                          <a:solidFill>
                            <a:schemeClr val="tx1">
                              <a:lumMod val="75000"/>
                              <a:lumOff val="25000"/>
                            </a:schemeClr>
                          </a:solidFill>
                          <a:effectLst/>
                          <a:latin typeface="Arial"/>
                          <a:ea typeface="Calibri"/>
                          <a:cs typeface="Arial"/>
                        </a:rPr>
                        <a:t>are</a:t>
                      </a:r>
                      <a:r>
                        <a:rPr lang="en-US" sz="2800" spc="-5" dirty="0">
                          <a:solidFill>
                            <a:schemeClr val="tx1">
                              <a:lumMod val="75000"/>
                              <a:lumOff val="25000"/>
                            </a:schemeClr>
                          </a:solidFill>
                          <a:effectLst/>
                          <a:latin typeface="Arial"/>
                          <a:ea typeface="Calibri"/>
                          <a:cs typeface="Arial"/>
                        </a:rPr>
                        <a:t> </a:t>
                      </a:r>
                      <a:r>
                        <a:rPr lang="en-US" sz="2800" b="1" spc="-25" dirty="0">
                          <a:solidFill>
                            <a:schemeClr val="tx1">
                              <a:lumMod val="75000"/>
                              <a:lumOff val="25000"/>
                            </a:schemeClr>
                          </a:solidFill>
                          <a:effectLst/>
                          <a:latin typeface="Arial"/>
                          <a:ea typeface="Calibri"/>
                          <a:cs typeface="Arial"/>
                        </a:rPr>
                        <a:t>Red</a:t>
                      </a:r>
                      <a:endParaRPr lang="en-US" sz="2800" dirty="0">
                        <a:solidFill>
                          <a:schemeClr val="tx1">
                            <a:lumMod val="75000"/>
                            <a:lumOff val="25000"/>
                          </a:schemeClr>
                        </a:solidFill>
                        <a:effectLst/>
                        <a:latin typeface="Arial"/>
                        <a:ea typeface="Calibri"/>
                        <a:cs typeface="Arial"/>
                      </a:endParaRPr>
                    </a:p>
                  </a:txBody>
                  <a:tcPr marL="68580" marR="68580" marT="0" marB="0" anchor="ctr"/>
                </a:tc>
                <a:extLst>
                  <a:ext uri="{0D108BD9-81ED-4DB2-BD59-A6C34878D82A}">
                    <a16:rowId xmlns:a16="http://schemas.microsoft.com/office/drawing/2014/main" val="1500563052"/>
                  </a:ext>
                </a:extLst>
              </a:tr>
            </a:tbl>
          </a:graphicData>
        </a:graphic>
      </p:graphicFrame>
      <p:sp>
        <p:nvSpPr>
          <p:cNvPr id="2" name="Slide Number Placeholder 1">
            <a:extLst>
              <a:ext uri="{FF2B5EF4-FFF2-40B4-BE49-F238E27FC236}">
                <a16:creationId xmlns:a16="http://schemas.microsoft.com/office/drawing/2014/main" id="{00BECDD9-BD8D-11E1-A4C3-538DEAB5BD71}"/>
              </a:ext>
              <a:ext uri="{C183D7F6-B498-43B3-948B-1728B52AA6E4}">
                <adec:decorative xmlns:adec="http://schemas.microsoft.com/office/drawing/2017/decorative" val="0"/>
              </a:ext>
            </a:extLst>
          </p:cNvPr>
          <p:cNvSpPr>
            <a:spLocks noGrp="1"/>
          </p:cNvSpPr>
          <p:nvPr>
            <p:ph type="sldNum" sz="quarter" idx="12"/>
          </p:nvPr>
        </p:nvSpPr>
        <p:spPr>
          <a:xfrm>
            <a:off x="8610600" y="6459785"/>
            <a:ext cx="2484120" cy="365124"/>
          </a:xfrm>
        </p:spPr>
        <p:txBody>
          <a:bodyPr/>
          <a:lstStyle/>
          <a:p>
            <a:fld id="{425B8834-9231-4E95-9474-5E208B968EA0}" type="slidenum">
              <a:rPr lang="en-US" smtClean="0"/>
              <a:pPr/>
              <a:t>21</a:t>
            </a:fld>
            <a:endParaRPr lang="en-US"/>
          </a:p>
        </p:txBody>
      </p:sp>
      <p:pic>
        <p:nvPicPr>
          <p:cNvPr id="3" name="Graphic 2">
            <a:extLst>
              <a:ext uri="{FF2B5EF4-FFF2-40B4-BE49-F238E27FC236}">
                <a16:creationId xmlns:a16="http://schemas.microsoft.com/office/drawing/2014/main" id="{AB909A6A-5E73-1E18-B21F-8750645738AB}"/>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11499" y="38100"/>
            <a:ext cx="758390" cy="758390"/>
          </a:xfrm>
          <a:prstGeom prst="rect">
            <a:avLst/>
          </a:prstGeom>
        </p:spPr>
      </p:pic>
    </p:spTree>
    <p:extLst>
      <p:ext uri="{BB962C8B-B14F-4D97-AF65-F5344CB8AC3E}">
        <p14:creationId xmlns:p14="http://schemas.microsoft.com/office/powerpoint/2010/main" val="1975403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75D84-6C45-0FCD-D214-174A84FA69C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DD51718-C608-391E-E109-290B3DDDCE1E}"/>
              </a:ext>
            </a:extLst>
          </p:cNvPr>
          <p:cNvSpPr>
            <a:spLocks noGrp="1"/>
          </p:cNvSpPr>
          <p:nvPr>
            <p:ph type="title"/>
          </p:nvPr>
        </p:nvSpPr>
        <p:spPr/>
        <p:txBody>
          <a:bodyPr/>
          <a:lstStyle/>
          <a:p>
            <a:r>
              <a:rPr lang="en-US" dirty="0"/>
              <a:t>ATSI Exit Criteria (2)</a:t>
            </a:r>
          </a:p>
        </p:txBody>
      </p:sp>
      <p:sp>
        <p:nvSpPr>
          <p:cNvPr id="4" name="Content Placeholder 3">
            <a:extLst>
              <a:ext uri="{FF2B5EF4-FFF2-40B4-BE49-F238E27FC236}">
                <a16:creationId xmlns:a16="http://schemas.microsoft.com/office/drawing/2014/main" id="{2B2C473C-AB13-EA58-C45E-62B1ACE3AEB8}"/>
              </a:ext>
            </a:extLst>
          </p:cNvPr>
          <p:cNvSpPr>
            <a:spLocks noGrp="1"/>
          </p:cNvSpPr>
          <p:nvPr>
            <p:ph sz="half" idx="1"/>
          </p:nvPr>
        </p:nvSpPr>
        <p:spPr>
          <a:xfrm>
            <a:off x="1886297" y="1788585"/>
            <a:ext cx="10305702" cy="1246018"/>
          </a:xfrm>
        </p:spPr>
        <p:txBody>
          <a:bodyPr>
            <a:normAutofit/>
          </a:bodyPr>
          <a:lstStyle/>
          <a:p>
            <a:pPr marL="0" indent="0">
              <a:buNone/>
            </a:pPr>
            <a:r>
              <a:rPr lang="en-US" b="1" dirty="0">
                <a:cs typeface="Helvetica"/>
              </a:rPr>
              <a:t>Exit Criterion 2</a:t>
            </a:r>
            <a:r>
              <a:rPr lang="en-US" dirty="0">
                <a:cs typeface="Helvetica"/>
              </a:rPr>
              <a:t>: </a:t>
            </a:r>
            <a:r>
              <a:rPr lang="en-US" sz="2800" dirty="0">
                <a:effectLst/>
                <a:latin typeface="Arial" panose="020B0604020202020204" pitchFamily="34" charset="0"/>
                <a:ea typeface="Calibri" panose="020F0502020204030204" pitchFamily="34" charset="0"/>
              </a:rPr>
              <a:t>On the 2025 Dashboard, the student group showed improvement in Change on at least </a:t>
            </a:r>
            <a:r>
              <a:rPr lang="en-US" sz="2800" b="1" dirty="0">
                <a:effectLst/>
                <a:latin typeface="Arial" panose="020B0604020202020204" pitchFamily="34" charset="0"/>
                <a:ea typeface="Calibri" panose="020F0502020204030204" pitchFamily="34" charset="0"/>
              </a:rPr>
              <a:t>one</a:t>
            </a:r>
            <a:r>
              <a:rPr lang="en-US" sz="2800" dirty="0">
                <a:effectLst/>
                <a:latin typeface="Arial" panose="020B0604020202020204" pitchFamily="34" charset="0"/>
                <a:ea typeface="Calibri" panose="020F0502020204030204" pitchFamily="34" charset="0"/>
              </a:rPr>
              <a:t> state indicator that was</a:t>
            </a:r>
            <a:r>
              <a:rPr lang="en-US" sz="2800" b="1" dirty="0">
                <a:effectLst/>
                <a:latin typeface="Arial" panose="020B0604020202020204" pitchFamily="34" charset="0"/>
                <a:ea typeface="Calibri" panose="020F0502020204030204" pitchFamily="34" charset="0"/>
              </a:rPr>
              <a:t> Red</a:t>
            </a:r>
            <a:r>
              <a:rPr lang="en-US" sz="2800" dirty="0">
                <a:effectLst/>
                <a:latin typeface="Arial" panose="020B0604020202020204" pitchFamily="34" charset="0"/>
                <a:ea typeface="Calibri" panose="020F0502020204030204" pitchFamily="34" charset="0"/>
              </a:rPr>
              <a:t> on the 2024 Dashboard.</a:t>
            </a:r>
            <a:endParaRPr lang="en-US" dirty="0"/>
          </a:p>
        </p:txBody>
      </p:sp>
      <p:graphicFrame>
        <p:nvGraphicFramePr>
          <p:cNvPr id="7" name="Content Placeholder 6" descr="Table listing state indicator and the amount of change in performance required for Additional Targeted Support and Improvement exit criterion two.">
            <a:extLst>
              <a:ext uri="{FF2B5EF4-FFF2-40B4-BE49-F238E27FC236}">
                <a16:creationId xmlns:a16="http://schemas.microsoft.com/office/drawing/2014/main" id="{963D922E-B987-0F52-0544-90E8A2719D63}"/>
              </a:ext>
            </a:extLst>
          </p:cNvPr>
          <p:cNvGraphicFramePr>
            <a:graphicFrameLocks noGrp="1"/>
          </p:cNvGraphicFramePr>
          <p:nvPr>
            <p:ph sz="half" idx="2"/>
            <p:extLst>
              <p:ext uri="{D42A27DB-BD31-4B8C-83A1-F6EECF244321}">
                <p14:modId xmlns:p14="http://schemas.microsoft.com/office/powerpoint/2010/main" val="1534230865"/>
              </p:ext>
            </p:extLst>
          </p:nvPr>
        </p:nvGraphicFramePr>
        <p:xfrm>
          <a:off x="2270760" y="3034603"/>
          <a:ext cx="9536776" cy="3291840"/>
        </p:xfrm>
        <a:graphic>
          <a:graphicData uri="http://schemas.openxmlformats.org/drawingml/2006/table">
            <a:tbl>
              <a:tblPr firstRow="1" bandRow="1">
                <a:tableStyleId>{5C22544A-7EE6-4342-B048-85BDC9FD1C3A}</a:tableStyleId>
              </a:tblPr>
              <a:tblGrid>
                <a:gridCol w="3275753">
                  <a:extLst>
                    <a:ext uri="{9D8B030D-6E8A-4147-A177-3AD203B41FA5}">
                      <a16:colId xmlns:a16="http://schemas.microsoft.com/office/drawing/2014/main" val="3189476724"/>
                    </a:ext>
                  </a:extLst>
                </a:gridCol>
                <a:gridCol w="6261023">
                  <a:extLst>
                    <a:ext uri="{9D8B030D-6E8A-4147-A177-3AD203B41FA5}">
                      <a16:colId xmlns:a16="http://schemas.microsoft.com/office/drawing/2014/main" val="3186414933"/>
                    </a:ext>
                  </a:extLst>
                </a:gridCol>
              </a:tblGrid>
              <a:tr h="370840">
                <a:tc>
                  <a:txBody>
                    <a:bodyPr/>
                    <a:lstStyle/>
                    <a:p>
                      <a:r>
                        <a:rPr lang="en-US" sz="2400" dirty="0">
                          <a:latin typeface="+mn-lt"/>
                        </a:rPr>
                        <a:t>Indicator</a:t>
                      </a:r>
                    </a:p>
                  </a:txBody>
                  <a:tcPr>
                    <a:solidFill>
                      <a:srgbClr val="002060"/>
                    </a:solidFill>
                  </a:tcPr>
                </a:tc>
                <a:tc>
                  <a:txBody>
                    <a:bodyPr/>
                    <a:lstStyle/>
                    <a:p>
                      <a:r>
                        <a:rPr lang="en-US" sz="2400" dirty="0">
                          <a:latin typeface="+mn-lt"/>
                        </a:rPr>
                        <a:t>Amount of Change +/-</a:t>
                      </a:r>
                    </a:p>
                  </a:txBody>
                  <a:tcPr>
                    <a:solidFill>
                      <a:srgbClr val="002060"/>
                    </a:solidFill>
                  </a:tcPr>
                </a:tc>
                <a:extLst>
                  <a:ext uri="{0D108BD9-81ED-4DB2-BD59-A6C34878D82A}">
                    <a16:rowId xmlns:a16="http://schemas.microsoft.com/office/drawing/2014/main" val="3898966164"/>
                  </a:ext>
                </a:extLst>
              </a:tr>
              <a:tr h="370840">
                <a:tc>
                  <a:txBody>
                    <a:bodyPr/>
                    <a:lstStyle/>
                    <a:p>
                      <a:r>
                        <a:rPr lang="en-US" sz="2400" dirty="0">
                          <a:solidFill>
                            <a:schemeClr val="tx1">
                              <a:lumMod val="75000"/>
                              <a:lumOff val="25000"/>
                            </a:schemeClr>
                          </a:solidFill>
                          <a:latin typeface="+mn-lt"/>
                        </a:rPr>
                        <a:t>ELA</a:t>
                      </a:r>
                    </a:p>
                    <a:p>
                      <a:r>
                        <a:rPr lang="en-US" sz="2400" dirty="0">
                          <a:solidFill>
                            <a:schemeClr val="tx1">
                              <a:lumMod val="75000"/>
                              <a:lumOff val="25000"/>
                            </a:schemeClr>
                          </a:solidFill>
                          <a:latin typeface="+mn-lt"/>
                        </a:rPr>
                        <a:t>Math</a:t>
                      </a:r>
                    </a:p>
                  </a:txBody>
                  <a:tcPr/>
                </a:tc>
                <a:tc>
                  <a:txBody>
                    <a:bodyPr/>
                    <a:lstStyle/>
                    <a:p>
                      <a:r>
                        <a:rPr lang="en-US" sz="2400"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rPr>
                        <a:t>+0.1</a:t>
                      </a:r>
                      <a:r>
                        <a:rPr lang="en-US" sz="2400" spc="-15"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rPr>
                        <a:t> </a:t>
                      </a:r>
                      <a:r>
                        <a:rPr lang="en-US" sz="2400"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rPr>
                        <a:t>distance</a:t>
                      </a:r>
                      <a:r>
                        <a:rPr lang="en-US" sz="2400" spc="-20"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rPr>
                        <a:t> </a:t>
                      </a:r>
                      <a:r>
                        <a:rPr lang="en-US" sz="2400"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rPr>
                        <a:t>from</a:t>
                      </a:r>
                      <a:r>
                        <a:rPr lang="en-US" sz="2400" spc="-15"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rPr>
                        <a:t> </a:t>
                      </a:r>
                      <a:r>
                        <a:rPr lang="en-US" sz="2400"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rPr>
                        <a:t>standard</a:t>
                      </a:r>
                      <a:r>
                        <a:rPr lang="en-US" sz="2400" spc="-15"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rPr>
                        <a:t> </a:t>
                      </a:r>
                      <a:r>
                        <a:rPr lang="en-US" sz="2400" spc="-10"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rPr>
                        <a:t>points</a:t>
                      </a:r>
                      <a:endParaRPr lang="en-US" sz="2400" dirty="0">
                        <a:solidFill>
                          <a:schemeClr val="tx1">
                            <a:lumMod val="75000"/>
                            <a:lumOff val="25000"/>
                          </a:schemeClr>
                        </a:solidFill>
                        <a:latin typeface="+mn-lt"/>
                      </a:endParaRPr>
                    </a:p>
                  </a:txBody>
                  <a:tcPr/>
                </a:tc>
                <a:extLst>
                  <a:ext uri="{0D108BD9-81ED-4DB2-BD59-A6C34878D82A}">
                    <a16:rowId xmlns:a16="http://schemas.microsoft.com/office/drawing/2014/main" val="1944831182"/>
                  </a:ext>
                </a:extLst>
              </a:tr>
              <a:tr h="370840">
                <a:tc>
                  <a:txBody>
                    <a:bodyPr/>
                    <a:lstStyle/>
                    <a:p>
                      <a:r>
                        <a:rPr lang="en-US" sz="2400"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rPr>
                        <a:t>ELPI</a:t>
                      </a:r>
                      <a:endParaRPr lang="en-US" sz="2400" spc="-20"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p>
                      <a:r>
                        <a:rPr lang="en-US" sz="2400"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rPr>
                        <a:t>Graduation</a:t>
                      </a:r>
                      <a:r>
                        <a:rPr lang="en-US" sz="2400" spc="-15"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rPr>
                        <a:t> </a:t>
                      </a:r>
                      <a:r>
                        <a:rPr lang="en-US" sz="2400"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rPr>
                        <a:t>Rate</a:t>
                      </a:r>
                    </a:p>
                    <a:p>
                      <a:r>
                        <a:rPr lang="en-US" sz="2400" spc="-15"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rPr>
                        <a:t>College/Career</a:t>
                      </a:r>
                      <a:endParaRPr lang="en-US" sz="2400" dirty="0">
                        <a:solidFill>
                          <a:schemeClr val="tx1">
                            <a:lumMod val="75000"/>
                            <a:lumOff val="25000"/>
                          </a:schemeClr>
                        </a:solidFill>
                        <a:latin typeface="+mn-lt"/>
                      </a:endParaRPr>
                    </a:p>
                  </a:txBody>
                  <a:tcPr/>
                </a:tc>
                <a:tc>
                  <a:txBody>
                    <a:bodyPr/>
                    <a:lstStyle/>
                    <a:p>
                      <a:r>
                        <a:rPr lang="en-US" sz="2400"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rPr>
                        <a:t>+0.1</a:t>
                      </a:r>
                      <a:r>
                        <a:rPr lang="en-US" sz="2400" spc="-15"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rPr>
                        <a:t> </a:t>
                      </a:r>
                      <a:r>
                        <a:rPr lang="en-US" sz="2400"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rPr>
                        <a:t>percentage</a:t>
                      </a:r>
                      <a:r>
                        <a:rPr lang="en-US" sz="2400" spc="-15"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rPr>
                        <a:t> </a:t>
                      </a:r>
                      <a:r>
                        <a:rPr lang="en-US" sz="2400" spc="-10"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rPr>
                        <a:t>points</a:t>
                      </a:r>
                      <a:endParaRPr lang="en-US" sz="2400" dirty="0">
                        <a:solidFill>
                          <a:schemeClr val="tx1">
                            <a:lumMod val="75000"/>
                            <a:lumOff val="25000"/>
                          </a:schemeClr>
                        </a:solidFill>
                        <a:latin typeface="+mn-lt"/>
                      </a:endParaRPr>
                    </a:p>
                  </a:txBody>
                  <a:tcPr/>
                </a:tc>
                <a:extLst>
                  <a:ext uri="{0D108BD9-81ED-4DB2-BD59-A6C34878D82A}">
                    <a16:rowId xmlns:a16="http://schemas.microsoft.com/office/drawing/2014/main" val="2571142601"/>
                  </a:ext>
                </a:extLst>
              </a:tr>
              <a:tr h="370840">
                <a:tc>
                  <a:txBody>
                    <a:bodyPr/>
                    <a:lstStyle/>
                    <a:p>
                      <a:r>
                        <a:rPr lang="en-US" sz="2400"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rPr>
                        <a:t>Suspension</a:t>
                      </a:r>
                      <a:r>
                        <a:rPr lang="en-US" sz="2400" spc="-30"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rPr>
                        <a:t> </a:t>
                      </a:r>
                      <a:r>
                        <a:rPr lang="en-US" sz="2400"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rPr>
                        <a:t>Rate</a:t>
                      </a:r>
                      <a:endParaRPr lang="en-US" sz="2400" spc="-15"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p>
                      <a:r>
                        <a:rPr lang="en-US" sz="2400"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rPr>
                        <a:t>Chronic</a:t>
                      </a:r>
                      <a:r>
                        <a:rPr lang="en-US" sz="2400" spc="-80"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rPr>
                        <a:t> </a:t>
                      </a:r>
                      <a:r>
                        <a:rPr lang="en-US" sz="2400"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rPr>
                        <a:t>Absenteeism</a:t>
                      </a:r>
                      <a:endParaRPr lang="en-US" sz="2400" dirty="0">
                        <a:solidFill>
                          <a:schemeClr val="tx1">
                            <a:lumMod val="75000"/>
                            <a:lumOff val="25000"/>
                          </a:schemeClr>
                        </a:solidFill>
                        <a:latin typeface="+mn-lt"/>
                      </a:endParaRPr>
                    </a:p>
                  </a:txBody>
                  <a:tcPr/>
                </a:tc>
                <a:tc>
                  <a:txBody>
                    <a:bodyPr/>
                    <a:lstStyle/>
                    <a:p>
                      <a:r>
                        <a:rPr lang="en-US" sz="2400"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rPr>
                        <a:t>-0.1</a:t>
                      </a:r>
                      <a:r>
                        <a:rPr lang="en-US" sz="2400" spc="-15"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rPr>
                        <a:t> </a:t>
                      </a:r>
                      <a:r>
                        <a:rPr lang="en-US" sz="2400"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rPr>
                        <a:t>percentage</a:t>
                      </a:r>
                      <a:r>
                        <a:rPr lang="en-US" sz="2400" spc="-15"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rPr>
                        <a:t> </a:t>
                      </a:r>
                      <a:r>
                        <a:rPr lang="en-US" sz="2400" spc="-10"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rPr>
                        <a:t>points</a:t>
                      </a:r>
                      <a:endParaRPr lang="en-US" sz="2400" dirty="0">
                        <a:solidFill>
                          <a:schemeClr val="tx1">
                            <a:lumMod val="75000"/>
                            <a:lumOff val="25000"/>
                          </a:schemeClr>
                        </a:solidFill>
                        <a:latin typeface="+mn-lt"/>
                      </a:endParaRPr>
                    </a:p>
                  </a:txBody>
                  <a:tcPr/>
                </a:tc>
                <a:extLst>
                  <a:ext uri="{0D108BD9-81ED-4DB2-BD59-A6C34878D82A}">
                    <a16:rowId xmlns:a16="http://schemas.microsoft.com/office/drawing/2014/main" val="702053799"/>
                  </a:ext>
                </a:extLst>
              </a:tr>
            </a:tbl>
          </a:graphicData>
        </a:graphic>
      </p:graphicFrame>
      <p:sp>
        <p:nvSpPr>
          <p:cNvPr id="2" name="Slide Number Placeholder 1">
            <a:extLst>
              <a:ext uri="{FF2B5EF4-FFF2-40B4-BE49-F238E27FC236}">
                <a16:creationId xmlns:a16="http://schemas.microsoft.com/office/drawing/2014/main" id="{BD05BED8-26EE-E28D-7298-C9DD2B11FF2A}"/>
              </a:ext>
            </a:extLst>
          </p:cNvPr>
          <p:cNvSpPr>
            <a:spLocks noGrp="1"/>
          </p:cNvSpPr>
          <p:nvPr>
            <p:ph type="sldNum" sz="quarter" idx="12"/>
          </p:nvPr>
        </p:nvSpPr>
        <p:spPr/>
        <p:txBody>
          <a:bodyPr/>
          <a:lstStyle/>
          <a:p>
            <a:fld id="{425B8834-9231-4E95-9474-5E208B968EA0}" type="slidenum">
              <a:rPr lang="en-US" smtClean="0"/>
              <a:pPr/>
              <a:t>22</a:t>
            </a:fld>
            <a:endParaRPr lang="en-US"/>
          </a:p>
        </p:txBody>
      </p:sp>
      <p:pic>
        <p:nvPicPr>
          <p:cNvPr id="5" name="Graphic 4">
            <a:extLst>
              <a:ext uri="{FF2B5EF4-FFF2-40B4-BE49-F238E27FC236}">
                <a16:creationId xmlns:a16="http://schemas.microsoft.com/office/drawing/2014/main" id="{00130B53-A757-556E-5EA6-F1791F0DDBC6}"/>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11499" y="38100"/>
            <a:ext cx="758390" cy="758390"/>
          </a:xfrm>
          <a:prstGeom prst="rect">
            <a:avLst/>
          </a:prstGeom>
        </p:spPr>
      </p:pic>
    </p:spTree>
    <p:extLst>
      <p:ext uri="{BB962C8B-B14F-4D97-AF65-F5344CB8AC3E}">
        <p14:creationId xmlns:p14="http://schemas.microsoft.com/office/powerpoint/2010/main" val="31369622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2E36A-0A7D-BEE1-81EA-757BFD5EA91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7351CBB-43E3-F558-BF1B-8FA5CF74B5AC}"/>
              </a:ext>
            </a:extLst>
          </p:cNvPr>
          <p:cNvSpPr>
            <a:spLocks noGrp="1"/>
          </p:cNvSpPr>
          <p:nvPr>
            <p:ph type="title"/>
          </p:nvPr>
        </p:nvSpPr>
        <p:spPr/>
        <p:txBody>
          <a:bodyPr/>
          <a:lstStyle/>
          <a:p>
            <a:r>
              <a:rPr lang="en-US" dirty="0"/>
              <a:t>ATSI Exit Criteria (3)</a:t>
            </a:r>
          </a:p>
        </p:txBody>
      </p:sp>
      <p:sp>
        <p:nvSpPr>
          <p:cNvPr id="4" name="Content Placeholder 3">
            <a:extLst>
              <a:ext uri="{FF2B5EF4-FFF2-40B4-BE49-F238E27FC236}">
                <a16:creationId xmlns:a16="http://schemas.microsoft.com/office/drawing/2014/main" id="{E3B8816F-0591-A692-B522-0A7D94A6C210}"/>
              </a:ext>
            </a:extLst>
          </p:cNvPr>
          <p:cNvSpPr>
            <a:spLocks noGrp="1"/>
          </p:cNvSpPr>
          <p:nvPr>
            <p:ph idx="1"/>
          </p:nvPr>
        </p:nvSpPr>
        <p:spPr/>
        <p:txBody>
          <a:bodyPr>
            <a:normAutofit/>
          </a:bodyPr>
          <a:lstStyle/>
          <a:p>
            <a:pPr marL="0" indent="0">
              <a:lnSpc>
                <a:spcPct val="100000"/>
              </a:lnSpc>
              <a:spcBef>
                <a:spcPts val="600"/>
              </a:spcBef>
              <a:spcAft>
                <a:spcPts val="1200"/>
              </a:spcAft>
              <a:buNone/>
            </a:pPr>
            <a:r>
              <a:rPr lang="en-US" dirty="0">
                <a:cs typeface="Helvetica"/>
              </a:rPr>
              <a:t>ATSI Exit Criterion 1 and ATSI Exit Criterion 2 must </a:t>
            </a:r>
            <a:r>
              <a:rPr lang="en-US" b="1" dirty="0">
                <a:cs typeface="Helvetica"/>
              </a:rPr>
              <a:t>both</a:t>
            </a:r>
            <a:r>
              <a:rPr lang="en-US" dirty="0">
                <a:cs typeface="Helvetica"/>
              </a:rPr>
              <a:t> be met by the </a:t>
            </a:r>
            <a:r>
              <a:rPr lang="en-US" b="1" dirty="0">
                <a:cs typeface="Helvetica"/>
              </a:rPr>
              <a:t>same</a:t>
            </a:r>
            <a:r>
              <a:rPr lang="en-US" dirty="0">
                <a:cs typeface="Helvetica"/>
              </a:rPr>
              <a:t> student group that contributed to the school’s ATSI eligibility in order to exit ATSI. </a:t>
            </a:r>
          </a:p>
          <a:p>
            <a:pPr marL="0" indent="0">
              <a:lnSpc>
                <a:spcPct val="100000"/>
              </a:lnSpc>
              <a:spcBef>
                <a:spcPts val="600"/>
              </a:spcBef>
              <a:spcAft>
                <a:spcPts val="1200"/>
              </a:spcAft>
              <a:buNone/>
            </a:pPr>
            <a:r>
              <a:rPr lang="en-US" dirty="0">
                <a:cs typeface="Helvetica"/>
              </a:rPr>
              <a:t>As a reminder,</a:t>
            </a:r>
          </a:p>
          <a:p>
            <a:pPr marL="0" indent="0">
              <a:lnSpc>
                <a:spcPct val="100000"/>
              </a:lnSpc>
              <a:spcBef>
                <a:spcPts val="600"/>
              </a:spcBef>
              <a:spcAft>
                <a:spcPts val="1200"/>
              </a:spcAft>
              <a:buNone/>
            </a:pPr>
            <a:r>
              <a:rPr lang="en-US" b="1" dirty="0">
                <a:cs typeface="Helvetica"/>
              </a:rPr>
              <a:t>Exit Criterion 1</a:t>
            </a:r>
            <a:r>
              <a:rPr lang="en-US" dirty="0">
                <a:cs typeface="Helvetica"/>
              </a:rPr>
              <a:t>: </a:t>
            </a:r>
            <a:r>
              <a:rPr lang="en-US" dirty="0">
                <a:effectLst/>
                <a:latin typeface="Arial" panose="020B0604020202020204" pitchFamily="34" charset="0"/>
                <a:ea typeface="Calibri" panose="020F0502020204030204" pitchFamily="34" charset="0"/>
                <a:cs typeface="Arial" panose="020B0604020202020204" pitchFamily="34" charset="0"/>
              </a:rPr>
              <a:t>Student group does not meet any of the ATSI eligibility criteria for entry.</a:t>
            </a:r>
            <a:endParaRPr lang="en-US" b="1" dirty="0">
              <a:cs typeface="Helvetica"/>
            </a:endParaRPr>
          </a:p>
          <a:p>
            <a:pPr marL="0" indent="0">
              <a:lnSpc>
                <a:spcPct val="100000"/>
              </a:lnSpc>
              <a:spcBef>
                <a:spcPts val="600"/>
              </a:spcBef>
              <a:spcAft>
                <a:spcPts val="1200"/>
              </a:spcAft>
              <a:buNone/>
            </a:pPr>
            <a:r>
              <a:rPr lang="en-US" b="1" dirty="0">
                <a:cs typeface="Helvetica"/>
              </a:rPr>
              <a:t>Exit Criterion 2</a:t>
            </a:r>
            <a:r>
              <a:rPr lang="en-US" dirty="0">
                <a:cs typeface="Helvetica"/>
              </a:rPr>
              <a:t>: </a:t>
            </a:r>
            <a:r>
              <a:rPr lang="en-US" dirty="0">
                <a:latin typeface="Arial" panose="020B0604020202020204" pitchFamily="34" charset="0"/>
                <a:cs typeface="Helvetica"/>
              </a:rPr>
              <a:t>S</a:t>
            </a:r>
            <a:r>
              <a:rPr lang="en-US" sz="2800" dirty="0">
                <a:effectLst/>
                <a:latin typeface="Arial" panose="020B0604020202020204" pitchFamily="34" charset="0"/>
                <a:ea typeface="Calibri" panose="020F0502020204030204" pitchFamily="34" charset="0"/>
              </a:rPr>
              <a:t>tudent group showed improvement in at least one state indicator that was</a:t>
            </a:r>
            <a:r>
              <a:rPr lang="en-US" sz="2800" b="1" dirty="0">
                <a:effectLst/>
                <a:latin typeface="Arial" panose="020B0604020202020204" pitchFamily="34" charset="0"/>
                <a:ea typeface="Calibri" panose="020F0502020204030204" pitchFamily="34" charset="0"/>
              </a:rPr>
              <a:t> </a:t>
            </a:r>
            <a:r>
              <a:rPr lang="en-US" sz="2800" dirty="0">
                <a:effectLst/>
                <a:latin typeface="Arial" panose="020B0604020202020204" pitchFamily="34" charset="0"/>
                <a:ea typeface="Calibri" panose="020F0502020204030204" pitchFamily="34" charset="0"/>
              </a:rPr>
              <a:t>Red on the 2024 Dashboard.</a:t>
            </a:r>
            <a:endParaRPr lang="en-US" dirty="0"/>
          </a:p>
        </p:txBody>
      </p:sp>
      <p:sp>
        <p:nvSpPr>
          <p:cNvPr id="2" name="Slide Number Placeholder 1">
            <a:extLst>
              <a:ext uri="{FF2B5EF4-FFF2-40B4-BE49-F238E27FC236}">
                <a16:creationId xmlns:a16="http://schemas.microsoft.com/office/drawing/2014/main" id="{9AC6AC87-4227-922F-EA94-4F6D8ED3BB85}"/>
              </a:ext>
            </a:extLst>
          </p:cNvPr>
          <p:cNvSpPr>
            <a:spLocks noGrp="1"/>
          </p:cNvSpPr>
          <p:nvPr>
            <p:ph type="sldNum" sz="quarter" idx="12"/>
          </p:nvPr>
        </p:nvSpPr>
        <p:spPr/>
        <p:txBody>
          <a:bodyPr/>
          <a:lstStyle/>
          <a:p>
            <a:fld id="{425B8834-9231-4E95-9474-5E208B968EA0}" type="slidenum">
              <a:rPr lang="en-US" smtClean="0"/>
              <a:pPr/>
              <a:t>23</a:t>
            </a:fld>
            <a:endParaRPr lang="en-US"/>
          </a:p>
        </p:txBody>
      </p:sp>
      <p:pic>
        <p:nvPicPr>
          <p:cNvPr id="5" name="Graphic 4">
            <a:extLst>
              <a:ext uri="{FF2B5EF4-FFF2-40B4-BE49-F238E27FC236}">
                <a16:creationId xmlns:a16="http://schemas.microsoft.com/office/drawing/2014/main" id="{F051CC1D-CB10-7D0A-F28C-6184F4E94CFC}"/>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11499" y="38100"/>
            <a:ext cx="758390" cy="758390"/>
          </a:xfrm>
          <a:prstGeom prst="rect">
            <a:avLst/>
          </a:prstGeom>
        </p:spPr>
      </p:pic>
    </p:spTree>
    <p:extLst>
      <p:ext uri="{BB962C8B-B14F-4D97-AF65-F5344CB8AC3E}">
        <p14:creationId xmlns:p14="http://schemas.microsoft.com/office/powerpoint/2010/main" val="6948553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FB434C-9A9C-AFC5-A582-9842A36052B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8D5776C-B9C9-1B45-CF9D-A8EA96BA46E0}"/>
              </a:ext>
            </a:extLst>
          </p:cNvPr>
          <p:cNvSpPr>
            <a:spLocks noGrp="1"/>
          </p:cNvSpPr>
          <p:nvPr>
            <p:ph type="title"/>
          </p:nvPr>
        </p:nvSpPr>
        <p:spPr>
          <a:xfrm>
            <a:off x="2000250" y="286604"/>
            <a:ext cx="9925050" cy="765330"/>
          </a:xfrm>
        </p:spPr>
        <p:txBody>
          <a:bodyPr/>
          <a:lstStyle/>
          <a:p>
            <a:r>
              <a:rPr lang="en-US" dirty="0"/>
              <a:t>Example 2: School </a:t>
            </a:r>
            <a:r>
              <a:rPr lang="en-US" b="1" dirty="0"/>
              <a:t>Exits</a:t>
            </a:r>
            <a:r>
              <a:rPr lang="en-US" dirty="0"/>
              <a:t> ATSI (1)</a:t>
            </a:r>
          </a:p>
        </p:txBody>
      </p:sp>
      <p:sp>
        <p:nvSpPr>
          <p:cNvPr id="6" name="Content Placeholder 5">
            <a:extLst>
              <a:ext uri="{FF2B5EF4-FFF2-40B4-BE49-F238E27FC236}">
                <a16:creationId xmlns:a16="http://schemas.microsoft.com/office/drawing/2014/main" id="{C1922EEE-EDB3-2489-C53F-839C8CC0FF9A}"/>
              </a:ext>
              <a:ext uri="{C183D7F6-B498-43B3-948B-1728B52AA6E4}">
                <adec:decorative xmlns:adec="http://schemas.microsoft.com/office/drawing/2017/decorative" val="0"/>
              </a:ext>
            </a:extLst>
          </p:cNvPr>
          <p:cNvSpPr>
            <a:spLocks noGrp="1"/>
          </p:cNvSpPr>
          <p:nvPr>
            <p:ph sz="quarter" idx="13"/>
          </p:nvPr>
        </p:nvSpPr>
        <p:spPr>
          <a:xfrm>
            <a:off x="4099552" y="1031146"/>
            <a:ext cx="4255308" cy="654457"/>
          </a:xfrm>
          <a:ln w="38100">
            <a:solidFill>
              <a:srgbClr val="FF0000"/>
            </a:solidFill>
          </a:ln>
        </p:spPr>
        <p:txBody>
          <a:bodyPr/>
          <a:lstStyle/>
          <a:p>
            <a:r>
              <a:rPr lang="en-US" dirty="0"/>
              <a:t>ATSI Exit Criterion 1: MET</a:t>
            </a:r>
          </a:p>
        </p:txBody>
      </p:sp>
      <p:graphicFrame>
        <p:nvGraphicFramePr>
          <p:cNvPr id="13" name="Content Placeholder 4" descr="Table listing state indicator, 2024 and 2025 performance color, amount of change (exit criterion 2), and  improvement in change for the students with disabilities student group.">
            <a:extLst>
              <a:ext uri="{FF2B5EF4-FFF2-40B4-BE49-F238E27FC236}">
                <a16:creationId xmlns:a16="http://schemas.microsoft.com/office/drawing/2014/main" id="{250951EA-FE3E-FFEA-1EA0-D7662A2C67C6}"/>
              </a:ext>
            </a:extLst>
          </p:cNvPr>
          <p:cNvGraphicFramePr>
            <a:graphicFrameLocks noGrp="1"/>
          </p:cNvGraphicFramePr>
          <p:nvPr>
            <p:ph sz="quarter" idx="14"/>
            <p:extLst>
              <p:ext uri="{D42A27DB-BD31-4B8C-83A1-F6EECF244321}">
                <p14:modId xmlns:p14="http://schemas.microsoft.com/office/powerpoint/2010/main" val="2779822257"/>
              </p:ext>
            </p:extLst>
          </p:nvPr>
        </p:nvGraphicFramePr>
        <p:xfrm>
          <a:off x="2007705" y="1789405"/>
          <a:ext cx="10058400" cy="3200400"/>
        </p:xfrm>
        <a:graphic>
          <a:graphicData uri="http://schemas.openxmlformats.org/drawingml/2006/table">
            <a:tbl>
              <a:tblPr firstRow="1" bandRow="1">
                <a:tableStyleId>{5C22544A-7EE6-4342-B048-85BDC9FD1C3A}</a:tableStyleId>
              </a:tblPr>
              <a:tblGrid>
                <a:gridCol w="2132822">
                  <a:extLst>
                    <a:ext uri="{9D8B030D-6E8A-4147-A177-3AD203B41FA5}">
                      <a16:colId xmlns:a16="http://schemas.microsoft.com/office/drawing/2014/main" val="3899780857"/>
                    </a:ext>
                  </a:extLst>
                </a:gridCol>
                <a:gridCol w="2087592">
                  <a:extLst>
                    <a:ext uri="{9D8B030D-6E8A-4147-A177-3AD203B41FA5}">
                      <a16:colId xmlns:a16="http://schemas.microsoft.com/office/drawing/2014/main" val="1306770191"/>
                    </a:ext>
                  </a:extLst>
                </a:gridCol>
                <a:gridCol w="2104845">
                  <a:extLst>
                    <a:ext uri="{9D8B030D-6E8A-4147-A177-3AD203B41FA5}">
                      <a16:colId xmlns:a16="http://schemas.microsoft.com/office/drawing/2014/main" val="4190133850"/>
                    </a:ext>
                  </a:extLst>
                </a:gridCol>
                <a:gridCol w="1587261">
                  <a:extLst>
                    <a:ext uri="{9D8B030D-6E8A-4147-A177-3AD203B41FA5}">
                      <a16:colId xmlns:a16="http://schemas.microsoft.com/office/drawing/2014/main" val="3514849795"/>
                    </a:ext>
                  </a:extLst>
                </a:gridCol>
                <a:gridCol w="2145880">
                  <a:extLst>
                    <a:ext uri="{9D8B030D-6E8A-4147-A177-3AD203B41FA5}">
                      <a16:colId xmlns:a16="http://schemas.microsoft.com/office/drawing/2014/main" val="110484308"/>
                    </a:ext>
                  </a:extLst>
                </a:gridCol>
              </a:tblGrid>
              <a:tr h="523035">
                <a:tc>
                  <a:txBody>
                    <a:bodyPr/>
                    <a:lstStyle/>
                    <a:p>
                      <a:r>
                        <a:rPr lang="en-US" sz="2400" b="1" kern="1200" dirty="0">
                          <a:solidFill>
                            <a:schemeClr val="lt1"/>
                          </a:solidFill>
                          <a:effectLst/>
                          <a:latin typeface="+mn-lt"/>
                          <a:ea typeface="+mn-ea"/>
                          <a:cs typeface="+mn-cs"/>
                        </a:rPr>
                        <a:t>State Indicator</a:t>
                      </a:r>
                    </a:p>
                    <a:p>
                      <a:endParaRPr lang="en-US" sz="2400" b="1" kern="1200" dirty="0">
                        <a:solidFill>
                          <a:schemeClr val="lt1"/>
                        </a:solidFill>
                        <a:effectLst/>
                        <a:latin typeface="+mn-lt"/>
                        <a:ea typeface="+mn-ea"/>
                        <a:cs typeface="+mn-cs"/>
                      </a:endParaRPr>
                    </a:p>
                    <a:p>
                      <a:r>
                        <a:rPr lang="en-US" sz="2400" b="1" kern="1200" dirty="0">
                          <a:solidFill>
                            <a:schemeClr val="tx1">
                              <a:lumMod val="75000"/>
                              <a:lumOff val="25000"/>
                            </a:schemeClr>
                          </a:solidFill>
                          <a:effectLst/>
                          <a:highlight>
                            <a:srgbClr val="FFFF00"/>
                          </a:highlight>
                          <a:latin typeface="+mn-lt"/>
                          <a:ea typeface="+mn-ea"/>
                          <a:cs typeface="+mn-cs"/>
                        </a:rPr>
                        <a:t>(SWD)</a:t>
                      </a:r>
                      <a:endParaRPr lang="en-US" sz="2400" dirty="0">
                        <a:solidFill>
                          <a:schemeClr val="tx1">
                            <a:lumMod val="75000"/>
                            <a:lumOff val="25000"/>
                          </a:schemeClr>
                        </a:solidFill>
                        <a:highlight>
                          <a:srgbClr val="FFFF00"/>
                        </a:highlight>
                      </a:endParaRPr>
                    </a:p>
                  </a:txBody>
                  <a:tcPr>
                    <a:lnR w="57150" cap="flat" cmpd="sng" algn="ctr">
                      <a:solidFill>
                        <a:srgbClr val="FF0000"/>
                      </a:solidFill>
                      <a:prstDash val="solid"/>
                      <a:round/>
                      <a:headEnd type="none" w="med" len="med"/>
                      <a:tailEnd type="none" w="med" len="med"/>
                    </a:lnR>
                    <a:solidFill>
                      <a:srgbClr val="002060"/>
                    </a:solidFill>
                  </a:tcPr>
                </a:tc>
                <a:tc>
                  <a:txBody>
                    <a:bodyPr/>
                    <a:lstStyle/>
                    <a:p>
                      <a:r>
                        <a:rPr lang="en-US" sz="2400" b="1" kern="1200" dirty="0">
                          <a:solidFill>
                            <a:schemeClr val="lt1"/>
                          </a:solidFill>
                          <a:effectLst/>
                          <a:latin typeface="+mn-lt"/>
                          <a:ea typeface="+mn-ea"/>
                          <a:cs typeface="+mn-cs"/>
                        </a:rPr>
                        <a:t>2024 Performance Color</a:t>
                      </a:r>
                      <a:endParaRPr lang="en-US" sz="2400" dirty="0"/>
                    </a:p>
                  </a:txBody>
                  <a:tcPr>
                    <a:lnL w="57150" cap="flat" cmpd="sng" algn="ctr">
                      <a:solidFill>
                        <a:srgbClr val="FF0000"/>
                      </a:solidFill>
                      <a:prstDash val="solid"/>
                      <a:round/>
                      <a:headEnd type="none" w="med" len="med"/>
                      <a:tailEnd type="none" w="med" len="med"/>
                    </a:lnL>
                    <a:lnT w="57150" cap="flat" cmpd="sng" algn="ctr">
                      <a:solidFill>
                        <a:srgbClr val="FF0000"/>
                      </a:solidFill>
                      <a:prstDash val="solid"/>
                      <a:round/>
                      <a:headEnd type="none" w="med" len="med"/>
                      <a:tailEnd type="none" w="med" len="med"/>
                    </a:lnT>
                    <a:solidFill>
                      <a:srgbClr val="002060"/>
                    </a:solidFill>
                  </a:tcPr>
                </a:tc>
                <a:tc>
                  <a:txBody>
                    <a:bodyPr/>
                    <a:lstStyle/>
                    <a:p>
                      <a:r>
                        <a:rPr lang="en-US" sz="2400" b="1" kern="1200" dirty="0">
                          <a:solidFill>
                            <a:schemeClr val="lt1"/>
                          </a:solidFill>
                          <a:effectLst/>
                          <a:latin typeface="+mn-lt"/>
                          <a:ea typeface="+mn-ea"/>
                          <a:cs typeface="+mn-cs"/>
                        </a:rPr>
                        <a:t>2025 Performance Color</a:t>
                      </a:r>
                      <a:endParaRPr lang="en-US" sz="2400" dirty="0"/>
                    </a:p>
                  </a:txBody>
                  <a:tcPr>
                    <a:lnR w="57150" cap="flat" cmpd="sng" algn="ctr">
                      <a:solidFill>
                        <a:srgbClr val="FF0000"/>
                      </a:solidFill>
                      <a:prstDash val="solid"/>
                      <a:round/>
                      <a:headEnd type="none" w="med" len="med"/>
                      <a:tailEnd type="none" w="med" len="med"/>
                    </a:lnR>
                    <a:lnT w="57150" cap="flat" cmpd="sng" algn="ctr">
                      <a:solidFill>
                        <a:srgbClr val="FF0000"/>
                      </a:solidFill>
                      <a:prstDash val="solid"/>
                      <a:round/>
                      <a:headEnd type="none" w="med" len="med"/>
                      <a:tailEnd type="none" w="med" len="med"/>
                    </a:lnT>
                    <a:solidFill>
                      <a:srgbClr val="002060"/>
                    </a:solidFill>
                  </a:tcPr>
                </a:tc>
                <a:tc>
                  <a:txBody>
                    <a:bodyPr/>
                    <a:lstStyle/>
                    <a:p>
                      <a:r>
                        <a:rPr lang="en-US" sz="2400" b="1" kern="1200" dirty="0">
                          <a:solidFill>
                            <a:schemeClr val="lt1"/>
                          </a:solidFill>
                          <a:effectLst/>
                          <a:latin typeface="+mn-lt"/>
                          <a:ea typeface="+mn-ea"/>
                          <a:cs typeface="+mn-cs"/>
                        </a:rPr>
                        <a:t>Exit Criterion 2: 2025 Change</a:t>
                      </a:r>
                      <a:endParaRPr lang="en-US" sz="2400" dirty="0"/>
                    </a:p>
                  </a:txBody>
                  <a:tcPr>
                    <a:lnL w="57150" cap="flat" cmpd="sng" algn="ctr">
                      <a:solidFill>
                        <a:srgbClr val="FF0000"/>
                      </a:solidFill>
                      <a:prstDash val="solid"/>
                      <a:round/>
                      <a:headEnd type="none" w="med" len="med"/>
                      <a:tailEnd type="none" w="med" len="med"/>
                    </a:lnL>
                    <a:solidFill>
                      <a:srgbClr val="002060"/>
                    </a:solidFill>
                  </a:tcPr>
                </a:tc>
                <a:tc>
                  <a:txBody>
                    <a:bodyPr/>
                    <a:lstStyle/>
                    <a:p>
                      <a:r>
                        <a:rPr lang="en-US" sz="2400" b="1" kern="1200" dirty="0">
                          <a:solidFill>
                            <a:schemeClr val="lt1"/>
                          </a:solidFill>
                          <a:effectLst/>
                          <a:latin typeface="+mn-lt"/>
                          <a:ea typeface="+mn-ea"/>
                          <a:cs typeface="+mn-cs"/>
                        </a:rPr>
                        <a:t>Improvement in Change from 2024 to 2025</a:t>
                      </a:r>
                      <a:endParaRPr lang="en-US" sz="2400" dirty="0"/>
                    </a:p>
                  </a:txBody>
                  <a:tcPr>
                    <a:solidFill>
                      <a:srgbClr val="002060"/>
                    </a:solidFill>
                  </a:tcPr>
                </a:tc>
                <a:extLst>
                  <a:ext uri="{0D108BD9-81ED-4DB2-BD59-A6C34878D82A}">
                    <a16:rowId xmlns:a16="http://schemas.microsoft.com/office/drawing/2014/main" val="3703747162"/>
                  </a:ext>
                </a:extLst>
              </a:tr>
              <a:tr h="370840">
                <a:tc>
                  <a:txBody>
                    <a:bodyPr/>
                    <a:lstStyle/>
                    <a:p>
                      <a:r>
                        <a:rPr lang="en-US" sz="2400" kern="1200" dirty="0">
                          <a:solidFill>
                            <a:schemeClr val="tx1">
                              <a:lumMod val="75000"/>
                              <a:lumOff val="25000"/>
                            </a:schemeClr>
                          </a:solidFill>
                          <a:effectLst/>
                          <a:latin typeface="+mn-lt"/>
                          <a:ea typeface="+mn-ea"/>
                          <a:cs typeface="+mn-cs"/>
                        </a:rPr>
                        <a:t>Suspension Rate</a:t>
                      </a:r>
                      <a:endParaRPr lang="en-US" sz="2400" dirty="0">
                        <a:solidFill>
                          <a:schemeClr val="tx1">
                            <a:lumMod val="75000"/>
                            <a:lumOff val="25000"/>
                          </a:schemeClr>
                        </a:solidFill>
                      </a:endParaRPr>
                    </a:p>
                  </a:txBody>
                  <a:tcPr>
                    <a:lnR w="57150" cap="flat" cmpd="sng" algn="ctr">
                      <a:solidFill>
                        <a:srgbClr val="FF0000"/>
                      </a:solidFill>
                      <a:prstDash val="solid"/>
                      <a:round/>
                      <a:headEnd type="none" w="med" len="med"/>
                      <a:tailEnd type="none" w="med" len="med"/>
                    </a:lnR>
                  </a:tcPr>
                </a:tc>
                <a:tc>
                  <a:txBody>
                    <a:bodyPr/>
                    <a:lstStyle/>
                    <a:p>
                      <a:r>
                        <a:rPr lang="en-US" sz="2400" kern="1200" dirty="0">
                          <a:solidFill>
                            <a:schemeClr val="tx1">
                              <a:lumMod val="75000"/>
                              <a:lumOff val="25000"/>
                            </a:schemeClr>
                          </a:solidFill>
                          <a:effectLst/>
                          <a:latin typeface="+mn-lt"/>
                          <a:ea typeface="+mn-ea"/>
                          <a:cs typeface="+mn-cs"/>
                        </a:rPr>
                        <a:t>Orange</a:t>
                      </a:r>
                      <a:endParaRPr lang="en-US" sz="2400" dirty="0">
                        <a:solidFill>
                          <a:schemeClr val="tx1">
                            <a:lumMod val="75000"/>
                            <a:lumOff val="25000"/>
                          </a:schemeClr>
                        </a:solidFill>
                      </a:endParaRPr>
                    </a:p>
                  </a:txBody>
                  <a:tcPr>
                    <a:lnL w="57150" cap="flat" cmpd="sng" algn="ctr">
                      <a:solidFill>
                        <a:srgbClr val="FF0000"/>
                      </a:solidFill>
                      <a:prstDash val="solid"/>
                      <a:round/>
                      <a:headEnd type="none" w="med" len="med"/>
                      <a:tailEnd type="none" w="med" len="med"/>
                    </a:lnL>
                  </a:tcPr>
                </a:tc>
                <a:tc>
                  <a:txBody>
                    <a:bodyPr/>
                    <a:lstStyle/>
                    <a:p>
                      <a:r>
                        <a:rPr lang="en-US" sz="2400" kern="1200" dirty="0">
                          <a:solidFill>
                            <a:schemeClr val="tx1">
                              <a:lumMod val="75000"/>
                              <a:lumOff val="25000"/>
                            </a:schemeClr>
                          </a:solidFill>
                          <a:effectLst/>
                          <a:latin typeface="+mn-lt"/>
                          <a:ea typeface="+mn-ea"/>
                          <a:cs typeface="+mn-cs"/>
                        </a:rPr>
                        <a:t>Yellow</a:t>
                      </a:r>
                      <a:endParaRPr lang="en-US" sz="2400" dirty="0">
                        <a:solidFill>
                          <a:schemeClr val="tx1">
                            <a:lumMod val="75000"/>
                            <a:lumOff val="25000"/>
                          </a:schemeClr>
                        </a:solidFill>
                      </a:endParaRPr>
                    </a:p>
                  </a:txBody>
                  <a:tcPr>
                    <a:lnR w="57150" cap="flat" cmpd="sng" algn="ctr">
                      <a:solidFill>
                        <a:srgbClr val="FF0000"/>
                      </a:solidFill>
                      <a:prstDash val="solid"/>
                      <a:round/>
                      <a:headEnd type="none" w="med" len="med"/>
                      <a:tailEnd type="none" w="med" len="med"/>
                    </a:lnR>
                  </a:tcPr>
                </a:tc>
                <a:tc>
                  <a:txBody>
                    <a:bodyPr/>
                    <a:lstStyle/>
                    <a:p>
                      <a:r>
                        <a:rPr lang="en-US" sz="2400" kern="1200" dirty="0">
                          <a:solidFill>
                            <a:schemeClr val="tx1">
                              <a:lumMod val="75000"/>
                              <a:lumOff val="25000"/>
                            </a:schemeClr>
                          </a:solidFill>
                          <a:effectLst/>
                          <a:latin typeface="+mn-lt"/>
                          <a:ea typeface="+mn-ea"/>
                          <a:cs typeface="+mn-cs"/>
                        </a:rPr>
                        <a:t>-4.2</a:t>
                      </a:r>
                      <a:endParaRPr lang="en-US" sz="2400" dirty="0">
                        <a:solidFill>
                          <a:schemeClr val="tx1">
                            <a:lumMod val="75000"/>
                            <a:lumOff val="25000"/>
                          </a:schemeClr>
                        </a:solidFill>
                      </a:endParaRPr>
                    </a:p>
                  </a:txBody>
                  <a:tcPr>
                    <a:lnL w="57150" cap="flat" cmpd="sng" algn="ctr">
                      <a:solidFill>
                        <a:srgbClr val="FF0000"/>
                      </a:solidFill>
                      <a:prstDash val="solid"/>
                      <a:round/>
                      <a:headEnd type="none" w="med" len="med"/>
                      <a:tailEnd type="none" w="med" len="med"/>
                    </a:lnL>
                  </a:tcPr>
                </a:tc>
                <a:tc>
                  <a:txBody>
                    <a:bodyPr/>
                    <a:lstStyle/>
                    <a:p>
                      <a:r>
                        <a:rPr lang="en-US" sz="2400" kern="1200" dirty="0">
                          <a:solidFill>
                            <a:schemeClr val="tx1">
                              <a:lumMod val="75000"/>
                              <a:lumOff val="25000"/>
                            </a:schemeClr>
                          </a:solidFill>
                          <a:effectLst/>
                          <a:latin typeface="+mn-lt"/>
                          <a:ea typeface="+mn-ea"/>
                          <a:cs typeface="+mn-cs"/>
                        </a:rPr>
                        <a:t>N/A</a:t>
                      </a:r>
                      <a:endParaRPr lang="en-US" sz="2400" dirty="0">
                        <a:solidFill>
                          <a:schemeClr val="tx1">
                            <a:lumMod val="75000"/>
                            <a:lumOff val="25000"/>
                          </a:schemeClr>
                        </a:solidFill>
                      </a:endParaRPr>
                    </a:p>
                  </a:txBody>
                  <a:tcPr/>
                </a:tc>
                <a:extLst>
                  <a:ext uri="{0D108BD9-81ED-4DB2-BD59-A6C34878D82A}">
                    <a16:rowId xmlns:a16="http://schemas.microsoft.com/office/drawing/2014/main" val="3985968410"/>
                  </a:ext>
                </a:extLst>
              </a:tr>
              <a:tr h="370840">
                <a:tc>
                  <a:txBody>
                    <a:bodyPr/>
                    <a:lstStyle/>
                    <a:p>
                      <a:r>
                        <a:rPr lang="en-US" sz="2400" b="1" kern="1200" dirty="0">
                          <a:solidFill>
                            <a:schemeClr val="tx1">
                              <a:lumMod val="75000"/>
                              <a:lumOff val="25000"/>
                            </a:schemeClr>
                          </a:solidFill>
                          <a:effectLst/>
                          <a:latin typeface="+mn-lt"/>
                          <a:ea typeface="+mn-ea"/>
                          <a:cs typeface="+mn-cs"/>
                        </a:rPr>
                        <a:t>Chronic Absenteeism</a:t>
                      </a:r>
                      <a:endParaRPr lang="en-US" sz="2400" dirty="0">
                        <a:solidFill>
                          <a:schemeClr val="tx1">
                            <a:lumMod val="75000"/>
                            <a:lumOff val="25000"/>
                          </a:schemeClr>
                        </a:solidFill>
                      </a:endParaRPr>
                    </a:p>
                  </a:txBody>
                  <a:tcPr>
                    <a:lnR w="57150" cap="flat" cmpd="sng" algn="ctr">
                      <a:solidFill>
                        <a:srgbClr val="FF0000"/>
                      </a:solidFill>
                      <a:prstDash val="solid"/>
                      <a:round/>
                      <a:headEnd type="none" w="med" len="med"/>
                      <a:tailEnd type="none" w="med" len="med"/>
                    </a:lnR>
                  </a:tcPr>
                </a:tc>
                <a:tc>
                  <a:txBody>
                    <a:bodyPr/>
                    <a:lstStyle/>
                    <a:p>
                      <a:r>
                        <a:rPr lang="en-US" sz="2400" b="1" kern="1200" dirty="0">
                          <a:solidFill>
                            <a:schemeClr val="tx1">
                              <a:lumMod val="75000"/>
                              <a:lumOff val="25000"/>
                            </a:schemeClr>
                          </a:solidFill>
                          <a:effectLst/>
                          <a:latin typeface="+mn-lt"/>
                          <a:ea typeface="+mn-ea"/>
                          <a:cs typeface="+mn-cs"/>
                        </a:rPr>
                        <a:t>Red</a:t>
                      </a:r>
                      <a:endParaRPr lang="en-US" sz="2400" dirty="0">
                        <a:solidFill>
                          <a:schemeClr val="tx1">
                            <a:lumMod val="75000"/>
                            <a:lumOff val="25000"/>
                          </a:schemeClr>
                        </a:solidFill>
                      </a:endParaRPr>
                    </a:p>
                  </a:txBody>
                  <a:tcPr>
                    <a:lnL w="57150" cap="flat" cmpd="sng" algn="ctr">
                      <a:solidFill>
                        <a:srgbClr val="FF0000"/>
                      </a:solidFill>
                      <a:prstDash val="solid"/>
                      <a:round/>
                      <a:headEnd type="none" w="med" len="med"/>
                      <a:tailEnd type="none" w="med" len="med"/>
                    </a:lnL>
                    <a:lnB w="57150" cap="flat" cmpd="sng" algn="ctr">
                      <a:solidFill>
                        <a:srgbClr val="FF0000"/>
                      </a:solidFill>
                      <a:prstDash val="solid"/>
                      <a:round/>
                      <a:headEnd type="none" w="med" len="med"/>
                      <a:tailEnd type="none" w="med" len="med"/>
                    </a:lnB>
                  </a:tcPr>
                </a:tc>
                <a:tc>
                  <a:txBody>
                    <a:bodyPr/>
                    <a:lstStyle/>
                    <a:p>
                      <a:r>
                        <a:rPr lang="en-US" sz="2400" kern="1200" dirty="0">
                          <a:solidFill>
                            <a:schemeClr val="tx1">
                              <a:lumMod val="75000"/>
                              <a:lumOff val="25000"/>
                            </a:schemeClr>
                          </a:solidFill>
                          <a:effectLst/>
                          <a:latin typeface="+mn-lt"/>
                          <a:ea typeface="+mn-ea"/>
                          <a:cs typeface="+mn-cs"/>
                        </a:rPr>
                        <a:t>Orange</a:t>
                      </a:r>
                      <a:endParaRPr lang="en-US" sz="2400" dirty="0">
                        <a:solidFill>
                          <a:schemeClr val="tx1">
                            <a:lumMod val="75000"/>
                            <a:lumOff val="25000"/>
                          </a:schemeClr>
                        </a:solidFill>
                      </a:endParaRPr>
                    </a:p>
                  </a:txBody>
                  <a:tcPr>
                    <a:lnR w="57150" cap="flat" cmpd="sng" algn="ctr">
                      <a:solidFill>
                        <a:srgbClr val="FF0000"/>
                      </a:solidFill>
                      <a:prstDash val="solid"/>
                      <a:round/>
                      <a:headEnd type="none" w="med" len="med"/>
                      <a:tailEnd type="none" w="med" len="med"/>
                    </a:lnR>
                    <a:lnB w="57150" cap="flat" cmpd="sng" algn="ctr">
                      <a:solidFill>
                        <a:srgbClr val="FF0000"/>
                      </a:solidFill>
                      <a:prstDash val="solid"/>
                      <a:round/>
                      <a:headEnd type="none" w="med" len="med"/>
                      <a:tailEnd type="none" w="med" len="med"/>
                    </a:lnB>
                  </a:tcPr>
                </a:tc>
                <a:tc>
                  <a:txBody>
                    <a:bodyPr/>
                    <a:lstStyle/>
                    <a:p>
                      <a:r>
                        <a:rPr lang="en-US" sz="2400" b="1" kern="1200" dirty="0">
                          <a:solidFill>
                            <a:schemeClr val="tx1">
                              <a:lumMod val="75000"/>
                              <a:lumOff val="25000"/>
                            </a:schemeClr>
                          </a:solidFill>
                          <a:effectLst/>
                          <a:latin typeface="+mn-lt"/>
                          <a:ea typeface="+mn-ea"/>
                          <a:cs typeface="+mn-cs"/>
                        </a:rPr>
                        <a:t>-2.8</a:t>
                      </a:r>
                      <a:endParaRPr lang="en-US" sz="2400" dirty="0">
                        <a:solidFill>
                          <a:schemeClr val="tx1">
                            <a:lumMod val="75000"/>
                            <a:lumOff val="25000"/>
                          </a:schemeClr>
                        </a:solidFill>
                      </a:endParaRPr>
                    </a:p>
                  </a:txBody>
                  <a:tcPr>
                    <a:lnL w="57150" cap="flat" cmpd="sng" algn="ctr">
                      <a:solidFill>
                        <a:srgbClr val="FF0000"/>
                      </a:solidFill>
                      <a:prstDash val="solid"/>
                      <a:round/>
                      <a:headEnd type="none" w="med" len="med"/>
                      <a:tailEnd type="none" w="med" len="med"/>
                    </a:lnL>
                  </a:tcPr>
                </a:tc>
                <a:tc>
                  <a:txBody>
                    <a:bodyPr/>
                    <a:lstStyle/>
                    <a:p>
                      <a:r>
                        <a:rPr lang="en-US" sz="2400" b="1" kern="1200" dirty="0">
                          <a:solidFill>
                            <a:schemeClr val="tx1">
                              <a:lumMod val="75000"/>
                              <a:lumOff val="25000"/>
                            </a:schemeClr>
                          </a:solidFill>
                          <a:effectLst/>
                          <a:latin typeface="+mn-lt"/>
                          <a:ea typeface="+mn-ea"/>
                          <a:cs typeface="+mn-cs"/>
                        </a:rPr>
                        <a:t>Yes</a:t>
                      </a:r>
                      <a:endParaRPr lang="en-US" sz="2400" dirty="0">
                        <a:solidFill>
                          <a:schemeClr val="tx1">
                            <a:lumMod val="75000"/>
                            <a:lumOff val="25000"/>
                          </a:schemeClr>
                        </a:solidFill>
                      </a:endParaRPr>
                    </a:p>
                  </a:txBody>
                  <a:tcPr/>
                </a:tc>
                <a:extLst>
                  <a:ext uri="{0D108BD9-81ED-4DB2-BD59-A6C34878D82A}">
                    <a16:rowId xmlns:a16="http://schemas.microsoft.com/office/drawing/2014/main" val="1250529253"/>
                  </a:ext>
                </a:extLst>
              </a:tr>
            </a:tbl>
          </a:graphicData>
        </a:graphic>
      </p:graphicFrame>
      <p:sp>
        <p:nvSpPr>
          <p:cNvPr id="7" name="Content Placeholder 6">
            <a:extLst>
              <a:ext uri="{FF2B5EF4-FFF2-40B4-BE49-F238E27FC236}">
                <a16:creationId xmlns:a16="http://schemas.microsoft.com/office/drawing/2014/main" id="{4A57D02D-C786-BF52-2AC6-7BCB6675791D}"/>
              </a:ext>
              <a:ext uri="{C183D7F6-B498-43B3-948B-1728B52AA6E4}">
                <adec:decorative xmlns:adec="http://schemas.microsoft.com/office/drawing/2017/decorative" val="0"/>
              </a:ext>
            </a:extLst>
          </p:cNvPr>
          <p:cNvSpPr>
            <a:spLocks noGrp="1"/>
          </p:cNvSpPr>
          <p:nvPr>
            <p:ph sz="quarter" idx="11"/>
          </p:nvPr>
        </p:nvSpPr>
        <p:spPr>
          <a:xfrm>
            <a:off x="2185632" y="5512325"/>
            <a:ext cx="4369267" cy="768926"/>
          </a:xfrm>
          <a:ln>
            <a:solidFill>
              <a:schemeClr val="tx1"/>
            </a:solidFill>
          </a:ln>
        </p:spPr>
        <p:txBody>
          <a:bodyPr>
            <a:normAutofit/>
          </a:bodyPr>
          <a:lstStyle/>
          <a:p>
            <a:pPr algn="ctr">
              <a:spcBef>
                <a:spcPts val="0"/>
              </a:spcBef>
              <a:spcAft>
                <a:spcPts val="0"/>
              </a:spcAft>
            </a:pPr>
            <a:r>
              <a:rPr lang="en-US" sz="2400" dirty="0"/>
              <a:t>2024 Entry Criteria </a:t>
            </a:r>
            <a:r>
              <a:rPr lang="en-US" sz="2400" b="1" dirty="0"/>
              <a:t>Met</a:t>
            </a:r>
            <a:r>
              <a:rPr lang="en-US" sz="2400" dirty="0"/>
              <a:t> </a:t>
            </a:r>
          </a:p>
          <a:p>
            <a:pPr algn="ctr">
              <a:spcBef>
                <a:spcPts val="0"/>
              </a:spcBef>
              <a:spcAft>
                <a:spcPts val="0"/>
              </a:spcAft>
            </a:pPr>
            <a:r>
              <a:rPr lang="en-US" sz="2400" dirty="0"/>
              <a:t>(All Red except one)</a:t>
            </a:r>
          </a:p>
        </p:txBody>
      </p:sp>
      <p:sp>
        <p:nvSpPr>
          <p:cNvPr id="8" name="Content Placeholder 7">
            <a:extLst>
              <a:ext uri="{FF2B5EF4-FFF2-40B4-BE49-F238E27FC236}">
                <a16:creationId xmlns:a16="http://schemas.microsoft.com/office/drawing/2014/main" id="{47041533-8978-BAF6-6B8F-93A5A2347C8F}"/>
              </a:ext>
              <a:ext uri="{C183D7F6-B498-43B3-948B-1728B52AA6E4}">
                <adec:decorative xmlns:adec="http://schemas.microsoft.com/office/drawing/2017/decorative" val="0"/>
              </a:ext>
            </a:extLst>
          </p:cNvPr>
          <p:cNvSpPr>
            <a:spLocks noGrp="1"/>
          </p:cNvSpPr>
          <p:nvPr>
            <p:ph sz="quarter" idx="12"/>
          </p:nvPr>
        </p:nvSpPr>
        <p:spPr>
          <a:xfrm>
            <a:off x="7042232" y="5513629"/>
            <a:ext cx="4369267" cy="768925"/>
          </a:xfrm>
          <a:ln>
            <a:solidFill>
              <a:schemeClr val="tx1"/>
            </a:solidFill>
          </a:ln>
        </p:spPr>
        <p:txBody>
          <a:bodyPr>
            <a:normAutofit/>
          </a:bodyPr>
          <a:lstStyle/>
          <a:p>
            <a:pPr algn="ctr"/>
            <a:r>
              <a:rPr lang="en-US" sz="2400" dirty="0"/>
              <a:t>2025 Entry Criteria </a:t>
            </a:r>
            <a:r>
              <a:rPr lang="en-US" sz="2400" b="1" dirty="0"/>
              <a:t>Not Met</a:t>
            </a:r>
          </a:p>
        </p:txBody>
      </p:sp>
      <p:sp>
        <p:nvSpPr>
          <p:cNvPr id="4" name="Slide Number Placeholder 3">
            <a:extLst>
              <a:ext uri="{FF2B5EF4-FFF2-40B4-BE49-F238E27FC236}">
                <a16:creationId xmlns:a16="http://schemas.microsoft.com/office/drawing/2014/main" id="{6DBE3732-AD2E-5C59-F4B9-FEA5C27A59F4}"/>
              </a:ext>
            </a:extLst>
          </p:cNvPr>
          <p:cNvSpPr>
            <a:spLocks noGrp="1"/>
          </p:cNvSpPr>
          <p:nvPr>
            <p:ph type="sldNum" sz="quarter" idx="15"/>
          </p:nvPr>
        </p:nvSpPr>
        <p:spPr/>
        <p:txBody>
          <a:bodyPr/>
          <a:lstStyle/>
          <a:p>
            <a:fld id="{425B8834-9231-4E95-9474-5E208B968EA0}" type="slidenum">
              <a:rPr lang="en-US" smtClean="0"/>
              <a:pPr/>
              <a:t>24</a:t>
            </a:fld>
            <a:endParaRPr lang="en-US" dirty="0"/>
          </a:p>
        </p:txBody>
      </p:sp>
      <p:pic>
        <p:nvPicPr>
          <p:cNvPr id="2" name="Graphic 1">
            <a:extLst>
              <a:ext uri="{FF2B5EF4-FFF2-40B4-BE49-F238E27FC236}">
                <a16:creationId xmlns:a16="http://schemas.microsoft.com/office/drawing/2014/main" id="{D8013AD1-68D5-21B6-1BDF-0713A34C8627}"/>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11499" y="38100"/>
            <a:ext cx="758390" cy="758390"/>
          </a:xfrm>
          <a:prstGeom prst="rect">
            <a:avLst/>
          </a:prstGeom>
        </p:spPr>
      </p:pic>
      <p:sp>
        <p:nvSpPr>
          <p:cNvPr id="10" name="Arrow: Down 9">
            <a:extLst>
              <a:ext uri="{FF2B5EF4-FFF2-40B4-BE49-F238E27FC236}">
                <a16:creationId xmlns:a16="http://schemas.microsoft.com/office/drawing/2014/main" id="{2B001F3B-A420-107C-00DF-F340F5C513CA}"/>
              </a:ext>
              <a:ext uri="{C183D7F6-B498-43B3-948B-1728B52AA6E4}">
                <adec:decorative xmlns:adec="http://schemas.microsoft.com/office/drawing/2017/decorative" val="1"/>
              </a:ext>
            </a:extLst>
          </p:cNvPr>
          <p:cNvSpPr/>
          <p:nvPr/>
        </p:nvSpPr>
        <p:spPr>
          <a:xfrm>
            <a:off x="4770574" y="5037960"/>
            <a:ext cx="288665" cy="461665"/>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D863D3B8-2402-E3EA-4256-F67C441D99F0}"/>
              </a:ext>
              <a:ext uri="{C183D7F6-B498-43B3-948B-1728B52AA6E4}">
                <adec:decorative xmlns:adec="http://schemas.microsoft.com/office/drawing/2017/decorative" val="1"/>
              </a:ext>
            </a:extLst>
          </p:cNvPr>
          <p:cNvSpPr/>
          <p:nvPr/>
        </p:nvSpPr>
        <p:spPr>
          <a:xfrm>
            <a:off x="7644181" y="5037959"/>
            <a:ext cx="288665" cy="461665"/>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8008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2266A8B-3656-2CE6-F017-9AA94F803D64}"/>
              </a:ext>
            </a:extLst>
          </p:cNvPr>
          <p:cNvSpPr>
            <a:spLocks noGrp="1"/>
          </p:cNvSpPr>
          <p:nvPr>
            <p:ph type="title"/>
          </p:nvPr>
        </p:nvSpPr>
        <p:spPr>
          <a:xfrm>
            <a:off x="2111489" y="256133"/>
            <a:ext cx="10058400" cy="848768"/>
          </a:xfrm>
        </p:spPr>
        <p:txBody>
          <a:bodyPr/>
          <a:lstStyle/>
          <a:p>
            <a:r>
              <a:rPr lang="en-US" dirty="0"/>
              <a:t>Example 2: School </a:t>
            </a:r>
            <a:r>
              <a:rPr lang="en-US" b="1" dirty="0"/>
              <a:t>Exits</a:t>
            </a:r>
            <a:r>
              <a:rPr lang="en-US" dirty="0"/>
              <a:t> ATSI (2)</a:t>
            </a:r>
          </a:p>
        </p:txBody>
      </p:sp>
      <p:sp>
        <p:nvSpPr>
          <p:cNvPr id="6" name="Content Placeholder 5">
            <a:extLst>
              <a:ext uri="{FF2B5EF4-FFF2-40B4-BE49-F238E27FC236}">
                <a16:creationId xmlns:a16="http://schemas.microsoft.com/office/drawing/2014/main" id="{4D269781-6E1A-79D5-1B25-CC3A53C441A3}"/>
              </a:ext>
              <a:ext uri="{C183D7F6-B498-43B3-948B-1728B52AA6E4}">
                <adec:decorative xmlns:adec="http://schemas.microsoft.com/office/drawing/2017/decorative" val="0"/>
              </a:ext>
            </a:extLst>
          </p:cNvPr>
          <p:cNvSpPr>
            <a:spLocks noGrp="1"/>
          </p:cNvSpPr>
          <p:nvPr>
            <p:ph sz="quarter" idx="14"/>
          </p:nvPr>
        </p:nvSpPr>
        <p:spPr>
          <a:xfrm>
            <a:off x="7893104" y="1014523"/>
            <a:ext cx="4276785" cy="560210"/>
          </a:xfrm>
          <a:ln w="38100">
            <a:solidFill>
              <a:srgbClr val="FF0000"/>
            </a:solidFill>
          </a:ln>
        </p:spPr>
        <p:txBody>
          <a:bodyPr>
            <a:normAutofit/>
          </a:bodyPr>
          <a:lstStyle/>
          <a:p>
            <a:r>
              <a:rPr lang="en-US" dirty="0"/>
              <a:t>ATSI Exit Criterion 2: MET</a:t>
            </a:r>
          </a:p>
        </p:txBody>
      </p:sp>
      <p:graphicFrame>
        <p:nvGraphicFramePr>
          <p:cNvPr id="8" name="Content Placeholder 4" descr="Table listing state indicator, 2024 and 2025 performance color, amount of change (exit criterion 2), and  improvement in change for the students with disabilities student group. ">
            <a:extLst>
              <a:ext uri="{FF2B5EF4-FFF2-40B4-BE49-F238E27FC236}">
                <a16:creationId xmlns:a16="http://schemas.microsoft.com/office/drawing/2014/main" id="{5233368A-7DA6-5DEC-0B23-7AFB7E7F8949}"/>
              </a:ext>
            </a:extLst>
          </p:cNvPr>
          <p:cNvGraphicFramePr>
            <a:graphicFrameLocks noGrp="1"/>
          </p:cNvGraphicFramePr>
          <p:nvPr>
            <p:ph sz="quarter" idx="11"/>
            <p:extLst>
              <p:ext uri="{D42A27DB-BD31-4B8C-83A1-F6EECF244321}">
                <p14:modId xmlns:p14="http://schemas.microsoft.com/office/powerpoint/2010/main" val="4065540594"/>
              </p:ext>
            </p:extLst>
          </p:nvPr>
        </p:nvGraphicFramePr>
        <p:xfrm>
          <a:off x="1968617" y="1681800"/>
          <a:ext cx="10058400" cy="3324937"/>
        </p:xfrm>
        <a:graphic>
          <a:graphicData uri="http://schemas.openxmlformats.org/drawingml/2006/table">
            <a:tbl>
              <a:tblPr firstRow="1" bandRow="1">
                <a:tableStyleId>{5C22544A-7EE6-4342-B048-85BDC9FD1C3A}</a:tableStyleId>
              </a:tblPr>
              <a:tblGrid>
                <a:gridCol w="2132822">
                  <a:extLst>
                    <a:ext uri="{9D8B030D-6E8A-4147-A177-3AD203B41FA5}">
                      <a16:colId xmlns:a16="http://schemas.microsoft.com/office/drawing/2014/main" val="3899780857"/>
                    </a:ext>
                  </a:extLst>
                </a:gridCol>
                <a:gridCol w="2087592">
                  <a:extLst>
                    <a:ext uri="{9D8B030D-6E8A-4147-A177-3AD203B41FA5}">
                      <a16:colId xmlns:a16="http://schemas.microsoft.com/office/drawing/2014/main" val="1306770191"/>
                    </a:ext>
                  </a:extLst>
                </a:gridCol>
                <a:gridCol w="2104845">
                  <a:extLst>
                    <a:ext uri="{9D8B030D-6E8A-4147-A177-3AD203B41FA5}">
                      <a16:colId xmlns:a16="http://schemas.microsoft.com/office/drawing/2014/main" val="4190133850"/>
                    </a:ext>
                  </a:extLst>
                </a:gridCol>
                <a:gridCol w="1587261">
                  <a:extLst>
                    <a:ext uri="{9D8B030D-6E8A-4147-A177-3AD203B41FA5}">
                      <a16:colId xmlns:a16="http://schemas.microsoft.com/office/drawing/2014/main" val="3514849795"/>
                    </a:ext>
                  </a:extLst>
                </a:gridCol>
                <a:gridCol w="2145880">
                  <a:extLst>
                    <a:ext uri="{9D8B030D-6E8A-4147-A177-3AD203B41FA5}">
                      <a16:colId xmlns:a16="http://schemas.microsoft.com/office/drawing/2014/main" val="110484308"/>
                    </a:ext>
                  </a:extLst>
                </a:gridCol>
              </a:tblGrid>
              <a:tr h="1614969">
                <a:tc>
                  <a:txBody>
                    <a:bodyPr/>
                    <a:lstStyle/>
                    <a:p>
                      <a:r>
                        <a:rPr lang="en-US" sz="2400" b="1" kern="1200" dirty="0">
                          <a:solidFill>
                            <a:schemeClr val="lt1"/>
                          </a:solidFill>
                          <a:effectLst/>
                          <a:latin typeface="+mn-lt"/>
                          <a:ea typeface="+mn-ea"/>
                          <a:cs typeface="+mn-cs"/>
                        </a:rPr>
                        <a:t>State Indicator</a:t>
                      </a:r>
                    </a:p>
                    <a:p>
                      <a:endParaRPr lang="en-US" sz="2400" b="1" kern="1200" dirty="0">
                        <a:solidFill>
                          <a:schemeClr val="lt1"/>
                        </a:solidFill>
                        <a:effectLst/>
                        <a:latin typeface="+mn-lt"/>
                        <a:ea typeface="+mn-ea"/>
                        <a:cs typeface="+mn-cs"/>
                      </a:endParaRPr>
                    </a:p>
                    <a:p>
                      <a:r>
                        <a:rPr lang="en-US" sz="2400" b="1" kern="1200" dirty="0">
                          <a:solidFill>
                            <a:schemeClr val="tx1">
                              <a:lumMod val="75000"/>
                              <a:lumOff val="25000"/>
                            </a:schemeClr>
                          </a:solidFill>
                          <a:effectLst/>
                          <a:highlight>
                            <a:srgbClr val="FFFF00"/>
                          </a:highlight>
                          <a:latin typeface="+mn-lt"/>
                          <a:ea typeface="+mn-ea"/>
                          <a:cs typeface="+mn-cs"/>
                        </a:rPr>
                        <a:t>(SWD)</a:t>
                      </a:r>
                      <a:endParaRPr lang="en-US" sz="2400" dirty="0">
                        <a:solidFill>
                          <a:schemeClr val="tx1">
                            <a:lumMod val="75000"/>
                            <a:lumOff val="25000"/>
                          </a:schemeClr>
                        </a:solidFill>
                        <a:highlight>
                          <a:srgbClr val="FFFF00"/>
                        </a:highlight>
                      </a:endParaRPr>
                    </a:p>
                  </a:txBody>
                  <a:tcPr>
                    <a:solidFill>
                      <a:srgbClr val="002060"/>
                    </a:solidFill>
                  </a:tcPr>
                </a:tc>
                <a:tc>
                  <a:txBody>
                    <a:bodyPr/>
                    <a:lstStyle/>
                    <a:p>
                      <a:r>
                        <a:rPr lang="en-US" sz="2400" b="1" kern="1200" dirty="0">
                          <a:solidFill>
                            <a:schemeClr val="lt1"/>
                          </a:solidFill>
                          <a:effectLst/>
                          <a:latin typeface="+mn-lt"/>
                          <a:ea typeface="+mn-ea"/>
                          <a:cs typeface="+mn-cs"/>
                        </a:rPr>
                        <a:t>2024 Performance Color</a:t>
                      </a:r>
                      <a:endParaRPr lang="en-US" sz="2400" dirty="0"/>
                    </a:p>
                  </a:txBody>
                  <a:tcPr>
                    <a:solidFill>
                      <a:srgbClr val="002060"/>
                    </a:solidFill>
                  </a:tcPr>
                </a:tc>
                <a:tc>
                  <a:txBody>
                    <a:bodyPr/>
                    <a:lstStyle/>
                    <a:p>
                      <a:r>
                        <a:rPr lang="en-US" sz="2400" b="1" kern="1200" dirty="0">
                          <a:solidFill>
                            <a:schemeClr val="lt1"/>
                          </a:solidFill>
                          <a:effectLst/>
                          <a:latin typeface="+mn-lt"/>
                          <a:ea typeface="+mn-ea"/>
                          <a:cs typeface="+mn-cs"/>
                        </a:rPr>
                        <a:t>2025 Performance Color</a:t>
                      </a:r>
                      <a:endParaRPr lang="en-US" sz="2400" dirty="0"/>
                    </a:p>
                  </a:txBody>
                  <a:tcPr>
                    <a:lnR w="57150" cap="flat" cmpd="sng" algn="ctr">
                      <a:solidFill>
                        <a:srgbClr val="FF0000"/>
                      </a:solidFill>
                      <a:prstDash val="solid"/>
                      <a:round/>
                      <a:headEnd type="none" w="med" len="med"/>
                      <a:tailEnd type="none" w="med" len="med"/>
                    </a:lnR>
                    <a:solidFill>
                      <a:srgbClr val="002060"/>
                    </a:solidFill>
                  </a:tcPr>
                </a:tc>
                <a:tc>
                  <a:txBody>
                    <a:bodyPr/>
                    <a:lstStyle/>
                    <a:p>
                      <a:r>
                        <a:rPr lang="en-US" sz="2400" b="1" kern="1200" dirty="0">
                          <a:solidFill>
                            <a:schemeClr val="lt1"/>
                          </a:solidFill>
                          <a:effectLst/>
                          <a:latin typeface="+mn-lt"/>
                          <a:ea typeface="+mn-ea"/>
                          <a:cs typeface="+mn-cs"/>
                        </a:rPr>
                        <a:t>Exit Criterion 2: 2025 Change</a:t>
                      </a:r>
                      <a:endParaRPr lang="en-US" sz="2400" dirty="0"/>
                    </a:p>
                  </a:txBody>
                  <a:tcPr>
                    <a:lnL w="57150" cap="flat" cmpd="sng" algn="ctr">
                      <a:solidFill>
                        <a:srgbClr val="FF0000"/>
                      </a:solidFill>
                      <a:prstDash val="solid"/>
                      <a:round/>
                      <a:headEnd type="none" w="med" len="med"/>
                      <a:tailEnd type="none" w="med" len="med"/>
                    </a:lnL>
                    <a:lnT w="57150" cap="flat" cmpd="sng" algn="ctr">
                      <a:solidFill>
                        <a:srgbClr val="FF0000"/>
                      </a:solidFill>
                      <a:prstDash val="solid"/>
                      <a:round/>
                      <a:headEnd type="none" w="med" len="med"/>
                      <a:tailEnd type="none" w="med" len="med"/>
                    </a:lnT>
                    <a:solidFill>
                      <a:srgbClr val="002060"/>
                    </a:solidFill>
                  </a:tcPr>
                </a:tc>
                <a:tc>
                  <a:txBody>
                    <a:bodyPr/>
                    <a:lstStyle/>
                    <a:p>
                      <a:r>
                        <a:rPr lang="en-US" sz="2400" b="1" kern="1200" dirty="0">
                          <a:solidFill>
                            <a:schemeClr val="lt1"/>
                          </a:solidFill>
                          <a:effectLst/>
                          <a:latin typeface="+mn-lt"/>
                          <a:ea typeface="+mn-ea"/>
                          <a:cs typeface="+mn-cs"/>
                        </a:rPr>
                        <a:t>Improvement in Change from 2024 to 2025</a:t>
                      </a:r>
                      <a:endParaRPr lang="en-US" sz="2400" dirty="0"/>
                    </a:p>
                  </a:txBody>
                  <a:tcPr>
                    <a:lnR w="57150" cap="flat" cmpd="sng" algn="ctr">
                      <a:solidFill>
                        <a:srgbClr val="FF0000"/>
                      </a:solidFill>
                      <a:prstDash val="solid"/>
                      <a:round/>
                      <a:headEnd type="none" w="med" len="med"/>
                      <a:tailEnd type="none" w="med" len="med"/>
                    </a:lnR>
                    <a:lnT w="57150" cap="flat" cmpd="sng" algn="ctr">
                      <a:solidFill>
                        <a:srgbClr val="FF0000"/>
                      </a:solidFill>
                      <a:prstDash val="solid"/>
                      <a:round/>
                      <a:headEnd type="none" w="med" len="med"/>
                      <a:tailEnd type="none" w="med" len="med"/>
                    </a:lnT>
                    <a:solidFill>
                      <a:srgbClr val="002060"/>
                    </a:solidFill>
                  </a:tcPr>
                </a:tc>
                <a:extLst>
                  <a:ext uri="{0D108BD9-81ED-4DB2-BD59-A6C34878D82A}">
                    <a16:rowId xmlns:a16="http://schemas.microsoft.com/office/drawing/2014/main" val="3703747162"/>
                  </a:ext>
                </a:extLst>
              </a:tr>
              <a:tr h="854984">
                <a:tc>
                  <a:txBody>
                    <a:bodyPr/>
                    <a:lstStyle/>
                    <a:p>
                      <a:r>
                        <a:rPr lang="en-US" sz="2400" kern="1200" dirty="0">
                          <a:solidFill>
                            <a:schemeClr val="tx1">
                              <a:lumMod val="75000"/>
                              <a:lumOff val="25000"/>
                            </a:schemeClr>
                          </a:solidFill>
                          <a:effectLst/>
                          <a:latin typeface="+mn-lt"/>
                          <a:ea typeface="+mn-ea"/>
                          <a:cs typeface="+mn-cs"/>
                        </a:rPr>
                        <a:t>Suspension Rate</a:t>
                      </a:r>
                      <a:endParaRPr lang="en-US" sz="2400" dirty="0">
                        <a:solidFill>
                          <a:schemeClr val="tx1">
                            <a:lumMod val="75000"/>
                            <a:lumOff val="25000"/>
                          </a:schemeClr>
                        </a:solidFill>
                      </a:endParaRPr>
                    </a:p>
                  </a:txBody>
                  <a:tcPr/>
                </a:tc>
                <a:tc>
                  <a:txBody>
                    <a:bodyPr/>
                    <a:lstStyle/>
                    <a:p>
                      <a:r>
                        <a:rPr lang="en-US" sz="2400" kern="1200" dirty="0">
                          <a:solidFill>
                            <a:schemeClr val="tx1">
                              <a:lumMod val="75000"/>
                              <a:lumOff val="25000"/>
                            </a:schemeClr>
                          </a:solidFill>
                          <a:effectLst/>
                          <a:latin typeface="+mn-lt"/>
                          <a:ea typeface="+mn-ea"/>
                          <a:cs typeface="+mn-cs"/>
                        </a:rPr>
                        <a:t>Orange</a:t>
                      </a:r>
                      <a:endParaRPr lang="en-US" sz="2400" dirty="0">
                        <a:solidFill>
                          <a:schemeClr val="tx1">
                            <a:lumMod val="75000"/>
                            <a:lumOff val="25000"/>
                          </a:schemeClr>
                        </a:solidFill>
                      </a:endParaRPr>
                    </a:p>
                  </a:txBody>
                  <a:tcPr/>
                </a:tc>
                <a:tc>
                  <a:txBody>
                    <a:bodyPr/>
                    <a:lstStyle/>
                    <a:p>
                      <a:r>
                        <a:rPr lang="en-US" sz="2400" kern="1200" dirty="0">
                          <a:solidFill>
                            <a:schemeClr val="tx1">
                              <a:lumMod val="75000"/>
                              <a:lumOff val="25000"/>
                            </a:schemeClr>
                          </a:solidFill>
                          <a:effectLst/>
                          <a:latin typeface="+mn-lt"/>
                          <a:ea typeface="+mn-ea"/>
                          <a:cs typeface="+mn-cs"/>
                        </a:rPr>
                        <a:t>Yellow</a:t>
                      </a:r>
                      <a:endParaRPr lang="en-US" sz="2400" dirty="0">
                        <a:solidFill>
                          <a:schemeClr val="tx1">
                            <a:lumMod val="75000"/>
                            <a:lumOff val="25000"/>
                          </a:schemeClr>
                        </a:solidFill>
                      </a:endParaRPr>
                    </a:p>
                  </a:txBody>
                  <a:tcPr>
                    <a:lnR w="57150" cap="flat" cmpd="sng" algn="ctr">
                      <a:solidFill>
                        <a:srgbClr val="FF0000"/>
                      </a:solidFill>
                      <a:prstDash val="solid"/>
                      <a:round/>
                      <a:headEnd type="none" w="med" len="med"/>
                      <a:tailEnd type="none" w="med" len="med"/>
                    </a:lnR>
                  </a:tcPr>
                </a:tc>
                <a:tc>
                  <a:txBody>
                    <a:bodyPr/>
                    <a:lstStyle/>
                    <a:p>
                      <a:r>
                        <a:rPr lang="en-US" sz="2400" kern="1200" dirty="0">
                          <a:solidFill>
                            <a:schemeClr val="tx1">
                              <a:lumMod val="75000"/>
                              <a:lumOff val="25000"/>
                            </a:schemeClr>
                          </a:solidFill>
                          <a:effectLst/>
                          <a:latin typeface="+mn-lt"/>
                          <a:ea typeface="+mn-ea"/>
                          <a:cs typeface="+mn-cs"/>
                        </a:rPr>
                        <a:t>-4.2</a:t>
                      </a:r>
                      <a:endParaRPr lang="en-US" sz="2400" dirty="0">
                        <a:solidFill>
                          <a:schemeClr val="tx1">
                            <a:lumMod val="75000"/>
                            <a:lumOff val="25000"/>
                          </a:schemeClr>
                        </a:solidFill>
                      </a:endParaRPr>
                    </a:p>
                  </a:txBody>
                  <a:tcPr>
                    <a:lnL w="57150" cap="flat" cmpd="sng" algn="ctr">
                      <a:solidFill>
                        <a:srgbClr val="FF0000"/>
                      </a:solidFill>
                      <a:prstDash val="solid"/>
                      <a:round/>
                      <a:headEnd type="none" w="med" len="med"/>
                      <a:tailEnd type="none" w="med" len="med"/>
                    </a:lnL>
                  </a:tcPr>
                </a:tc>
                <a:tc>
                  <a:txBody>
                    <a:bodyPr/>
                    <a:lstStyle/>
                    <a:p>
                      <a:r>
                        <a:rPr lang="en-US" sz="2400" kern="1200" dirty="0">
                          <a:solidFill>
                            <a:schemeClr val="tx1">
                              <a:lumMod val="75000"/>
                              <a:lumOff val="25000"/>
                            </a:schemeClr>
                          </a:solidFill>
                          <a:effectLst/>
                          <a:latin typeface="+mn-lt"/>
                          <a:ea typeface="+mn-ea"/>
                          <a:cs typeface="+mn-cs"/>
                        </a:rPr>
                        <a:t>N/A</a:t>
                      </a:r>
                      <a:endParaRPr lang="en-US" sz="2400" dirty="0">
                        <a:solidFill>
                          <a:schemeClr val="tx1">
                            <a:lumMod val="75000"/>
                            <a:lumOff val="25000"/>
                          </a:schemeClr>
                        </a:solidFill>
                      </a:endParaRPr>
                    </a:p>
                  </a:txBody>
                  <a:tcPr>
                    <a:lnR w="57150" cap="flat" cmpd="sng" algn="ctr">
                      <a:solidFill>
                        <a:srgbClr val="FF0000"/>
                      </a:solidFill>
                      <a:prstDash val="solid"/>
                      <a:round/>
                      <a:headEnd type="none" w="med" len="med"/>
                      <a:tailEnd type="none" w="med" len="med"/>
                    </a:lnR>
                  </a:tcPr>
                </a:tc>
                <a:extLst>
                  <a:ext uri="{0D108BD9-81ED-4DB2-BD59-A6C34878D82A}">
                    <a16:rowId xmlns:a16="http://schemas.microsoft.com/office/drawing/2014/main" val="3985968410"/>
                  </a:ext>
                </a:extLst>
              </a:tr>
              <a:tr h="854984">
                <a:tc>
                  <a:txBody>
                    <a:bodyPr/>
                    <a:lstStyle/>
                    <a:p>
                      <a:r>
                        <a:rPr lang="en-US" sz="2400" b="1" kern="1200" dirty="0">
                          <a:solidFill>
                            <a:schemeClr val="tx1">
                              <a:lumMod val="75000"/>
                              <a:lumOff val="25000"/>
                            </a:schemeClr>
                          </a:solidFill>
                          <a:effectLst/>
                          <a:latin typeface="+mn-lt"/>
                          <a:ea typeface="+mn-ea"/>
                          <a:cs typeface="+mn-cs"/>
                        </a:rPr>
                        <a:t>Chronic Absenteeism</a:t>
                      </a:r>
                      <a:endParaRPr lang="en-US" sz="2400" dirty="0">
                        <a:solidFill>
                          <a:schemeClr val="tx1">
                            <a:lumMod val="75000"/>
                            <a:lumOff val="25000"/>
                          </a:schemeClr>
                        </a:solidFill>
                      </a:endParaRPr>
                    </a:p>
                  </a:txBody>
                  <a:tcPr/>
                </a:tc>
                <a:tc>
                  <a:txBody>
                    <a:bodyPr/>
                    <a:lstStyle/>
                    <a:p>
                      <a:r>
                        <a:rPr lang="en-US" sz="2400" b="1" kern="1200" dirty="0">
                          <a:solidFill>
                            <a:schemeClr val="tx1">
                              <a:lumMod val="75000"/>
                              <a:lumOff val="25000"/>
                            </a:schemeClr>
                          </a:solidFill>
                          <a:effectLst/>
                          <a:latin typeface="+mn-lt"/>
                          <a:ea typeface="+mn-ea"/>
                          <a:cs typeface="+mn-cs"/>
                        </a:rPr>
                        <a:t>Red</a:t>
                      </a:r>
                      <a:endParaRPr lang="en-US" sz="2400" dirty="0">
                        <a:solidFill>
                          <a:schemeClr val="tx1">
                            <a:lumMod val="75000"/>
                            <a:lumOff val="25000"/>
                          </a:schemeClr>
                        </a:solidFill>
                      </a:endParaRPr>
                    </a:p>
                  </a:txBody>
                  <a:tcPr/>
                </a:tc>
                <a:tc>
                  <a:txBody>
                    <a:bodyPr/>
                    <a:lstStyle/>
                    <a:p>
                      <a:r>
                        <a:rPr lang="en-US" sz="2400" kern="1200" dirty="0">
                          <a:solidFill>
                            <a:schemeClr val="tx1">
                              <a:lumMod val="75000"/>
                              <a:lumOff val="25000"/>
                            </a:schemeClr>
                          </a:solidFill>
                          <a:effectLst/>
                          <a:latin typeface="+mn-lt"/>
                          <a:ea typeface="+mn-ea"/>
                          <a:cs typeface="+mn-cs"/>
                        </a:rPr>
                        <a:t>Orange</a:t>
                      </a:r>
                      <a:endParaRPr lang="en-US" sz="2400" dirty="0">
                        <a:solidFill>
                          <a:schemeClr val="tx1">
                            <a:lumMod val="75000"/>
                            <a:lumOff val="25000"/>
                          </a:schemeClr>
                        </a:solidFill>
                      </a:endParaRPr>
                    </a:p>
                  </a:txBody>
                  <a:tcPr>
                    <a:lnR w="57150" cap="flat" cmpd="sng" algn="ctr">
                      <a:solidFill>
                        <a:srgbClr val="FF0000"/>
                      </a:solidFill>
                      <a:prstDash val="solid"/>
                      <a:round/>
                      <a:headEnd type="none" w="med" len="med"/>
                      <a:tailEnd type="none" w="med" len="med"/>
                    </a:lnR>
                  </a:tcPr>
                </a:tc>
                <a:tc>
                  <a:txBody>
                    <a:bodyPr/>
                    <a:lstStyle/>
                    <a:p>
                      <a:r>
                        <a:rPr lang="en-US" sz="2400" b="1" kern="1200" dirty="0">
                          <a:solidFill>
                            <a:schemeClr val="tx1">
                              <a:lumMod val="75000"/>
                              <a:lumOff val="25000"/>
                            </a:schemeClr>
                          </a:solidFill>
                          <a:effectLst/>
                          <a:latin typeface="+mn-lt"/>
                          <a:ea typeface="+mn-ea"/>
                          <a:cs typeface="+mn-cs"/>
                        </a:rPr>
                        <a:t>-2.8</a:t>
                      </a:r>
                      <a:endParaRPr lang="en-US" sz="2400" dirty="0">
                        <a:solidFill>
                          <a:schemeClr val="tx1">
                            <a:lumMod val="75000"/>
                            <a:lumOff val="25000"/>
                          </a:schemeClr>
                        </a:solidFill>
                      </a:endParaRPr>
                    </a:p>
                  </a:txBody>
                  <a:tcPr>
                    <a:lnL w="57150" cap="flat" cmpd="sng" algn="ctr">
                      <a:solidFill>
                        <a:srgbClr val="FF0000"/>
                      </a:solidFill>
                      <a:prstDash val="solid"/>
                      <a:round/>
                      <a:headEnd type="none" w="med" len="med"/>
                      <a:tailEnd type="none" w="med" len="med"/>
                    </a:lnL>
                    <a:lnB w="57150" cap="flat" cmpd="sng" algn="ctr">
                      <a:solidFill>
                        <a:srgbClr val="FF0000"/>
                      </a:solidFill>
                      <a:prstDash val="solid"/>
                      <a:round/>
                      <a:headEnd type="none" w="med" len="med"/>
                      <a:tailEnd type="none" w="med" len="med"/>
                    </a:lnB>
                  </a:tcPr>
                </a:tc>
                <a:tc>
                  <a:txBody>
                    <a:bodyPr/>
                    <a:lstStyle/>
                    <a:p>
                      <a:r>
                        <a:rPr lang="en-US" sz="2400" b="1" kern="1200" dirty="0">
                          <a:solidFill>
                            <a:schemeClr val="tx1">
                              <a:lumMod val="75000"/>
                              <a:lumOff val="25000"/>
                            </a:schemeClr>
                          </a:solidFill>
                          <a:effectLst/>
                          <a:latin typeface="+mn-lt"/>
                          <a:ea typeface="+mn-ea"/>
                          <a:cs typeface="+mn-cs"/>
                        </a:rPr>
                        <a:t>Yes</a:t>
                      </a:r>
                      <a:endParaRPr lang="en-US" sz="2400" dirty="0">
                        <a:solidFill>
                          <a:schemeClr val="tx1">
                            <a:lumMod val="75000"/>
                            <a:lumOff val="25000"/>
                          </a:schemeClr>
                        </a:solidFill>
                      </a:endParaRPr>
                    </a:p>
                  </a:txBody>
                  <a:tcPr>
                    <a:lnR w="57150" cap="flat" cmpd="sng" algn="ctr">
                      <a:solidFill>
                        <a:srgbClr val="FF0000"/>
                      </a:solidFill>
                      <a:prstDash val="solid"/>
                      <a:round/>
                      <a:headEnd type="none" w="med" len="med"/>
                      <a:tailEnd type="none" w="med" len="med"/>
                    </a:lnR>
                    <a:lnB w="5715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250529253"/>
                  </a:ext>
                </a:extLst>
              </a:tr>
            </a:tbl>
          </a:graphicData>
        </a:graphic>
      </p:graphicFrame>
      <p:sp>
        <p:nvSpPr>
          <p:cNvPr id="7" name="Content Placeholder 6">
            <a:extLst>
              <a:ext uri="{FF2B5EF4-FFF2-40B4-BE49-F238E27FC236}">
                <a16:creationId xmlns:a16="http://schemas.microsoft.com/office/drawing/2014/main" id="{57EF4C4A-33FB-3E9C-69EF-639EB5FAA930}"/>
              </a:ext>
              <a:ext uri="{C183D7F6-B498-43B3-948B-1728B52AA6E4}">
                <adec:decorative xmlns:adec="http://schemas.microsoft.com/office/drawing/2017/decorative" val="0"/>
              </a:ext>
            </a:extLst>
          </p:cNvPr>
          <p:cNvSpPr>
            <a:spLocks noGrp="1"/>
          </p:cNvSpPr>
          <p:nvPr>
            <p:ph sz="quarter" idx="12"/>
          </p:nvPr>
        </p:nvSpPr>
        <p:spPr>
          <a:xfrm>
            <a:off x="2298580" y="5514669"/>
            <a:ext cx="9398468" cy="805397"/>
          </a:xfrm>
          <a:ln>
            <a:solidFill>
              <a:schemeClr val="tx1"/>
            </a:solidFill>
          </a:ln>
        </p:spPr>
        <p:txBody>
          <a:bodyPr>
            <a:noAutofit/>
          </a:bodyPr>
          <a:lstStyle/>
          <a:p>
            <a:pPr marL="0" indent="0">
              <a:buNone/>
            </a:pPr>
            <a:r>
              <a:rPr lang="en-US" sz="2400" dirty="0"/>
              <a:t>The SWD student group showed Improvement in Change by decreasing its Chronic Absenteeism rate by 2.8 percentage points.</a:t>
            </a:r>
          </a:p>
        </p:txBody>
      </p:sp>
      <p:sp>
        <p:nvSpPr>
          <p:cNvPr id="4" name="Slide Number Placeholder 3">
            <a:extLst>
              <a:ext uri="{FF2B5EF4-FFF2-40B4-BE49-F238E27FC236}">
                <a16:creationId xmlns:a16="http://schemas.microsoft.com/office/drawing/2014/main" id="{199FE307-DD70-EA03-B991-029A6F74B7F1}"/>
              </a:ext>
            </a:extLst>
          </p:cNvPr>
          <p:cNvSpPr>
            <a:spLocks noGrp="1"/>
          </p:cNvSpPr>
          <p:nvPr>
            <p:ph type="sldNum" sz="quarter" idx="15"/>
          </p:nvPr>
        </p:nvSpPr>
        <p:spPr/>
        <p:txBody>
          <a:bodyPr/>
          <a:lstStyle/>
          <a:p>
            <a:fld id="{425B8834-9231-4E95-9474-5E208B968EA0}" type="slidenum">
              <a:rPr lang="en-US" smtClean="0"/>
              <a:pPr/>
              <a:t>25</a:t>
            </a:fld>
            <a:endParaRPr lang="en-US" dirty="0"/>
          </a:p>
        </p:txBody>
      </p:sp>
      <p:sp>
        <p:nvSpPr>
          <p:cNvPr id="9" name="Arrow: Down 8">
            <a:extLst>
              <a:ext uri="{FF2B5EF4-FFF2-40B4-BE49-F238E27FC236}">
                <a16:creationId xmlns:a16="http://schemas.microsoft.com/office/drawing/2014/main" id="{C777D20C-EF5E-B4A4-D945-A160F8389429}"/>
              </a:ext>
              <a:ext uri="{C183D7F6-B498-43B3-948B-1728B52AA6E4}">
                <adec:decorative xmlns:adec="http://schemas.microsoft.com/office/drawing/2017/decorative" val="1"/>
              </a:ext>
            </a:extLst>
          </p:cNvPr>
          <p:cNvSpPr/>
          <p:nvPr/>
        </p:nvSpPr>
        <p:spPr>
          <a:xfrm>
            <a:off x="8932992" y="5044838"/>
            <a:ext cx="288665" cy="461665"/>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 name="Graphic 1">
            <a:extLst>
              <a:ext uri="{FF2B5EF4-FFF2-40B4-BE49-F238E27FC236}">
                <a16:creationId xmlns:a16="http://schemas.microsoft.com/office/drawing/2014/main" id="{A963800E-A762-CCC0-4BC3-3E7017084702}"/>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11499" y="38100"/>
            <a:ext cx="758390" cy="758390"/>
          </a:xfrm>
          <a:prstGeom prst="rect">
            <a:avLst/>
          </a:prstGeom>
        </p:spPr>
      </p:pic>
    </p:spTree>
    <p:extLst>
      <p:ext uri="{BB962C8B-B14F-4D97-AF65-F5344CB8AC3E}">
        <p14:creationId xmlns:p14="http://schemas.microsoft.com/office/powerpoint/2010/main" val="1740195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45C27-36C0-CE13-01C8-7068DEFA9EA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0416797-FA94-1176-D062-E722A96CBDFE}"/>
              </a:ext>
              <a:ext uri="{C183D7F6-B498-43B3-948B-1728B52AA6E4}">
                <adec:decorative xmlns:adec="http://schemas.microsoft.com/office/drawing/2017/decorative" val="0"/>
              </a:ext>
            </a:extLst>
          </p:cNvPr>
          <p:cNvSpPr>
            <a:spLocks noGrp="1"/>
          </p:cNvSpPr>
          <p:nvPr>
            <p:ph type="title"/>
          </p:nvPr>
        </p:nvSpPr>
        <p:spPr/>
        <p:txBody>
          <a:bodyPr/>
          <a:lstStyle/>
          <a:p>
            <a:r>
              <a:rPr lang="en-US" dirty="0"/>
              <a:t>Example 2: School </a:t>
            </a:r>
            <a:r>
              <a:rPr lang="en-US" b="1" dirty="0"/>
              <a:t>Exits</a:t>
            </a:r>
            <a:r>
              <a:rPr lang="en-US" dirty="0"/>
              <a:t> ATSI (3)</a:t>
            </a:r>
          </a:p>
        </p:txBody>
      </p:sp>
      <p:sp>
        <p:nvSpPr>
          <p:cNvPr id="11" name="Content Placeholder 10">
            <a:extLst>
              <a:ext uri="{FF2B5EF4-FFF2-40B4-BE49-F238E27FC236}">
                <a16:creationId xmlns:a16="http://schemas.microsoft.com/office/drawing/2014/main" id="{EC22D467-0236-D46D-2DE0-C480CFF42708}"/>
              </a:ext>
            </a:extLst>
          </p:cNvPr>
          <p:cNvSpPr>
            <a:spLocks noGrp="1"/>
          </p:cNvSpPr>
          <p:nvPr>
            <p:ph idx="1"/>
          </p:nvPr>
        </p:nvSpPr>
        <p:spPr>
          <a:xfrm>
            <a:off x="1971855" y="1905556"/>
            <a:ext cx="10058400" cy="4355561"/>
          </a:xfrm>
        </p:spPr>
        <p:txBody>
          <a:bodyPr>
            <a:normAutofit/>
          </a:bodyPr>
          <a:lstStyle/>
          <a:p>
            <a:pPr marL="0" indent="0">
              <a:lnSpc>
                <a:spcPct val="100000"/>
              </a:lnSpc>
              <a:spcBef>
                <a:spcPts val="600"/>
              </a:spcBef>
              <a:spcAft>
                <a:spcPts val="1200"/>
              </a:spcAft>
              <a:buNone/>
            </a:pPr>
            <a:r>
              <a:rPr lang="en-US" sz="3200" dirty="0"/>
              <a:t>The SWD student group met ATSI Exit Criterion 1 and ATSI Exit Criterion 2. As a result, this school </a:t>
            </a:r>
            <a:r>
              <a:rPr lang="en-US" sz="3200" b="1" dirty="0"/>
              <a:t>exits ATSI </a:t>
            </a:r>
            <a:r>
              <a:rPr lang="en-US" sz="3200" dirty="0"/>
              <a:t>based on the performance of its SWD student group.</a:t>
            </a:r>
            <a:endParaRPr lang="en-US" dirty="0"/>
          </a:p>
        </p:txBody>
      </p:sp>
      <p:sp>
        <p:nvSpPr>
          <p:cNvPr id="2" name="Slide Number Placeholder 1">
            <a:extLst>
              <a:ext uri="{FF2B5EF4-FFF2-40B4-BE49-F238E27FC236}">
                <a16:creationId xmlns:a16="http://schemas.microsoft.com/office/drawing/2014/main" id="{A582CE5E-4C3A-B58F-BFF9-19A3753ECACB}"/>
              </a:ext>
            </a:extLst>
          </p:cNvPr>
          <p:cNvSpPr>
            <a:spLocks noGrp="1"/>
          </p:cNvSpPr>
          <p:nvPr>
            <p:ph type="sldNum" sz="quarter" idx="12"/>
          </p:nvPr>
        </p:nvSpPr>
        <p:spPr/>
        <p:txBody>
          <a:bodyPr/>
          <a:lstStyle/>
          <a:p>
            <a:fld id="{425B8834-9231-4E95-9474-5E208B968EA0}" type="slidenum">
              <a:rPr lang="en-US" smtClean="0"/>
              <a:pPr/>
              <a:t>26</a:t>
            </a:fld>
            <a:endParaRPr lang="en-US" dirty="0"/>
          </a:p>
        </p:txBody>
      </p:sp>
      <p:pic>
        <p:nvPicPr>
          <p:cNvPr id="4" name="Graphic 3">
            <a:extLst>
              <a:ext uri="{FF2B5EF4-FFF2-40B4-BE49-F238E27FC236}">
                <a16:creationId xmlns:a16="http://schemas.microsoft.com/office/drawing/2014/main" id="{E3FDDB90-3AB1-D80E-F3B8-C7BF346059FC}"/>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11499" y="38100"/>
            <a:ext cx="758390" cy="758390"/>
          </a:xfrm>
          <a:prstGeom prst="rect">
            <a:avLst/>
          </a:prstGeom>
        </p:spPr>
      </p:pic>
    </p:spTree>
    <p:extLst>
      <p:ext uri="{BB962C8B-B14F-4D97-AF65-F5344CB8AC3E}">
        <p14:creationId xmlns:p14="http://schemas.microsoft.com/office/powerpoint/2010/main" val="5497305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101327-05EE-0088-75D6-254A8603E992}"/>
              </a:ext>
            </a:extLst>
          </p:cNvPr>
          <p:cNvSpPr>
            <a:spLocks noGrp="1"/>
          </p:cNvSpPr>
          <p:nvPr>
            <p:ph type="title" idx="4294967295"/>
          </p:nvPr>
        </p:nvSpPr>
        <p:spPr>
          <a:xfrm>
            <a:off x="2660650" y="412750"/>
            <a:ext cx="6362700" cy="3155950"/>
          </a:xfrm>
          <a:prstGeom prst="rect">
            <a:avLst/>
          </a:prstGeom>
          <a:noFill/>
          <a:ln>
            <a:noFill/>
            <a:prstDash/>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90000"/>
              </a:lnSpc>
              <a:spcBef>
                <a:spcPts val="1200"/>
              </a:spcBef>
              <a:spcAft>
                <a:spcPts val="200"/>
              </a:spcAft>
              <a:buClrTx/>
              <a:buSzPct val="100000"/>
              <a:buFont typeface="Arial" panose="020B0604020202020204" pitchFamily="34" charset="0"/>
              <a:buNone/>
              <a:tabLst/>
              <a:defRPr/>
            </a:pPr>
            <a:r>
              <a:rPr kumimoji="0" lang="en-US" sz="6000" b="0" i="0" u="none" strike="noStrike" kern="1200" cap="none" spc="0" normalizeH="0" baseline="0" noProof="0" dirty="0">
                <a:ln>
                  <a:noFill/>
                </a:ln>
                <a:solidFill>
                  <a:schemeClr val="tx1">
                    <a:lumMod val="75000"/>
                    <a:lumOff val="25000"/>
                  </a:schemeClr>
                </a:solidFill>
                <a:effectLst/>
                <a:uLnTx/>
                <a:uFillTx/>
                <a:latin typeface="+mn-lt"/>
                <a:ea typeface="+mn-ea"/>
                <a:cs typeface="+mn-cs"/>
              </a:rPr>
              <a:t>Data File and Student Group Report</a:t>
            </a:r>
          </a:p>
        </p:txBody>
      </p:sp>
    </p:spTree>
    <p:extLst>
      <p:ext uri="{BB962C8B-B14F-4D97-AF65-F5344CB8AC3E}">
        <p14:creationId xmlns:p14="http://schemas.microsoft.com/office/powerpoint/2010/main" val="30077504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3E00C-8A24-8AC8-5DC9-89D7AFBD717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2FEE365-EFC0-439D-ABDE-0B9A26C176CC}"/>
              </a:ext>
            </a:extLst>
          </p:cNvPr>
          <p:cNvSpPr>
            <a:spLocks noGrp="1"/>
          </p:cNvSpPr>
          <p:nvPr>
            <p:ph type="title"/>
          </p:nvPr>
        </p:nvSpPr>
        <p:spPr>
          <a:xfrm>
            <a:off x="2009948" y="205957"/>
            <a:ext cx="10058400" cy="1450757"/>
          </a:xfrm>
        </p:spPr>
        <p:txBody>
          <a:bodyPr/>
          <a:lstStyle/>
          <a:p>
            <a:r>
              <a:rPr lang="en-US" dirty="0"/>
              <a:t>ESSA Assistance Status Data File (1)</a:t>
            </a:r>
          </a:p>
        </p:txBody>
      </p:sp>
      <p:sp>
        <p:nvSpPr>
          <p:cNvPr id="4" name="Content Placeholder 3">
            <a:extLst>
              <a:ext uri="{FF2B5EF4-FFF2-40B4-BE49-F238E27FC236}">
                <a16:creationId xmlns:a16="http://schemas.microsoft.com/office/drawing/2014/main" id="{F565B900-0A2D-CB8E-B705-711A9806B1B7}"/>
              </a:ext>
            </a:extLst>
          </p:cNvPr>
          <p:cNvSpPr>
            <a:spLocks noGrp="1"/>
          </p:cNvSpPr>
          <p:nvPr>
            <p:ph sz="half" idx="1"/>
          </p:nvPr>
        </p:nvSpPr>
        <p:spPr>
          <a:xfrm>
            <a:off x="1886297" y="1751224"/>
            <a:ext cx="10305702" cy="1828800"/>
          </a:xfrm>
        </p:spPr>
        <p:txBody>
          <a:bodyPr>
            <a:noAutofit/>
          </a:bodyPr>
          <a:lstStyle/>
          <a:p>
            <a:pPr marL="0" indent="0">
              <a:lnSpc>
                <a:spcPct val="100000"/>
              </a:lnSpc>
              <a:spcBef>
                <a:spcPts val="600"/>
              </a:spcBef>
              <a:spcAft>
                <a:spcPts val="1200"/>
              </a:spcAft>
              <a:buNone/>
            </a:pPr>
            <a:r>
              <a:rPr lang="en-US" sz="2400" dirty="0"/>
              <a:t>The </a:t>
            </a:r>
            <a:r>
              <a:rPr lang="en-US" sz="2400" dirty="0">
                <a:hlinkClick r:id="rId3"/>
              </a:rPr>
              <a:t>2025–26 ESSA Assistance Status Data File</a:t>
            </a:r>
            <a:r>
              <a:rPr lang="en-US" sz="2400" dirty="0"/>
              <a:t> indicates which schools continue to be eligible for CSI and ATSI and which schools are newly eligible for TSI. The Data File indicates the student group that contributed to a school’s eligibility for ATSI (based on the 2023 Dashboard) and TSI (based on the 2025 Dashboard).</a:t>
            </a:r>
          </a:p>
        </p:txBody>
      </p:sp>
      <p:graphicFrame>
        <p:nvGraphicFramePr>
          <p:cNvPr id="7" name="Content Placeholder 6" descr="Table indicating school and three student groups (foster, hispanic, and homeless) that meet Targeted Support and Improvement criteria.">
            <a:extLst>
              <a:ext uri="{FF2B5EF4-FFF2-40B4-BE49-F238E27FC236}">
                <a16:creationId xmlns:a16="http://schemas.microsoft.com/office/drawing/2014/main" id="{59142E7D-CA2D-8F28-15A3-9A3B0B89FFF0}"/>
              </a:ext>
            </a:extLst>
          </p:cNvPr>
          <p:cNvGraphicFramePr>
            <a:graphicFrameLocks noGrp="1"/>
          </p:cNvGraphicFramePr>
          <p:nvPr>
            <p:ph sz="half" idx="2"/>
            <p:extLst>
              <p:ext uri="{D42A27DB-BD31-4B8C-83A1-F6EECF244321}">
                <p14:modId xmlns:p14="http://schemas.microsoft.com/office/powerpoint/2010/main" val="1714924757"/>
              </p:ext>
            </p:extLst>
          </p:nvPr>
        </p:nvGraphicFramePr>
        <p:xfrm>
          <a:off x="2009948" y="3674535"/>
          <a:ext cx="10058401" cy="2504592"/>
        </p:xfrm>
        <a:graphic>
          <a:graphicData uri="http://schemas.openxmlformats.org/drawingml/2006/table">
            <a:tbl>
              <a:tblPr firstRow="1" bandRow="1">
                <a:tableStyleId>{5C22544A-7EE6-4342-B048-85BDC9FD1C3A}</a:tableStyleId>
              </a:tblPr>
              <a:tblGrid>
                <a:gridCol w="1856255">
                  <a:extLst>
                    <a:ext uri="{9D8B030D-6E8A-4147-A177-3AD203B41FA5}">
                      <a16:colId xmlns:a16="http://schemas.microsoft.com/office/drawing/2014/main" val="3568837563"/>
                    </a:ext>
                  </a:extLst>
                </a:gridCol>
                <a:gridCol w="1856255">
                  <a:extLst>
                    <a:ext uri="{9D8B030D-6E8A-4147-A177-3AD203B41FA5}">
                      <a16:colId xmlns:a16="http://schemas.microsoft.com/office/drawing/2014/main" val="2514863304"/>
                    </a:ext>
                  </a:extLst>
                </a:gridCol>
                <a:gridCol w="2118617">
                  <a:extLst>
                    <a:ext uri="{9D8B030D-6E8A-4147-A177-3AD203B41FA5}">
                      <a16:colId xmlns:a16="http://schemas.microsoft.com/office/drawing/2014/main" val="2885109589"/>
                    </a:ext>
                  </a:extLst>
                </a:gridCol>
                <a:gridCol w="2708991">
                  <a:extLst>
                    <a:ext uri="{9D8B030D-6E8A-4147-A177-3AD203B41FA5}">
                      <a16:colId xmlns:a16="http://schemas.microsoft.com/office/drawing/2014/main" val="2657352103"/>
                    </a:ext>
                  </a:extLst>
                </a:gridCol>
                <a:gridCol w="1518283">
                  <a:extLst>
                    <a:ext uri="{9D8B030D-6E8A-4147-A177-3AD203B41FA5}">
                      <a16:colId xmlns:a16="http://schemas.microsoft.com/office/drawing/2014/main" val="4003452619"/>
                    </a:ext>
                  </a:extLst>
                </a:gridCol>
              </a:tblGrid>
              <a:tr h="626148">
                <a:tc>
                  <a:txBody>
                    <a:bodyPr/>
                    <a:lstStyle/>
                    <a:p>
                      <a:pPr algn="l"/>
                      <a:r>
                        <a:rPr lang="en-US" sz="2400" b="1" kern="1200" dirty="0">
                          <a:solidFill>
                            <a:schemeClr val="lt1"/>
                          </a:solidFill>
                          <a:latin typeface="+mn-lt"/>
                          <a:ea typeface="+mn-ea"/>
                          <a:cs typeface="+mn-cs"/>
                        </a:rPr>
                        <a:t>School</a:t>
                      </a:r>
                    </a:p>
                  </a:txBody>
                  <a:tcPr>
                    <a:solidFill>
                      <a:srgbClr val="002060"/>
                    </a:solidFill>
                  </a:tcPr>
                </a:tc>
                <a:tc>
                  <a:txBody>
                    <a:bodyPr/>
                    <a:lstStyle/>
                    <a:p>
                      <a:pPr algn="l"/>
                      <a:r>
                        <a:rPr lang="en-US" sz="2400" b="1" kern="1200" dirty="0">
                          <a:solidFill>
                            <a:schemeClr val="lt1"/>
                          </a:solidFill>
                          <a:latin typeface="+mn-lt"/>
                          <a:ea typeface="+mn-ea"/>
                          <a:cs typeface="+mn-cs"/>
                        </a:rPr>
                        <a:t>FOSTER</a:t>
                      </a:r>
                    </a:p>
                  </a:txBody>
                  <a:tcPr>
                    <a:solidFill>
                      <a:srgbClr val="002060"/>
                    </a:solidFill>
                  </a:tcPr>
                </a:tc>
                <a:tc>
                  <a:txBody>
                    <a:bodyPr/>
                    <a:lstStyle/>
                    <a:p>
                      <a:pPr algn="l"/>
                      <a:r>
                        <a:rPr lang="en-US" sz="2400" b="1" kern="1200" dirty="0">
                          <a:solidFill>
                            <a:schemeClr val="lt1"/>
                          </a:solidFill>
                          <a:latin typeface="+mn-lt"/>
                          <a:ea typeface="+mn-ea"/>
                          <a:cs typeface="+mn-cs"/>
                        </a:rPr>
                        <a:t>HISPANIC</a:t>
                      </a:r>
                    </a:p>
                  </a:txBody>
                  <a:tcPr>
                    <a:solidFill>
                      <a:srgbClr val="002060"/>
                    </a:solidFill>
                  </a:tcPr>
                </a:tc>
                <a:tc>
                  <a:txBody>
                    <a:bodyPr/>
                    <a:lstStyle/>
                    <a:p>
                      <a:pPr algn="l"/>
                      <a:r>
                        <a:rPr lang="en-US" sz="2400" b="1" kern="1200" dirty="0">
                          <a:solidFill>
                            <a:schemeClr val="lt1"/>
                          </a:solidFill>
                          <a:latin typeface="+mn-lt"/>
                          <a:ea typeface="+mn-ea"/>
                          <a:cs typeface="+mn-cs"/>
                        </a:rPr>
                        <a:t>HOMELESS</a:t>
                      </a:r>
                    </a:p>
                  </a:txBody>
                  <a:tcPr>
                    <a:solidFill>
                      <a:srgbClr val="002060"/>
                    </a:solidFill>
                  </a:tcPr>
                </a:tc>
                <a:tc>
                  <a:txBody>
                    <a:bodyPr/>
                    <a:lstStyle/>
                    <a:p>
                      <a:r>
                        <a:rPr lang="en-US" sz="2400" b="1" kern="1200">
                          <a:solidFill>
                            <a:schemeClr val="lt1"/>
                          </a:solidFill>
                          <a:latin typeface="+mn-lt"/>
                          <a:ea typeface="+mn-ea"/>
                          <a:cs typeface="+mn-cs"/>
                        </a:rPr>
                        <a:t>Total</a:t>
                      </a:r>
                    </a:p>
                  </a:txBody>
                  <a:tcPr>
                    <a:solidFill>
                      <a:srgbClr val="002060"/>
                    </a:solidFill>
                  </a:tcPr>
                </a:tc>
                <a:extLst>
                  <a:ext uri="{0D108BD9-81ED-4DB2-BD59-A6C34878D82A}">
                    <a16:rowId xmlns:a16="http://schemas.microsoft.com/office/drawing/2014/main" val="1736862804"/>
                  </a:ext>
                </a:extLst>
              </a:tr>
              <a:tr h="626148">
                <a:tc>
                  <a:txBody>
                    <a:bodyPr/>
                    <a:lstStyle/>
                    <a:p>
                      <a:r>
                        <a:rPr lang="en-US" sz="2400" dirty="0">
                          <a:solidFill>
                            <a:schemeClr val="tx1">
                              <a:lumMod val="75000"/>
                              <a:lumOff val="25000"/>
                            </a:schemeClr>
                          </a:solidFill>
                        </a:rPr>
                        <a:t>School A</a:t>
                      </a:r>
                    </a:p>
                  </a:txBody>
                  <a:tcPr/>
                </a:tc>
                <a:tc>
                  <a:txBody>
                    <a:bodyPr/>
                    <a:lstStyle/>
                    <a:p>
                      <a:r>
                        <a:rPr lang="en-US" sz="2400" dirty="0">
                          <a:solidFill>
                            <a:schemeClr val="tx1">
                              <a:lumMod val="75000"/>
                              <a:lumOff val="25000"/>
                            </a:schemeClr>
                          </a:solidFill>
                        </a:rPr>
                        <a:t>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lumMod val="75000"/>
                              <a:lumOff val="25000"/>
                            </a:schemeClr>
                          </a:solidFill>
                        </a:rPr>
                        <a:t>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lumMod val="75000"/>
                              <a:lumOff val="25000"/>
                            </a:schemeClr>
                          </a:solidFill>
                        </a:rPr>
                        <a:t>0.0</a:t>
                      </a:r>
                    </a:p>
                  </a:txBody>
                  <a:tcPr/>
                </a:tc>
                <a:tc>
                  <a:txBody>
                    <a:bodyPr/>
                    <a:lstStyle/>
                    <a:p>
                      <a:r>
                        <a:rPr lang="en-US" sz="2400">
                          <a:solidFill>
                            <a:schemeClr val="tx1">
                              <a:lumMod val="75000"/>
                              <a:lumOff val="25000"/>
                            </a:schemeClr>
                          </a:solidFill>
                        </a:rPr>
                        <a:t>0.0</a:t>
                      </a:r>
                    </a:p>
                  </a:txBody>
                  <a:tcPr/>
                </a:tc>
                <a:extLst>
                  <a:ext uri="{0D108BD9-81ED-4DB2-BD59-A6C34878D82A}">
                    <a16:rowId xmlns:a16="http://schemas.microsoft.com/office/drawing/2014/main" val="2399866237"/>
                  </a:ext>
                </a:extLst>
              </a:tr>
              <a:tr h="6261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lumMod val="75000"/>
                              <a:lumOff val="25000"/>
                            </a:schemeClr>
                          </a:solidFill>
                        </a:rPr>
                        <a:t>School 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schemeClr val="tx1">
                              <a:lumMod val="75000"/>
                              <a:lumOff val="25000"/>
                            </a:schemeClr>
                          </a:solidFill>
                        </a:rPr>
                        <a:t>0.0</a:t>
                      </a:r>
                    </a:p>
                  </a:txBody>
                  <a:tcPr/>
                </a:tc>
                <a:tc>
                  <a:txBody>
                    <a:bodyPr/>
                    <a:lstStyle/>
                    <a:p>
                      <a:r>
                        <a:rPr lang="en-US" sz="2400" b="0" dirty="0">
                          <a:solidFill>
                            <a:schemeClr val="tx1">
                              <a:lumMod val="75000"/>
                              <a:lumOff val="25000"/>
                            </a:schemeClr>
                          </a:solidFill>
                        </a:rPr>
                        <a:t>1.0</a:t>
                      </a:r>
                    </a:p>
                  </a:txBody>
                  <a:tcPr>
                    <a:solidFill>
                      <a:srgbClr val="FFDA65"/>
                    </a:solidFill>
                  </a:tcPr>
                </a:tc>
                <a:tc>
                  <a:txBody>
                    <a:bodyPr/>
                    <a:lstStyle/>
                    <a:p>
                      <a:r>
                        <a:rPr lang="en-US" sz="2400" dirty="0">
                          <a:solidFill>
                            <a:schemeClr val="tx1">
                              <a:lumMod val="75000"/>
                              <a:lumOff val="25000"/>
                            </a:schemeClr>
                          </a:solidFill>
                        </a:rPr>
                        <a:t>0.0</a:t>
                      </a:r>
                    </a:p>
                  </a:txBody>
                  <a:tcPr/>
                </a:tc>
                <a:tc>
                  <a:txBody>
                    <a:bodyPr/>
                    <a:lstStyle/>
                    <a:p>
                      <a:r>
                        <a:rPr lang="en-US" sz="2400" b="1" dirty="0">
                          <a:solidFill>
                            <a:schemeClr val="tx1">
                              <a:lumMod val="75000"/>
                              <a:lumOff val="25000"/>
                            </a:schemeClr>
                          </a:solidFill>
                        </a:rPr>
                        <a:t>1.0</a:t>
                      </a:r>
                    </a:p>
                  </a:txBody>
                  <a:tcPr/>
                </a:tc>
                <a:extLst>
                  <a:ext uri="{0D108BD9-81ED-4DB2-BD59-A6C34878D82A}">
                    <a16:rowId xmlns:a16="http://schemas.microsoft.com/office/drawing/2014/main" val="295289611"/>
                  </a:ext>
                </a:extLst>
              </a:tr>
              <a:tr h="626148">
                <a:tc>
                  <a:txBody>
                    <a:bodyPr/>
                    <a:lstStyle/>
                    <a:p>
                      <a:r>
                        <a:rPr lang="en-US" sz="2400" dirty="0">
                          <a:solidFill>
                            <a:schemeClr val="tx1">
                              <a:lumMod val="75000"/>
                              <a:lumOff val="25000"/>
                            </a:schemeClr>
                          </a:solidFill>
                        </a:rPr>
                        <a:t>School C</a:t>
                      </a:r>
                    </a:p>
                  </a:txBody>
                  <a:tcPr/>
                </a:tc>
                <a:tc>
                  <a:txBody>
                    <a:bodyPr/>
                    <a:lstStyle/>
                    <a:p>
                      <a:r>
                        <a:rPr lang="en-US" sz="2400" b="0" dirty="0">
                          <a:solidFill>
                            <a:schemeClr val="tx1">
                              <a:lumMod val="75000"/>
                              <a:lumOff val="25000"/>
                            </a:schemeClr>
                          </a:solidFill>
                        </a:rPr>
                        <a:t>1.0</a:t>
                      </a:r>
                    </a:p>
                  </a:txBody>
                  <a:tcPr>
                    <a:solidFill>
                      <a:srgbClr val="FFDA65"/>
                    </a:solidFill>
                  </a:tcPr>
                </a:tc>
                <a:tc>
                  <a:txBody>
                    <a:bodyPr/>
                    <a:lstStyle/>
                    <a:p>
                      <a:r>
                        <a:rPr lang="en-US" sz="2400">
                          <a:solidFill>
                            <a:schemeClr val="tx1">
                              <a:lumMod val="75000"/>
                              <a:lumOff val="25000"/>
                            </a:schemeClr>
                          </a:solidFill>
                        </a:rPr>
                        <a:t>0.0</a:t>
                      </a:r>
                    </a:p>
                  </a:txBody>
                  <a:tcPr/>
                </a:tc>
                <a:tc>
                  <a:txBody>
                    <a:bodyPr/>
                    <a:lstStyle/>
                    <a:p>
                      <a:r>
                        <a:rPr lang="en-US" sz="2400" b="0" dirty="0">
                          <a:solidFill>
                            <a:schemeClr val="tx1">
                              <a:lumMod val="75000"/>
                              <a:lumOff val="25000"/>
                            </a:schemeClr>
                          </a:solidFill>
                        </a:rPr>
                        <a:t>1.0</a:t>
                      </a:r>
                    </a:p>
                  </a:txBody>
                  <a:tcPr>
                    <a:solidFill>
                      <a:srgbClr val="FFDA65"/>
                    </a:solidFill>
                  </a:tcPr>
                </a:tc>
                <a:tc>
                  <a:txBody>
                    <a:bodyPr/>
                    <a:lstStyle/>
                    <a:p>
                      <a:r>
                        <a:rPr lang="en-US" sz="2400" b="1" dirty="0">
                          <a:solidFill>
                            <a:schemeClr val="tx1">
                              <a:lumMod val="75000"/>
                              <a:lumOff val="25000"/>
                            </a:schemeClr>
                          </a:solidFill>
                        </a:rPr>
                        <a:t>2.0</a:t>
                      </a:r>
                    </a:p>
                  </a:txBody>
                  <a:tcPr/>
                </a:tc>
                <a:extLst>
                  <a:ext uri="{0D108BD9-81ED-4DB2-BD59-A6C34878D82A}">
                    <a16:rowId xmlns:a16="http://schemas.microsoft.com/office/drawing/2014/main" val="1842626111"/>
                  </a:ext>
                </a:extLst>
              </a:tr>
            </a:tbl>
          </a:graphicData>
        </a:graphic>
      </p:graphicFrame>
      <p:sp>
        <p:nvSpPr>
          <p:cNvPr id="2" name="Slide Number Placeholder 1">
            <a:extLst>
              <a:ext uri="{FF2B5EF4-FFF2-40B4-BE49-F238E27FC236}">
                <a16:creationId xmlns:a16="http://schemas.microsoft.com/office/drawing/2014/main" id="{148FF43B-BB74-D136-CA1D-2B62AB62083C}"/>
              </a:ext>
            </a:extLst>
          </p:cNvPr>
          <p:cNvSpPr>
            <a:spLocks noGrp="1"/>
          </p:cNvSpPr>
          <p:nvPr>
            <p:ph type="sldNum" sz="quarter" idx="12"/>
          </p:nvPr>
        </p:nvSpPr>
        <p:spPr/>
        <p:txBody>
          <a:bodyPr/>
          <a:lstStyle/>
          <a:p>
            <a:fld id="{425B8834-9231-4E95-9474-5E208B968EA0}" type="slidenum">
              <a:rPr lang="en-US" smtClean="0"/>
              <a:pPr/>
              <a:t>28</a:t>
            </a:fld>
            <a:endParaRPr lang="en-US"/>
          </a:p>
        </p:txBody>
      </p:sp>
      <p:pic>
        <p:nvPicPr>
          <p:cNvPr id="5" name="Graphic 4">
            <a:extLst>
              <a:ext uri="{FF2B5EF4-FFF2-40B4-BE49-F238E27FC236}">
                <a16:creationId xmlns:a16="http://schemas.microsoft.com/office/drawing/2014/main" id="{E13D8E76-756E-55E9-7BE4-7104273E1AF1}"/>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411499" y="38100"/>
            <a:ext cx="758390" cy="758390"/>
          </a:xfrm>
          <a:prstGeom prst="rect">
            <a:avLst/>
          </a:prstGeom>
        </p:spPr>
      </p:pic>
    </p:spTree>
    <p:extLst>
      <p:ext uri="{BB962C8B-B14F-4D97-AF65-F5344CB8AC3E}">
        <p14:creationId xmlns:p14="http://schemas.microsoft.com/office/powerpoint/2010/main" val="14913234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24A677-6965-421A-1284-CAC9F2101D7D}"/>
              </a:ext>
            </a:extLst>
          </p:cNvPr>
          <p:cNvSpPr>
            <a:spLocks noGrp="1"/>
          </p:cNvSpPr>
          <p:nvPr>
            <p:ph type="title"/>
          </p:nvPr>
        </p:nvSpPr>
        <p:spPr>
          <a:xfrm>
            <a:off x="2111489" y="73252"/>
            <a:ext cx="10058400" cy="1450757"/>
          </a:xfrm>
        </p:spPr>
        <p:txBody>
          <a:bodyPr/>
          <a:lstStyle/>
          <a:p>
            <a:r>
              <a:rPr lang="en-US" dirty="0"/>
              <a:t>ESSA Assistance Status Data File (2)</a:t>
            </a:r>
          </a:p>
        </p:txBody>
      </p:sp>
      <p:sp>
        <p:nvSpPr>
          <p:cNvPr id="10" name="Content Placeholder 9">
            <a:extLst>
              <a:ext uri="{FF2B5EF4-FFF2-40B4-BE49-F238E27FC236}">
                <a16:creationId xmlns:a16="http://schemas.microsoft.com/office/drawing/2014/main" id="{91F258C6-CE4A-F514-8F4B-CE0DCB70482C}"/>
              </a:ext>
            </a:extLst>
          </p:cNvPr>
          <p:cNvSpPr>
            <a:spLocks noGrp="1"/>
          </p:cNvSpPr>
          <p:nvPr>
            <p:ph sz="half" idx="1"/>
          </p:nvPr>
        </p:nvSpPr>
        <p:spPr>
          <a:xfrm>
            <a:off x="1885950" y="1541464"/>
            <a:ext cx="10306050" cy="913254"/>
          </a:xfrm>
        </p:spPr>
        <p:txBody>
          <a:bodyPr/>
          <a:lstStyle/>
          <a:p>
            <a:pPr marL="0" indent="0">
              <a:buNone/>
            </a:pPr>
            <a:r>
              <a:rPr lang="en-US" dirty="0"/>
              <a:t>The ESSA Assistance Status Data File also indicates CSI and ATSI exits.</a:t>
            </a:r>
          </a:p>
        </p:txBody>
      </p:sp>
      <p:graphicFrame>
        <p:nvGraphicFramePr>
          <p:cNvPr id="17" name="Content Placeholder 16" descr="Table indicating the School, Assistance Status for 2024 and 2025, and Exit status.">
            <a:extLst>
              <a:ext uri="{FF2B5EF4-FFF2-40B4-BE49-F238E27FC236}">
                <a16:creationId xmlns:a16="http://schemas.microsoft.com/office/drawing/2014/main" id="{76ECEB93-9A7B-B09C-4B9A-36922F72F0C9}"/>
              </a:ext>
            </a:extLst>
          </p:cNvPr>
          <p:cNvGraphicFramePr>
            <a:graphicFrameLocks noGrp="1"/>
          </p:cNvGraphicFramePr>
          <p:nvPr>
            <p:ph sz="half" idx="2"/>
            <p:extLst>
              <p:ext uri="{D42A27DB-BD31-4B8C-83A1-F6EECF244321}">
                <p14:modId xmlns:p14="http://schemas.microsoft.com/office/powerpoint/2010/main" val="1132753244"/>
              </p:ext>
            </p:extLst>
          </p:nvPr>
        </p:nvGraphicFramePr>
        <p:xfrm>
          <a:off x="2111375" y="2345942"/>
          <a:ext cx="9906000" cy="3969684"/>
        </p:xfrm>
        <a:graphic>
          <a:graphicData uri="http://schemas.openxmlformats.org/drawingml/2006/table">
            <a:tbl>
              <a:tblPr firstRow="1" bandRow="1">
                <a:tableStyleId>{5C22544A-7EE6-4342-B048-85BDC9FD1C3A}</a:tableStyleId>
              </a:tblPr>
              <a:tblGrid>
                <a:gridCol w="1637892">
                  <a:extLst>
                    <a:ext uri="{9D8B030D-6E8A-4147-A177-3AD203B41FA5}">
                      <a16:colId xmlns:a16="http://schemas.microsoft.com/office/drawing/2014/main" val="3568837563"/>
                    </a:ext>
                  </a:extLst>
                </a:gridCol>
                <a:gridCol w="3104562">
                  <a:extLst>
                    <a:ext uri="{9D8B030D-6E8A-4147-A177-3AD203B41FA5}">
                      <a16:colId xmlns:a16="http://schemas.microsoft.com/office/drawing/2014/main" val="2514863304"/>
                    </a:ext>
                  </a:extLst>
                </a:gridCol>
                <a:gridCol w="3040219">
                  <a:extLst>
                    <a:ext uri="{9D8B030D-6E8A-4147-A177-3AD203B41FA5}">
                      <a16:colId xmlns:a16="http://schemas.microsoft.com/office/drawing/2014/main" val="2885109589"/>
                    </a:ext>
                  </a:extLst>
                </a:gridCol>
                <a:gridCol w="2123327">
                  <a:extLst>
                    <a:ext uri="{9D8B030D-6E8A-4147-A177-3AD203B41FA5}">
                      <a16:colId xmlns:a16="http://schemas.microsoft.com/office/drawing/2014/main" val="2657352103"/>
                    </a:ext>
                  </a:extLst>
                </a:gridCol>
              </a:tblGrid>
              <a:tr h="916080">
                <a:tc>
                  <a:txBody>
                    <a:bodyPr/>
                    <a:lstStyle/>
                    <a:p>
                      <a:pPr algn="l"/>
                      <a:r>
                        <a:rPr lang="en-US" sz="2400" b="1" kern="1200" dirty="0">
                          <a:solidFill>
                            <a:schemeClr val="lt1"/>
                          </a:solidFill>
                          <a:latin typeface="+mn-lt"/>
                          <a:ea typeface="+mn-ea"/>
                          <a:cs typeface="+mn-cs"/>
                        </a:rPr>
                        <a:t>School</a:t>
                      </a:r>
                    </a:p>
                  </a:txBody>
                  <a:tcPr>
                    <a:solidFill>
                      <a:srgbClr val="002060"/>
                    </a:solidFill>
                  </a:tcPr>
                </a:tc>
                <a:tc>
                  <a:txBody>
                    <a:bodyPr/>
                    <a:lstStyle/>
                    <a:p>
                      <a:pPr algn="l"/>
                      <a:r>
                        <a:rPr lang="en-US" sz="2400" b="1" kern="1200" dirty="0">
                          <a:solidFill>
                            <a:schemeClr val="lt1"/>
                          </a:solidFill>
                          <a:latin typeface="+mn-lt"/>
                          <a:ea typeface="+mn-ea"/>
                          <a:cs typeface="+mn-cs"/>
                        </a:rPr>
                        <a:t>Assistance Status 2024</a:t>
                      </a:r>
                    </a:p>
                  </a:txBody>
                  <a:tcPr>
                    <a:solidFill>
                      <a:srgbClr val="00206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lt1"/>
                          </a:solidFill>
                          <a:latin typeface="+mn-lt"/>
                          <a:ea typeface="+mn-ea"/>
                          <a:cs typeface="+mn-cs"/>
                        </a:rPr>
                        <a:t>Assistance Status 2025</a:t>
                      </a:r>
                    </a:p>
                  </a:txBody>
                  <a:tcPr>
                    <a:solidFill>
                      <a:srgbClr val="002060"/>
                    </a:solidFill>
                  </a:tcPr>
                </a:tc>
                <a:tc>
                  <a:txBody>
                    <a:bodyPr/>
                    <a:lstStyle/>
                    <a:p>
                      <a:pPr algn="l"/>
                      <a:r>
                        <a:rPr lang="en-US" sz="2400" b="1" kern="1200" dirty="0">
                          <a:solidFill>
                            <a:schemeClr val="lt1"/>
                          </a:solidFill>
                          <a:latin typeface="+mn-lt"/>
                          <a:ea typeface="+mn-ea"/>
                          <a:cs typeface="+mn-cs"/>
                        </a:rPr>
                        <a:t>Exit</a:t>
                      </a:r>
                    </a:p>
                  </a:txBody>
                  <a:tcPr>
                    <a:solidFill>
                      <a:srgbClr val="002060"/>
                    </a:solidFill>
                  </a:tcPr>
                </a:tc>
                <a:extLst>
                  <a:ext uri="{0D108BD9-81ED-4DB2-BD59-A6C34878D82A}">
                    <a16:rowId xmlns:a16="http://schemas.microsoft.com/office/drawing/2014/main" val="1736862804"/>
                  </a:ext>
                </a:extLst>
              </a:tr>
              <a:tr h="508934">
                <a:tc>
                  <a:txBody>
                    <a:bodyPr/>
                    <a:lstStyle/>
                    <a:p>
                      <a:r>
                        <a:rPr lang="en-US" sz="2400" dirty="0">
                          <a:solidFill>
                            <a:schemeClr val="tx1">
                              <a:lumMod val="75000"/>
                              <a:lumOff val="25000"/>
                            </a:schemeClr>
                          </a:solidFill>
                        </a:rPr>
                        <a:t>School D</a:t>
                      </a:r>
                    </a:p>
                  </a:txBody>
                  <a:tcPr/>
                </a:tc>
                <a:tc>
                  <a:txBody>
                    <a:bodyPr/>
                    <a:lstStyle/>
                    <a:p>
                      <a:r>
                        <a:rPr lang="en-US" sz="2400" dirty="0">
                          <a:solidFill>
                            <a:schemeClr val="tx1">
                              <a:lumMod val="75000"/>
                              <a:lumOff val="25000"/>
                            </a:schemeClr>
                          </a:solidFill>
                        </a:rPr>
                        <a:t>ATSI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lumMod val="75000"/>
                              <a:lumOff val="25000"/>
                            </a:schemeClr>
                          </a:solidFill>
                        </a:rPr>
                        <a:t>No Status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lumMod val="75000"/>
                              <a:lumOff val="25000"/>
                            </a:schemeClr>
                          </a:solidFill>
                        </a:rPr>
                        <a:t>ATSI Exit</a:t>
                      </a:r>
                    </a:p>
                  </a:txBody>
                  <a:tcPr/>
                </a:tc>
                <a:extLst>
                  <a:ext uri="{0D108BD9-81ED-4DB2-BD59-A6C34878D82A}">
                    <a16:rowId xmlns:a16="http://schemas.microsoft.com/office/drawing/2014/main" val="2399866237"/>
                  </a:ext>
                </a:extLst>
              </a:tr>
              <a:tr h="5089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lumMod val="75000"/>
                              <a:lumOff val="25000"/>
                            </a:schemeClr>
                          </a:solidFill>
                        </a:rPr>
                        <a:t>School 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lumMod val="75000"/>
                              <a:lumOff val="25000"/>
                            </a:schemeClr>
                          </a:solidFill>
                        </a:rPr>
                        <a:t>CSI Low Perform</a:t>
                      </a:r>
                    </a:p>
                  </a:txBody>
                  <a:tcPr/>
                </a:tc>
                <a:tc>
                  <a:txBody>
                    <a:bodyPr/>
                    <a:lstStyle/>
                    <a:p>
                      <a:r>
                        <a:rPr lang="en-US" sz="2400" dirty="0">
                          <a:solidFill>
                            <a:schemeClr val="tx1">
                              <a:lumMod val="75000"/>
                              <a:lumOff val="25000"/>
                            </a:schemeClr>
                          </a:solidFill>
                        </a:rPr>
                        <a:t>CSI Low Perform</a:t>
                      </a:r>
                    </a:p>
                  </a:txBody>
                  <a:tcPr/>
                </a:tc>
                <a:tc>
                  <a:txBody>
                    <a:bodyPr/>
                    <a:lstStyle/>
                    <a:p>
                      <a:r>
                        <a:rPr lang="en-US" sz="2400" dirty="0">
                          <a:solidFill>
                            <a:schemeClr val="tx1">
                              <a:lumMod val="75000"/>
                              <a:lumOff val="25000"/>
                            </a:schemeClr>
                          </a:solidFill>
                        </a:rPr>
                        <a:t>No Exit</a:t>
                      </a:r>
                    </a:p>
                  </a:txBody>
                  <a:tcPr/>
                </a:tc>
                <a:extLst>
                  <a:ext uri="{0D108BD9-81ED-4DB2-BD59-A6C34878D82A}">
                    <a16:rowId xmlns:a16="http://schemas.microsoft.com/office/drawing/2014/main" val="295289611"/>
                  </a:ext>
                </a:extLst>
              </a:tr>
              <a:tr h="508934">
                <a:tc>
                  <a:txBody>
                    <a:bodyPr/>
                    <a:lstStyle/>
                    <a:p>
                      <a:r>
                        <a:rPr lang="en-US" sz="2400" dirty="0">
                          <a:solidFill>
                            <a:schemeClr val="tx1">
                              <a:lumMod val="75000"/>
                              <a:lumOff val="25000"/>
                            </a:schemeClr>
                          </a:solidFill>
                        </a:rPr>
                        <a:t>School F</a:t>
                      </a:r>
                    </a:p>
                  </a:txBody>
                  <a:tcPr/>
                </a:tc>
                <a:tc>
                  <a:txBody>
                    <a:bodyPr/>
                    <a:lstStyle/>
                    <a:p>
                      <a:r>
                        <a:rPr lang="en-US" sz="2400" dirty="0">
                          <a:solidFill>
                            <a:schemeClr val="tx1">
                              <a:lumMod val="75000"/>
                              <a:lumOff val="25000"/>
                            </a:schemeClr>
                          </a:solidFill>
                        </a:rPr>
                        <a:t>CSI Low Grad</a:t>
                      </a:r>
                    </a:p>
                  </a:txBody>
                  <a:tcPr/>
                </a:tc>
                <a:tc>
                  <a:txBody>
                    <a:bodyPr/>
                    <a:lstStyle/>
                    <a:p>
                      <a:r>
                        <a:rPr lang="en-US" sz="2400" dirty="0">
                          <a:solidFill>
                            <a:schemeClr val="tx1">
                              <a:lumMod val="75000"/>
                              <a:lumOff val="25000"/>
                            </a:schemeClr>
                          </a:solidFill>
                        </a:rPr>
                        <a:t>No Status</a:t>
                      </a:r>
                    </a:p>
                  </a:txBody>
                  <a:tcPr/>
                </a:tc>
                <a:tc>
                  <a:txBody>
                    <a:bodyPr/>
                    <a:lstStyle/>
                    <a:p>
                      <a:r>
                        <a:rPr lang="en-US" sz="2400" dirty="0">
                          <a:solidFill>
                            <a:schemeClr val="tx1">
                              <a:lumMod val="75000"/>
                              <a:lumOff val="25000"/>
                            </a:schemeClr>
                          </a:solidFill>
                        </a:rPr>
                        <a:t>CSI Exit</a:t>
                      </a:r>
                    </a:p>
                  </a:txBody>
                  <a:tcPr/>
                </a:tc>
                <a:extLst>
                  <a:ext uri="{0D108BD9-81ED-4DB2-BD59-A6C34878D82A}">
                    <a16:rowId xmlns:a16="http://schemas.microsoft.com/office/drawing/2014/main" val="1842626111"/>
                  </a:ext>
                </a:extLst>
              </a:tr>
              <a:tr h="508934">
                <a:tc>
                  <a:txBody>
                    <a:bodyPr/>
                    <a:lstStyle/>
                    <a:p>
                      <a:r>
                        <a:rPr lang="en-US" sz="2400" dirty="0">
                          <a:solidFill>
                            <a:schemeClr val="tx1">
                              <a:lumMod val="75000"/>
                              <a:lumOff val="25000"/>
                            </a:schemeClr>
                          </a:solidFill>
                        </a:rPr>
                        <a:t>School G</a:t>
                      </a:r>
                    </a:p>
                  </a:txBody>
                  <a:tcPr/>
                </a:tc>
                <a:tc>
                  <a:txBody>
                    <a:bodyPr/>
                    <a:lstStyle/>
                    <a:p>
                      <a:r>
                        <a:rPr lang="en-US" sz="2400" dirty="0">
                          <a:solidFill>
                            <a:schemeClr val="tx1">
                              <a:lumMod val="75000"/>
                              <a:lumOff val="25000"/>
                            </a:schemeClr>
                          </a:solidFill>
                        </a:rPr>
                        <a:t>No Status</a:t>
                      </a:r>
                    </a:p>
                  </a:txBody>
                  <a:tcPr/>
                </a:tc>
                <a:tc>
                  <a:txBody>
                    <a:bodyPr/>
                    <a:lstStyle/>
                    <a:p>
                      <a:r>
                        <a:rPr lang="en-US" sz="2400" dirty="0">
                          <a:solidFill>
                            <a:schemeClr val="tx1">
                              <a:lumMod val="75000"/>
                              <a:lumOff val="25000"/>
                            </a:schemeClr>
                          </a:solidFill>
                        </a:rPr>
                        <a:t>TSI</a:t>
                      </a:r>
                    </a:p>
                  </a:txBody>
                  <a:tcPr/>
                </a:tc>
                <a:tc>
                  <a:txBody>
                    <a:bodyPr/>
                    <a:lstStyle/>
                    <a:p>
                      <a:r>
                        <a:rPr lang="en-US" sz="2400" dirty="0">
                          <a:solidFill>
                            <a:schemeClr val="tx1">
                              <a:lumMod val="75000"/>
                              <a:lumOff val="25000"/>
                            </a:schemeClr>
                          </a:solidFill>
                        </a:rPr>
                        <a:t>No Exit</a:t>
                      </a:r>
                    </a:p>
                  </a:txBody>
                  <a:tcPr/>
                </a:tc>
                <a:extLst>
                  <a:ext uri="{0D108BD9-81ED-4DB2-BD59-A6C34878D82A}">
                    <a16:rowId xmlns:a16="http://schemas.microsoft.com/office/drawing/2014/main" val="2652114599"/>
                  </a:ext>
                </a:extLst>
              </a:tr>
              <a:tr h="508934">
                <a:tc>
                  <a:txBody>
                    <a:bodyPr/>
                    <a:lstStyle/>
                    <a:p>
                      <a:r>
                        <a:rPr lang="en-US" sz="2400" dirty="0">
                          <a:solidFill>
                            <a:schemeClr val="tx1">
                              <a:lumMod val="75000"/>
                              <a:lumOff val="25000"/>
                            </a:schemeClr>
                          </a:solidFill>
                        </a:rPr>
                        <a:t>School H</a:t>
                      </a:r>
                    </a:p>
                  </a:txBody>
                  <a:tcPr/>
                </a:tc>
                <a:tc>
                  <a:txBody>
                    <a:bodyPr/>
                    <a:lstStyle/>
                    <a:p>
                      <a:r>
                        <a:rPr lang="en-US" sz="2400" dirty="0">
                          <a:solidFill>
                            <a:schemeClr val="tx1">
                              <a:lumMod val="75000"/>
                              <a:lumOff val="25000"/>
                            </a:schemeClr>
                          </a:solidFill>
                        </a:rPr>
                        <a:t>CSI Low Perform</a:t>
                      </a:r>
                    </a:p>
                  </a:txBody>
                  <a:tcPr/>
                </a:tc>
                <a:tc>
                  <a:txBody>
                    <a:bodyPr/>
                    <a:lstStyle/>
                    <a:p>
                      <a:r>
                        <a:rPr lang="en-US" sz="2400" dirty="0">
                          <a:solidFill>
                            <a:schemeClr val="tx1">
                              <a:lumMod val="75000"/>
                              <a:lumOff val="25000"/>
                            </a:schemeClr>
                          </a:solidFill>
                        </a:rPr>
                        <a:t>TSI</a:t>
                      </a:r>
                    </a:p>
                  </a:txBody>
                  <a:tcPr/>
                </a:tc>
                <a:tc>
                  <a:txBody>
                    <a:bodyPr/>
                    <a:lstStyle/>
                    <a:p>
                      <a:r>
                        <a:rPr lang="en-US" sz="2400" dirty="0">
                          <a:solidFill>
                            <a:schemeClr val="tx1">
                              <a:lumMod val="75000"/>
                              <a:lumOff val="25000"/>
                            </a:schemeClr>
                          </a:solidFill>
                        </a:rPr>
                        <a:t>CSI Exit</a:t>
                      </a:r>
                    </a:p>
                  </a:txBody>
                  <a:tcPr/>
                </a:tc>
                <a:extLst>
                  <a:ext uri="{0D108BD9-81ED-4DB2-BD59-A6C34878D82A}">
                    <a16:rowId xmlns:a16="http://schemas.microsoft.com/office/drawing/2014/main" val="598731918"/>
                  </a:ext>
                </a:extLst>
              </a:tr>
              <a:tr h="508934">
                <a:tc>
                  <a:txBody>
                    <a:bodyPr/>
                    <a:lstStyle/>
                    <a:p>
                      <a:r>
                        <a:rPr lang="en-US" sz="2400" dirty="0">
                          <a:solidFill>
                            <a:schemeClr val="tx1">
                              <a:lumMod val="75000"/>
                              <a:lumOff val="25000"/>
                            </a:schemeClr>
                          </a:solidFill>
                        </a:rPr>
                        <a:t>School I</a:t>
                      </a:r>
                    </a:p>
                  </a:txBody>
                  <a:tcPr/>
                </a:tc>
                <a:tc>
                  <a:txBody>
                    <a:bodyPr/>
                    <a:lstStyle/>
                    <a:p>
                      <a:r>
                        <a:rPr lang="en-US" sz="2400" dirty="0">
                          <a:solidFill>
                            <a:schemeClr val="tx1">
                              <a:lumMod val="75000"/>
                              <a:lumOff val="25000"/>
                            </a:schemeClr>
                          </a:solidFill>
                        </a:rPr>
                        <a:t>TSI</a:t>
                      </a:r>
                    </a:p>
                  </a:txBody>
                  <a:tcPr/>
                </a:tc>
                <a:tc>
                  <a:txBody>
                    <a:bodyPr/>
                    <a:lstStyle/>
                    <a:p>
                      <a:r>
                        <a:rPr lang="en-US" sz="2400" dirty="0">
                          <a:solidFill>
                            <a:schemeClr val="tx1">
                              <a:lumMod val="75000"/>
                              <a:lumOff val="25000"/>
                            </a:schemeClr>
                          </a:solidFill>
                        </a:rPr>
                        <a:t>No Status</a:t>
                      </a:r>
                    </a:p>
                  </a:txBody>
                  <a:tcPr/>
                </a:tc>
                <a:tc>
                  <a:txBody>
                    <a:bodyPr/>
                    <a:lstStyle/>
                    <a:p>
                      <a:r>
                        <a:rPr lang="en-US" sz="2400" dirty="0">
                          <a:solidFill>
                            <a:schemeClr val="tx1">
                              <a:lumMod val="75000"/>
                              <a:lumOff val="25000"/>
                            </a:schemeClr>
                          </a:solidFill>
                        </a:rPr>
                        <a:t>No Exit</a:t>
                      </a:r>
                    </a:p>
                  </a:txBody>
                  <a:tcPr/>
                </a:tc>
                <a:extLst>
                  <a:ext uri="{0D108BD9-81ED-4DB2-BD59-A6C34878D82A}">
                    <a16:rowId xmlns:a16="http://schemas.microsoft.com/office/drawing/2014/main" val="54376049"/>
                  </a:ext>
                </a:extLst>
              </a:tr>
            </a:tbl>
          </a:graphicData>
        </a:graphic>
      </p:graphicFrame>
      <p:sp>
        <p:nvSpPr>
          <p:cNvPr id="4" name="Slide Number Placeholder 3">
            <a:extLst>
              <a:ext uri="{FF2B5EF4-FFF2-40B4-BE49-F238E27FC236}">
                <a16:creationId xmlns:a16="http://schemas.microsoft.com/office/drawing/2014/main" id="{A3E96FC6-48D3-7847-FB9F-8C3E650BC4A2}"/>
              </a:ext>
            </a:extLst>
          </p:cNvPr>
          <p:cNvSpPr>
            <a:spLocks noGrp="1"/>
          </p:cNvSpPr>
          <p:nvPr>
            <p:ph type="sldNum" sz="quarter" idx="12"/>
          </p:nvPr>
        </p:nvSpPr>
        <p:spPr>
          <a:xfrm>
            <a:off x="8610600" y="6459785"/>
            <a:ext cx="2484120" cy="365124"/>
          </a:xfrm>
        </p:spPr>
        <p:txBody>
          <a:bodyPr/>
          <a:lstStyle/>
          <a:p>
            <a:fld id="{425B8834-9231-4E95-9474-5E208B968EA0}" type="slidenum">
              <a:rPr lang="en-US" smtClean="0"/>
              <a:pPr/>
              <a:t>29</a:t>
            </a:fld>
            <a:endParaRPr lang="en-US" dirty="0"/>
          </a:p>
        </p:txBody>
      </p:sp>
      <p:pic>
        <p:nvPicPr>
          <p:cNvPr id="2" name="Graphic 1">
            <a:extLst>
              <a:ext uri="{FF2B5EF4-FFF2-40B4-BE49-F238E27FC236}">
                <a16:creationId xmlns:a16="http://schemas.microsoft.com/office/drawing/2014/main" id="{96B5D47B-F7C6-66C9-ACD1-4093327A3516}"/>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11499" y="38100"/>
            <a:ext cx="758390" cy="758390"/>
          </a:xfrm>
          <a:prstGeom prst="rect">
            <a:avLst/>
          </a:prstGeom>
        </p:spPr>
      </p:pic>
    </p:spTree>
    <p:extLst>
      <p:ext uri="{BB962C8B-B14F-4D97-AF65-F5344CB8AC3E}">
        <p14:creationId xmlns:p14="http://schemas.microsoft.com/office/powerpoint/2010/main" val="1445673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31D7F-2E24-3193-F3B4-388E9AF70B2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CED91DB-B960-611F-BBF4-44BD1D4FDA34}"/>
              </a:ext>
            </a:extLst>
          </p:cNvPr>
          <p:cNvSpPr>
            <a:spLocks noGrp="1"/>
          </p:cNvSpPr>
          <p:nvPr>
            <p:ph type="title"/>
          </p:nvPr>
        </p:nvSpPr>
        <p:spPr/>
        <p:txBody>
          <a:bodyPr/>
          <a:lstStyle/>
          <a:p>
            <a:r>
              <a:rPr lang="en-US" dirty="0"/>
              <a:t>Acronyms (2)</a:t>
            </a:r>
          </a:p>
        </p:txBody>
      </p:sp>
      <p:graphicFrame>
        <p:nvGraphicFramePr>
          <p:cNvPr id="8" name="Content Placeholder 7" descr="Table that lists acronyms used throughout the slide deck and the acronym's definition. ">
            <a:extLst>
              <a:ext uri="{FF2B5EF4-FFF2-40B4-BE49-F238E27FC236}">
                <a16:creationId xmlns:a16="http://schemas.microsoft.com/office/drawing/2014/main" id="{246E3691-373F-6A83-4FBD-42A0EB386CF0}"/>
              </a:ext>
            </a:extLst>
          </p:cNvPr>
          <p:cNvGraphicFramePr>
            <a:graphicFrameLocks noGrp="1"/>
          </p:cNvGraphicFramePr>
          <p:nvPr>
            <p:ph idx="1"/>
            <p:extLst>
              <p:ext uri="{D42A27DB-BD31-4B8C-83A1-F6EECF244321}">
                <p14:modId xmlns:p14="http://schemas.microsoft.com/office/powerpoint/2010/main" val="899522072"/>
              </p:ext>
            </p:extLst>
          </p:nvPr>
        </p:nvGraphicFramePr>
        <p:xfrm>
          <a:off x="2111375" y="2039210"/>
          <a:ext cx="8983345" cy="4114800"/>
        </p:xfrm>
        <a:graphic>
          <a:graphicData uri="http://schemas.openxmlformats.org/drawingml/2006/table">
            <a:tbl>
              <a:tblPr firstRow="1" bandRow="1">
                <a:tableStyleId>{5C22544A-7EE6-4342-B048-85BDC9FD1C3A}</a:tableStyleId>
              </a:tblPr>
              <a:tblGrid>
                <a:gridCol w="1862931">
                  <a:extLst>
                    <a:ext uri="{9D8B030D-6E8A-4147-A177-3AD203B41FA5}">
                      <a16:colId xmlns:a16="http://schemas.microsoft.com/office/drawing/2014/main" val="4053203176"/>
                    </a:ext>
                  </a:extLst>
                </a:gridCol>
                <a:gridCol w="7120414">
                  <a:extLst>
                    <a:ext uri="{9D8B030D-6E8A-4147-A177-3AD203B41FA5}">
                      <a16:colId xmlns:a16="http://schemas.microsoft.com/office/drawing/2014/main" val="633999304"/>
                    </a:ext>
                  </a:extLst>
                </a:gridCol>
              </a:tblGrid>
              <a:tr h="370840">
                <a:tc>
                  <a:txBody>
                    <a:bodyPr/>
                    <a:lstStyle/>
                    <a:p>
                      <a:r>
                        <a:rPr lang="en-US" sz="2400" dirty="0">
                          <a:solidFill>
                            <a:schemeClr val="bg1"/>
                          </a:solidFill>
                        </a:rPr>
                        <a:t>Acronym</a:t>
                      </a:r>
                    </a:p>
                  </a:txBody>
                  <a:tcPr>
                    <a:solidFill>
                      <a:srgbClr val="002060"/>
                    </a:solidFill>
                  </a:tcPr>
                </a:tc>
                <a:tc>
                  <a:txBody>
                    <a:bodyPr/>
                    <a:lstStyle/>
                    <a:p>
                      <a:r>
                        <a:rPr lang="en-US" sz="2400" dirty="0">
                          <a:solidFill>
                            <a:schemeClr val="bg1"/>
                          </a:solidFill>
                        </a:rPr>
                        <a:t>Definition</a:t>
                      </a:r>
                    </a:p>
                  </a:txBody>
                  <a:tcPr>
                    <a:solidFill>
                      <a:srgbClr val="002060"/>
                    </a:solidFill>
                  </a:tcPr>
                </a:tc>
                <a:extLst>
                  <a:ext uri="{0D108BD9-81ED-4DB2-BD59-A6C34878D82A}">
                    <a16:rowId xmlns:a16="http://schemas.microsoft.com/office/drawing/2014/main" val="30711702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lumMod val="75000"/>
                              <a:lumOff val="25000"/>
                            </a:schemeClr>
                          </a:solidFill>
                        </a:rPr>
                        <a:t>ESSA</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lumMod val="75000"/>
                              <a:lumOff val="25000"/>
                            </a:schemeClr>
                          </a:solidFill>
                          <a:effectLst/>
                          <a:latin typeface="+mn-lt"/>
                          <a:ea typeface="+mn-ea"/>
                          <a:cs typeface="+mn-cs"/>
                        </a:rPr>
                        <a:t>Every Student Succeeds Act</a:t>
                      </a:r>
                      <a:endParaRPr lang="en-US" sz="2400" dirty="0">
                        <a:solidFill>
                          <a:schemeClr val="tx1">
                            <a:lumMod val="75000"/>
                            <a:lumOff val="25000"/>
                          </a:schemeClr>
                        </a:solidFill>
                      </a:endParaRPr>
                    </a:p>
                  </a:txBody>
                  <a:tcPr anchor="ctr"/>
                </a:tc>
                <a:extLst>
                  <a:ext uri="{0D108BD9-81ED-4DB2-BD59-A6C34878D82A}">
                    <a16:rowId xmlns:a16="http://schemas.microsoft.com/office/drawing/2014/main" val="399952996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lumMod val="75000"/>
                              <a:lumOff val="25000"/>
                            </a:schemeClr>
                          </a:solidFill>
                        </a:rPr>
                        <a:t>LCAP</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lumMod val="75000"/>
                              <a:lumOff val="25000"/>
                            </a:schemeClr>
                          </a:solidFill>
                          <a:effectLst/>
                          <a:latin typeface="+mn-lt"/>
                          <a:ea typeface="+mn-ea"/>
                          <a:cs typeface="+mn-cs"/>
                        </a:rPr>
                        <a:t>Local Control and Accountability Plan</a:t>
                      </a:r>
                      <a:endParaRPr lang="en-US" sz="2400" dirty="0">
                        <a:solidFill>
                          <a:schemeClr val="tx1">
                            <a:lumMod val="75000"/>
                            <a:lumOff val="25000"/>
                          </a:schemeClr>
                        </a:solidFill>
                      </a:endParaRPr>
                    </a:p>
                  </a:txBody>
                  <a:tcPr anchor="ctr"/>
                </a:tc>
                <a:extLst>
                  <a:ext uri="{0D108BD9-81ED-4DB2-BD59-A6C34878D82A}">
                    <a16:rowId xmlns:a16="http://schemas.microsoft.com/office/drawing/2014/main" val="326993003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lumMod val="75000"/>
                              <a:lumOff val="25000"/>
                            </a:schemeClr>
                          </a:solidFill>
                        </a:rPr>
                        <a:t>LEA</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lumMod val="75000"/>
                              <a:lumOff val="25000"/>
                            </a:schemeClr>
                          </a:solidFill>
                          <a:effectLst/>
                          <a:latin typeface="+mn-lt"/>
                          <a:ea typeface="+mn-ea"/>
                          <a:cs typeface="+mn-cs"/>
                        </a:rPr>
                        <a:t>local educational agency</a:t>
                      </a:r>
                      <a:endParaRPr lang="en-US" sz="2400" dirty="0">
                        <a:solidFill>
                          <a:schemeClr val="tx1">
                            <a:lumMod val="75000"/>
                            <a:lumOff val="25000"/>
                          </a:schemeClr>
                        </a:solidFill>
                      </a:endParaRPr>
                    </a:p>
                  </a:txBody>
                  <a:tcPr anchor="ctr"/>
                </a:tc>
                <a:extLst>
                  <a:ext uri="{0D108BD9-81ED-4DB2-BD59-A6C34878D82A}">
                    <a16:rowId xmlns:a16="http://schemas.microsoft.com/office/drawing/2014/main" val="7267743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lumMod val="75000"/>
                              <a:lumOff val="25000"/>
                            </a:schemeClr>
                          </a:solidFill>
                        </a:rPr>
                        <a:t>PA</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lumMod val="75000"/>
                              <a:lumOff val="25000"/>
                            </a:schemeClr>
                          </a:solidFill>
                        </a:rPr>
                        <a:t>Plan Approval</a:t>
                      </a:r>
                    </a:p>
                  </a:txBody>
                  <a:tcPr anchor="ctr"/>
                </a:tc>
                <a:extLst>
                  <a:ext uri="{0D108BD9-81ED-4DB2-BD59-A6C34878D82A}">
                    <a16:rowId xmlns:a16="http://schemas.microsoft.com/office/drawing/2014/main" val="412456831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lumMod val="75000"/>
                              <a:lumOff val="25000"/>
                            </a:schemeClr>
                          </a:solidFill>
                        </a:rPr>
                        <a:t>PDIS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lumMod val="75000"/>
                              <a:lumOff val="25000"/>
                            </a:schemeClr>
                          </a:solidFill>
                        </a:rPr>
                        <a:t>Plan Development and Implementation Support</a:t>
                      </a:r>
                    </a:p>
                  </a:txBody>
                  <a:tcPr anchor="ctr"/>
                </a:tc>
                <a:extLst>
                  <a:ext uri="{0D108BD9-81ED-4DB2-BD59-A6C34878D82A}">
                    <a16:rowId xmlns:a16="http://schemas.microsoft.com/office/drawing/2014/main" val="826978944"/>
                  </a:ext>
                </a:extLst>
              </a:tr>
              <a:tr h="370840">
                <a:tc>
                  <a:txBody>
                    <a:bodyPr/>
                    <a:lstStyle/>
                    <a:p>
                      <a:r>
                        <a:rPr lang="en-US" sz="2400" dirty="0">
                          <a:solidFill>
                            <a:schemeClr val="tx1">
                              <a:lumMod val="75000"/>
                              <a:lumOff val="25000"/>
                            </a:schemeClr>
                          </a:solidFill>
                        </a:rPr>
                        <a:t>SISO</a:t>
                      </a:r>
                    </a:p>
                  </a:txBody>
                  <a:tcPr anchor="ctr"/>
                </a:tc>
                <a:tc>
                  <a:txBody>
                    <a:bodyPr/>
                    <a:lstStyle/>
                    <a:p>
                      <a:r>
                        <a:rPr lang="en-US" sz="2400" dirty="0">
                          <a:solidFill>
                            <a:schemeClr val="tx1">
                              <a:lumMod val="75000"/>
                              <a:lumOff val="25000"/>
                            </a:schemeClr>
                          </a:solidFill>
                        </a:rPr>
                        <a:t>School Improvement and Support Office</a:t>
                      </a:r>
                    </a:p>
                  </a:txBody>
                  <a:tcPr anchor="ctr"/>
                </a:tc>
                <a:extLst>
                  <a:ext uri="{0D108BD9-81ED-4DB2-BD59-A6C34878D82A}">
                    <a16:rowId xmlns:a16="http://schemas.microsoft.com/office/drawing/2014/main" val="709519878"/>
                  </a:ext>
                </a:extLst>
              </a:tr>
              <a:tr h="370840">
                <a:tc>
                  <a:txBody>
                    <a:bodyPr/>
                    <a:lstStyle/>
                    <a:p>
                      <a:r>
                        <a:rPr lang="en-US" sz="2400" dirty="0">
                          <a:solidFill>
                            <a:schemeClr val="tx1">
                              <a:lumMod val="75000"/>
                              <a:lumOff val="25000"/>
                            </a:schemeClr>
                          </a:solidFill>
                        </a:rPr>
                        <a:t>SPSA</a:t>
                      </a:r>
                    </a:p>
                  </a:txBody>
                  <a:tcPr anchor="ctr"/>
                </a:tc>
                <a:tc>
                  <a:txBody>
                    <a:bodyPr/>
                    <a:lstStyle/>
                    <a:p>
                      <a:r>
                        <a:rPr lang="en-US" sz="2400" kern="1200" dirty="0">
                          <a:solidFill>
                            <a:schemeClr val="tx1">
                              <a:lumMod val="75000"/>
                              <a:lumOff val="25000"/>
                            </a:schemeClr>
                          </a:solidFill>
                          <a:effectLst/>
                          <a:latin typeface="+mn-lt"/>
                          <a:ea typeface="+mn-ea"/>
                          <a:cs typeface="+mn-cs"/>
                        </a:rPr>
                        <a:t>School Plan for Student Achievement</a:t>
                      </a:r>
                      <a:endParaRPr lang="en-US" sz="2400" dirty="0">
                        <a:solidFill>
                          <a:schemeClr val="tx1">
                            <a:lumMod val="75000"/>
                            <a:lumOff val="25000"/>
                          </a:schemeClr>
                        </a:solidFill>
                      </a:endParaRPr>
                    </a:p>
                  </a:txBody>
                  <a:tcPr anchor="ctr"/>
                </a:tc>
                <a:extLst>
                  <a:ext uri="{0D108BD9-81ED-4DB2-BD59-A6C34878D82A}">
                    <a16:rowId xmlns:a16="http://schemas.microsoft.com/office/drawing/2014/main" val="793084286"/>
                  </a:ext>
                </a:extLst>
              </a:tr>
              <a:tr h="370840">
                <a:tc>
                  <a:txBody>
                    <a:bodyPr/>
                    <a:lstStyle/>
                    <a:p>
                      <a:r>
                        <a:rPr lang="en-US" sz="2400" dirty="0">
                          <a:solidFill>
                            <a:schemeClr val="tx1">
                              <a:lumMod val="75000"/>
                              <a:lumOff val="25000"/>
                            </a:schemeClr>
                          </a:solidFill>
                        </a:rPr>
                        <a:t>TSI</a:t>
                      </a:r>
                    </a:p>
                  </a:txBody>
                  <a:tcPr anchor="ctr"/>
                </a:tc>
                <a:tc>
                  <a:txBody>
                    <a:bodyPr/>
                    <a:lstStyle/>
                    <a:p>
                      <a:r>
                        <a:rPr lang="en-US" sz="2400" kern="1200" dirty="0">
                          <a:solidFill>
                            <a:schemeClr val="tx1">
                              <a:lumMod val="75000"/>
                              <a:lumOff val="25000"/>
                            </a:schemeClr>
                          </a:solidFill>
                          <a:effectLst/>
                          <a:latin typeface="+mn-lt"/>
                          <a:ea typeface="+mn-ea"/>
                          <a:cs typeface="+mn-cs"/>
                        </a:rPr>
                        <a:t>Targeted Support and Improvement</a:t>
                      </a:r>
                      <a:endParaRPr lang="en-US" sz="2400" dirty="0">
                        <a:solidFill>
                          <a:schemeClr val="tx1">
                            <a:lumMod val="75000"/>
                            <a:lumOff val="25000"/>
                          </a:schemeClr>
                        </a:solidFill>
                      </a:endParaRPr>
                    </a:p>
                  </a:txBody>
                  <a:tcPr anchor="ctr"/>
                </a:tc>
                <a:extLst>
                  <a:ext uri="{0D108BD9-81ED-4DB2-BD59-A6C34878D82A}">
                    <a16:rowId xmlns:a16="http://schemas.microsoft.com/office/drawing/2014/main" val="990481700"/>
                  </a:ext>
                </a:extLst>
              </a:tr>
            </a:tbl>
          </a:graphicData>
        </a:graphic>
      </p:graphicFrame>
      <p:sp>
        <p:nvSpPr>
          <p:cNvPr id="2" name="Slide Number Placeholder 1">
            <a:extLst>
              <a:ext uri="{FF2B5EF4-FFF2-40B4-BE49-F238E27FC236}">
                <a16:creationId xmlns:a16="http://schemas.microsoft.com/office/drawing/2014/main" id="{B8A2C321-EECC-7865-6124-DEC58D8B255F}"/>
              </a:ext>
            </a:extLst>
          </p:cNvPr>
          <p:cNvSpPr>
            <a:spLocks noGrp="1"/>
          </p:cNvSpPr>
          <p:nvPr>
            <p:ph type="sldNum" sz="quarter" idx="12"/>
          </p:nvPr>
        </p:nvSpPr>
        <p:spPr/>
        <p:txBody>
          <a:bodyPr/>
          <a:lstStyle/>
          <a:p>
            <a:fld id="{425B8834-9231-4E95-9474-5E208B968EA0}" type="slidenum">
              <a:rPr lang="en-US" smtClean="0"/>
              <a:pPr/>
              <a:t>3</a:t>
            </a:fld>
            <a:endParaRPr lang="en-US"/>
          </a:p>
        </p:txBody>
      </p:sp>
      <p:pic>
        <p:nvPicPr>
          <p:cNvPr id="10" name="Graphic 9">
            <a:extLst>
              <a:ext uri="{FF2B5EF4-FFF2-40B4-BE49-F238E27FC236}">
                <a16:creationId xmlns:a16="http://schemas.microsoft.com/office/drawing/2014/main" id="{C2B80149-3786-2547-0407-32DD7DF80C27}"/>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94720" y="33091"/>
            <a:ext cx="914400" cy="914400"/>
          </a:xfrm>
          <a:prstGeom prst="rect">
            <a:avLst/>
          </a:prstGeom>
        </p:spPr>
      </p:pic>
    </p:spTree>
    <p:extLst>
      <p:ext uri="{BB962C8B-B14F-4D97-AF65-F5344CB8AC3E}">
        <p14:creationId xmlns:p14="http://schemas.microsoft.com/office/powerpoint/2010/main" val="7642946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65A4B-0EE8-94AC-C061-CA4CE89AD3FC}"/>
              </a:ext>
            </a:extLst>
          </p:cNvPr>
          <p:cNvSpPr>
            <a:spLocks noGrp="1"/>
          </p:cNvSpPr>
          <p:nvPr>
            <p:ph type="title"/>
          </p:nvPr>
        </p:nvSpPr>
        <p:spPr/>
        <p:txBody>
          <a:bodyPr/>
          <a:lstStyle/>
          <a:p>
            <a:r>
              <a:rPr lang="en-US" dirty="0"/>
              <a:t>Student Group Report (1)</a:t>
            </a:r>
          </a:p>
        </p:txBody>
      </p:sp>
      <p:sp>
        <p:nvSpPr>
          <p:cNvPr id="3" name="Content Placeholder 2">
            <a:extLst>
              <a:ext uri="{FF2B5EF4-FFF2-40B4-BE49-F238E27FC236}">
                <a16:creationId xmlns:a16="http://schemas.microsoft.com/office/drawing/2014/main" id="{F1EF51E1-43D3-3AAC-7FE3-5088F774F1AF}"/>
              </a:ext>
            </a:extLst>
          </p:cNvPr>
          <p:cNvSpPr>
            <a:spLocks noGrp="1"/>
          </p:cNvSpPr>
          <p:nvPr>
            <p:ph idx="1"/>
          </p:nvPr>
        </p:nvSpPr>
        <p:spPr/>
        <p:txBody>
          <a:bodyPr>
            <a:normAutofit/>
          </a:bodyPr>
          <a:lstStyle/>
          <a:p>
            <a:pPr marL="0" indent="0">
              <a:lnSpc>
                <a:spcPct val="100000"/>
              </a:lnSpc>
              <a:spcBef>
                <a:spcPts val="600"/>
              </a:spcBef>
              <a:spcAft>
                <a:spcPts val="1200"/>
              </a:spcAft>
              <a:buNone/>
            </a:pPr>
            <a:r>
              <a:rPr lang="en-US" dirty="0"/>
              <a:t>The </a:t>
            </a:r>
            <a:r>
              <a:rPr lang="en-US" dirty="0">
                <a:hlinkClick r:id="rId2"/>
              </a:rPr>
              <a:t>School Dashboard Additional Reports and Data</a:t>
            </a:r>
            <a:r>
              <a:rPr lang="en-US" dirty="0"/>
              <a:t> web page contain numerous additional reports that provide LEAs and educational partners with data that expands on the information reported on the Dashboard. </a:t>
            </a:r>
          </a:p>
          <a:p>
            <a:pPr marL="0" indent="0">
              <a:lnSpc>
                <a:spcPct val="100000"/>
              </a:lnSpc>
              <a:spcBef>
                <a:spcPts val="600"/>
              </a:spcBef>
              <a:spcAft>
                <a:spcPts val="1200"/>
              </a:spcAft>
              <a:buNone/>
            </a:pPr>
            <a:r>
              <a:rPr lang="en-US" dirty="0"/>
              <a:t>The </a:t>
            </a:r>
            <a:r>
              <a:rPr lang="en-US" b="1" dirty="0"/>
              <a:t>Student Group Report </a:t>
            </a:r>
            <a:r>
              <a:rPr lang="en-US" dirty="0"/>
              <a:t>may be particularly helpful to LEAs with schools eligible for TSI or ATSI as it displays the performance for all student groups across all state indicators (as applicable to the school).</a:t>
            </a:r>
          </a:p>
        </p:txBody>
      </p:sp>
      <p:sp>
        <p:nvSpPr>
          <p:cNvPr id="4" name="Slide Number Placeholder 3">
            <a:extLst>
              <a:ext uri="{FF2B5EF4-FFF2-40B4-BE49-F238E27FC236}">
                <a16:creationId xmlns:a16="http://schemas.microsoft.com/office/drawing/2014/main" id="{D25C3F2C-8B0F-D2E9-81C4-181D026F3603}"/>
              </a:ext>
            </a:extLst>
          </p:cNvPr>
          <p:cNvSpPr>
            <a:spLocks noGrp="1"/>
          </p:cNvSpPr>
          <p:nvPr>
            <p:ph type="sldNum" sz="quarter" idx="12"/>
          </p:nvPr>
        </p:nvSpPr>
        <p:spPr/>
        <p:txBody>
          <a:bodyPr/>
          <a:lstStyle/>
          <a:p>
            <a:fld id="{425B8834-9231-4E95-9474-5E208B968EA0}" type="slidenum">
              <a:rPr lang="en-US" smtClean="0"/>
              <a:pPr/>
              <a:t>30</a:t>
            </a:fld>
            <a:endParaRPr lang="en-US" dirty="0"/>
          </a:p>
        </p:txBody>
      </p:sp>
      <p:pic>
        <p:nvPicPr>
          <p:cNvPr id="5" name="Graphic 4">
            <a:extLst>
              <a:ext uri="{FF2B5EF4-FFF2-40B4-BE49-F238E27FC236}">
                <a16:creationId xmlns:a16="http://schemas.microsoft.com/office/drawing/2014/main" id="{CF6C7F70-8756-E78E-2F96-24E13AB7F3BB}"/>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11499" y="38100"/>
            <a:ext cx="758390" cy="758390"/>
          </a:xfrm>
          <a:prstGeom prst="rect">
            <a:avLst/>
          </a:prstGeom>
        </p:spPr>
      </p:pic>
    </p:spTree>
    <p:extLst>
      <p:ext uri="{BB962C8B-B14F-4D97-AF65-F5344CB8AC3E}">
        <p14:creationId xmlns:p14="http://schemas.microsoft.com/office/powerpoint/2010/main" val="7996018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ADDB8-1E05-2892-0711-B57403E437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2C5422-310F-53DB-73FB-CC9B92E8B314}"/>
              </a:ext>
            </a:extLst>
          </p:cNvPr>
          <p:cNvSpPr>
            <a:spLocks noGrp="1"/>
          </p:cNvSpPr>
          <p:nvPr>
            <p:ph type="title"/>
          </p:nvPr>
        </p:nvSpPr>
        <p:spPr>
          <a:xfrm>
            <a:off x="2111489" y="256132"/>
            <a:ext cx="10058400" cy="1094855"/>
          </a:xfrm>
        </p:spPr>
        <p:txBody>
          <a:bodyPr/>
          <a:lstStyle/>
          <a:p>
            <a:r>
              <a:rPr lang="en-US" dirty="0"/>
              <a:t>Student Group Report (2)</a:t>
            </a:r>
          </a:p>
        </p:txBody>
      </p:sp>
      <p:sp>
        <p:nvSpPr>
          <p:cNvPr id="3" name="Content Placeholder 2">
            <a:extLst>
              <a:ext uri="{FF2B5EF4-FFF2-40B4-BE49-F238E27FC236}">
                <a16:creationId xmlns:a16="http://schemas.microsoft.com/office/drawing/2014/main" id="{9C6A78F7-93AD-AE08-C9F1-61E25E15B35F}"/>
              </a:ext>
            </a:extLst>
          </p:cNvPr>
          <p:cNvSpPr>
            <a:spLocks noGrp="1"/>
          </p:cNvSpPr>
          <p:nvPr>
            <p:ph sz="quarter" idx="11"/>
          </p:nvPr>
        </p:nvSpPr>
        <p:spPr>
          <a:xfrm>
            <a:off x="2111488" y="1408012"/>
            <a:ext cx="10058400" cy="953735"/>
          </a:xfrm>
        </p:spPr>
        <p:txBody>
          <a:bodyPr>
            <a:normAutofit/>
          </a:bodyPr>
          <a:lstStyle/>
          <a:p>
            <a:pPr marL="0" indent="0">
              <a:buNone/>
            </a:pPr>
            <a:r>
              <a:rPr lang="en-US" dirty="0"/>
              <a:t>Enter a portion of the LEA or school’s name and select the year.</a:t>
            </a:r>
          </a:p>
        </p:txBody>
      </p:sp>
      <p:pic>
        <p:nvPicPr>
          <p:cNvPr id="9" name="Content Placeholder 8" descr="Reference Appendix 4 for long descriptive text">
            <a:extLst>
              <a:ext uri="{FF2B5EF4-FFF2-40B4-BE49-F238E27FC236}">
                <a16:creationId xmlns:a16="http://schemas.microsoft.com/office/drawing/2014/main" id="{776E51E6-1C32-C84D-308E-5D06FC76D150}"/>
              </a:ext>
            </a:extLst>
          </p:cNvPr>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2057400" y="2469572"/>
            <a:ext cx="9939573" cy="3063074"/>
          </a:xfrm>
        </p:spPr>
      </p:pic>
      <p:sp>
        <p:nvSpPr>
          <p:cNvPr id="12" name="Content Placeholder 11">
            <a:extLst>
              <a:ext uri="{FF2B5EF4-FFF2-40B4-BE49-F238E27FC236}">
                <a16:creationId xmlns:a16="http://schemas.microsoft.com/office/drawing/2014/main" id="{4349E3D1-85FF-F66B-772D-1531B3C4C011}"/>
              </a:ext>
            </a:extLst>
          </p:cNvPr>
          <p:cNvSpPr>
            <a:spLocks noGrp="1"/>
          </p:cNvSpPr>
          <p:nvPr>
            <p:ph sz="quarter" idx="14"/>
          </p:nvPr>
        </p:nvSpPr>
        <p:spPr>
          <a:xfrm>
            <a:off x="2111488" y="5650746"/>
            <a:ext cx="9813811" cy="486590"/>
          </a:xfrm>
        </p:spPr>
        <p:txBody>
          <a:bodyPr/>
          <a:lstStyle/>
          <a:p>
            <a:pPr algn="ctr"/>
            <a:r>
              <a:rPr lang="en-US" dirty="0"/>
              <a:t>Reference </a:t>
            </a:r>
            <a:r>
              <a:rPr lang="en-US" dirty="0">
                <a:hlinkClick r:id="rId3" action="ppaction://hlinksldjump"/>
              </a:rPr>
              <a:t>Appendix 4</a:t>
            </a:r>
            <a:r>
              <a:rPr lang="en-US" dirty="0"/>
              <a:t> for long descriptive text.</a:t>
            </a:r>
          </a:p>
        </p:txBody>
      </p:sp>
      <p:sp>
        <p:nvSpPr>
          <p:cNvPr id="4" name="Slide Number Placeholder 3">
            <a:extLst>
              <a:ext uri="{FF2B5EF4-FFF2-40B4-BE49-F238E27FC236}">
                <a16:creationId xmlns:a16="http://schemas.microsoft.com/office/drawing/2014/main" id="{9BFD9BA4-DF20-037B-BB04-CBE7D782CD69}"/>
              </a:ext>
            </a:extLst>
          </p:cNvPr>
          <p:cNvSpPr>
            <a:spLocks noGrp="1"/>
          </p:cNvSpPr>
          <p:nvPr>
            <p:ph type="sldNum" sz="quarter" idx="15"/>
          </p:nvPr>
        </p:nvSpPr>
        <p:spPr/>
        <p:txBody>
          <a:bodyPr/>
          <a:lstStyle/>
          <a:p>
            <a:fld id="{425B8834-9231-4E95-9474-5E208B968EA0}" type="slidenum">
              <a:rPr lang="en-US" smtClean="0"/>
              <a:pPr/>
              <a:t>31</a:t>
            </a:fld>
            <a:endParaRPr lang="en-US" dirty="0"/>
          </a:p>
        </p:txBody>
      </p:sp>
      <p:pic>
        <p:nvPicPr>
          <p:cNvPr id="5" name="Graphic 4">
            <a:extLst>
              <a:ext uri="{FF2B5EF4-FFF2-40B4-BE49-F238E27FC236}">
                <a16:creationId xmlns:a16="http://schemas.microsoft.com/office/drawing/2014/main" id="{1805DC9F-4D03-AA4D-01C6-AC323BD0B29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411499" y="38100"/>
            <a:ext cx="758390" cy="758390"/>
          </a:xfrm>
          <a:prstGeom prst="rect">
            <a:avLst/>
          </a:prstGeom>
        </p:spPr>
      </p:pic>
    </p:spTree>
    <p:extLst>
      <p:ext uri="{BB962C8B-B14F-4D97-AF65-F5344CB8AC3E}">
        <p14:creationId xmlns:p14="http://schemas.microsoft.com/office/powerpoint/2010/main" val="38487719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B1E0A6-6B1A-C386-A924-18C88A9100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A896E1-9706-6FEC-589D-D2C1B966144B}"/>
              </a:ext>
            </a:extLst>
          </p:cNvPr>
          <p:cNvSpPr>
            <a:spLocks noGrp="1"/>
          </p:cNvSpPr>
          <p:nvPr>
            <p:ph type="title"/>
          </p:nvPr>
        </p:nvSpPr>
        <p:spPr>
          <a:xfrm>
            <a:off x="2111489" y="256133"/>
            <a:ext cx="10058400" cy="758390"/>
          </a:xfrm>
        </p:spPr>
        <p:txBody>
          <a:bodyPr/>
          <a:lstStyle/>
          <a:p>
            <a:r>
              <a:rPr lang="en-US" dirty="0"/>
              <a:t>Student Group Report (3)</a:t>
            </a:r>
          </a:p>
        </p:txBody>
      </p:sp>
      <p:pic>
        <p:nvPicPr>
          <p:cNvPr id="13" name="Content Placeholder 12" descr="Reference Appendix 5 for long descriptive text">
            <a:extLst>
              <a:ext uri="{FF2B5EF4-FFF2-40B4-BE49-F238E27FC236}">
                <a16:creationId xmlns:a16="http://schemas.microsoft.com/office/drawing/2014/main" id="{ACEAB7E3-A2D3-A5DA-93AC-0534A9D75ED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111489" y="1120789"/>
            <a:ext cx="8699840" cy="5054085"/>
          </a:xfrm>
        </p:spPr>
      </p:pic>
      <p:sp>
        <p:nvSpPr>
          <p:cNvPr id="12" name="Content Placeholder 11">
            <a:extLst>
              <a:ext uri="{FF2B5EF4-FFF2-40B4-BE49-F238E27FC236}">
                <a16:creationId xmlns:a16="http://schemas.microsoft.com/office/drawing/2014/main" id="{9624B379-33DC-F3F2-ADE9-5721600FF506}"/>
              </a:ext>
            </a:extLst>
          </p:cNvPr>
          <p:cNvSpPr>
            <a:spLocks noGrp="1"/>
          </p:cNvSpPr>
          <p:nvPr>
            <p:ph sz="half" idx="2"/>
          </p:nvPr>
        </p:nvSpPr>
        <p:spPr>
          <a:xfrm>
            <a:off x="8180614" y="4739647"/>
            <a:ext cx="3842658" cy="1435227"/>
          </a:xfrm>
        </p:spPr>
        <p:txBody>
          <a:bodyPr>
            <a:normAutofit/>
          </a:bodyPr>
          <a:lstStyle/>
          <a:p>
            <a:pPr marL="0" indent="0" algn="ctr">
              <a:buNone/>
            </a:pPr>
            <a:r>
              <a:rPr lang="en-US" dirty="0"/>
              <a:t>Reference </a:t>
            </a:r>
            <a:r>
              <a:rPr lang="en-US" dirty="0">
                <a:hlinkClick r:id="rId3" action="ppaction://hlinksldjump"/>
              </a:rPr>
              <a:t>Appendix 5</a:t>
            </a:r>
            <a:r>
              <a:rPr lang="en-US" dirty="0"/>
              <a:t> for long descriptive text.</a:t>
            </a:r>
          </a:p>
        </p:txBody>
      </p:sp>
      <p:sp>
        <p:nvSpPr>
          <p:cNvPr id="4" name="Slide Number Placeholder 3">
            <a:extLst>
              <a:ext uri="{FF2B5EF4-FFF2-40B4-BE49-F238E27FC236}">
                <a16:creationId xmlns:a16="http://schemas.microsoft.com/office/drawing/2014/main" id="{7241B970-CC63-10C1-9ED3-B919CEEEC6B8}"/>
              </a:ext>
            </a:extLst>
          </p:cNvPr>
          <p:cNvSpPr>
            <a:spLocks noGrp="1"/>
          </p:cNvSpPr>
          <p:nvPr>
            <p:ph type="sldNum" sz="quarter" idx="12"/>
          </p:nvPr>
        </p:nvSpPr>
        <p:spPr/>
        <p:txBody>
          <a:bodyPr/>
          <a:lstStyle/>
          <a:p>
            <a:fld id="{425B8834-9231-4E95-9474-5E208B968EA0}" type="slidenum">
              <a:rPr lang="en-US" smtClean="0"/>
              <a:pPr/>
              <a:t>32</a:t>
            </a:fld>
            <a:endParaRPr lang="en-US" dirty="0"/>
          </a:p>
        </p:txBody>
      </p:sp>
      <p:pic>
        <p:nvPicPr>
          <p:cNvPr id="5" name="Graphic 4">
            <a:extLst>
              <a:ext uri="{FF2B5EF4-FFF2-40B4-BE49-F238E27FC236}">
                <a16:creationId xmlns:a16="http://schemas.microsoft.com/office/drawing/2014/main" id="{1A4037DA-8EC5-4266-AC4D-925635FF95B0}"/>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411499" y="38100"/>
            <a:ext cx="758390" cy="758390"/>
          </a:xfrm>
          <a:prstGeom prst="rect">
            <a:avLst/>
          </a:prstGeom>
        </p:spPr>
      </p:pic>
    </p:spTree>
    <p:extLst>
      <p:ext uri="{BB962C8B-B14F-4D97-AF65-F5344CB8AC3E}">
        <p14:creationId xmlns:p14="http://schemas.microsoft.com/office/powerpoint/2010/main" val="13728585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51E7F-3B45-170F-A121-A4E17AA9F0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988728-E324-755E-1C81-1E7A765D98D5}"/>
              </a:ext>
            </a:extLst>
          </p:cNvPr>
          <p:cNvSpPr>
            <a:spLocks noGrp="1"/>
          </p:cNvSpPr>
          <p:nvPr>
            <p:ph type="title"/>
          </p:nvPr>
        </p:nvSpPr>
        <p:spPr>
          <a:xfrm>
            <a:off x="2111489" y="197577"/>
            <a:ext cx="10058400" cy="894242"/>
          </a:xfrm>
        </p:spPr>
        <p:txBody>
          <a:bodyPr/>
          <a:lstStyle/>
          <a:p>
            <a:r>
              <a:rPr lang="en-US" dirty="0"/>
              <a:t>Student Group Report (4)</a:t>
            </a:r>
          </a:p>
        </p:txBody>
      </p:sp>
      <p:pic>
        <p:nvPicPr>
          <p:cNvPr id="9" name="Content Placeholder 8" descr="Reference Appendix 6 for long descriptive text.">
            <a:extLst>
              <a:ext uri="{FF2B5EF4-FFF2-40B4-BE49-F238E27FC236}">
                <a16:creationId xmlns:a16="http://schemas.microsoft.com/office/drawing/2014/main" id="{0B432B86-DFA9-EFBD-2E6D-F68C8232BA6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p:blipFill>
        <p:spPr>
          <a:xfrm>
            <a:off x="2683238" y="1071675"/>
            <a:ext cx="8728261" cy="4900295"/>
          </a:xfrm>
          <a:ln w="12700">
            <a:noFill/>
          </a:ln>
        </p:spPr>
      </p:pic>
      <p:sp>
        <p:nvSpPr>
          <p:cNvPr id="3" name="Content Placeholder 2">
            <a:extLst>
              <a:ext uri="{FF2B5EF4-FFF2-40B4-BE49-F238E27FC236}">
                <a16:creationId xmlns:a16="http://schemas.microsoft.com/office/drawing/2014/main" id="{D1F4C7B1-BBE3-7AA2-91E6-D90CF673F89F}"/>
              </a:ext>
            </a:extLst>
          </p:cNvPr>
          <p:cNvSpPr>
            <a:spLocks noGrp="1"/>
          </p:cNvSpPr>
          <p:nvPr>
            <p:ph sz="half" idx="1"/>
          </p:nvPr>
        </p:nvSpPr>
        <p:spPr>
          <a:xfrm>
            <a:off x="1987838" y="5958664"/>
            <a:ext cx="10305702" cy="471141"/>
          </a:xfrm>
        </p:spPr>
        <p:txBody>
          <a:bodyPr>
            <a:normAutofit lnSpcReduction="10000"/>
          </a:bodyPr>
          <a:lstStyle/>
          <a:p>
            <a:pPr marL="0" indent="0" algn="ctr">
              <a:buNone/>
            </a:pPr>
            <a:r>
              <a:rPr lang="en-US" dirty="0"/>
              <a:t>Reference </a:t>
            </a:r>
            <a:r>
              <a:rPr lang="en-US" dirty="0">
                <a:hlinkClick r:id="rId3" action="ppaction://hlinksldjump"/>
              </a:rPr>
              <a:t>Appendix 6</a:t>
            </a:r>
            <a:r>
              <a:rPr lang="en-US" dirty="0"/>
              <a:t> for long descriptive text.</a:t>
            </a:r>
          </a:p>
        </p:txBody>
      </p:sp>
      <p:sp>
        <p:nvSpPr>
          <p:cNvPr id="4" name="Slide Number Placeholder 3">
            <a:extLst>
              <a:ext uri="{FF2B5EF4-FFF2-40B4-BE49-F238E27FC236}">
                <a16:creationId xmlns:a16="http://schemas.microsoft.com/office/drawing/2014/main" id="{9AE9A084-9CF1-84CF-9279-2574202FCBDB}"/>
              </a:ext>
            </a:extLst>
          </p:cNvPr>
          <p:cNvSpPr>
            <a:spLocks noGrp="1"/>
          </p:cNvSpPr>
          <p:nvPr>
            <p:ph type="sldNum" sz="quarter" idx="12"/>
          </p:nvPr>
        </p:nvSpPr>
        <p:spPr/>
        <p:txBody>
          <a:bodyPr/>
          <a:lstStyle/>
          <a:p>
            <a:fld id="{425B8834-9231-4E95-9474-5E208B968EA0}" type="slidenum">
              <a:rPr lang="en-US" smtClean="0"/>
              <a:pPr/>
              <a:t>33</a:t>
            </a:fld>
            <a:endParaRPr lang="en-US" dirty="0"/>
          </a:p>
        </p:txBody>
      </p:sp>
      <p:pic>
        <p:nvPicPr>
          <p:cNvPr id="5" name="Graphic 4">
            <a:extLst>
              <a:ext uri="{FF2B5EF4-FFF2-40B4-BE49-F238E27FC236}">
                <a16:creationId xmlns:a16="http://schemas.microsoft.com/office/drawing/2014/main" id="{682E01E8-084A-F487-AB6C-85825955F6C0}"/>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411499" y="38100"/>
            <a:ext cx="758390" cy="758390"/>
          </a:xfrm>
          <a:prstGeom prst="rect">
            <a:avLst/>
          </a:prstGeom>
        </p:spPr>
      </p:pic>
    </p:spTree>
    <p:extLst>
      <p:ext uri="{BB962C8B-B14F-4D97-AF65-F5344CB8AC3E}">
        <p14:creationId xmlns:p14="http://schemas.microsoft.com/office/powerpoint/2010/main" val="6956293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4F84FF-52CE-AEED-5B99-31613A883365}"/>
              </a:ext>
            </a:extLst>
          </p:cNvPr>
          <p:cNvSpPr>
            <a:spLocks noGrp="1"/>
          </p:cNvSpPr>
          <p:nvPr>
            <p:ph type="title" idx="4294967295"/>
          </p:nvPr>
        </p:nvSpPr>
        <p:spPr>
          <a:xfrm>
            <a:off x="2660650" y="412750"/>
            <a:ext cx="6362700" cy="3155950"/>
          </a:xfrm>
          <a:prstGeom prst="rect">
            <a:avLst/>
          </a:prstGeom>
          <a:noFill/>
          <a:ln>
            <a:noFill/>
            <a:prstDash/>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90000"/>
              </a:lnSpc>
              <a:spcBef>
                <a:spcPts val="1200"/>
              </a:spcBef>
              <a:spcAft>
                <a:spcPts val="200"/>
              </a:spcAft>
              <a:buClrTx/>
              <a:buSzPct val="100000"/>
              <a:buFont typeface="Arial" panose="020B0604020202020204" pitchFamily="34" charset="0"/>
              <a:buNone/>
              <a:tabLst/>
              <a:defRPr/>
            </a:pPr>
            <a:r>
              <a:rPr kumimoji="0" lang="en-US" sz="6000" b="0" i="0" u="none" strike="noStrike" kern="1200" cap="none" spc="0" normalizeH="0" baseline="0" noProof="0" dirty="0">
                <a:ln>
                  <a:noFill/>
                </a:ln>
                <a:solidFill>
                  <a:schemeClr val="tx1">
                    <a:lumMod val="75000"/>
                    <a:lumOff val="25000"/>
                  </a:schemeClr>
                </a:solidFill>
                <a:effectLst/>
                <a:uLnTx/>
                <a:uFillTx/>
                <a:latin typeface="+mn-lt"/>
                <a:ea typeface="+mn-ea"/>
                <a:cs typeface="+mn-cs"/>
              </a:rPr>
              <a:t>Planning Requirements</a:t>
            </a:r>
          </a:p>
        </p:txBody>
      </p:sp>
    </p:spTree>
    <p:extLst>
      <p:ext uri="{BB962C8B-B14F-4D97-AF65-F5344CB8AC3E}">
        <p14:creationId xmlns:p14="http://schemas.microsoft.com/office/powerpoint/2010/main" val="13891158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B01E0-8059-58F6-B83C-9ED9AECEB2D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684F773-4F85-C163-118D-AA1420EF308B}"/>
              </a:ext>
            </a:extLst>
          </p:cNvPr>
          <p:cNvSpPr>
            <a:spLocks noGrp="1"/>
          </p:cNvSpPr>
          <p:nvPr>
            <p:ph type="title"/>
          </p:nvPr>
        </p:nvSpPr>
        <p:spPr/>
        <p:txBody>
          <a:bodyPr/>
          <a:lstStyle/>
          <a:p>
            <a:r>
              <a:rPr lang="en-US" dirty="0"/>
              <a:t>TSI and ATSI Requirements for LEAs </a:t>
            </a:r>
          </a:p>
        </p:txBody>
      </p:sp>
      <p:sp>
        <p:nvSpPr>
          <p:cNvPr id="4" name="Content Placeholder 3">
            <a:extLst>
              <a:ext uri="{FF2B5EF4-FFF2-40B4-BE49-F238E27FC236}">
                <a16:creationId xmlns:a16="http://schemas.microsoft.com/office/drawing/2014/main" id="{FADE204A-39F0-A469-629A-2695EB8BB49C}"/>
              </a:ext>
            </a:extLst>
          </p:cNvPr>
          <p:cNvSpPr>
            <a:spLocks noGrp="1"/>
          </p:cNvSpPr>
          <p:nvPr>
            <p:ph idx="1"/>
          </p:nvPr>
        </p:nvSpPr>
        <p:spPr/>
        <p:txBody>
          <a:bodyPr>
            <a:normAutofit/>
          </a:bodyPr>
          <a:lstStyle/>
          <a:p>
            <a:pPr marL="0" indent="0">
              <a:lnSpc>
                <a:spcPct val="100000"/>
              </a:lnSpc>
              <a:spcBef>
                <a:spcPts val="600"/>
              </a:spcBef>
              <a:spcAft>
                <a:spcPts val="1200"/>
              </a:spcAft>
              <a:buNone/>
            </a:pPr>
            <a:r>
              <a:rPr lang="en-US" sz="3000" dirty="0"/>
              <a:t>For each of its TSI- and ATSI-eligible schools, LEAs must:</a:t>
            </a:r>
          </a:p>
          <a:p>
            <a:pPr marL="571500" lvl="1" indent="-347663">
              <a:lnSpc>
                <a:spcPct val="100000"/>
              </a:lnSpc>
              <a:spcBef>
                <a:spcPts val="600"/>
              </a:spcBef>
              <a:spcAft>
                <a:spcPts val="1200"/>
              </a:spcAft>
              <a:buFont typeface="Arial" panose="020B0604020202020204" pitchFamily="34" charset="0"/>
              <a:buChar char="•"/>
            </a:pPr>
            <a:r>
              <a:rPr lang="en-US" sz="3000" b="1" dirty="0"/>
              <a:t>Notify</a:t>
            </a:r>
            <a:r>
              <a:rPr lang="en-US" sz="3000" dirty="0"/>
              <a:t> the school of its TSI or ATSI designation, including which student group/s/ is consistently underperforming.</a:t>
            </a:r>
          </a:p>
          <a:p>
            <a:pPr marL="571500" lvl="1" indent="-347663">
              <a:lnSpc>
                <a:spcPct val="100000"/>
              </a:lnSpc>
              <a:spcBef>
                <a:spcPts val="600"/>
              </a:spcBef>
              <a:spcAft>
                <a:spcPts val="1200"/>
              </a:spcAft>
              <a:buFont typeface="Arial" panose="020B0604020202020204" pitchFamily="34" charset="0"/>
              <a:buChar char="•"/>
            </a:pPr>
            <a:r>
              <a:rPr lang="en-US" sz="3000" b="1" dirty="0"/>
              <a:t>Approve</a:t>
            </a:r>
            <a:r>
              <a:rPr lang="en-US" sz="3000" dirty="0"/>
              <a:t> the TSI or ATSI plan.</a:t>
            </a:r>
          </a:p>
          <a:p>
            <a:pPr marL="571500" lvl="1" indent="-347663">
              <a:lnSpc>
                <a:spcPct val="100000"/>
              </a:lnSpc>
              <a:spcBef>
                <a:spcPts val="600"/>
              </a:spcBef>
              <a:spcAft>
                <a:spcPts val="1200"/>
              </a:spcAft>
              <a:buFont typeface="Arial" panose="020B0604020202020204" pitchFamily="34" charset="0"/>
              <a:buChar char="•"/>
            </a:pPr>
            <a:r>
              <a:rPr lang="en-US" sz="3000" b="1" dirty="0"/>
              <a:t>Monitor</a:t>
            </a:r>
            <a:r>
              <a:rPr lang="en-US" sz="3000" dirty="0"/>
              <a:t> the implementation of TSI or ATSI plan.</a:t>
            </a:r>
            <a:endParaRPr kumimoji="0" lang="en-US"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FB45EA47-CC8E-6EB6-9569-E717B9009C5D}"/>
              </a:ext>
            </a:extLst>
          </p:cNvPr>
          <p:cNvSpPr>
            <a:spLocks noGrp="1"/>
          </p:cNvSpPr>
          <p:nvPr>
            <p:ph type="sldNum" sz="quarter" idx="12"/>
          </p:nvPr>
        </p:nvSpPr>
        <p:spPr/>
        <p:txBody>
          <a:bodyPr/>
          <a:lstStyle/>
          <a:p>
            <a:fld id="{425B8834-9231-4E95-9474-5E208B968EA0}" type="slidenum">
              <a:rPr lang="en-US" smtClean="0"/>
              <a:pPr/>
              <a:t>35</a:t>
            </a:fld>
            <a:endParaRPr lang="en-US"/>
          </a:p>
        </p:txBody>
      </p:sp>
      <p:pic>
        <p:nvPicPr>
          <p:cNvPr id="8" name="Graphic 7">
            <a:extLst>
              <a:ext uri="{FF2B5EF4-FFF2-40B4-BE49-F238E27FC236}">
                <a16:creationId xmlns:a16="http://schemas.microsoft.com/office/drawing/2014/main" id="{6CB620F3-33E7-52CE-74C2-4973D351823E}"/>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7600" y="67110"/>
            <a:ext cx="914400" cy="914400"/>
          </a:xfrm>
          <a:prstGeom prst="rect">
            <a:avLst/>
          </a:prstGeom>
        </p:spPr>
      </p:pic>
    </p:spTree>
    <p:extLst>
      <p:ext uri="{BB962C8B-B14F-4D97-AF65-F5344CB8AC3E}">
        <p14:creationId xmlns:p14="http://schemas.microsoft.com/office/powerpoint/2010/main" val="34790774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B64296-1DFE-CB52-97AA-A1B57BD6C1B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70E9D61-F8B8-9E4F-95DA-9FACD9956AB3}"/>
              </a:ext>
            </a:extLst>
          </p:cNvPr>
          <p:cNvSpPr>
            <a:spLocks noGrp="1"/>
          </p:cNvSpPr>
          <p:nvPr>
            <p:ph type="title"/>
          </p:nvPr>
        </p:nvSpPr>
        <p:spPr/>
        <p:txBody>
          <a:bodyPr/>
          <a:lstStyle/>
          <a:p>
            <a:r>
              <a:rPr lang="en-US" dirty="0"/>
              <a:t>TSI and ATSI Requirements for Schools </a:t>
            </a:r>
          </a:p>
        </p:txBody>
      </p:sp>
      <p:sp>
        <p:nvSpPr>
          <p:cNvPr id="4" name="Content Placeholder 3">
            <a:extLst>
              <a:ext uri="{FF2B5EF4-FFF2-40B4-BE49-F238E27FC236}">
                <a16:creationId xmlns:a16="http://schemas.microsoft.com/office/drawing/2014/main" id="{B6A8FA9B-D72E-53D1-AB92-138F2BBDC38A}"/>
              </a:ext>
            </a:extLst>
          </p:cNvPr>
          <p:cNvSpPr>
            <a:spLocks noGrp="1"/>
          </p:cNvSpPr>
          <p:nvPr>
            <p:ph idx="1"/>
          </p:nvPr>
        </p:nvSpPr>
        <p:spPr>
          <a:xfrm>
            <a:off x="2050529" y="1815262"/>
            <a:ext cx="10058400" cy="4355561"/>
          </a:xfrm>
        </p:spPr>
        <p:txBody>
          <a:bodyPr>
            <a:normAutofit fontScale="85000" lnSpcReduction="20000"/>
          </a:bodyPr>
          <a:lstStyle/>
          <a:p>
            <a:pPr marL="0" indent="0">
              <a:lnSpc>
                <a:spcPct val="120000"/>
              </a:lnSpc>
              <a:spcBef>
                <a:spcPts val="600"/>
              </a:spcBef>
              <a:spcAft>
                <a:spcPts val="1200"/>
              </a:spcAft>
              <a:buNone/>
            </a:pPr>
            <a:r>
              <a:rPr lang="en-US" sz="3000" dirty="0"/>
              <a:t>Each TSI- or ATSI-eligible school must:</a:t>
            </a:r>
          </a:p>
          <a:p>
            <a:pPr marL="457200" lvl="1" indent="-228600">
              <a:lnSpc>
                <a:spcPct val="120000"/>
              </a:lnSpc>
              <a:spcBef>
                <a:spcPts val="600"/>
              </a:spcBef>
              <a:spcAft>
                <a:spcPts val="1200"/>
              </a:spcAft>
              <a:buFont typeface="Arial" panose="020B0604020202020204" pitchFamily="34" charset="0"/>
              <a:buChar char="•"/>
            </a:pPr>
            <a:r>
              <a:rPr lang="en-US" sz="3000" b="1" dirty="0"/>
              <a:t>Develop </a:t>
            </a:r>
            <a:r>
              <a:rPr lang="en-US" sz="3000" dirty="0"/>
              <a:t>and </a:t>
            </a:r>
            <a:r>
              <a:rPr lang="en-US" sz="3000" b="1" dirty="0"/>
              <a:t>implement </a:t>
            </a:r>
            <a:r>
              <a:rPr lang="en-US" sz="3000" dirty="0"/>
              <a:t>a school-level plan to improve outcomes </a:t>
            </a:r>
            <a:r>
              <a:rPr lang="en-US" sz="3000" b="1" dirty="0"/>
              <a:t>for each student group </a:t>
            </a:r>
            <a:r>
              <a:rPr lang="en-US" sz="3000" dirty="0"/>
              <a:t>that was the subject of notification.</a:t>
            </a:r>
          </a:p>
          <a:p>
            <a:pPr marL="457200" lvl="1" indent="-228600">
              <a:lnSpc>
                <a:spcPct val="120000"/>
              </a:lnSpc>
              <a:spcBef>
                <a:spcPts val="600"/>
              </a:spcBef>
              <a:spcAft>
                <a:spcPts val="1200"/>
              </a:spcAft>
              <a:buFont typeface="Arial" panose="020B0604020202020204" pitchFamily="34" charset="0"/>
              <a:buChar char="•"/>
            </a:pPr>
            <a:r>
              <a:rPr lang="en-US" sz="3000" b="1" dirty="0"/>
              <a:t>Collaborate</a:t>
            </a:r>
            <a:r>
              <a:rPr lang="en-US" sz="3000" dirty="0"/>
              <a:t> with educational partners.</a:t>
            </a:r>
          </a:p>
          <a:p>
            <a:pPr marL="457200" lvl="1" indent="-228600">
              <a:lnSpc>
                <a:spcPct val="120000"/>
              </a:lnSpc>
              <a:spcBef>
                <a:spcPts val="600"/>
              </a:spcBef>
              <a:spcAft>
                <a:spcPts val="1200"/>
              </a:spcAft>
              <a:buFont typeface="Arial" panose="020B0604020202020204" pitchFamily="34" charset="0"/>
              <a:buChar char="•"/>
            </a:pPr>
            <a:r>
              <a:rPr lang="en-US" sz="3000" b="1" dirty="0"/>
              <a:t>Integrate</a:t>
            </a:r>
            <a:r>
              <a:rPr lang="en-US" sz="3000" dirty="0"/>
              <a:t> the TSI or ATSI plan into the SPSA, LCAP (single school districts and charter schools only pursuant to </a:t>
            </a:r>
            <a:r>
              <a:rPr lang="en-US" sz="3000" i="1" dirty="0"/>
              <a:t>EC </a:t>
            </a:r>
            <a:r>
              <a:rPr lang="en-US" sz="3000" dirty="0"/>
              <a:t>Section 64001[j]), or an alternative plan that meets federal planning requirements.</a:t>
            </a:r>
          </a:p>
        </p:txBody>
      </p:sp>
      <p:sp>
        <p:nvSpPr>
          <p:cNvPr id="2" name="Slide Number Placeholder 1">
            <a:extLst>
              <a:ext uri="{FF2B5EF4-FFF2-40B4-BE49-F238E27FC236}">
                <a16:creationId xmlns:a16="http://schemas.microsoft.com/office/drawing/2014/main" id="{46D79059-C141-A28A-B1AA-4FE55C8DEDCC}"/>
              </a:ext>
            </a:extLst>
          </p:cNvPr>
          <p:cNvSpPr>
            <a:spLocks noGrp="1"/>
          </p:cNvSpPr>
          <p:nvPr>
            <p:ph type="sldNum" sz="quarter" idx="12"/>
          </p:nvPr>
        </p:nvSpPr>
        <p:spPr/>
        <p:txBody>
          <a:bodyPr/>
          <a:lstStyle/>
          <a:p>
            <a:fld id="{425B8834-9231-4E95-9474-5E208B968EA0}" type="slidenum">
              <a:rPr lang="en-US" smtClean="0"/>
              <a:pPr/>
              <a:t>36</a:t>
            </a:fld>
            <a:endParaRPr lang="en-US"/>
          </a:p>
        </p:txBody>
      </p:sp>
      <p:pic>
        <p:nvPicPr>
          <p:cNvPr id="5" name="Graphic 4">
            <a:extLst>
              <a:ext uri="{FF2B5EF4-FFF2-40B4-BE49-F238E27FC236}">
                <a16:creationId xmlns:a16="http://schemas.microsoft.com/office/drawing/2014/main" id="{702DE30E-5D5C-C749-52E5-BBB2D5AB0C8D}"/>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7600" y="67110"/>
            <a:ext cx="914400" cy="914400"/>
          </a:xfrm>
          <a:prstGeom prst="rect">
            <a:avLst/>
          </a:prstGeom>
        </p:spPr>
      </p:pic>
    </p:spTree>
    <p:extLst>
      <p:ext uri="{BB962C8B-B14F-4D97-AF65-F5344CB8AC3E}">
        <p14:creationId xmlns:p14="http://schemas.microsoft.com/office/powerpoint/2010/main" val="24167726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B3F08-144F-F604-67F3-635B39C80822}"/>
              </a:ext>
            </a:extLst>
          </p:cNvPr>
          <p:cNvSpPr>
            <a:spLocks noGrp="1"/>
          </p:cNvSpPr>
          <p:nvPr>
            <p:ph type="title"/>
          </p:nvPr>
        </p:nvSpPr>
        <p:spPr/>
        <p:txBody>
          <a:bodyPr/>
          <a:lstStyle/>
          <a:p>
            <a:r>
              <a:rPr lang="en-US" dirty="0"/>
              <a:t>TSI Plan Elements</a:t>
            </a:r>
          </a:p>
        </p:txBody>
      </p:sp>
      <p:sp>
        <p:nvSpPr>
          <p:cNvPr id="3" name="Content Placeholder 2">
            <a:extLst>
              <a:ext uri="{FF2B5EF4-FFF2-40B4-BE49-F238E27FC236}">
                <a16:creationId xmlns:a16="http://schemas.microsoft.com/office/drawing/2014/main" id="{33B2296C-5629-2963-AC46-0FF004DC7B9D}"/>
              </a:ext>
            </a:extLst>
          </p:cNvPr>
          <p:cNvSpPr>
            <a:spLocks noGrp="1"/>
          </p:cNvSpPr>
          <p:nvPr>
            <p:ph sz="quarter" idx="14"/>
          </p:nvPr>
        </p:nvSpPr>
        <p:spPr>
          <a:xfrm>
            <a:off x="2111489" y="1895911"/>
            <a:ext cx="4886325" cy="3649986"/>
          </a:xfrm>
        </p:spPr>
        <p:txBody>
          <a:bodyPr>
            <a:normAutofit lnSpcReduction="10000"/>
          </a:bodyPr>
          <a:lstStyle/>
          <a:p>
            <a:pPr>
              <a:lnSpc>
                <a:spcPct val="100000"/>
              </a:lnSpc>
              <a:spcBef>
                <a:spcPts val="600"/>
              </a:spcBef>
              <a:spcAft>
                <a:spcPts val="1200"/>
              </a:spcAft>
            </a:pPr>
            <a:r>
              <a:rPr lang="en-US" dirty="0"/>
              <a:t>In collaboration with educational partners (including principals and other school leaders, teachers, and families), the school shall develop a TSI plan to improve student outcomes.</a:t>
            </a:r>
          </a:p>
          <a:p>
            <a:pPr>
              <a:lnSpc>
                <a:spcPct val="100000"/>
              </a:lnSpc>
              <a:spcBef>
                <a:spcPts val="600"/>
              </a:spcBef>
              <a:spcAft>
                <a:spcPts val="1200"/>
              </a:spcAft>
            </a:pPr>
            <a:r>
              <a:rPr lang="en-US" dirty="0"/>
              <a:t>The TSI plan must:</a:t>
            </a:r>
          </a:p>
        </p:txBody>
      </p:sp>
      <p:pic>
        <p:nvPicPr>
          <p:cNvPr id="6" name="Content Placeholder 5" descr="Reference Appendix 7 for long descriptive text.">
            <a:extLst>
              <a:ext uri="{FF2B5EF4-FFF2-40B4-BE49-F238E27FC236}">
                <a16:creationId xmlns:a16="http://schemas.microsoft.com/office/drawing/2014/main" id="{C56B4404-0FD7-83D5-3BC0-0FC7FFCFB547}"/>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p:blipFill>
        <p:spPr>
          <a:xfrm>
            <a:off x="7179365" y="747101"/>
            <a:ext cx="4886325" cy="5061497"/>
          </a:xfrm>
        </p:spPr>
      </p:pic>
      <p:sp>
        <p:nvSpPr>
          <p:cNvPr id="7" name="Content Placeholder 6">
            <a:extLst>
              <a:ext uri="{FF2B5EF4-FFF2-40B4-BE49-F238E27FC236}">
                <a16:creationId xmlns:a16="http://schemas.microsoft.com/office/drawing/2014/main" id="{CA5806F8-8E76-2E0F-DDB8-E7C0C86A7FB5}"/>
              </a:ext>
            </a:extLst>
          </p:cNvPr>
          <p:cNvSpPr>
            <a:spLocks noGrp="1"/>
          </p:cNvSpPr>
          <p:nvPr>
            <p:ph sz="quarter" idx="12"/>
          </p:nvPr>
        </p:nvSpPr>
        <p:spPr>
          <a:xfrm>
            <a:off x="1471612" y="5836008"/>
            <a:ext cx="7882685" cy="471432"/>
          </a:xfrm>
        </p:spPr>
        <p:txBody>
          <a:bodyPr>
            <a:normAutofit fontScale="92500" lnSpcReduction="10000"/>
          </a:bodyPr>
          <a:lstStyle/>
          <a:p>
            <a:pPr marL="0" indent="0" algn="ctr">
              <a:lnSpc>
                <a:spcPct val="100000"/>
              </a:lnSpc>
              <a:buNone/>
            </a:pPr>
            <a:r>
              <a:rPr lang="en-US" dirty="0"/>
              <a:t>Reference </a:t>
            </a:r>
            <a:r>
              <a:rPr lang="en-US" dirty="0">
                <a:hlinkClick r:id="rId3" action="ppaction://hlinksldjump"/>
              </a:rPr>
              <a:t>Appendix 7</a:t>
            </a:r>
            <a:r>
              <a:rPr lang="en-US" dirty="0"/>
              <a:t> for long descriptive text.</a:t>
            </a:r>
          </a:p>
        </p:txBody>
      </p:sp>
      <p:sp>
        <p:nvSpPr>
          <p:cNvPr id="4" name="Slide Number Placeholder 3">
            <a:extLst>
              <a:ext uri="{FF2B5EF4-FFF2-40B4-BE49-F238E27FC236}">
                <a16:creationId xmlns:a16="http://schemas.microsoft.com/office/drawing/2014/main" id="{72A8EEF1-8613-790B-3D23-BF8380EDACC4}"/>
              </a:ext>
            </a:extLst>
          </p:cNvPr>
          <p:cNvSpPr>
            <a:spLocks noGrp="1"/>
          </p:cNvSpPr>
          <p:nvPr>
            <p:ph type="sldNum" sz="quarter" idx="15"/>
          </p:nvPr>
        </p:nvSpPr>
        <p:spPr/>
        <p:txBody>
          <a:bodyPr/>
          <a:lstStyle/>
          <a:p>
            <a:fld id="{425B8834-9231-4E95-9474-5E208B968EA0}" type="slidenum">
              <a:rPr lang="en-US" smtClean="0"/>
              <a:pPr/>
              <a:t>37</a:t>
            </a:fld>
            <a:endParaRPr lang="en-US" dirty="0"/>
          </a:p>
        </p:txBody>
      </p:sp>
      <p:pic>
        <p:nvPicPr>
          <p:cNvPr id="8" name="Graphic 7">
            <a:extLst>
              <a:ext uri="{FF2B5EF4-FFF2-40B4-BE49-F238E27FC236}">
                <a16:creationId xmlns:a16="http://schemas.microsoft.com/office/drawing/2014/main" id="{02E85B57-BA76-855A-0409-913672230EE3}"/>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77600" y="67110"/>
            <a:ext cx="914400" cy="914400"/>
          </a:xfrm>
          <a:prstGeom prst="rect">
            <a:avLst/>
          </a:prstGeom>
        </p:spPr>
      </p:pic>
    </p:spTree>
    <p:extLst>
      <p:ext uri="{BB962C8B-B14F-4D97-AF65-F5344CB8AC3E}">
        <p14:creationId xmlns:p14="http://schemas.microsoft.com/office/powerpoint/2010/main" val="26153930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F167D7-5BC7-A5B5-3D04-EF75D895E7B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60A3183-A809-01CF-2E03-5C0641567AA7}"/>
              </a:ext>
            </a:extLst>
          </p:cNvPr>
          <p:cNvSpPr>
            <a:spLocks noGrp="1"/>
          </p:cNvSpPr>
          <p:nvPr>
            <p:ph type="title"/>
          </p:nvPr>
        </p:nvSpPr>
        <p:spPr>
          <a:xfrm>
            <a:off x="2070246" y="323801"/>
            <a:ext cx="10058400" cy="725379"/>
          </a:xfrm>
        </p:spPr>
        <p:txBody>
          <a:bodyPr/>
          <a:lstStyle/>
          <a:p>
            <a:r>
              <a:rPr lang="en-US" dirty="0"/>
              <a:t>ATSI Plan Elements</a:t>
            </a:r>
          </a:p>
        </p:txBody>
      </p:sp>
      <p:sp>
        <p:nvSpPr>
          <p:cNvPr id="6" name="Content Placeholder 5">
            <a:extLst>
              <a:ext uri="{FF2B5EF4-FFF2-40B4-BE49-F238E27FC236}">
                <a16:creationId xmlns:a16="http://schemas.microsoft.com/office/drawing/2014/main" id="{B19BB5B1-9EBB-5F12-64E1-EEBBF4C49B42}"/>
              </a:ext>
            </a:extLst>
          </p:cNvPr>
          <p:cNvSpPr>
            <a:spLocks noGrp="1"/>
          </p:cNvSpPr>
          <p:nvPr>
            <p:ph sz="half" idx="1"/>
          </p:nvPr>
        </p:nvSpPr>
        <p:spPr>
          <a:xfrm>
            <a:off x="2048133" y="1580449"/>
            <a:ext cx="4394244" cy="4695490"/>
          </a:xfrm>
        </p:spPr>
        <p:txBody>
          <a:bodyPr>
            <a:normAutofit lnSpcReduction="10000"/>
          </a:bodyPr>
          <a:lstStyle/>
          <a:p>
            <a:pPr marL="0" indent="0" algn="ctr">
              <a:lnSpc>
                <a:spcPct val="100000"/>
              </a:lnSpc>
              <a:spcBef>
                <a:spcPts val="600"/>
              </a:spcBef>
              <a:spcAft>
                <a:spcPts val="1200"/>
              </a:spcAft>
              <a:buNone/>
            </a:pPr>
            <a:r>
              <a:rPr lang="en-US" sz="3200" dirty="0"/>
              <a:t>The ATSI plan must include all elements of the TSI plan, with the addition of the identification of resource inequities. </a:t>
            </a:r>
          </a:p>
          <a:p>
            <a:pPr marL="0" indent="0" algn="ctr">
              <a:lnSpc>
                <a:spcPct val="100000"/>
              </a:lnSpc>
              <a:spcBef>
                <a:spcPts val="600"/>
              </a:spcBef>
              <a:spcAft>
                <a:spcPts val="1200"/>
              </a:spcAft>
              <a:buNone/>
            </a:pPr>
            <a:endParaRPr lang="en-US" dirty="0"/>
          </a:p>
          <a:p>
            <a:pPr marL="0" indent="0" algn="ctr">
              <a:lnSpc>
                <a:spcPct val="100000"/>
              </a:lnSpc>
              <a:spcBef>
                <a:spcPts val="600"/>
              </a:spcBef>
              <a:spcAft>
                <a:spcPts val="1200"/>
              </a:spcAft>
              <a:buNone/>
            </a:pPr>
            <a:r>
              <a:rPr lang="en-US" dirty="0"/>
              <a:t>Reference </a:t>
            </a:r>
            <a:r>
              <a:rPr lang="en-US" dirty="0">
                <a:hlinkClick r:id="rId3" action="ppaction://hlinksldjump"/>
              </a:rPr>
              <a:t>Appendix 8</a:t>
            </a:r>
            <a:r>
              <a:rPr lang="en-US" dirty="0"/>
              <a:t> for long descriptive text. </a:t>
            </a:r>
          </a:p>
        </p:txBody>
      </p:sp>
      <p:pic>
        <p:nvPicPr>
          <p:cNvPr id="9" name="Content Placeholder 8" descr="Reference Appendix 8 for long descriptive text.">
            <a:extLst>
              <a:ext uri="{FF2B5EF4-FFF2-40B4-BE49-F238E27FC236}">
                <a16:creationId xmlns:a16="http://schemas.microsoft.com/office/drawing/2014/main" id="{A96FF672-FC0E-BFB4-B83B-7BBCDB70C0FE}"/>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rcRect/>
          <a:stretch/>
        </p:blipFill>
        <p:spPr>
          <a:xfrm>
            <a:off x="6505731" y="924577"/>
            <a:ext cx="5622915" cy="5383031"/>
          </a:xfrm>
        </p:spPr>
      </p:pic>
      <p:sp>
        <p:nvSpPr>
          <p:cNvPr id="2" name="Slide Number Placeholder 1">
            <a:extLst>
              <a:ext uri="{FF2B5EF4-FFF2-40B4-BE49-F238E27FC236}">
                <a16:creationId xmlns:a16="http://schemas.microsoft.com/office/drawing/2014/main" id="{39140FF6-931A-A5DE-7CC2-FFA9AC1AF9BD}"/>
              </a:ext>
            </a:extLst>
          </p:cNvPr>
          <p:cNvSpPr>
            <a:spLocks noGrp="1"/>
          </p:cNvSpPr>
          <p:nvPr>
            <p:ph type="sldNum" sz="quarter" idx="12"/>
          </p:nvPr>
        </p:nvSpPr>
        <p:spPr/>
        <p:txBody>
          <a:bodyPr/>
          <a:lstStyle/>
          <a:p>
            <a:fld id="{425B8834-9231-4E95-9474-5E208B968EA0}" type="slidenum">
              <a:rPr lang="en-US" smtClean="0"/>
              <a:pPr/>
              <a:t>38</a:t>
            </a:fld>
            <a:endParaRPr lang="en-US"/>
          </a:p>
        </p:txBody>
      </p:sp>
      <p:pic>
        <p:nvPicPr>
          <p:cNvPr id="5" name="Graphic 4">
            <a:extLst>
              <a:ext uri="{FF2B5EF4-FFF2-40B4-BE49-F238E27FC236}">
                <a16:creationId xmlns:a16="http://schemas.microsoft.com/office/drawing/2014/main" id="{398BC845-D916-0E7D-0742-C62DD1CAE190}"/>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77600" y="67110"/>
            <a:ext cx="914400" cy="914400"/>
          </a:xfrm>
          <a:prstGeom prst="rect">
            <a:avLst/>
          </a:prstGeom>
        </p:spPr>
      </p:pic>
      <p:sp>
        <p:nvSpPr>
          <p:cNvPr id="10" name="Arrow: Down 9">
            <a:extLst>
              <a:ext uri="{FF2B5EF4-FFF2-40B4-BE49-F238E27FC236}">
                <a16:creationId xmlns:a16="http://schemas.microsoft.com/office/drawing/2014/main" id="{89E3A5E2-CA11-FD2A-620B-571393A7DC49}"/>
              </a:ext>
              <a:ext uri="{C183D7F6-B498-43B3-948B-1728B52AA6E4}">
                <adec:decorative xmlns:adec="http://schemas.microsoft.com/office/drawing/2017/decorative" val="1"/>
              </a:ext>
            </a:extLst>
          </p:cNvPr>
          <p:cNvSpPr/>
          <p:nvPr/>
        </p:nvSpPr>
        <p:spPr>
          <a:xfrm rot="17632408">
            <a:off x="6298627" y="4017827"/>
            <a:ext cx="622704" cy="1143069"/>
          </a:xfrm>
          <a:prstGeom prst="downArrow">
            <a:avLst/>
          </a:prstGeom>
          <a:solidFill>
            <a:srgbClr val="FF0000"/>
          </a:solidFill>
          <a:ln>
            <a:solidFill>
              <a:srgbClr val="FF3300"/>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24487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264FFC-C619-339B-2E41-E73A7075F237}"/>
              </a:ext>
            </a:extLst>
          </p:cNvPr>
          <p:cNvSpPr>
            <a:spLocks noGrp="1"/>
          </p:cNvSpPr>
          <p:nvPr>
            <p:ph type="title"/>
          </p:nvPr>
        </p:nvSpPr>
        <p:spPr/>
        <p:txBody>
          <a:bodyPr/>
          <a:lstStyle/>
          <a:p>
            <a:r>
              <a:rPr lang="en-US" dirty="0"/>
              <a:t>Using the SPSA for Planning</a:t>
            </a:r>
          </a:p>
        </p:txBody>
      </p:sp>
      <p:sp>
        <p:nvSpPr>
          <p:cNvPr id="4" name="Content Placeholder 3">
            <a:extLst>
              <a:ext uri="{FF2B5EF4-FFF2-40B4-BE49-F238E27FC236}">
                <a16:creationId xmlns:a16="http://schemas.microsoft.com/office/drawing/2014/main" id="{9FFF85AF-0066-71CA-2658-151BCEEE88E5}"/>
              </a:ext>
            </a:extLst>
          </p:cNvPr>
          <p:cNvSpPr>
            <a:spLocks noGrp="1"/>
          </p:cNvSpPr>
          <p:nvPr>
            <p:ph idx="1"/>
          </p:nvPr>
        </p:nvSpPr>
        <p:spPr>
          <a:xfrm>
            <a:off x="2111489" y="1706890"/>
            <a:ext cx="10058400" cy="4516110"/>
          </a:xfrm>
        </p:spPr>
        <p:txBody>
          <a:bodyPr>
            <a:noAutofit/>
          </a:bodyPr>
          <a:lstStyle/>
          <a:p>
            <a:pPr marL="0" marR="0" lvl="0" indent="0">
              <a:lnSpc>
                <a:spcPct val="100000"/>
              </a:lnSpc>
              <a:spcBef>
                <a:spcPts val="600"/>
              </a:spcBef>
              <a:spcAft>
                <a:spcPts val="1200"/>
              </a:spcAft>
              <a:buSzPts val="1000"/>
              <a:buNone/>
              <a:tabLst>
                <a:tab pos="457200" algn="l"/>
              </a:tabLst>
            </a:pPr>
            <a:r>
              <a:rPr lang="en-US" i="1" dirty="0"/>
              <a:t>EC </a:t>
            </a:r>
            <a:r>
              <a:rPr lang="en-US" dirty="0"/>
              <a:t>Sections 64001–65001 streamlines state and federal planning processes and allows the SPSA to meet ESSA requirement for TSI and ATSI. As a convenience, the </a:t>
            </a:r>
            <a:r>
              <a:rPr lang="en-US" dirty="0">
                <a:hlinkClick r:id="rId2"/>
              </a:rPr>
              <a:t>SPSA templates for TSI and ATSI</a:t>
            </a:r>
            <a:r>
              <a:rPr lang="en-US" dirty="0"/>
              <a:t> include instructions that guide schools in using the templates for TSI and ATSI planning. </a:t>
            </a:r>
            <a:endParaRPr lang="en-US" i="1" dirty="0">
              <a:effectLst/>
              <a:ea typeface="Cambria" panose="020405030504060302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6AA59A57-EBBC-11BA-8429-9A036E065A79}"/>
              </a:ext>
            </a:extLst>
          </p:cNvPr>
          <p:cNvSpPr>
            <a:spLocks noGrp="1"/>
          </p:cNvSpPr>
          <p:nvPr>
            <p:ph type="sldNum" sz="quarter" idx="12"/>
          </p:nvPr>
        </p:nvSpPr>
        <p:spPr/>
        <p:txBody>
          <a:bodyPr/>
          <a:lstStyle/>
          <a:p>
            <a:fld id="{425B8834-9231-4E95-9474-5E208B968EA0}" type="slidenum">
              <a:rPr lang="en-US" smtClean="0"/>
              <a:pPr/>
              <a:t>39</a:t>
            </a:fld>
            <a:endParaRPr lang="en-US" dirty="0"/>
          </a:p>
        </p:txBody>
      </p:sp>
      <p:pic>
        <p:nvPicPr>
          <p:cNvPr id="5" name="Graphic 4">
            <a:extLst>
              <a:ext uri="{FF2B5EF4-FFF2-40B4-BE49-F238E27FC236}">
                <a16:creationId xmlns:a16="http://schemas.microsoft.com/office/drawing/2014/main" id="{B407D539-F54B-9346-89D8-B9C32192883A}"/>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7600" y="67110"/>
            <a:ext cx="914400" cy="914400"/>
          </a:xfrm>
          <a:prstGeom prst="rect">
            <a:avLst/>
          </a:prstGeom>
        </p:spPr>
      </p:pic>
    </p:spTree>
    <p:extLst>
      <p:ext uri="{BB962C8B-B14F-4D97-AF65-F5344CB8AC3E}">
        <p14:creationId xmlns:p14="http://schemas.microsoft.com/office/powerpoint/2010/main" val="2092615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F3D23-0BC8-406C-2DA9-4BE4F0691322}"/>
              </a:ext>
            </a:extLst>
          </p:cNvPr>
          <p:cNvSpPr>
            <a:spLocks noGrp="1"/>
          </p:cNvSpPr>
          <p:nvPr>
            <p:ph type="title"/>
          </p:nvPr>
        </p:nvSpPr>
        <p:spPr>
          <a:xfrm>
            <a:off x="2111489" y="256132"/>
            <a:ext cx="10058400" cy="1306219"/>
          </a:xfrm>
        </p:spPr>
        <p:txBody>
          <a:bodyPr/>
          <a:lstStyle/>
          <a:p>
            <a:r>
              <a:rPr lang="en-US" dirty="0"/>
              <a:t>ESSA School Support Webinars</a:t>
            </a:r>
          </a:p>
        </p:txBody>
      </p:sp>
      <p:pic>
        <p:nvPicPr>
          <p:cNvPr id="10" name="Content Placeholder 9" descr="Reference Appendix 1 for long descriptive text">
            <a:extLst>
              <a:ext uri="{FF2B5EF4-FFF2-40B4-BE49-F238E27FC236}">
                <a16:creationId xmlns:a16="http://schemas.microsoft.com/office/drawing/2014/main" id="{EACE4092-EC0C-6436-6453-07E03246B0F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p:blipFill>
        <p:spPr>
          <a:xfrm>
            <a:off x="2111489" y="1671155"/>
            <a:ext cx="9897631" cy="3413634"/>
          </a:xfrm>
        </p:spPr>
      </p:pic>
      <p:sp>
        <p:nvSpPr>
          <p:cNvPr id="6" name="Content Placeholder 5">
            <a:extLst>
              <a:ext uri="{FF2B5EF4-FFF2-40B4-BE49-F238E27FC236}">
                <a16:creationId xmlns:a16="http://schemas.microsoft.com/office/drawing/2014/main" id="{A0A817ED-8B4F-9ACB-1F3F-9B2BEAF5FD35}"/>
              </a:ext>
            </a:extLst>
          </p:cNvPr>
          <p:cNvSpPr>
            <a:spLocks noGrp="1"/>
          </p:cNvSpPr>
          <p:nvPr>
            <p:ph sz="half" idx="2"/>
          </p:nvPr>
        </p:nvSpPr>
        <p:spPr>
          <a:xfrm>
            <a:off x="1908409" y="5665813"/>
            <a:ext cx="10283591" cy="700061"/>
          </a:xfrm>
        </p:spPr>
        <p:txBody>
          <a:bodyPr>
            <a:noAutofit/>
          </a:bodyPr>
          <a:lstStyle/>
          <a:p>
            <a:pPr marL="0" indent="0" algn="ctr">
              <a:buNone/>
            </a:pPr>
            <a:r>
              <a:rPr lang="en-US" dirty="0"/>
              <a:t>Reference </a:t>
            </a:r>
            <a:r>
              <a:rPr lang="en-US" dirty="0">
                <a:hlinkClick r:id="rId3" action="ppaction://hlinksldjump"/>
              </a:rPr>
              <a:t>Appendix 1</a:t>
            </a:r>
            <a:r>
              <a:rPr lang="en-US" dirty="0"/>
              <a:t> for long descriptive text</a:t>
            </a:r>
            <a:r>
              <a:rPr lang="en-US" sz="2400" dirty="0"/>
              <a:t>.</a:t>
            </a:r>
          </a:p>
        </p:txBody>
      </p:sp>
      <p:sp>
        <p:nvSpPr>
          <p:cNvPr id="4" name="Slide Number Placeholder 3">
            <a:extLst>
              <a:ext uri="{FF2B5EF4-FFF2-40B4-BE49-F238E27FC236}">
                <a16:creationId xmlns:a16="http://schemas.microsoft.com/office/drawing/2014/main" id="{039259AC-F269-E7F5-6079-2D877F7A45D7}"/>
              </a:ext>
            </a:extLst>
          </p:cNvPr>
          <p:cNvSpPr>
            <a:spLocks noGrp="1"/>
          </p:cNvSpPr>
          <p:nvPr>
            <p:ph type="sldNum" sz="quarter" idx="12"/>
          </p:nvPr>
        </p:nvSpPr>
        <p:spPr/>
        <p:txBody>
          <a:bodyPr/>
          <a:lstStyle/>
          <a:p>
            <a:fld id="{425B8834-9231-4E95-9474-5E208B968EA0}" type="slidenum">
              <a:rPr lang="en-US" smtClean="0"/>
              <a:pPr/>
              <a:t>4</a:t>
            </a:fld>
            <a:endParaRPr lang="en-US" dirty="0"/>
          </a:p>
        </p:txBody>
      </p:sp>
      <p:pic>
        <p:nvPicPr>
          <p:cNvPr id="7" name="Graphic 6">
            <a:extLst>
              <a:ext uri="{FF2B5EF4-FFF2-40B4-BE49-F238E27FC236}">
                <a16:creationId xmlns:a16="http://schemas.microsoft.com/office/drawing/2014/main" id="{3E1B3A12-46CA-A01F-9ABD-CCC054C4AA7A}"/>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94720" y="33091"/>
            <a:ext cx="914400" cy="914400"/>
          </a:xfrm>
          <a:prstGeom prst="rect">
            <a:avLst/>
          </a:prstGeom>
        </p:spPr>
      </p:pic>
    </p:spTree>
    <p:extLst>
      <p:ext uri="{BB962C8B-B14F-4D97-AF65-F5344CB8AC3E}">
        <p14:creationId xmlns:p14="http://schemas.microsoft.com/office/powerpoint/2010/main" val="20922398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1E0AD-3F68-8236-C1FA-110BA9C6D64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03905AC-497D-93BD-F21E-165FF967C03E}"/>
              </a:ext>
            </a:extLst>
          </p:cNvPr>
          <p:cNvSpPr>
            <a:spLocks noGrp="1"/>
          </p:cNvSpPr>
          <p:nvPr>
            <p:ph type="title"/>
          </p:nvPr>
        </p:nvSpPr>
        <p:spPr/>
        <p:txBody>
          <a:bodyPr/>
          <a:lstStyle/>
          <a:p>
            <a:r>
              <a:rPr lang="en-US" dirty="0"/>
              <a:t>Using the LCAP for Planning</a:t>
            </a:r>
          </a:p>
        </p:txBody>
      </p:sp>
      <p:sp>
        <p:nvSpPr>
          <p:cNvPr id="4" name="Content Placeholder 3">
            <a:extLst>
              <a:ext uri="{FF2B5EF4-FFF2-40B4-BE49-F238E27FC236}">
                <a16:creationId xmlns:a16="http://schemas.microsoft.com/office/drawing/2014/main" id="{58D9EF57-BB7F-CA1F-6791-0BCFE3C7A09A}"/>
              </a:ext>
            </a:extLst>
          </p:cNvPr>
          <p:cNvSpPr>
            <a:spLocks noGrp="1"/>
          </p:cNvSpPr>
          <p:nvPr>
            <p:ph idx="1"/>
          </p:nvPr>
        </p:nvSpPr>
        <p:spPr/>
        <p:txBody>
          <a:bodyPr>
            <a:normAutofit fontScale="92500" lnSpcReduction="20000"/>
          </a:bodyPr>
          <a:lstStyle/>
          <a:p>
            <a:pPr marL="0" indent="0">
              <a:lnSpc>
                <a:spcPct val="110000"/>
              </a:lnSpc>
              <a:spcBef>
                <a:spcPts val="600"/>
              </a:spcBef>
              <a:spcAft>
                <a:spcPts val="1200"/>
              </a:spcAft>
              <a:buNone/>
            </a:pPr>
            <a:r>
              <a:rPr lang="en-US" sz="3200" b="1" dirty="0"/>
              <a:t>Single school districts </a:t>
            </a:r>
            <a:r>
              <a:rPr lang="en-US" sz="3200" dirty="0"/>
              <a:t>and </a:t>
            </a:r>
            <a:r>
              <a:rPr lang="en-US" sz="3200" b="1" dirty="0"/>
              <a:t>charter schools </a:t>
            </a:r>
            <a:r>
              <a:rPr lang="en-US" sz="3200" dirty="0"/>
              <a:t>may reference the </a:t>
            </a:r>
            <a:r>
              <a:rPr lang="en-US" sz="3200" dirty="0">
                <a:hlinkClick r:id="rId3"/>
              </a:rPr>
              <a:t>TSI/ATSI Planning Summary</a:t>
            </a:r>
            <a:r>
              <a:rPr lang="en-US" sz="3200" dirty="0"/>
              <a:t> web page to assist in using the LCAP for TSI and ATSI planning. </a:t>
            </a:r>
          </a:p>
          <a:p>
            <a:pPr marL="0" indent="0">
              <a:lnSpc>
                <a:spcPct val="110000"/>
              </a:lnSpc>
              <a:spcBef>
                <a:spcPts val="600"/>
              </a:spcBef>
              <a:spcAft>
                <a:spcPts val="1200"/>
              </a:spcAft>
              <a:buNone/>
            </a:pPr>
            <a:r>
              <a:rPr lang="en-US" sz="3200" dirty="0"/>
              <a:t>The Planning Summary:</a:t>
            </a:r>
          </a:p>
          <a:p>
            <a:pPr marL="566738" lvl="1" indent="-366713">
              <a:lnSpc>
                <a:spcPct val="110000"/>
              </a:lnSpc>
              <a:spcBef>
                <a:spcPts val="600"/>
              </a:spcBef>
              <a:spcAft>
                <a:spcPts val="1200"/>
              </a:spcAft>
              <a:buFont typeface="Arial" panose="020B0604020202020204" pitchFamily="34" charset="0"/>
              <a:buChar char="•"/>
            </a:pPr>
            <a:r>
              <a:rPr lang="en-US" sz="3200" dirty="0"/>
              <a:t>Provides a summary of the TSI and ATSI plan requirements.</a:t>
            </a:r>
          </a:p>
          <a:p>
            <a:pPr marL="566738" lvl="1" indent="-366713">
              <a:lnSpc>
                <a:spcPct val="110000"/>
              </a:lnSpc>
              <a:spcBef>
                <a:spcPts val="600"/>
              </a:spcBef>
              <a:spcAft>
                <a:spcPts val="1200"/>
              </a:spcAft>
              <a:buFont typeface="Arial" panose="020B0604020202020204" pitchFamily="34" charset="0"/>
              <a:buChar char="•"/>
            </a:pPr>
            <a:r>
              <a:rPr lang="en-US" sz="3200" dirty="0"/>
              <a:t>Identifies where each TSI and ATSI plan requirement may be addressed within the LCAP.</a:t>
            </a:r>
            <a:endParaRPr lang="en-US" dirty="0"/>
          </a:p>
        </p:txBody>
      </p:sp>
      <p:sp>
        <p:nvSpPr>
          <p:cNvPr id="2" name="Slide Number Placeholder 1">
            <a:extLst>
              <a:ext uri="{FF2B5EF4-FFF2-40B4-BE49-F238E27FC236}">
                <a16:creationId xmlns:a16="http://schemas.microsoft.com/office/drawing/2014/main" id="{53881FA1-4358-4060-24CC-34D4B1840D97}"/>
              </a:ext>
            </a:extLst>
          </p:cNvPr>
          <p:cNvSpPr>
            <a:spLocks noGrp="1"/>
          </p:cNvSpPr>
          <p:nvPr>
            <p:ph type="sldNum" sz="quarter" idx="12"/>
          </p:nvPr>
        </p:nvSpPr>
        <p:spPr/>
        <p:txBody>
          <a:bodyPr/>
          <a:lstStyle/>
          <a:p>
            <a:fld id="{425B8834-9231-4E95-9474-5E208B968EA0}" type="slidenum">
              <a:rPr lang="en-US" smtClean="0"/>
              <a:pPr/>
              <a:t>40</a:t>
            </a:fld>
            <a:endParaRPr lang="en-US" dirty="0"/>
          </a:p>
        </p:txBody>
      </p:sp>
      <p:pic>
        <p:nvPicPr>
          <p:cNvPr id="5" name="Graphic 4">
            <a:extLst>
              <a:ext uri="{FF2B5EF4-FFF2-40B4-BE49-F238E27FC236}">
                <a16:creationId xmlns:a16="http://schemas.microsoft.com/office/drawing/2014/main" id="{69FB6D26-2B56-250F-77CE-89EB57DA3A4B}"/>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77600" y="67110"/>
            <a:ext cx="914400" cy="914400"/>
          </a:xfrm>
          <a:prstGeom prst="rect">
            <a:avLst/>
          </a:prstGeom>
        </p:spPr>
      </p:pic>
    </p:spTree>
    <p:extLst>
      <p:ext uri="{BB962C8B-B14F-4D97-AF65-F5344CB8AC3E}">
        <p14:creationId xmlns:p14="http://schemas.microsoft.com/office/powerpoint/2010/main" val="25478829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F5713-A266-FE98-9D78-F22001AF032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E1B1973-AC41-A39E-5142-F1CBD690C14F}"/>
              </a:ext>
            </a:extLst>
          </p:cNvPr>
          <p:cNvSpPr>
            <a:spLocks noGrp="1"/>
          </p:cNvSpPr>
          <p:nvPr>
            <p:ph type="title"/>
          </p:nvPr>
        </p:nvSpPr>
        <p:spPr/>
        <p:txBody>
          <a:bodyPr/>
          <a:lstStyle/>
          <a:p>
            <a:r>
              <a:rPr lang="en-US" dirty="0"/>
              <a:t>Who Approves the TSI or ATSI </a:t>
            </a:r>
            <a:br>
              <a:rPr lang="en-US" dirty="0"/>
            </a:br>
            <a:r>
              <a:rPr lang="en-US" dirty="0"/>
              <a:t>Plan? (1)</a:t>
            </a:r>
          </a:p>
        </p:txBody>
      </p:sp>
      <p:sp>
        <p:nvSpPr>
          <p:cNvPr id="4" name="Content Placeholder 3">
            <a:extLst>
              <a:ext uri="{FF2B5EF4-FFF2-40B4-BE49-F238E27FC236}">
                <a16:creationId xmlns:a16="http://schemas.microsoft.com/office/drawing/2014/main" id="{99ACCF80-A5F6-276D-E53C-BF3F6304A401}"/>
              </a:ext>
            </a:extLst>
          </p:cNvPr>
          <p:cNvSpPr>
            <a:spLocks noGrp="1"/>
          </p:cNvSpPr>
          <p:nvPr>
            <p:ph idx="1"/>
          </p:nvPr>
        </p:nvSpPr>
        <p:spPr/>
        <p:txBody>
          <a:bodyPr vert="horz" lIns="45720" tIns="45720" rIns="45720" bIns="45720" rtlCol="0" anchor="t">
            <a:normAutofit/>
          </a:bodyPr>
          <a:lstStyle/>
          <a:p>
            <a:pPr marL="0" indent="0">
              <a:lnSpc>
                <a:spcPct val="100000"/>
              </a:lnSpc>
              <a:spcBef>
                <a:spcPts val="600"/>
              </a:spcBef>
              <a:spcAft>
                <a:spcPts val="1200"/>
              </a:spcAft>
              <a:buNone/>
            </a:pPr>
            <a:r>
              <a:rPr lang="en-US" sz="3200" dirty="0"/>
              <a:t>If the school utilizes the SPSA process, the plan must be approved by the </a:t>
            </a:r>
            <a:r>
              <a:rPr lang="en-US" sz="3200" dirty="0" err="1"/>
              <a:t>Schoolsite</a:t>
            </a:r>
            <a:r>
              <a:rPr lang="en-US" sz="3200" dirty="0"/>
              <a:t> Council (SSC), as well as by the governing board of the LEA. </a:t>
            </a:r>
            <a:endParaRPr lang="en-US" sz="3200" dirty="0">
              <a:cs typeface="Arial"/>
            </a:endParaRPr>
          </a:p>
          <a:p>
            <a:pPr marL="0" marR="0" lvl="0" indent="0" algn="l" defTabSz="914400" rtl="0" eaLnBrk="1" fontAlgn="auto" latinLnBrk="0" hangingPunct="1">
              <a:lnSpc>
                <a:spcPct val="100000"/>
              </a:lnSpc>
              <a:spcBef>
                <a:spcPts val="600"/>
              </a:spcBef>
              <a:spcAft>
                <a:spcPts val="1200"/>
              </a:spcAft>
              <a:buClrTx/>
              <a:buSzPct val="100000"/>
              <a:buFont typeface="Arial" panose="020B0604020202020204" pitchFamily="34" charset="0"/>
              <a:buNone/>
              <a:tabLst/>
              <a:defRPr/>
            </a:pPr>
            <a:r>
              <a:rPr lang="en-US" sz="3200" dirty="0"/>
              <a:t>The LEA governing board may approve the TSI or ATSI plan through the SPSA or LCAP (s</a:t>
            </a:r>
            <a:r>
              <a:rPr kumimoji="0" lang="en-US" sz="3200" b="0" i="0" u="none" strike="noStrike" kern="1200" cap="none" spc="0" normalizeH="0" baseline="0" noProof="0" dirty="0">
                <a:ln>
                  <a:noFill/>
                </a:ln>
                <a:effectLst/>
                <a:uLnTx/>
                <a:uFillTx/>
                <a:ea typeface="+mn-ea"/>
                <a:cs typeface="+mn-cs"/>
              </a:rPr>
              <a:t>ingle school districts and charter schools only) process pursuant to </a:t>
            </a:r>
            <a:r>
              <a:rPr kumimoji="0" lang="en-US" sz="3200" b="0" i="1" u="none" strike="noStrike" kern="1200" cap="none" spc="0" normalizeH="0" baseline="0" noProof="0" dirty="0">
                <a:ln>
                  <a:noFill/>
                </a:ln>
                <a:effectLst/>
                <a:uLnTx/>
                <a:uFillTx/>
                <a:ea typeface="+mn-ea"/>
                <a:cs typeface="+mn-cs"/>
              </a:rPr>
              <a:t>EC</a:t>
            </a:r>
            <a:r>
              <a:rPr kumimoji="0" lang="en-US" sz="3200" b="0" i="0" u="none" strike="noStrike" kern="1200" cap="none" spc="0" normalizeH="0" baseline="0" noProof="0" dirty="0">
                <a:ln>
                  <a:noFill/>
                </a:ln>
                <a:effectLst/>
                <a:uLnTx/>
                <a:uFillTx/>
                <a:ea typeface="+mn-ea"/>
                <a:cs typeface="+mn-cs"/>
              </a:rPr>
              <a:t> Section 64001(i) or </a:t>
            </a:r>
            <a:r>
              <a:rPr kumimoji="0" lang="en-US" sz="3200" b="0" i="1" u="none" strike="noStrike" kern="1200" cap="none" spc="0" normalizeH="0" baseline="0" noProof="0" dirty="0">
                <a:ln>
                  <a:noFill/>
                </a:ln>
                <a:effectLst/>
                <a:uLnTx/>
                <a:uFillTx/>
                <a:ea typeface="+mn-ea"/>
                <a:cs typeface="+mn-cs"/>
              </a:rPr>
              <a:t>EC</a:t>
            </a:r>
            <a:r>
              <a:rPr kumimoji="0" lang="en-US" sz="3200" b="0" i="0" u="none" strike="noStrike" kern="1200" cap="none" spc="0" normalizeH="0" baseline="0" noProof="0" dirty="0">
                <a:ln>
                  <a:noFill/>
                </a:ln>
                <a:effectLst/>
                <a:uLnTx/>
                <a:uFillTx/>
                <a:ea typeface="+mn-ea"/>
                <a:cs typeface="+mn-cs"/>
              </a:rPr>
              <a:t> Section 47606.5.</a:t>
            </a:r>
            <a:endParaRPr lang="en-US" sz="3200" b="0" i="0" u="none" strike="noStrike" kern="1200" cap="none" spc="0" normalizeH="0" baseline="0" noProof="0" dirty="0">
              <a:ln>
                <a:noFill/>
              </a:ln>
              <a:effectLst/>
              <a:uLnTx/>
              <a:uFillTx/>
              <a:cs typeface="Arial"/>
            </a:endParaRPr>
          </a:p>
        </p:txBody>
      </p:sp>
      <p:sp>
        <p:nvSpPr>
          <p:cNvPr id="2" name="Slide Number Placeholder 1">
            <a:extLst>
              <a:ext uri="{FF2B5EF4-FFF2-40B4-BE49-F238E27FC236}">
                <a16:creationId xmlns:a16="http://schemas.microsoft.com/office/drawing/2014/main" id="{1BF93227-1F23-C37D-512B-90C84724FCB3}"/>
              </a:ext>
            </a:extLst>
          </p:cNvPr>
          <p:cNvSpPr>
            <a:spLocks noGrp="1"/>
          </p:cNvSpPr>
          <p:nvPr>
            <p:ph type="sldNum" sz="quarter" idx="12"/>
          </p:nvPr>
        </p:nvSpPr>
        <p:spPr/>
        <p:txBody>
          <a:bodyPr/>
          <a:lstStyle/>
          <a:p>
            <a:fld id="{425B8834-9231-4E95-9474-5E208B968EA0}" type="slidenum">
              <a:rPr lang="en-US" smtClean="0"/>
              <a:pPr/>
              <a:t>41</a:t>
            </a:fld>
            <a:endParaRPr lang="en-US"/>
          </a:p>
        </p:txBody>
      </p:sp>
      <p:pic>
        <p:nvPicPr>
          <p:cNvPr id="5" name="Graphic 4">
            <a:extLst>
              <a:ext uri="{FF2B5EF4-FFF2-40B4-BE49-F238E27FC236}">
                <a16:creationId xmlns:a16="http://schemas.microsoft.com/office/drawing/2014/main" id="{A491DBE4-4977-50E2-DFF6-ACBFF0DA02DC}"/>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7600" y="67110"/>
            <a:ext cx="914400" cy="914400"/>
          </a:xfrm>
          <a:prstGeom prst="rect">
            <a:avLst/>
          </a:prstGeom>
        </p:spPr>
      </p:pic>
    </p:spTree>
    <p:extLst>
      <p:ext uri="{BB962C8B-B14F-4D97-AF65-F5344CB8AC3E}">
        <p14:creationId xmlns:p14="http://schemas.microsoft.com/office/powerpoint/2010/main" val="6100873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F5713-A266-FE98-9D78-F22001AF032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E1B1973-AC41-A39E-5142-F1CBD690C14F}"/>
              </a:ext>
            </a:extLst>
          </p:cNvPr>
          <p:cNvSpPr>
            <a:spLocks noGrp="1"/>
          </p:cNvSpPr>
          <p:nvPr>
            <p:ph type="title"/>
          </p:nvPr>
        </p:nvSpPr>
        <p:spPr/>
        <p:txBody>
          <a:bodyPr/>
          <a:lstStyle/>
          <a:p>
            <a:r>
              <a:rPr lang="en-US" dirty="0"/>
              <a:t>Who Approves the TSI or ATSI </a:t>
            </a:r>
            <a:br>
              <a:rPr lang="en-US" dirty="0"/>
            </a:br>
            <a:r>
              <a:rPr lang="en-US" dirty="0"/>
              <a:t>Plan? (2)</a:t>
            </a:r>
          </a:p>
        </p:txBody>
      </p:sp>
      <p:sp>
        <p:nvSpPr>
          <p:cNvPr id="4" name="Content Placeholder 3">
            <a:extLst>
              <a:ext uri="{FF2B5EF4-FFF2-40B4-BE49-F238E27FC236}">
                <a16:creationId xmlns:a16="http://schemas.microsoft.com/office/drawing/2014/main" id="{99ACCF80-A5F6-276D-E53C-BF3F6304A401}"/>
              </a:ext>
            </a:extLst>
          </p:cNvPr>
          <p:cNvSpPr>
            <a:spLocks noGrp="1"/>
          </p:cNvSpPr>
          <p:nvPr>
            <p:ph idx="1"/>
          </p:nvPr>
        </p:nvSpPr>
        <p:spPr/>
        <p:txBody>
          <a:bodyPr vert="horz" lIns="45720" tIns="45720" rIns="45720" bIns="45720" rtlCol="0" anchor="t">
            <a:normAutofit fontScale="92500" lnSpcReduction="20000"/>
          </a:bodyPr>
          <a:lstStyle/>
          <a:p>
            <a:pPr marL="0" indent="0">
              <a:lnSpc>
                <a:spcPct val="110000"/>
              </a:lnSpc>
              <a:spcBef>
                <a:spcPts val="600"/>
              </a:spcBef>
              <a:spcAft>
                <a:spcPts val="1200"/>
              </a:spcAft>
              <a:buNone/>
            </a:pPr>
            <a:r>
              <a:rPr lang="en-US" dirty="0"/>
              <a:t>If single school districts and charter schools use the LCAP to meet TSI or ATSI requirements, the governing board of the LEA approves the plan. The LEA must consult with educational partners, and the plan must meet all TSI or ATSI planning requirements. The LEA governing board may approve the TSI or ATSI plan through the LCAP</a:t>
            </a:r>
            <a:r>
              <a:rPr kumimoji="0" lang="en-US" b="0" i="0" u="none" strike="noStrike" kern="1200" cap="none" spc="0" normalizeH="0" baseline="0" noProof="0" dirty="0">
                <a:ln>
                  <a:noFill/>
                </a:ln>
                <a:effectLst/>
                <a:uLnTx/>
                <a:uFillTx/>
                <a:ea typeface="+mn-ea"/>
                <a:cs typeface="+mn-cs"/>
              </a:rPr>
              <a:t> process pursuant to </a:t>
            </a:r>
            <a:r>
              <a:rPr kumimoji="0" lang="en-US" b="0" i="1" u="none" strike="noStrike" kern="1200" cap="none" spc="0" normalizeH="0" baseline="0" noProof="0" dirty="0">
                <a:ln>
                  <a:noFill/>
                </a:ln>
                <a:effectLst/>
                <a:uLnTx/>
                <a:uFillTx/>
                <a:ea typeface="+mn-ea"/>
                <a:cs typeface="+mn-cs"/>
              </a:rPr>
              <a:t>EC</a:t>
            </a:r>
            <a:r>
              <a:rPr kumimoji="0" lang="en-US" b="0" i="0" u="none" strike="noStrike" kern="1200" cap="none" spc="0" normalizeH="0" baseline="0" noProof="0" dirty="0">
                <a:ln>
                  <a:noFill/>
                </a:ln>
                <a:effectLst/>
                <a:uLnTx/>
                <a:uFillTx/>
                <a:ea typeface="+mn-ea"/>
                <a:cs typeface="+mn-cs"/>
              </a:rPr>
              <a:t> Section </a:t>
            </a:r>
            <a:r>
              <a:rPr lang="en-US" dirty="0"/>
              <a:t>64001(i)</a:t>
            </a:r>
            <a:r>
              <a:rPr kumimoji="0" lang="en-US" b="0" i="0" u="none" strike="noStrike" kern="1200" cap="none" spc="0" normalizeH="0" baseline="0" noProof="0" dirty="0">
                <a:ln>
                  <a:noFill/>
                </a:ln>
                <a:effectLst/>
                <a:uLnTx/>
                <a:uFillTx/>
                <a:ea typeface="+mn-ea"/>
                <a:cs typeface="+mn-cs"/>
              </a:rPr>
              <a:t> or </a:t>
            </a:r>
            <a:r>
              <a:rPr kumimoji="0" lang="en-US" b="0" i="1" u="none" strike="noStrike" kern="1200" cap="none" spc="0" normalizeH="0" baseline="0" noProof="0" dirty="0">
                <a:ln>
                  <a:noFill/>
                </a:ln>
                <a:effectLst/>
                <a:uLnTx/>
                <a:uFillTx/>
                <a:ea typeface="+mn-ea"/>
                <a:cs typeface="+mn-cs"/>
              </a:rPr>
              <a:t>EC</a:t>
            </a:r>
            <a:r>
              <a:rPr kumimoji="0" lang="en-US" b="0" i="0" u="none" strike="noStrike" kern="1200" cap="none" spc="0" normalizeH="0" baseline="0" noProof="0" dirty="0">
                <a:ln>
                  <a:noFill/>
                </a:ln>
                <a:effectLst/>
                <a:uLnTx/>
                <a:uFillTx/>
                <a:ea typeface="+mn-ea"/>
                <a:cs typeface="+mn-cs"/>
              </a:rPr>
              <a:t> Section 47606.5</a:t>
            </a:r>
            <a:r>
              <a:rPr lang="en-US" dirty="0"/>
              <a:t>.</a:t>
            </a:r>
            <a:endParaRPr lang="en-US" dirty="0">
              <a:cs typeface="Arial"/>
            </a:endParaRPr>
          </a:p>
          <a:p>
            <a:pPr marL="0" indent="0">
              <a:lnSpc>
                <a:spcPct val="110000"/>
              </a:lnSpc>
              <a:spcBef>
                <a:spcPts val="600"/>
              </a:spcBef>
              <a:spcAft>
                <a:spcPts val="1200"/>
              </a:spcAft>
              <a:buNone/>
            </a:pPr>
            <a:r>
              <a:rPr lang="en-US" dirty="0">
                <a:cs typeface="Arial"/>
              </a:rPr>
              <a:t>If an LEA uses an alternative planning process, the LEA is responsible for educational partner engagement and approving the plan. The LEA has local control/decision-making authority to determine how the school’s TSI or ATSI plan is approved.</a:t>
            </a:r>
          </a:p>
        </p:txBody>
      </p:sp>
      <p:sp>
        <p:nvSpPr>
          <p:cNvPr id="2" name="Slide Number Placeholder 1">
            <a:extLst>
              <a:ext uri="{FF2B5EF4-FFF2-40B4-BE49-F238E27FC236}">
                <a16:creationId xmlns:a16="http://schemas.microsoft.com/office/drawing/2014/main" id="{1BF93227-1F23-C37D-512B-90C84724FCB3}"/>
              </a:ext>
            </a:extLst>
          </p:cNvPr>
          <p:cNvSpPr>
            <a:spLocks noGrp="1"/>
          </p:cNvSpPr>
          <p:nvPr>
            <p:ph type="sldNum" sz="quarter" idx="12"/>
          </p:nvPr>
        </p:nvSpPr>
        <p:spPr/>
        <p:txBody>
          <a:bodyPr/>
          <a:lstStyle/>
          <a:p>
            <a:fld id="{425B8834-9231-4E95-9474-5E208B968EA0}" type="slidenum">
              <a:rPr lang="en-US" smtClean="0"/>
              <a:pPr/>
              <a:t>42</a:t>
            </a:fld>
            <a:endParaRPr lang="en-US"/>
          </a:p>
        </p:txBody>
      </p:sp>
      <p:pic>
        <p:nvPicPr>
          <p:cNvPr id="5" name="Graphic 4">
            <a:extLst>
              <a:ext uri="{FF2B5EF4-FFF2-40B4-BE49-F238E27FC236}">
                <a16:creationId xmlns:a16="http://schemas.microsoft.com/office/drawing/2014/main" id="{2D6CA3A3-7126-CF02-CA8C-2EAE8C213912}"/>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7600" y="67110"/>
            <a:ext cx="914400" cy="914400"/>
          </a:xfrm>
          <a:prstGeom prst="rect">
            <a:avLst/>
          </a:prstGeom>
        </p:spPr>
      </p:pic>
    </p:spTree>
    <p:extLst>
      <p:ext uri="{BB962C8B-B14F-4D97-AF65-F5344CB8AC3E}">
        <p14:creationId xmlns:p14="http://schemas.microsoft.com/office/powerpoint/2010/main" val="10436369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9EBA2C-8E8C-3916-D9FD-29CDBA113A0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273AC9F-B566-2849-7D8C-BC34B5E07755}"/>
              </a:ext>
            </a:extLst>
          </p:cNvPr>
          <p:cNvSpPr>
            <a:spLocks noGrp="1"/>
          </p:cNvSpPr>
          <p:nvPr>
            <p:ph type="title"/>
          </p:nvPr>
        </p:nvSpPr>
        <p:spPr/>
        <p:txBody>
          <a:bodyPr/>
          <a:lstStyle/>
          <a:p>
            <a:r>
              <a:rPr lang="en-US" dirty="0"/>
              <a:t>Plan Approval and </a:t>
            </a:r>
            <a:br>
              <a:rPr lang="en-US" dirty="0"/>
            </a:br>
            <a:r>
              <a:rPr lang="en-US" dirty="0"/>
              <a:t>Implementation Timeline</a:t>
            </a:r>
          </a:p>
        </p:txBody>
      </p:sp>
      <p:sp>
        <p:nvSpPr>
          <p:cNvPr id="4" name="Content Placeholder 3">
            <a:extLst>
              <a:ext uri="{FF2B5EF4-FFF2-40B4-BE49-F238E27FC236}">
                <a16:creationId xmlns:a16="http://schemas.microsoft.com/office/drawing/2014/main" id="{3F3640C4-FA7C-19DC-206C-79E4A7C068F5}"/>
              </a:ext>
            </a:extLst>
          </p:cNvPr>
          <p:cNvSpPr>
            <a:spLocks noGrp="1"/>
          </p:cNvSpPr>
          <p:nvPr>
            <p:ph idx="1"/>
          </p:nvPr>
        </p:nvSpPr>
        <p:spPr>
          <a:xfrm>
            <a:off x="2111489" y="1815262"/>
            <a:ext cx="9821431" cy="4355561"/>
          </a:xfrm>
        </p:spPr>
        <p:txBody>
          <a:bodyPr>
            <a:normAutofit/>
          </a:bodyPr>
          <a:lstStyle/>
          <a:p>
            <a:pPr marL="0" indent="0">
              <a:lnSpc>
                <a:spcPct val="100000"/>
              </a:lnSpc>
              <a:spcBef>
                <a:spcPts val="600"/>
              </a:spcBef>
              <a:spcAft>
                <a:spcPts val="1200"/>
              </a:spcAft>
              <a:buNone/>
            </a:pPr>
            <a:r>
              <a:rPr lang="en-US" sz="3200" b="1" dirty="0"/>
              <a:t>December–June 2026</a:t>
            </a:r>
            <a:r>
              <a:rPr lang="en-US" sz="3200" dirty="0"/>
              <a:t>: TSI/ATSI plan </a:t>
            </a:r>
            <a:r>
              <a:rPr lang="en-US" sz="3200" b="1" dirty="0"/>
              <a:t>development</a:t>
            </a:r>
          </a:p>
          <a:p>
            <a:pPr marL="0" indent="0">
              <a:lnSpc>
                <a:spcPct val="100000"/>
              </a:lnSpc>
              <a:spcBef>
                <a:spcPts val="600"/>
              </a:spcBef>
              <a:spcAft>
                <a:spcPts val="1200"/>
              </a:spcAft>
              <a:buNone/>
            </a:pPr>
            <a:r>
              <a:rPr lang="en-US" sz="3200" b="1" dirty="0"/>
              <a:t>July 2026–June 2027</a:t>
            </a:r>
            <a:r>
              <a:rPr lang="en-US" sz="3200" dirty="0"/>
              <a:t>: TSI/ATSI plan </a:t>
            </a:r>
            <a:r>
              <a:rPr lang="en-US" sz="3200" b="1" dirty="0"/>
              <a:t>implementation</a:t>
            </a:r>
            <a:endParaRPr lang="en-US" sz="3200" dirty="0"/>
          </a:p>
          <a:p>
            <a:pPr marL="0" indent="0">
              <a:lnSpc>
                <a:spcPct val="100000"/>
              </a:lnSpc>
              <a:spcBef>
                <a:spcPts val="600"/>
              </a:spcBef>
              <a:spcAft>
                <a:spcPts val="1200"/>
              </a:spcAft>
              <a:buNone/>
            </a:pPr>
            <a:r>
              <a:rPr lang="en-US" sz="3200" dirty="0"/>
              <a:t>The LEA must approve a school’s TSI or ATSI plan prior to implementation. The plan is expected to be approved prior to the first day of the 2026–27 school year.</a:t>
            </a:r>
            <a:endParaRPr lang="en-US" dirty="0"/>
          </a:p>
        </p:txBody>
      </p:sp>
      <p:sp>
        <p:nvSpPr>
          <p:cNvPr id="2" name="Slide Number Placeholder 1">
            <a:extLst>
              <a:ext uri="{FF2B5EF4-FFF2-40B4-BE49-F238E27FC236}">
                <a16:creationId xmlns:a16="http://schemas.microsoft.com/office/drawing/2014/main" id="{73EE0CCF-974D-1559-3360-42EC3C28B81B}"/>
              </a:ext>
            </a:extLst>
          </p:cNvPr>
          <p:cNvSpPr>
            <a:spLocks noGrp="1"/>
          </p:cNvSpPr>
          <p:nvPr>
            <p:ph type="sldNum" sz="quarter" idx="12"/>
          </p:nvPr>
        </p:nvSpPr>
        <p:spPr/>
        <p:txBody>
          <a:bodyPr/>
          <a:lstStyle/>
          <a:p>
            <a:fld id="{425B8834-9231-4E95-9474-5E208B968EA0}" type="slidenum">
              <a:rPr lang="en-US" smtClean="0"/>
              <a:pPr/>
              <a:t>43</a:t>
            </a:fld>
            <a:endParaRPr lang="en-US"/>
          </a:p>
        </p:txBody>
      </p:sp>
      <p:pic>
        <p:nvPicPr>
          <p:cNvPr id="5" name="Graphic 4">
            <a:extLst>
              <a:ext uri="{FF2B5EF4-FFF2-40B4-BE49-F238E27FC236}">
                <a16:creationId xmlns:a16="http://schemas.microsoft.com/office/drawing/2014/main" id="{B6C74184-6028-A9F5-C2A6-53CB690307AF}"/>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7600" y="67110"/>
            <a:ext cx="914400" cy="914400"/>
          </a:xfrm>
          <a:prstGeom prst="rect">
            <a:avLst/>
          </a:prstGeom>
        </p:spPr>
      </p:pic>
    </p:spTree>
    <p:extLst>
      <p:ext uri="{BB962C8B-B14F-4D97-AF65-F5344CB8AC3E}">
        <p14:creationId xmlns:p14="http://schemas.microsoft.com/office/powerpoint/2010/main" val="32205463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AED81-62E8-1528-8FF3-BB43CD88A49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9606FA1-3798-A21B-0E08-B648A6A3FD35}"/>
              </a:ext>
            </a:extLst>
          </p:cNvPr>
          <p:cNvSpPr>
            <a:spLocks noGrp="1"/>
          </p:cNvSpPr>
          <p:nvPr>
            <p:ph type="title"/>
          </p:nvPr>
        </p:nvSpPr>
        <p:spPr>
          <a:xfrm>
            <a:off x="1943100" y="256132"/>
            <a:ext cx="10226789" cy="1450757"/>
          </a:xfrm>
        </p:spPr>
        <p:txBody>
          <a:bodyPr/>
          <a:lstStyle/>
          <a:p>
            <a:r>
              <a:rPr lang="en-US" dirty="0"/>
              <a:t>Federal Program Monitoring</a:t>
            </a:r>
          </a:p>
        </p:txBody>
      </p:sp>
      <p:sp>
        <p:nvSpPr>
          <p:cNvPr id="4" name="Content Placeholder 3">
            <a:extLst>
              <a:ext uri="{FF2B5EF4-FFF2-40B4-BE49-F238E27FC236}">
                <a16:creationId xmlns:a16="http://schemas.microsoft.com/office/drawing/2014/main" id="{B2484937-788B-7712-1F18-3D345253E815}"/>
              </a:ext>
            </a:extLst>
          </p:cNvPr>
          <p:cNvSpPr>
            <a:spLocks noGrp="1"/>
          </p:cNvSpPr>
          <p:nvPr>
            <p:ph idx="1"/>
          </p:nvPr>
        </p:nvSpPr>
        <p:spPr>
          <a:xfrm>
            <a:off x="2111489" y="1706889"/>
            <a:ext cx="10058400" cy="4355561"/>
          </a:xfrm>
        </p:spPr>
        <p:txBody>
          <a:bodyPr>
            <a:normAutofit/>
          </a:bodyPr>
          <a:lstStyle/>
          <a:p>
            <a:pPr marL="0" indent="0">
              <a:lnSpc>
                <a:spcPct val="100000"/>
              </a:lnSpc>
              <a:spcBef>
                <a:spcPts val="600"/>
              </a:spcBef>
              <a:spcAft>
                <a:spcPts val="1200"/>
              </a:spcAft>
              <a:buNone/>
            </a:pPr>
            <a:r>
              <a:rPr lang="en-US" sz="3200" dirty="0"/>
              <a:t>LEAs with schools eligible for TSI or ATSI may be selected for a Federal Program Monitoring review using the School Support and Improvement Instrument.</a:t>
            </a:r>
          </a:p>
          <a:p>
            <a:pPr marL="0" indent="0">
              <a:lnSpc>
                <a:spcPct val="100000"/>
              </a:lnSpc>
              <a:spcBef>
                <a:spcPts val="600"/>
              </a:spcBef>
              <a:spcAft>
                <a:spcPts val="1200"/>
              </a:spcAft>
              <a:buNone/>
            </a:pPr>
            <a:r>
              <a:rPr kumimoji="0" lang="en-US" sz="3200" b="0" i="0" u="none" strike="noStrike" kern="1200" cap="none" spc="0" normalizeH="0" baseline="0" noProof="0" dirty="0">
                <a:ln>
                  <a:noFill/>
                </a:ln>
                <a:effectLst/>
                <a:uLnTx/>
                <a:uFillTx/>
                <a:ea typeface="+mn-ea"/>
                <a:cs typeface="Arial" panose="020B0604020202020204" pitchFamily="34" charset="0"/>
              </a:rPr>
              <a:t>For more FPM-related information, contact the Title I Monitoring and Support Office by email at </a:t>
            </a:r>
            <a:r>
              <a:rPr kumimoji="0" lang="en-US" sz="3200" b="0" i="0" u="none" strike="noStrike" kern="1200" cap="none" spc="0" normalizeH="0" baseline="0" noProof="0" dirty="0">
                <a:ln>
                  <a:noFill/>
                </a:ln>
                <a:solidFill>
                  <a:prstClr val="black"/>
                </a:solidFill>
                <a:effectLst/>
                <a:uLnTx/>
                <a:uFillTx/>
                <a:ea typeface="+mn-ea"/>
                <a:cs typeface="Arial" panose="020B0604020202020204" pitchFamily="34" charset="0"/>
                <a:hlinkClick r:id="rId3"/>
              </a:rPr>
              <a:t>TIMSO@cde.ca.gov</a:t>
            </a:r>
            <a:r>
              <a:rPr kumimoji="0" lang="en-US" sz="3200" b="0" i="0" u="none" strike="noStrike" kern="1200" cap="none" spc="0" normalizeH="0" baseline="0" noProof="0" dirty="0">
                <a:ln>
                  <a:noFill/>
                </a:ln>
                <a:solidFill>
                  <a:prstClr val="black"/>
                </a:solidFill>
                <a:effectLst/>
                <a:uLnTx/>
                <a:uFillTx/>
                <a:ea typeface="+mn-ea"/>
                <a:cs typeface="Arial" panose="020B0604020202020204" pitchFamily="34" charset="0"/>
              </a:rPr>
              <a:t>.</a:t>
            </a:r>
            <a:endParaRPr lang="en-US" dirty="0"/>
          </a:p>
        </p:txBody>
      </p:sp>
      <p:sp>
        <p:nvSpPr>
          <p:cNvPr id="2" name="Slide Number Placeholder 1">
            <a:extLst>
              <a:ext uri="{FF2B5EF4-FFF2-40B4-BE49-F238E27FC236}">
                <a16:creationId xmlns:a16="http://schemas.microsoft.com/office/drawing/2014/main" id="{E49E6060-C987-8825-9C44-1DD49C284133}"/>
              </a:ext>
            </a:extLst>
          </p:cNvPr>
          <p:cNvSpPr>
            <a:spLocks noGrp="1"/>
          </p:cNvSpPr>
          <p:nvPr>
            <p:ph type="sldNum" sz="quarter" idx="12"/>
          </p:nvPr>
        </p:nvSpPr>
        <p:spPr/>
        <p:txBody>
          <a:bodyPr/>
          <a:lstStyle/>
          <a:p>
            <a:fld id="{425B8834-9231-4E95-9474-5E208B968EA0}" type="slidenum">
              <a:rPr lang="en-US" smtClean="0"/>
              <a:pPr/>
              <a:t>44</a:t>
            </a:fld>
            <a:endParaRPr lang="en-US"/>
          </a:p>
        </p:txBody>
      </p:sp>
      <p:pic>
        <p:nvPicPr>
          <p:cNvPr id="5" name="Graphic 4">
            <a:extLst>
              <a:ext uri="{FF2B5EF4-FFF2-40B4-BE49-F238E27FC236}">
                <a16:creationId xmlns:a16="http://schemas.microsoft.com/office/drawing/2014/main" id="{321706B6-518C-A25C-C3DA-5DBD9C3FDF17}"/>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411499" y="38100"/>
            <a:ext cx="758390" cy="758390"/>
          </a:xfrm>
          <a:prstGeom prst="rect">
            <a:avLst/>
          </a:prstGeom>
        </p:spPr>
      </p:pic>
    </p:spTree>
    <p:extLst>
      <p:ext uri="{BB962C8B-B14F-4D97-AF65-F5344CB8AC3E}">
        <p14:creationId xmlns:p14="http://schemas.microsoft.com/office/powerpoint/2010/main" val="12222537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4F05F-80B2-3C57-D327-6194473219A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DB54D4-F9D2-27E0-09FB-358780AF1F84}"/>
              </a:ext>
            </a:extLst>
          </p:cNvPr>
          <p:cNvSpPr>
            <a:spLocks noGrp="1"/>
          </p:cNvSpPr>
          <p:nvPr>
            <p:ph type="title"/>
          </p:nvPr>
        </p:nvSpPr>
        <p:spPr/>
        <p:txBody>
          <a:bodyPr/>
          <a:lstStyle/>
          <a:p>
            <a:r>
              <a:rPr lang="en-US" dirty="0"/>
              <a:t>No School Improvement Funding</a:t>
            </a:r>
          </a:p>
        </p:txBody>
      </p:sp>
      <p:sp>
        <p:nvSpPr>
          <p:cNvPr id="4" name="Content Placeholder 3">
            <a:extLst>
              <a:ext uri="{FF2B5EF4-FFF2-40B4-BE49-F238E27FC236}">
                <a16:creationId xmlns:a16="http://schemas.microsoft.com/office/drawing/2014/main" id="{2EFE65BE-8C09-68FD-EA62-3D80C3F6458F}"/>
              </a:ext>
            </a:extLst>
          </p:cNvPr>
          <p:cNvSpPr>
            <a:spLocks noGrp="1"/>
          </p:cNvSpPr>
          <p:nvPr>
            <p:ph idx="1"/>
          </p:nvPr>
        </p:nvSpPr>
        <p:spPr>
          <a:xfrm>
            <a:off x="2331720" y="1912434"/>
            <a:ext cx="9677400" cy="4355561"/>
          </a:xfrm>
        </p:spPr>
        <p:txBody>
          <a:bodyPr>
            <a:normAutofit/>
          </a:bodyPr>
          <a:lstStyle/>
          <a:p>
            <a:pPr marL="0" indent="0">
              <a:lnSpc>
                <a:spcPct val="100000"/>
              </a:lnSpc>
              <a:spcBef>
                <a:spcPts val="600"/>
              </a:spcBef>
              <a:spcAft>
                <a:spcPts val="1200"/>
              </a:spcAft>
              <a:buNone/>
            </a:pPr>
            <a:r>
              <a:rPr lang="en-US" sz="3600" b="0" i="0" dirty="0">
                <a:effectLst/>
                <a:latin typeface="Helvetica Neue"/>
              </a:rPr>
              <a:t>TSI- and ATSI-eligible schools are </a:t>
            </a:r>
            <a:r>
              <a:rPr lang="en-US" sz="3600" b="1" i="0" dirty="0">
                <a:effectLst/>
                <a:latin typeface="Helvetica Neue"/>
              </a:rPr>
              <a:t>not</a:t>
            </a:r>
            <a:r>
              <a:rPr lang="en-US" sz="3600" b="0" i="0" dirty="0">
                <a:effectLst/>
                <a:latin typeface="Helvetica Neue"/>
              </a:rPr>
              <a:t> eligible to receive ESSA school improvement funds.</a:t>
            </a:r>
          </a:p>
          <a:p>
            <a:pPr marL="0" indent="0">
              <a:lnSpc>
                <a:spcPct val="100000"/>
              </a:lnSpc>
              <a:spcBef>
                <a:spcPts val="600"/>
              </a:spcBef>
              <a:spcAft>
                <a:spcPts val="1200"/>
              </a:spcAft>
              <a:buNone/>
            </a:pPr>
            <a:r>
              <a:rPr lang="en-US" sz="3600" b="0" i="0" dirty="0">
                <a:effectLst/>
                <a:latin typeface="Helvetica Neue"/>
              </a:rPr>
              <a:t>ESSA school improvement funds prioritized for CSI (</a:t>
            </a:r>
            <a:r>
              <a:rPr lang="en-US" sz="3600" dirty="0">
                <a:latin typeface="Helvetica Neue"/>
              </a:rPr>
              <a:t>i.e., </a:t>
            </a:r>
            <a:r>
              <a:rPr lang="en-US" sz="3600" b="0" i="0" dirty="0">
                <a:effectLst/>
                <a:latin typeface="Helvetica Neue"/>
              </a:rPr>
              <a:t>ESSA, Section 1003 funds) may </a:t>
            </a:r>
            <a:r>
              <a:rPr lang="en-US" sz="3600" b="1" i="0" dirty="0">
                <a:effectLst/>
                <a:latin typeface="Helvetica Neue"/>
              </a:rPr>
              <a:t>not</a:t>
            </a:r>
            <a:r>
              <a:rPr lang="en-US" sz="3600" b="0" i="0" dirty="0">
                <a:effectLst/>
                <a:latin typeface="Helvetica Neue"/>
              </a:rPr>
              <a:t> be used at an LEA’s</a:t>
            </a:r>
            <a:r>
              <a:rPr lang="en-US" sz="3600" dirty="0">
                <a:latin typeface="Helvetica Neue"/>
              </a:rPr>
              <a:t> TSI- or ATSI-eligible schools. </a:t>
            </a:r>
            <a:endParaRPr lang="en-US" dirty="0"/>
          </a:p>
        </p:txBody>
      </p:sp>
      <p:sp>
        <p:nvSpPr>
          <p:cNvPr id="2" name="Slide Number Placeholder 1">
            <a:extLst>
              <a:ext uri="{FF2B5EF4-FFF2-40B4-BE49-F238E27FC236}">
                <a16:creationId xmlns:a16="http://schemas.microsoft.com/office/drawing/2014/main" id="{04152A4F-F237-DFE8-ED98-D0B801739660}"/>
              </a:ext>
            </a:extLst>
          </p:cNvPr>
          <p:cNvSpPr>
            <a:spLocks noGrp="1"/>
          </p:cNvSpPr>
          <p:nvPr>
            <p:ph type="sldNum" sz="quarter" idx="12"/>
          </p:nvPr>
        </p:nvSpPr>
        <p:spPr/>
        <p:txBody>
          <a:bodyPr/>
          <a:lstStyle/>
          <a:p>
            <a:fld id="{425B8834-9231-4E95-9474-5E208B968EA0}" type="slidenum">
              <a:rPr lang="en-US" smtClean="0"/>
              <a:pPr/>
              <a:t>45</a:t>
            </a:fld>
            <a:endParaRPr lang="en-US"/>
          </a:p>
        </p:txBody>
      </p:sp>
      <p:pic>
        <p:nvPicPr>
          <p:cNvPr id="8" name="Graphic 7">
            <a:extLst>
              <a:ext uri="{FF2B5EF4-FFF2-40B4-BE49-F238E27FC236}">
                <a16:creationId xmlns:a16="http://schemas.microsoft.com/office/drawing/2014/main" id="{4181269F-1DC1-3E12-1A01-99C78DEFF2DE}"/>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94720" y="67111"/>
            <a:ext cx="914400" cy="914400"/>
          </a:xfrm>
          <a:prstGeom prst="rect">
            <a:avLst/>
          </a:prstGeom>
        </p:spPr>
      </p:pic>
    </p:spTree>
    <p:extLst>
      <p:ext uri="{BB962C8B-B14F-4D97-AF65-F5344CB8AC3E}">
        <p14:creationId xmlns:p14="http://schemas.microsoft.com/office/powerpoint/2010/main" val="27160441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0FC7D9-D740-8142-5D16-FF6B6302842A}"/>
              </a:ext>
            </a:extLst>
          </p:cNvPr>
          <p:cNvSpPr>
            <a:spLocks noGrp="1"/>
          </p:cNvSpPr>
          <p:nvPr>
            <p:ph type="title" idx="4294967295"/>
          </p:nvPr>
        </p:nvSpPr>
        <p:spPr>
          <a:xfrm>
            <a:off x="2660650" y="412750"/>
            <a:ext cx="6362700" cy="3155950"/>
          </a:xfrm>
          <a:prstGeom prst="rect">
            <a:avLst/>
          </a:prstGeom>
          <a:noFill/>
          <a:ln>
            <a:noFill/>
            <a:prstDash/>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90000"/>
              </a:lnSpc>
              <a:spcBef>
                <a:spcPts val="1200"/>
              </a:spcBef>
              <a:spcAft>
                <a:spcPts val="200"/>
              </a:spcAft>
              <a:buClrTx/>
              <a:buSzPct val="100000"/>
              <a:buFont typeface="Arial" panose="020B0604020202020204" pitchFamily="34" charset="0"/>
              <a:buNone/>
              <a:tabLst/>
              <a:defRPr/>
            </a:pPr>
            <a:r>
              <a:rPr kumimoji="0" lang="en-US" sz="6000" b="0" i="0" u="none" strike="noStrike" kern="1200" cap="none" spc="0" normalizeH="0" baseline="0" noProof="0" dirty="0">
                <a:ln>
                  <a:noFill/>
                </a:ln>
                <a:solidFill>
                  <a:schemeClr val="tx1">
                    <a:lumMod val="75000"/>
                    <a:lumOff val="25000"/>
                  </a:schemeClr>
                </a:solidFill>
                <a:effectLst/>
                <a:uLnTx/>
                <a:uFillTx/>
                <a:latin typeface="+mn-lt"/>
                <a:ea typeface="+mn-ea"/>
                <a:cs typeface="+mn-cs"/>
              </a:rPr>
              <a:t>Title II Prioritization of Funds</a:t>
            </a:r>
          </a:p>
        </p:txBody>
      </p:sp>
    </p:spTree>
    <p:extLst>
      <p:ext uri="{BB962C8B-B14F-4D97-AF65-F5344CB8AC3E}">
        <p14:creationId xmlns:p14="http://schemas.microsoft.com/office/powerpoint/2010/main" val="38970248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1D799F-7474-8569-60ED-59A6328E801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81B4D17-478B-AA3E-EAFF-AC0BB3399BC3}"/>
              </a:ext>
            </a:extLst>
          </p:cNvPr>
          <p:cNvSpPr>
            <a:spLocks noGrp="1"/>
          </p:cNvSpPr>
          <p:nvPr>
            <p:ph type="title"/>
          </p:nvPr>
        </p:nvSpPr>
        <p:spPr>
          <a:xfrm>
            <a:off x="2011680" y="256132"/>
            <a:ext cx="10158209" cy="1450757"/>
          </a:xfrm>
        </p:spPr>
        <p:txBody>
          <a:bodyPr/>
          <a:lstStyle/>
          <a:p>
            <a:r>
              <a:rPr lang="en-US" dirty="0"/>
              <a:t>Title II, Part A  – Purpose</a:t>
            </a:r>
          </a:p>
        </p:txBody>
      </p:sp>
      <p:sp>
        <p:nvSpPr>
          <p:cNvPr id="4" name="Content Placeholder 3">
            <a:extLst>
              <a:ext uri="{FF2B5EF4-FFF2-40B4-BE49-F238E27FC236}">
                <a16:creationId xmlns:a16="http://schemas.microsoft.com/office/drawing/2014/main" id="{32E42A9A-9CE3-DC24-90C2-B039BAD25C7C}"/>
              </a:ext>
            </a:extLst>
          </p:cNvPr>
          <p:cNvSpPr>
            <a:spLocks noGrp="1"/>
          </p:cNvSpPr>
          <p:nvPr>
            <p:ph idx="1"/>
          </p:nvPr>
        </p:nvSpPr>
        <p:spPr>
          <a:xfrm>
            <a:off x="2400300" y="1706890"/>
            <a:ext cx="9769588" cy="4583378"/>
          </a:xfrm>
        </p:spPr>
        <p:txBody>
          <a:bodyPr>
            <a:noAutofit/>
          </a:bodyPr>
          <a:lstStyle/>
          <a:p>
            <a:pPr marL="347663" indent="-347663">
              <a:lnSpc>
                <a:spcPct val="100000"/>
              </a:lnSpc>
              <a:spcBef>
                <a:spcPts val="600"/>
              </a:spcBef>
              <a:spcAft>
                <a:spcPts val="1200"/>
              </a:spcAft>
              <a:buSzTx/>
              <a:defRPr/>
            </a:pPr>
            <a:r>
              <a:rPr kumimoji="0" lang="en-US"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Increasing student achievement consistent with the challenging state academic standards;</a:t>
            </a:r>
          </a:p>
          <a:p>
            <a:pPr marL="347663" indent="-347663">
              <a:lnSpc>
                <a:spcPct val="100000"/>
              </a:lnSpc>
              <a:spcBef>
                <a:spcPts val="600"/>
              </a:spcBef>
              <a:spcAft>
                <a:spcPts val="1200"/>
              </a:spcAft>
              <a:buSzTx/>
              <a:defRPr/>
            </a:pPr>
            <a:r>
              <a:rPr kumimoji="0" lang="en-US"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Improving the quality and effectiveness of teachers, principals, and other school leaders;</a:t>
            </a:r>
          </a:p>
          <a:p>
            <a:pPr marL="347663" indent="-347663">
              <a:lnSpc>
                <a:spcPct val="100000"/>
              </a:lnSpc>
              <a:spcBef>
                <a:spcPts val="600"/>
              </a:spcBef>
              <a:spcAft>
                <a:spcPts val="1200"/>
              </a:spcAft>
              <a:buSzTx/>
              <a:defRPr/>
            </a:pPr>
            <a:r>
              <a:rPr lang="en-US" dirty="0">
                <a:solidFill>
                  <a:srgbClr val="000000">
                    <a:lumMod val="75000"/>
                    <a:lumOff val="25000"/>
                  </a:srgbClr>
                </a:solidFill>
                <a:latin typeface="Arial" panose="020B0604020202020204" pitchFamily="34" charset="0"/>
                <a:cs typeface="Arial" panose="020B0604020202020204" pitchFamily="34" charset="0"/>
              </a:rPr>
              <a:t>Increasing the number of teachers, principals, and other school leaders who are effective in improving student academic achievement in schools; and</a:t>
            </a:r>
            <a:endParaRPr lang="en-US" dirty="0">
              <a:latin typeface="Arial" panose="020B0604020202020204" pitchFamily="34" charset="0"/>
              <a:cs typeface="Arial" panose="020B0604020202020204" pitchFamily="34" charset="0"/>
            </a:endParaRPr>
          </a:p>
          <a:p>
            <a:pPr marL="347663" indent="-347663">
              <a:lnSpc>
                <a:spcPct val="100000"/>
              </a:lnSpc>
              <a:spcBef>
                <a:spcPts val="600"/>
              </a:spcBef>
              <a:spcAft>
                <a:spcPts val="1200"/>
              </a:spcAft>
              <a:buSzTx/>
              <a:defRPr/>
            </a:pPr>
            <a:r>
              <a:rPr lang="en-US" dirty="0">
                <a:latin typeface="Arial" panose="020B0604020202020204" pitchFamily="34" charset="0"/>
                <a:cs typeface="Arial" panose="020B0604020202020204" pitchFamily="34" charset="0"/>
              </a:rPr>
              <a:t>Providing low-income and minority students greater access to effective teachers, principals, and other school leaders.</a:t>
            </a:r>
          </a:p>
          <a:p>
            <a:pPr>
              <a:buSzTx/>
              <a:defRPr/>
            </a:pPr>
            <a:endParaRPr kumimoji="0" lang="en-US"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8C38B9E9-69FC-6760-E748-4CE03138E4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5B8834-9231-4E95-9474-5E208B968EA0}" type="slidenum">
              <a:rPr kumimoji="0" lang="en-US" sz="24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2400" b="0" i="0" u="none" strike="noStrike" kern="1200" cap="none" spc="0" normalizeH="0" baseline="0" noProof="0" dirty="0">
              <a:ln>
                <a:noFill/>
              </a:ln>
              <a:solidFill>
                <a:srgbClr val="FFFFFF"/>
              </a:solidFill>
              <a:effectLst/>
              <a:uLnTx/>
              <a:uFillTx/>
              <a:latin typeface="Arial"/>
              <a:ea typeface="+mn-ea"/>
              <a:cs typeface="+mn-cs"/>
            </a:endParaRPr>
          </a:p>
        </p:txBody>
      </p:sp>
      <p:pic>
        <p:nvPicPr>
          <p:cNvPr id="5" name="Graphic 4">
            <a:extLst>
              <a:ext uri="{FF2B5EF4-FFF2-40B4-BE49-F238E27FC236}">
                <a16:creationId xmlns:a16="http://schemas.microsoft.com/office/drawing/2014/main" id="{E8586151-21F1-9EDA-DE53-9DF3EDC5F836}"/>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94720" y="67111"/>
            <a:ext cx="914400" cy="914400"/>
          </a:xfrm>
          <a:prstGeom prst="rect">
            <a:avLst/>
          </a:prstGeom>
        </p:spPr>
      </p:pic>
    </p:spTree>
    <p:extLst>
      <p:ext uri="{BB962C8B-B14F-4D97-AF65-F5344CB8AC3E}">
        <p14:creationId xmlns:p14="http://schemas.microsoft.com/office/powerpoint/2010/main" val="19915527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1873D-FF06-69B2-F0BC-5B4E4DD6562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01EC341-994F-56E0-5480-670D00135E9C}"/>
              </a:ext>
            </a:extLst>
          </p:cNvPr>
          <p:cNvSpPr>
            <a:spLocks noGrp="1"/>
          </p:cNvSpPr>
          <p:nvPr>
            <p:ph type="title"/>
          </p:nvPr>
        </p:nvSpPr>
        <p:spPr>
          <a:xfrm>
            <a:off x="2011128" y="256132"/>
            <a:ext cx="10158761" cy="1450757"/>
          </a:xfrm>
        </p:spPr>
        <p:txBody>
          <a:bodyPr/>
          <a:lstStyle/>
          <a:p>
            <a:r>
              <a:rPr lang="en-US" dirty="0"/>
              <a:t>LCAP Federal Addendum – Title II (1)</a:t>
            </a:r>
          </a:p>
        </p:txBody>
      </p:sp>
      <p:sp>
        <p:nvSpPr>
          <p:cNvPr id="4" name="Content Placeholder 3">
            <a:extLst>
              <a:ext uri="{FF2B5EF4-FFF2-40B4-BE49-F238E27FC236}">
                <a16:creationId xmlns:a16="http://schemas.microsoft.com/office/drawing/2014/main" id="{125CAB71-C0DA-6E57-50AE-AEFBD665F38F}"/>
              </a:ext>
            </a:extLst>
          </p:cNvPr>
          <p:cNvSpPr>
            <a:spLocks noGrp="1"/>
          </p:cNvSpPr>
          <p:nvPr>
            <p:ph idx="1"/>
          </p:nvPr>
        </p:nvSpPr>
        <p:spPr>
          <a:xfrm>
            <a:off x="2111489" y="1768360"/>
            <a:ext cx="10058400" cy="4355561"/>
          </a:xfrm>
        </p:spPr>
        <p:txBody>
          <a:bodyPr>
            <a:normAutofit/>
          </a:bodyPr>
          <a:lstStyle/>
          <a:p>
            <a:pPr marL="0" indent="0">
              <a:lnSpc>
                <a:spcPct val="100000"/>
              </a:lnSpc>
              <a:spcBef>
                <a:spcPts val="600"/>
              </a:spcBef>
              <a:spcAft>
                <a:spcPts val="1200"/>
              </a:spcAft>
              <a:buNone/>
            </a:pPr>
            <a:r>
              <a:rPr lang="en-US" sz="3200" b="1" dirty="0"/>
              <a:t>Prioritizing Funding</a:t>
            </a:r>
          </a:p>
          <a:p>
            <a:pPr marL="0" indent="0">
              <a:lnSpc>
                <a:spcPct val="100000"/>
              </a:lnSpc>
              <a:spcBef>
                <a:spcPts val="600"/>
              </a:spcBef>
              <a:spcAft>
                <a:spcPts val="1200"/>
              </a:spcAft>
              <a:buNone/>
            </a:pPr>
            <a:r>
              <a:rPr lang="en-US" sz="2600" dirty="0"/>
              <a:t>ESSA, Section 2102(b)(2)(C)</a:t>
            </a:r>
          </a:p>
          <a:p>
            <a:pPr marL="0" indent="0">
              <a:lnSpc>
                <a:spcPct val="100000"/>
              </a:lnSpc>
              <a:spcBef>
                <a:spcPts val="600"/>
              </a:spcBef>
              <a:spcAft>
                <a:spcPts val="1200"/>
              </a:spcAft>
              <a:buNone/>
            </a:pPr>
            <a:r>
              <a:rPr lang="en-US" sz="2600" dirty="0"/>
              <a:t>Provide a description of how the LEA will prioritize funds to schools served by the agency that are implementing CSI and TSI activities under ESSA, Section 1111(d) and have the highest percentage of children counted under ESSA, Section 1124(c).</a:t>
            </a:r>
          </a:p>
          <a:p>
            <a:pPr marL="0" indent="0">
              <a:lnSpc>
                <a:spcPct val="100000"/>
              </a:lnSpc>
              <a:spcBef>
                <a:spcPts val="600"/>
              </a:spcBef>
              <a:spcAft>
                <a:spcPts val="1200"/>
              </a:spcAft>
              <a:buNone/>
            </a:pPr>
            <a:r>
              <a:rPr lang="en-US" b="1" dirty="0"/>
              <a:t>THIS ESSA PROVISION IS ADDRESSED BELOW</a:t>
            </a:r>
            <a:br>
              <a:rPr lang="en-US" b="1" dirty="0"/>
            </a:br>
            <a:r>
              <a:rPr lang="en-US" dirty="0">
                <a:solidFill>
                  <a:srgbClr val="0070C0"/>
                </a:solidFill>
              </a:rPr>
              <a:t>[Address the provision here]</a:t>
            </a:r>
          </a:p>
        </p:txBody>
      </p:sp>
      <p:sp>
        <p:nvSpPr>
          <p:cNvPr id="2" name="Slide Number Placeholder 1">
            <a:extLst>
              <a:ext uri="{FF2B5EF4-FFF2-40B4-BE49-F238E27FC236}">
                <a16:creationId xmlns:a16="http://schemas.microsoft.com/office/drawing/2014/main" id="{38D89CC7-20A1-29AF-3ED5-1D6F5BEEA01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5B8834-9231-4E95-9474-5E208B968EA0}" type="slidenum">
              <a:rPr kumimoji="0" lang="en-US" sz="24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2400" b="0" i="0" u="none" strike="noStrike" kern="1200" cap="none" spc="0" normalizeH="0" baseline="0" noProof="0" dirty="0">
              <a:ln>
                <a:noFill/>
              </a:ln>
              <a:solidFill>
                <a:srgbClr val="FFFFFF"/>
              </a:solidFill>
              <a:effectLst/>
              <a:uLnTx/>
              <a:uFillTx/>
              <a:latin typeface="Arial"/>
              <a:ea typeface="+mn-ea"/>
              <a:cs typeface="+mn-cs"/>
            </a:endParaRPr>
          </a:p>
        </p:txBody>
      </p:sp>
      <p:pic>
        <p:nvPicPr>
          <p:cNvPr id="6" name="Graphic 5">
            <a:extLst>
              <a:ext uri="{FF2B5EF4-FFF2-40B4-BE49-F238E27FC236}">
                <a16:creationId xmlns:a16="http://schemas.microsoft.com/office/drawing/2014/main" id="{A4419D62-DB58-A01E-A6BE-D903E19F1C06}"/>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94720" y="67111"/>
            <a:ext cx="914400" cy="914400"/>
          </a:xfrm>
          <a:prstGeom prst="rect">
            <a:avLst/>
          </a:prstGeom>
        </p:spPr>
      </p:pic>
      <p:sp>
        <p:nvSpPr>
          <p:cNvPr id="5" name="Rectangle 4">
            <a:extLst>
              <a:ext uri="{FF2B5EF4-FFF2-40B4-BE49-F238E27FC236}">
                <a16:creationId xmlns:a16="http://schemas.microsoft.com/office/drawing/2014/main" id="{3DD7FAEF-E06E-9218-8103-3581503AF9D1}"/>
              </a:ext>
              <a:ext uri="{C183D7F6-B498-43B3-948B-1728B52AA6E4}">
                <adec:decorative xmlns:adec="http://schemas.microsoft.com/office/drawing/2017/decorative" val="1"/>
              </a:ext>
            </a:extLst>
          </p:cNvPr>
          <p:cNvSpPr/>
          <p:nvPr/>
        </p:nvSpPr>
        <p:spPr>
          <a:xfrm>
            <a:off x="2172492" y="5832764"/>
            <a:ext cx="9762309" cy="478826"/>
          </a:xfrm>
          <a:prstGeom prst="rect">
            <a:avLst/>
          </a:prstGeom>
          <a:solidFill>
            <a:srgbClr val="FFE4B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63367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D9004E-D126-9AF8-4A13-7622B83C14D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BDA0E73-EF76-672C-1AFB-869E89F39141}"/>
              </a:ext>
            </a:extLst>
          </p:cNvPr>
          <p:cNvSpPr>
            <a:spLocks noGrp="1"/>
          </p:cNvSpPr>
          <p:nvPr>
            <p:ph type="title"/>
          </p:nvPr>
        </p:nvSpPr>
        <p:spPr>
          <a:xfrm>
            <a:off x="1981200" y="173002"/>
            <a:ext cx="10188689" cy="1450757"/>
          </a:xfrm>
        </p:spPr>
        <p:txBody>
          <a:bodyPr/>
          <a:lstStyle/>
          <a:p>
            <a:r>
              <a:rPr lang="en-US" dirty="0"/>
              <a:t>LCAP Federal Addendum – Title II (2)</a:t>
            </a:r>
          </a:p>
        </p:txBody>
      </p:sp>
      <p:sp>
        <p:nvSpPr>
          <p:cNvPr id="4" name="Content Placeholder 3">
            <a:extLst>
              <a:ext uri="{FF2B5EF4-FFF2-40B4-BE49-F238E27FC236}">
                <a16:creationId xmlns:a16="http://schemas.microsoft.com/office/drawing/2014/main" id="{54CB1711-A9CA-2C4C-61FD-FC741E97428F}"/>
              </a:ext>
            </a:extLst>
          </p:cNvPr>
          <p:cNvSpPr>
            <a:spLocks noGrp="1"/>
          </p:cNvSpPr>
          <p:nvPr>
            <p:ph idx="1"/>
          </p:nvPr>
        </p:nvSpPr>
        <p:spPr>
          <a:xfrm>
            <a:off x="2072100" y="1665324"/>
            <a:ext cx="9800824" cy="4603759"/>
          </a:xfrm>
        </p:spPr>
        <p:txBody>
          <a:bodyPr>
            <a:noAutofit/>
          </a:bodyPr>
          <a:lstStyle/>
          <a:p>
            <a:pPr marL="0" indent="0">
              <a:lnSpc>
                <a:spcPct val="100000"/>
              </a:lnSpc>
              <a:spcBef>
                <a:spcPts val="600"/>
              </a:spcBef>
              <a:spcAft>
                <a:spcPts val="600"/>
              </a:spcAft>
              <a:buNone/>
            </a:pPr>
            <a:r>
              <a:rPr lang="en-US" sz="2400" dirty="0">
                <a:effectLst/>
                <a:latin typeface="Arial" panose="020B0604020202020204" pitchFamily="34" charset="0"/>
                <a:ea typeface="Arial" panose="020B0604020202020204" pitchFamily="34" charset="0"/>
                <a:cs typeface="Arial" panose="020B0604020202020204" pitchFamily="34" charset="0"/>
              </a:rPr>
              <a:t>LEAs will address these questions in the Title II section of the LCAP Federal Addendum Prioritizing Funding:</a:t>
            </a:r>
            <a:endParaRPr lang="en-US" sz="2400" dirty="0">
              <a:effectLst/>
              <a:latin typeface="Arial" panose="020B0604020202020204" pitchFamily="34" charset="0"/>
              <a:ea typeface="Arial" panose="020B0604020202020204" pitchFamily="34" charset="0"/>
            </a:endParaRPr>
          </a:p>
          <a:p>
            <a:pPr marL="914400" lvl="1" indent="-457200">
              <a:lnSpc>
                <a:spcPct val="100000"/>
              </a:lnSpc>
              <a:spcBef>
                <a:spcPts val="600"/>
              </a:spcBef>
              <a:spcAft>
                <a:spcPts val="600"/>
              </a:spcAft>
              <a:buFont typeface="+mj-lt"/>
              <a:buAutoNum type="arabicPeriod"/>
            </a:pPr>
            <a:r>
              <a:rPr lang="en-US" dirty="0">
                <a:effectLst/>
                <a:latin typeface="Arial" panose="020B0604020202020204" pitchFamily="34" charset="0"/>
                <a:ea typeface="Times New Roman" panose="02020603050405020304" pitchFamily="18" charset="0"/>
                <a:cs typeface="Times New Roman" panose="02020603050405020304" pitchFamily="18" charset="0"/>
              </a:rPr>
              <a:t>Please describe the LEA’s process for determining Title II, Part A funding among the schools it serves. </a:t>
            </a:r>
          </a:p>
          <a:p>
            <a:pPr marL="914400" lvl="1" indent="-457200">
              <a:lnSpc>
                <a:spcPct val="100000"/>
              </a:lnSpc>
              <a:spcBef>
                <a:spcPts val="600"/>
              </a:spcBef>
              <a:spcAft>
                <a:spcPts val="600"/>
              </a:spcAft>
              <a:buFont typeface="+mj-lt"/>
              <a:buAutoNum type="arabicPeriod"/>
            </a:pPr>
            <a:r>
              <a:rPr lang="en-US" dirty="0">
                <a:effectLst/>
                <a:latin typeface="Arial" panose="020B0604020202020204" pitchFamily="34" charset="0"/>
                <a:ea typeface="Times New Roman" panose="02020603050405020304" pitchFamily="18" charset="0"/>
                <a:cs typeface="Times New Roman" panose="02020603050405020304" pitchFamily="18" charset="0"/>
              </a:rPr>
              <a:t>Please describe how the LEA determines funding that prioritizes CSI and </a:t>
            </a:r>
            <a:r>
              <a:rPr lang="en-US" b="1" dirty="0">
                <a:effectLst/>
                <a:latin typeface="Arial" panose="020B0604020202020204" pitchFamily="34" charset="0"/>
                <a:ea typeface="Times New Roman" panose="02020603050405020304" pitchFamily="18" charset="0"/>
                <a:cs typeface="Times New Roman" panose="02020603050405020304" pitchFamily="18" charset="0"/>
              </a:rPr>
              <a:t>TSI schools </a:t>
            </a:r>
            <a:r>
              <a:rPr lang="en-US" dirty="0">
                <a:effectLst/>
                <a:latin typeface="Arial" panose="020B0604020202020204" pitchFamily="34" charset="0"/>
                <a:ea typeface="Times New Roman" panose="02020603050405020304" pitchFamily="18" charset="0"/>
                <a:cs typeface="Times New Roman" panose="02020603050405020304" pitchFamily="18" charset="0"/>
              </a:rPr>
              <a:t>and schools serving the highest percentage of children counted under Section 1124(c).</a:t>
            </a:r>
          </a:p>
          <a:p>
            <a:pPr marL="914400" lvl="1" indent="-457200">
              <a:lnSpc>
                <a:spcPct val="100000"/>
              </a:lnSpc>
              <a:spcBef>
                <a:spcPts val="600"/>
              </a:spcBef>
              <a:spcAft>
                <a:spcPts val="600"/>
              </a:spcAft>
              <a:buFont typeface="+mj-lt"/>
              <a:buAutoNum type="arabicPeriod"/>
            </a:pPr>
            <a:r>
              <a:rPr lang="en-US" dirty="0">
                <a:effectLst/>
                <a:latin typeface="Arial" panose="020B0604020202020204" pitchFamily="34" charset="0"/>
                <a:ea typeface="Times New Roman" panose="02020603050405020304" pitchFamily="18" charset="0"/>
                <a:cs typeface="Times New Roman" panose="02020603050405020304" pitchFamily="18" charset="0"/>
              </a:rPr>
              <a:t>Please describe how CSI and </a:t>
            </a:r>
            <a:r>
              <a:rPr lang="en-US" b="1" dirty="0">
                <a:effectLst/>
                <a:latin typeface="Arial" panose="020B0604020202020204" pitchFamily="34" charset="0"/>
                <a:ea typeface="Times New Roman" panose="02020603050405020304" pitchFamily="18" charset="0"/>
                <a:cs typeface="Times New Roman" panose="02020603050405020304" pitchFamily="18" charset="0"/>
              </a:rPr>
              <a:t>TSI schools </a:t>
            </a:r>
            <a:r>
              <a:rPr lang="en-US" dirty="0">
                <a:effectLst/>
                <a:latin typeface="Arial" panose="020B0604020202020204" pitchFamily="34" charset="0"/>
                <a:ea typeface="Times New Roman" panose="02020603050405020304" pitchFamily="18" charset="0"/>
                <a:cs typeface="Times New Roman" panose="02020603050405020304" pitchFamily="18" charset="0"/>
              </a:rPr>
              <a:t>and schools that have the highest percentage of children counted under Section 1124(c) that the LEA serves receive priority in Title II, Part A funding decisions compared to other schools the LEA serves.</a:t>
            </a:r>
            <a:endParaRPr lang="en-US" dirty="0"/>
          </a:p>
        </p:txBody>
      </p:sp>
      <p:sp>
        <p:nvSpPr>
          <p:cNvPr id="2" name="Slide Number Placeholder 1">
            <a:extLst>
              <a:ext uri="{FF2B5EF4-FFF2-40B4-BE49-F238E27FC236}">
                <a16:creationId xmlns:a16="http://schemas.microsoft.com/office/drawing/2014/main" id="{2BB1EE9F-EF22-12CF-C5A3-3FFEED57DA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5B8834-9231-4E95-9474-5E208B968EA0}" type="slidenum">
              <a:rPr kumimoji="0" lang="en-US" sz="24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2400" b="0" i="0" u="none" strike="noStrike" kern="1200" cap="none" spc="0" normalizeH="0" baseline="0" noProof="0" dirty="0">
              <a:ln>
                <a:noFill/>
              </a:ln>
              <a:solidFill>
                <a:srgbClr val="FFFFFF"/>
              </a:solidFill>
              <a:effectLst/>
              <a:uLnTx/>
              <a:uFillTx/>
              <a:latin typeface="Arial"/>
              <a:ea typeface="+mn-ea"/>
              <a:cs typeface="+mn-cs"/>
            </a:endParaRPr>
          </a:p>
        </p:txBody>
      </p:sp>
      <p:pic>
        <p:nvPicPr>
          <p:cNvPr id="6" name="Graphic 5">
            <a:extLst>
              <a:ext uri="{FF2B5EF4-FFF2-40B4-BE49-F238E27FC236}">
                <a16:creationId xmlns:a16="http://schemas.microsoft.com/office/drawing/2014/main" id="{17E3AAAC-9E43-0E42-184C-DF49A6E85407}"/>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94720" y="67111"/>
            <a:ext cx="914400" cy="914400"/>
          </a:xfrm>
          <a:prstGeom prst="rect">
            <a:avLst/>
          </a:prstGeom>
        </p:spPr>
      </p:pic>
    </p:spTree>
    <p:extLst>
      <p:ext uri="{BB962C8B-B14F-4D97-AF65-F5344CB8AC3E}">
        <p14:creationId xmlns:p14="http://schemas.microsoft.com/office/powerpoint/2010/main" val="1370264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78359-9D8D-DC09-20DC-E2F090E7557E}"/>
              </a:ext>
            </a:extLst>
          </p:cNvPr>
          <p:cNvSpPr>
            <a:spLocks noGrp="1"/>
          </p:cNvSpPr>
          <p:nvPr>
            <p:ph type="title"/>
          </p:nvPr>
        </p:nvSpPr>
        <p:spPr/>
        <p:txBody>
          <a:bodyPr/>
          <a:lstStyle/>
          <a:p>
            <a:r>
              <a:rPr lang="en-US" dirty="0"/>
              <a:t>Office Hours</a:t>
            </a:r>
          </a:p>
        </p:txBody>
      </p:sp>
      <p:sp>
        <p:nvSpPr>
          <p:cNvPr id="3" name="Content Placeholder 2">
            <a:extLst>
              <a:ext uri="{FF2B5EF4-FFF2-40B4-BE49-F238E27FC236}">
                <a16:creationId xmlns:a16="http://schemas.microsoft.com/office/drawing/2014/main" id="{DBC8F410-CDB5-663A-0A1C-17B7C35DCD7C}"/>
              </a:ext>
            </a:extLst>
          </p:cNvPr>
          <p:cNvSpPr>
            <a:spLocks noGrp="1"/>
          </p:cNvSpPr>
          <p:nvPr>
            <p:ph sz="half" idx="1"/>
          </p:nvPr>
        </p:nvSpPr>
        <p:spPr>
          <a:xfrm>
            <a:off x="2111486" y="1929930"/>
            <a:ext cx="5474591" cy="4388811"/>
          </a:xfrm>
        </p:spPr>
        <p:txBody>
          <a:bodyPr>
            <a:normAutofit/>
          </a:bodyPr>
          <a:lstStyle/>
          <a:p>
            <a:pPr marL="0" indent="0">
              <a:buNone/>
            </a:pPr>
            <a:r>
              <a:rPr lang="en-US" b="1" dirty="0"/>
              <a:t>What</a:t>
            </a:r>
            <a:r>
              <a:rPr lang="en-US" dirty="0"/>
              <a:t>: Join SISO for Office Hours!</a:t>
            </a:r>
          </a:p>
          <a:p>
            <a:pPr marL="0" indent="0">
              <a:buNone/>
            </a:pPr>
            <a:r>
              <a:rPr lang="en-US" b="1" dirty="0"/>
              <a:t>When</a:t>
            </a:r>
            <a:r>
              <a:rPr lang="en-US" dirty="0"/>
              <a:t>: January 21, 2026, at 10:00 to 11:00 a.m.</a:t>
            </a:r>
          </a:p>
          <a:p>
            <a:pPr marL="0" indent="0">
              <a:buNone/>
            </a:pPr>
            <a:r>
              <a:rPr lang="en-US" b="1" dirty="0"/>
              <a:t>Who</a:t>
            </a:r>
            <a:r>
              <a:rPr lang="en-US" dirty="0"/>
              <a:t>: LEAs, COEs, and charter schools that have AFF or program questions.</a:t>
            </a:r>
          </a:p>
          <a:p>
            <a:pPr marL="0" indent="0">
              <a:buNone/>
            </a:pPr>
            <a:r>
              <a:rPr lang="en-US" b="1" dirty="0"/>
              <a:t>Register</a:t>
            </a:r>
            <a:r>
              <a:rPr lang="en-US" dirty="0"/>
              <a:t>: </a:t>
            </a:r>
          </a:p>
          <a:p>
            <a:pPr marL="0" indent="0">
              <a:buNone/>
            </a:pPr>
            <a:r>
              <a:rPr lang="en-US" dirty="0">
                <a:hlinkClick r:id="rId2"/>
              </a:rPr>
              <a:t>ESSA School Support Webinars Resources</a:t>
            </a:r>
            <a:endParaRPr lang="en-US" dirty="0"/>
          </a:p>
        </p:txBody>
      </p:sp>
      <p:pic>
        <p:nvPicPr>
          <p:cNvPr id="8" name="Content Placeholder 7" descr="A blue sign with white text that says Office Hours.">
            <a:extLst>
              <a:ext uri="{FF2B5EF4-FFF2-40B4-BE49-F238E27FC236}">
                <a16:creationId xmlns:a16="http://schemas.microsoft.com/office/drawing/2014/main" id="{6B0A25CB-6DD9-7999-B7A4-D0A6CF8E831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030555" y="1744999"/>
            <a:ext cx="3729937" cy="3525342"/>
          </a:xfrm>
        </p:spPr>
      </p:pic>
      <p:pic>
        <p:nvPicPr>
          <p:cNvPr id="5" name="Graphic 4">
            <a:extLst>
              <a:ext uri="{FF2B5EF4-FFF2-40B4-BE49-F238E27FC236}">
                <a16:creationId xmlns:a16="http://schemas.microsoft.com/office/drawing/2014/main" id="{647963B7-92CB-7675-55AE-D89B99BEA8F3}"/>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94720" y="33091"/>
            <a:ext cx="914400" cy="914400"/>
          </a:xfrm>
          <a:prstGeom prst="rect">
            <a:avLst/>
          </a:prstGeom>
        </p:spPr>
      </p:pic>
      <p:sp>
        <p:nvSpPr>
          <p:cNvPr id="4" name="Slide Number Placeholder 3">
            <a:extLst>
              <a:ext uri="{FF2B5EF4-FFF2-40B4-BE49-F238E27FC236}">
                <a16:creationId xmlns:a16="http://schemas.microsoft.com/office/drawing/2014/main" id="{448FF4DF-565F-E8D3-D68A-39992ED03354}"/>
              </a:ext>
            </a:extLst>
          </p:cNvPr>
          <p:cNvSpPr>
            <a:spLocks noGrp="1"/>
          </p:cNvSpPr>
          <p:nvPr>
            <p:ph type="sldNum" sz="quarter" idx="12"/>
          </p:nvPr>
        </p:nvSpPr>
        <p:spPr/>
        <p:txBody>
          <a:bodyPr/>
          <a:lstStyle/>
          <a:p>
            <a:fld id="{425B8834-9231-4E95-9474-5E208B968EA0}" type="slidenum">
              <a:rPr lang="en-US" smtClean="0"/>
              <a:pPr/>
              <a:t>5</a:t>
            </a:fld>
            <a:endParaRPr lang="en-US" dirty="0"/>
          </a:p>
        </p:txBody>
      </p:sp>
    </p:spTree>
    <p:extLst>
      <p:ext uri="{BB962C8B-B14F-4D97-AF65-F5344CB8AC3E}">
        <p14:creationId xmlns:p14="http://schemas.microsoft.com/office/powerpoint/2010/main" val="27402561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4E220-2D4D-3FCD-53CA-70391E322784}"/>
              </a:ext>
            </a:extLst>
          </p:cNvPr>
          <p:cNvSpPr>
            <a:spLocks noGrp="1"/>
          </p:cNvSpPr>
          <p:nvPr>
            <p:ph type="title"/>
          </p:nvPr>
        </p:nvSpPr>
        <p:spPr>
          <a:xfrm>
            <a:off x="2111489" y="235528"/>
            <a:ext cx="10058400" cy="1113362"/>
          </a:xfrm>
        </p:spPr>
        <p:txBody>
          <a:bodyPr/>
          <a:lstStyle/>
          <a:p>
            <a:r>
              <a:rPr lang="en-US" dirty="0"/>
              <a:t>Title II Prioritization Examples (1)</a:t>
            </a:r>
          </a:p>
        </p:txBody>
      </p:sp>
      <p:sp>
        <p:nvSpPr>
          <p:cNvPr id="3" name="Content Placeholder 2">
            <a:extLst>
              <a:ext uri="{FF2B5EF4-FFF2-40B4-BE49-F238E27FC236}">
                <a16:creationId xmlns:a16="http://schemas.microsoft.com/office/drawing/2014/main" id="{857ACAB1-497C-F923-5590-7A028DB86D3C}"/>
              </a:ext>
            </a:extLst>
          </p:cNvPr>
          <p:cNvSpPr>
            <a:spLocks noGrp="1"/>
          </p:cNvSpPr>
          <p:nvPr>
            <p:ph idx="1"/>
          </p:nvPr>
        </p:nvSpPr>
        <p:spPr>
          <a:xfrm>
            <a:off x="2468880" y="1455118"/>
            <a:ext cx="9701009" cy="4637288"/>
          </a:xfrm>
        </p:spPr>
        <p:txBody>
          <a:bodyPr>
            <a:noAutofit/>
          </a:bodyPr>
          <a:lstStyle/>
          <a:p>
            <a:pPr marL="514350" indent="-514350">
              <a:lnSpc>
                <a:spcPct val="100000"/>
              </a:lnSpc>
              <a:spcBef>
                <a:spcPts val="600"/>
              </a:spcBef>
              <a:spcAft>
                <a:spcPts val="600"/>
              </a:spcAft>
              <a:buAutoNum type="arabicPeriod"/>
            </a:pPr>
            <a:r>
              <a:rPr lang="en-US" sz="2400" b="1" dirty="0"/>
              <a:t>Instructional Coaching and Mentoring</a:t>
            </a:r>
          </a:p>
          <a:p>
            <a:pPr marL="971550" lvl="1" indent="-514350">
              <a:lnSpc>
                <a:spcPct val="100000"/>
              </a:lnSpc>
              <a:spcBef>
                <a:spcPts val="600"/>
              </a:spcBef>
              <a:spcAft>
                <a:spcPts val="600"/>
              </a:spcAft>
              <a:buFont typeface="+mj-lt"/>
              <a:buAutoNum type="alphaLcParenR"/>
            </a:pPr>
            <a:r>
              <a:rPr lang="en-US" dirty="0"/>
              <a:t>Expand coaching hours for CSI/TSI sites – evidence will be on time and effort records.</a:t>
            </a:r>
          </a:p>
          <a:p>
            <a:pPr marL="971550" lvl="1" indent="-514350">
              <a:lnSpc>
                <a:spcPct val="100000"/>
              </a:lnSpc>
              <a:spcBef>
                <a:spcPts val="600"/>
              </a:spcBef>
              <a:spcAft>
                <a:spcPts val="600"/>
              </a:spcAft>
              <a:buFont typeface="+mj-lt"/>
              <a:buAutoNum type="alphaLcParenR"/>
            </a:pPr>
            <a:r>
              <a:rPr lang="en-US" dirty="0"/>
              <a:t>Training paraeducators at CSI/TSI sites on effective instructional support.</a:t>
            </a:r>
          </a:p>
          <a:p>
            <a:pPr marL="514350" indent="-514350">
              <a:lnSpc>
                <a:spcPct val="100000"/>
              </a:lnSpc>
              <a:spcBef>
                <a:spcPts val="600"/>
              </a:spcBef>
              <a:spcAft>
                <a:spcPts val="600"/>
              </a:spcAft>
              <a:buFont typeface="+mj-lt"/>
              <a:buAutoNum type="arabicPeriod"/>
            </a:pPr>
            <a:r>
              <a:rPr lang="en-US" sz="2400" b="1" dirty="0"/>
              <a:t>Professional Learning Focused on Student Needs</a:t>
            </a:r>
          </a:p>
          <a:p>
            <a:pPr marL="971550" lvl="1" indent="-514350">
              <a:lnSpc>
                <a:spcPct val="100000"/>
              </a:lnSpc>
              <a:spcBef>
                <a:spcPts val="600"/>
              </a:spcBef>
              <a:spcAft>
                <a:spcPts val="600"/>
              </a:spcAft>
              <a:buFont typeface="+mj-lt"/>
              <a:buAutoNum type="alphaLcParenR"/>
            </a:pPr>
            <a:r>
              <a:rPr lang="en-US" dirty="0"/>
              <a:t>Evidence-based strategies aligned to identified performance gaps (English Language Development strategies, literacy interventions, culturally responsive pedagogy).</a:t>
            </a:r>
          </a:p>
          <a:p>
            <a:pPr marL="971550" lvl="1" indent="-514350">
              <a:lnSpc>
                <a:spcPct val="100000"/>
              </a:lnSpc>
              <a:spcBef>
                <a:spcPts val="600"/>
              </a:spcBef>
              <a:spcAft>
                <a:spcPts val="600"/>
              </a:spcAft>
              <a:buFont typeface="+mj-lt"/>
              <a:buAutoNum type="alphaLcParenR"/>
            </a:pPr>
            <a:r>
              <a:rPr lang="en-US" dirty="0"/>
              <a:t>Training for staff in data driven instruction to better target student groups.</a:t>
            </a:r>
          </a:p>
        </p:txBody>
      </p:sp>
      <p:sp>
        <p:nvSpPr>
          <p:cNvPr id="4" name="Slide Number Placeholder 3">
            <a:extLst>
              <a:ext uri="{FF2B5EF4-FFF2-40B4-BE49-F238E27FC236}">
                <a16:creationId xmlns:a16="http://schemas.microsoft.com/office/drawing/2014/main" id="{905B084E-8478-0DE4-F1CE-E2DE098EC839}"/>
              </a:ext>
            </a:extLst>
          </p:cNvPr>
          <p:cNvSpPr>
            <a:spLocks noGrp="1"/>
          </p:cNvSpPr>
          <p:nvPr>
            <p:ph type="sldNum" sz="quarter" idx="12"/>
          </p:nvPr>
        </p:nvSpPr>
        <p:spPr/>
        <p:txBody>
          <a:bodyPr/>
          <a:lstStyle/>
          <a:p>
            <a:fld id="{425B8834-9231-4E95-9474-5E208B968EA0}" type="slidenum">
              <a:rPr lang="en-US" smtClean="0"/>
              <a:pPr/>
              <a:t>50</a:t>
            </a:fld>
            <a:endParaRPr lang="en-US" dirty="0"/>
          </a:p>
        </p:txBody>
      </p:sp>
      <p:pic>
        <p:nvPicPr>
          <p:cNvPr id="5" name="Graphic 4">
            <a:extLst>
              <a:ext uri="{FF2B5EF4-FFF2-40B4-BE49-F238E27FC236}">
                <a16:creationId xmlns:a16="http://schemas.microsoft.com/office/drawing/2014/main" id="{8577D74C-0727-049E-0F8F-C578AB17E85A}"/>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94720" y="67111"/>
            <a:ext cx="914400" cy="914400"/>
          </a:xfrm>
          <a:prstGeom prst="rect">
            <a:avLst/>
          </a:prstGeom>
        </p:spPr>
      </p:pic>
    </p:spTree>
    <p:extLst>
      <p:ext uri="{BB962C8B-B14F-4D97-AF65-F5344CB8AC3E}">
        <p14:creationId xmlns:p14="http://schemas.microsoft.com/office/powerpoint/2010/main" val="40574631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211579-F8AD-BB52-93D1-B36476ACF0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8256F1-B801-7B17-0553-C5DC5A1CE0E8}"/>
              </a:ext>
            </a:extLst>
          </p:cNvPr>
          <p:cNvSpPr>
            <a:spLocks noGrp="1"/>
          </p:cNvSpPr>
          <p:nvPr>
            <p:ph type="title"/>
          </p:nvPr>
        </p:nvSpPr>
        <p:spPr/>
        <p:txBody>
          <a:bodyPr/>
          <a:lstStyle/>
          <a:p>
            <a:r>
              <a:rPr lang="en-US" dirty="0"/>
              <a:t>Title II Prioritization Examples (2)</a:t>
            </a:r>
          </a:p>
        </p:txBody>
      </p:sp>
      <p:sp>
        <p:nvSpPr>
          <p:cNvPr id="3" name="Content Placeholder 2">
            <a:extLst>
              <a:ext uri="{FF2B5EF4-FFF2-40B4-BE49-F238E27FC236}">
                <a16:creationId xmlns:a16="http://schemas.microsoft.com/office/drawing/2014/main" id="{7FD616C8-2CF6-4CC0-BDC1-D1FC3C5D7C87}"/>
              </a:ext>
            </a:extLst>
          </p:cNvPr>
          <p:cNvSpPr>
            <a:spLocks noGrp="1"/>
          </p:cNvSpPr>
          <p:nvPr>
            <p:ph idx="1"/>
          </p:nvPr>
        </p:nvSpPr>
        <p:spPr>
          <a:xfrm>
            <a:off x="2537459" y="1815262"/>
            <a:ext cx="9632429" cy="4355561"/>
          </a:xfrm>
        </p:spPr>
        <p:txBody>
          <a:bodyPr>
            <a:normAutofit/>
          </a:bodyPr>
          <a:lstStyle/>
          <a:p>
            <a:pPr marL="0" indent="0">
              <a:lnSpc>
                <a:spcPct val="100000"/>
              </a:lnSpc>
              <a:spcAft>
                <a:spcPts val="1200"/>
              </a:spcAft>
              <a:buNone/>
            </a:pPr>
            <a:r>
              <a:rPr lang="en-US" sz="2400" b="1" dirty="0"/>
              <a:t>3. Leadership Development</a:t>
            </a:r>
          </a:p>
          <a:p>
            <a:pPr marL="971550" lvl="1" indent="-514350">
              <a:lnSpc>
                <a:spcPct val="100000"/>
              </a:lnSpc>
              <a:spcBef>
                <a:spcPts val="1200"/>
              </a:spcBef>
              <a:spcAft>
                <a:spcPts val="1200"/>
              </a:spcAft>
              <a:buFont typeface="+mj-lt"/>
              <a:buAutoNum type="alphaLcParenR"/>
            </a:pPr>
            <a:r>
              <a:rPr lang="en-US" dirty="0"/>
              <a:t>Professional development for site administrators on turnaround leadership and supporting continuous improvement.</a:t>
            </a:r>
          </a:p>
          <a:p>
            <a:pPr marL="0" indent="0">
              <a:lnSpc>
                <a:spcPct val="100000"/>
              </a:lnSpc>
              <a:spcAft>
                <a:spcPts val="1200"/>
              </a:spcAft>
              <a:buNone/>
            </a:pPr>
            <a:r>
              <a:rPr lang="en-US" sz="2400" b="1" dirty="0"/>
              <a:t>4. Recruitment and Retention of Effective Teachers</a:t>
            </a:r>
          </a:p>
          <a:p>
            <a:pPr marL="971550" lvl="1" indent="-514350">
              <a:lnSpc>
                <a:spcPct val="100000"/>
              </a:lnSpc>
              <a:spcBef>
                <a:spcPts val="1200"/>
              </a:spcBef>
              <a:spcAft>
                <a:spcPts val="1200"/>
              </a:spcAft>
              <a:buFont typeface="+mj-lt"/>
              <a:buAutoNum type="alphaLcParenR"/>
            </a:pPr>
            <a:r>
              <a:rPr lang="en-US" dirty="0"/>
              <a:t>Incentives for effective teachers to remain at or transfer into CSI/TSI sites (stipends, retention bonuses).</a:t>
            </a:r>
          </a:p>
          <a:p>
            <a:pPr marL="0" indent="0">
              <a:buNone/>
            </a:pPr>
            <a:endParaRPr lang="en-US" dirty="0"/>
          </a:p>
        </p:txBody>
      </p:sp>
      <p:sp>
        <p:nvSpPr>
          <p:cNvPr id="4" name="Slide Number Placeholder 3">
            <a:extLst>
              <a:ext uri="{FF2B5EF4-FFF2-40B4-BE49-F238E27FC236}">
                <a16:creationId xmlns:a16="http://schemas.microsoft.com/office/drawing/2014/main" id="{32A4D449-BF37-3A74-968E-28DCCBD0C8E7}"/>
              </a:ext>
            </a:extLst>
          </p:cNvPr>
          <p:cNvSpPr>
            <a:spLocks noGrp="1"/>
          </p:cNvSpPr>
          <p:nvPr>
            <p:ph type="sldNum" sz="quarter" idx="12"/>
          </p:nvPr>
        </p:nvSpPr>
        <p:spPr/>
        <p:txBody>
          <a:bodyPr/>
          <a:lstStyle/>
          <a:p>
            <a:fld id="{425B8834-9231-4E95-9474-5E208B968EA0}" type="slidenum">
              <a:rPr lang="en-US" smtClean="0"/>
              <a:pPr/>
              <a:t>51</a:t>
            </a:fld>
            <a:endParaRPr lang="en-US" dirty="0"/>
          </a:p>
        </p:txBody>
      </p:sp>
      <p:pic>
        <p:nvPicPr>
          <p:cNvPr id="5" name="Graphic 4">
            <a:extLst>
              <a:ext uri="{FF2B5EF4-FFF2-40B4-BE49-F238E27FC236}">
                <a16:creationId xmlns:a16="http://schemas.microsoft.com/office/drawing/2014/main" id="{8AB9EA72-3DCE-EBD3-B3B8-EE338072C300}"/>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94720" y="67111"/>
            <a:ext cx="914400" cy="914400"/>
          </a:xfrm>
          <a:prstGeom prst="rect">
            <a:avLst/>
          </a:prstGeom>
        </p:spPr>
      </p:pic>
    </p:spTree>
    <p:extLst>
      <p:ext uri="{BB962C8B-B14F-4D97-AF65-F5344CB8AC3E}">
        <p14:creationId xmlns:p14="http://schemas.microsoft.com/office/powerpoint/2010/main" val="38514889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287940-290D-0ADB-98F2-91D98C07442E}"/>
              </a:ext>
            </a:extLst>
          </p:cNvPr>
          <p:cNvSpPr>
            <a:spLocks noGrp="1"/>
          </p:cNvSpPr>
          <p:nvPr>
            <p:ph type="title" idx="4294967295"/>
          </p:nvPr>
        </p:nvSpPr>
        <p:spPr>
          <a:xfrm>
            <a:off x="2660650" y="412750"/>
            <a:ext cx="6362700" cy="3155950"/>
          </a:xfrm>
          <a:prstGeom prst="rect">
            <a:avLst/>
          </a:prstGeom>
          <a:noFill/>
          <a:ln>
            <a:noFill/>
            <a:prstDash/>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90000"/>
              </a:lnSpc>
              <a:spcBef>
                <a:spcPts val="1200"/>
              </a:spcBef>
              <a:spcAft>
                <a:spcPts val="200"/>
              </a:spcAft>
              <a:buClrTx/>
              <a:buSzPct val="100000"/>
              <a:buFont typeface="Arial" panose="020B0604020202020204" pitchFamily="34" charset="0"/>
              <a:buNone/>
              <a:tabLst/>
              <a:defRPr/>
            </a:pPr>
            <a:r>
              <a:rPr kumimoji="0" lang="en-US" sz="6000" b="0" i="0" u="none" strike="noStrike" kern="1200" cap="none" spc="0" normalizeH="0" baseline="0" noProof="0" dirty="0">
                <a:ln>
                  <a:noFill/>
                </a:ln>
                <a:solidFill>
                  <a:schemeClr val="tx1">
                    <a:lumMod val="75000"/>
                    <a:lumOff val="25000"/>
                  </a:schemeClr>
                </a:solidFill>
                <a:effectLst/>
                <a:uLnTx/>
                <a:uFillTx/>
                <a:latin typeface="+mn-lt"/>
                <a:ea typeface="+mn-ea"/>
                <a:cs typeface="+mn-cs"/>
              </a:rPr>
              <a:t>Evidence-Based Intervention</a:t>
            </a:r>
            <a:endParaRPr kumimoji="0" lang="en-US" sz="3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Tree>
    <p:extLst>
      <p:ext uri="{BB962C8B-B14F-4D97-AF65-F5344CB8AC3E}">
        <p14:creationId xmlns:p14="http://schemas.microsoft.com/office/powerpoint/2010/main" val="16700391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78580-2ED3-EDCE-BE52-979F03D94F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0BED3E8-07E3-9BC4-864A-208072BF2F89}"/>
              </a:ext>
            </a:extLst>
          </p:cNvPr>
          <p:cNvSpPr>
            <a:spLocks noGrp="1"/>
          </p:cNvSpPr>
          <p:nvPr>
            <p:ph type="title"/>
          </p:nvPr>
        </p:nvSpPr>
        <p:spPr>
          <a:xfrm>
            <a:off x="1893194" y="-96985"/>
            <a:ext cx="10161108" cy="1270168"/>
          </a:xfrm>
        </p:spPr>
        <p:txBody>
          <a:bodyPr/>
          <a:lstStyle/>
          <a:p>
            <a:pPr>
              <a:lnSpc>
                <a:spcPct val="90000"/>
              </a:lnSpc>
              <a:spcBef>
                <a:spcPts val="1200"/>
              </a:spcBef>
              <a:spcAft>
                <a:spcPts val="200"/>
              </a:spcAft>
            </a:pPr>
            <a:r>
              <a:rPr lang="en-US" dirty="0"/>
              <a:t>High-Impact Tutoring (1)</a:t>
            </a:r>
          </a:p>
        </p:txBody>
      </p:sp>
      <p:sp>
        <p:nvSpPr>
          <p:cNvPr id="4" name="Content Placeholder 3">
            <a:extLst>
              <a:ext uri="{FF2B5EF4-FFF2-40B4-BE49-F238E27FC236}">
                <a16:creationId xmlns:a16="http://schemas.microsoft.com/office/drawing/2014/main" id="{071DC0F4-30AB-599D-45F9-507BE79E9DCE}"/>
              </a:ext>
            </a:extLst>
          </p:cNvPr>
          <p:cNvSpPr>
            <a:spLocks noGrp="1"/>
          </p:cNvSpPr>
          <p:nvPr>
            <p:ph idx="1"/>
          </p:nvPr>
        </p:nvSpPr>
        <p:spPr>
          <a:xfrm>
            <a:off x="2015219" y="1211283"/>
            <a:ext cx="10154670" cy="4644523"/>
          </a:xfrm>
        </p:spPr>
        <p:txBody>
          <a:bodyPr>
            <a:normAutofit fontScale="25000" lnSpcReduction="20000"/>
          </a:bodyPr>
          <a:lstStyle/>
          <a:p>
            <a:pPr marL="0" lvl="1" indent="0">
              <a:lnSpc>
                <a:spcPct val="120000"/>
              </a:lnSpc>
              <a:spcBef>
                <a:spcPts val="600"/>
              </a:spcBef>
              <a:spcAft>
                <a:spcPts val="600"/>
              </a:spcAft>
              <a:buNone/>
            </a:pPr>
            <a:r>
              <a:rPr lang="en-US" sz="9600" b="1" dirty="0"/>
              <a:t>What is it?</a:t>
            </a:r>
          </a:p>
          <a:p>
            <a:pPr marL="0" lvl="1" indent="0">
              <a:lnSpc>
                <a:spcPct val="120000"/>
              </a:lnSpc>
              <a:spcBef>
                <a:spcPts val="600"/>
              </a:spcBef>
              <a:spcAft>
                <a:spcPts val="600"/>
              </a:spcAft>
              <a:buNone/>
            </a:pPr>
            <a:r>
              <a:rPr lang="en-US" sz="9600" dirty="0">
                <a:solidFill>
                  <a:srgbClr val="0070C0"/>
                </a:solidFill>
                <a:hlinkClick r:id="rId3">
                  <a:extLst>
                    <a:ext uri="{A12FA001-AC4F-418D-AE19-62706E023703}">
                      <ahyp:hlinkClr xmlns:ahyp="http://schemas.microsoft.com/office/drawing/2018/hyperlinkcolor" val="tx"/>
                    </a:ext>
                  </a:extLst>
                </a:hlinkClick>
              </a:rPr>
              <a:t>High-Impact Tutoring</a:t>
            </a:r>
            <a:r>
              <a:rPr lang="en-US" sz="9600" dirty="0">
                <a:solidFill>
                  <a:srgbClr val="0070C0"/>
                </a:solidFill>
              </a:rPr>
              <a:t> </a:t>
            </a:r>
            <a:r>
              <a:rPr lang="en-US" sz="9600" dirty="0"/>
              <a:t>(HIT) is personalized, high-quality instruction in one-on-one or small group settings that creates positive relationships between tutors and students that are motivating and engaging. HIT supplements (does not replace) students’ classroom experiences. </a:t>
            </a:r>
            <a:endParaRPr lang="en-US" sz="9600" kern="100" dirty="0">
              <a:latin typeface="Arial" panose="020B0604020202020204" pitchFamily="34" charset="0"/>
              <a:ea typeface="Aptos" panose="020B0004020202020204" pitchFamily="34" charset="0"/>
              <a:cs typeface="Times New Roman" panose="02020603050405020304" pitchFamily="18" charset="0"/>
            </a:endParaRPr>
          </a:p>
          <a:p>
            <a:pPr marL="0" lvl="1" indent="0">
              <a:lnSpc>
                <a:spcPct val="120000"/>
              </a:lnSpc>
              <a:spcBef>
                <a:spcPts val="600"/>
              </a:spcBef>
              <a:spcAft>
                <a:spcPts val="600"/>
              </a:spcAft>
              <a:buNone/>
            </a:pPr>
            <a:r>
              <a:rPr lang="en-US" sz="9600" b="1" kern="100" dirty="0">
                <a:latin typeface="Arial" panose="020B0604020202020204" pitchFamily="34" charset="0"/>
                <a:ea typeface="Aptos" panose="020B0004020202020204" pitchFamily="34" charset="0"/>
                <a:cs typeface="Times New Roman" panose="02020603050405020304" pitchFamily="18" charset="0"/>
              </a:rPr>
              <a:t>What are the </a:t>
            </a:r>
            <a:r>
              <a:rPr lang="en-US" sz="9600" b="1" kern="100" dirty="0">
                <a:solidFill>
                  <a:srgbClr val="0070C0"/>
                </a:solidFill>
                <a:latin typeface="Arial" panose="020B0604020202020204" pitchFamily="34" charset="0"/>
                <a:ea typeface="Aptos" panose="020B0004020202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Design Principles</a:t>
            </a:r>
            <a:r>
              <a:rPr lang="en-US" sz="9600" b="1" kern="100" dirty="0">
                <a:solidFill>
                  <a:srgbClr val="0070C0"/>
                </a:solidFill>
                <a:latin typeface="Arial" panose="020B0604020202020204" pitchFamily="34" charset="0"/>
                <a:ea typeface="Aptos" panose="020B0004020202020204" pitchFamily="34" charset="0"/>
                <a:cs typeface="Times New Roman" panose="02020603050405020304" pitchFamily="18" charset="0"/>
              </a:rPr>
              <a:t> </a:t>
            </a:r>
            <a:r>
              <a:rPr lang="en-US" sz="9600" b="1" kern="100" dirty="0">
                <a:latin typeface="Arial" panose="020B0604020202020204" pitchFamily="34" charset="0"/>
                <a:ea typeface="Aptos" panose="020B0004020202020204" pitchFamily="34" charset="0"/>
                <a:cs typeface="Times New Roman" panose="02020603050405020304" pitchFamily="18" charset="0"/>
              </a:rPr>
              <a:t>of HIT?</a:t>
            </a:r>
            <a:endParaRPr lang="en-US" sz="9600" kern="100" dirty="0">
              <a:latin typeface="Arial" panose="020B0604020202020204" pitchFamily="34" charset="0"/>
              <a:ea typeface="Aptos" panose="020B0004020202020204" pitchFamily="34" charset="0"/>
              <a:cs typeface="Times New Roman" panose="02020603050405020304" pitchFamily="18" charset="0"/>
            </a:endParaRPr>
          </a:p>
          <a:p>
            <a:pPr marL="566738" lvl="1" indent="-334963">
              <a:lnSpc>
                <a:spcPct val="120000"/>
              </a:lnSpc>
              <a:spcBef>
                <a:spcPts val="600"/>
              </a:spcBef>
              <a:spcAft>
                <a:spcPts val="600"/>
              </a:spcAft>
              <a:buClr>
                <a:schemeClr val="tx1">
                  <a:lumMod val="75000"/>
                  <a:lumOff val="25000"/>
                </a:schemeClr>
              </a:buClr>
              <a:buFont typeface="Arial" panose="020B0604020202020204" pitchFamily="34" charset="0"/>
              <a:buChar char="•"/>
            </a:pPr>
            <a:r>
              <a:rPr lang="en-US" sz="9600" kern="100" dirty="0">
                <a:latin typeface="Arial" panose="020B0604020202020204" pitchFamily="34" charset="0"/>
                <a:ea typeface="Aptos" panose="020B0004020202020204" pitchFamily="34" charset="0"/>
                <a:cs typeface="Times New Roman" panose="02020603050405020304" pitchFamily="18" charset="0"/>
              </a:rPr>
              <a:t>Tutoring occurs at least </a:t>
            </a:r>
            <a:r>
              <a:rPr lang="en-US" sz="9600" b="1" kern="100" dirty="0">
                <a:solidFill>
                  <a:srgbClr val="FF0000"/>
                </a:solidFill>
                <a:latin typeface="Arial" panose="020B0604020202020204" pitchFamily="34" charset="0"/>
                <a:ea typeface="Aptos" panose="020B0004020202020204" pitchFamily="34" charset="0"/>
                <a:cs typeface="Times New Roman" panose="02020603050405020304" pitchFamily="18" charset="0"/>
              </a:rPr>
              <a:t>three times per week </a:t>
            </a:r>
            <a:r>
              <a:rPr lang="en-US" sz="9600" kern="100" dirty="0">
                <a:latin typeface="Arial" panose="020B0604020202020204" pitchFamily="34" charset="0"/>
                <a:ea typeface="Aptos" panose="020B0004020202020204" pitchFamily="34" charset="0"/>
                <a:cs typeface="Times New Roman" panose="02020603050405020304" pitchFamily="18" charset="0"/>
              </a:rPr>
              <a:t>for </a:t>
            </a:r>
            <a:r>
              <a:rPr lang="en-US" sz="9600" b="1" kern="100" dirty="0">
                <a:solidFill>
                  <a:srgbClr val="FF0000"/>
                </a:solidFill>
                <a:latin typeface="Arial" panose="020B0604020202020204" pitchFamily="34" charset="0"/>
                <a:ea typeface="Aptos" panose="020B0004020202020204" pitchFamily="34" charset="0"/>
                <a:cs typeface="Times New Roman" panose="02020603050405020304" pitchFamily="18" charset="0"/>
              </a:rPr>
              <a:t>10 or more weeks</a:t>
            </a:r>
            <a:r>
              <a:rPr lang="en-US" sz="9600" kern="100" dirty="0">
                <a:latin typeface="Arial" panose="020B0604020202020204" pitchFamily="34" charset="0"/>
                <a:ea typeface="Aptos" panose="020B0004020202020204" pitchFamily="34" charset="0"/>
                <a:cs typeface="Times New Roman" panose="02020603050405020304" pitchFamily="18" charset="0"/>
              </a:rPr>
              <a:t>.</a:t>
            </a:r>
          </a:p>
          <a:p>
            <a:pPr marL="566738" lvl="1" indent="-334963">
              <a:lnSpc>
                <a:spcPct val="120000"/>
              </a:lnSpc>
              <a:spcBef>
                <a:spcPts val="600"/>
              </a:spcBef>
              <a:spcAft>
                <a:spcPts val="600"/>
              </a:spcAft>
              <a:buClr>
                <a:schemeClr val="tx1">
                  <a:lumMod val="75000"/>
                  <a:lumOff val="25000"/>
                </a:schemeClr>
              </a:buClr>
              <a:buFont typeface="Arial" panose="020B0604020202020204" pitchFamily="34" charset="0"/>
              <a:buChar char="•"/>
            </a:pPr>
            <a:r>
              <a:rPr lang="en-US" sz="9600" kern="100" dirty="0">
                <a:latin typeface="Arial" panose="020B0604020202020204" pitchFamily="34" charset="0"/>
                <a:ea typeface="Aptos" panose="020B0004020202020204" pitchFamily="34" charset="0"/>
                <a:cs typeface="Times New Roman" panose="02020603050405020304" pitchFamily="18" charset="0"/>
              </a:rPr>
              <a:t>Students work with a </a:t>
            </a:r>
            <a:r>
              <a:rPr lang="en-US" sz="9600" b="1" kern="100" dirty="0">
                <a:solidFill>
                  <a:srgbClr val="FF0000"/>
                </a:solidFill>
                <a:latin typeface="Arial" panose="020B0604020202020204" pitchFamily="34" charset="0"/>
                <a:ea typeface="Aptos" panose="020B0004020202020204" pitchFamily="34" charset="0"/>
                <a:cs typeface="Times New Roman" panose="02020603050405020304" pitchFamily="18" charset="0"/>
              </a:rPr>
              <a:t>consistent</a:t>
            </a:r>
            <a:r>
              <a:rPr lang="en-US" sz="9600" kern="100" dirty="0">
                <a:solidFill>
                  <a:schemeClr val="tx1"/>
                </a:solidFill>
                <a:latin typeface="Arial" panose="020B0604020202020204" pitchFamily="34" charset="0"/>
                <a:ea typeface="Aptos" panose="020B0004020202020204" pitchFamily="34" charset="0"/>
                <a:cs typeface="Times New Roman" panose="02020603050405020304" pitchFamily="18" charset="0"/>
              </a:rPr>
              <a:t>,</a:t>
            </a:r>
            <a:r>
              <a:rPr lang="en-US" sz="9600" kern="100" dirty="0">
                <a:latin typeface="Arial" panose="020B0604020202020204" pitchFamily="34" charset="0"/>
                <a:ea typeface="Aptos" panose="020B0004020202020204" pitchFamily="34" charset="0"/>
                <a:cs typeface="Times New Roman" panose="02020603050405020304" pitchFamily="18" charset="0"/>
              </a:rPr>
              <a:t> </a:t>
            </a:r>
            <a:r>
              <a:rPr lang="en-US" sz="9600" b="1" kern="100" dirty="0">
                <a:solidFill>
                  <a:srgbClr val="FF0000"/>
                </a:solidFill>
                <a:latin typeface="Arial" panose="020B0604020202020204" pitchFamily="34" charset="0"/>
                <a:ea typeface="Aptos" panose="020B0004020202020204" pitchFamily="34" charset="0"/>
                <a:cs typeface="Times New Roman" panose="02020603050405020304" pitchFamily="18" charset="0"/>
              </a:rPr>
              <a:t>well-trained tutor</a:t>
            </a:r>
            <a:r>
              <a:rPr lang="en-US" sz="9600" kern="100" dirty="0">
                <a:latin typeface="Arial" panose="020B0604020202020204" pitchFamily="34" charset="0"/>
                <a:ea typeface="Aptos" panose="020B0004020202020204" pitchFamily="34" charset="0"/>
                <a:cs typeface="Times New Roman" panose="02020603050405020304" pitchFamily="18" charset="0"/>
              </a:rPr>
              <a:t>.</a:t>
            </a:r>
          </a:p>
          <a:p>
            <a:pPr marL="566738" lvl="1" indent="-334963">
              <a:lnSpc>
                <a:spcPct val="120000"/>
              </a:lnSpc>
              <a:spcBef>
                <a:spcPts val="600"/>
              </a:spcBef>
              <a:spcAft>
                <a:spcPts val="600"/>
              </a:spcAft>
              <a:buClr>
                <a:schemeClr val="tx1">
                  <a:lumMod val="75000"/>
                  <a:lumOff val="25000"/>
                </a:schemeClr>
              </a:buClr>
              <a:buFont typeface="Arial" panose="020B0604020202020204" pitchFamily="34" charset="0"/>
              <a:buChar char="•"/>
            </a:pPr>
            <a:r>
              <a:rPr lang="en-US" sz="9600" kern="100" dirty="0">
                <a:latin typeface="Arial" panose="020B0604020202020204" pitchFamily="34" charset="0"/>
                <a:ea typeface="Aptos" panose="020B0004020202020204" pitchFamily="34" charset="0"/>
                <a:cs typeface="Times New Roman" panose="02020603050405020304" pitchFamily="18" charset="0"/>
              </a:rPr>
              <a:t>Tutoring </a:t>
            </a:r>
            <a:r>
              <a:rPr lang="en-US" sz="9600" b="1" kern="100" dirty="0">
                <a:solidFill>
                  <a:srgbClr val="FF0000"/>
                </a:solidFill>
                <a:latin typeface="Arial" panose="020B0604020202020204" pitchFamily="34" charset="0"/>
                <a:ea typeface="Aptos" panose="020B0004020202020204" pitchFamily="34" charset="0"/>
                <a:cs typeface="Times New Roman" panose="02020603050405020304" pitchFamily="18" charset="0"/>
              </a:rPr>
              <a:t>aligns</a:t>
            </a:r>
            <a:r>
              <a:rPr lang="en-US" sz="9600" kern="100" dirty="0">
                <a:latin typeface="Arial" panose="020B0604020202020204" pitchFamily="34" charset="0"/>
                <a:ea typeface="Aptos" panose="020B0004020202020204" pitchFamily="34" charset="0"/>
                <a:cs typeface="Times New Roman" panose="02020603050405020304" pitchFamily="18" charset="0"/>
              </a:rPr>
              <a:t> with high-quality class curriculum.</a:t>
            </a:r>
          </a:p>
          <a:p>
            <a:pPr marL="566738" lvl="1" indent="-334963">
              <a:lnSpc>
                <a:spcPct val="120000"/>
              </a:lnSpc>
              <a:spcBef>
                <a:spcPts val="600"/>
              </a:spcBef>
              <a:spcAft>
                <a:spcPts val="600"/>
              </a:spcAft>
              <a:buClr>
                <a:schemeClr val="tx1">
                  <a:lumMod val="75000"/>
                  <a:lumOff val="25000"/>
                </a:schemeClr>
              </a:buClr>
              <a:buFont typeface="Arial" panose="020B0604020202020204" pitchFamily="34" charset="0"/>
              <a:buChar char="•"/>
            </a:pPr>
            <a:r>
              <a:rPr lang="en-US" sz="9600" kern="100" dirty="0">
                <a:latin typeface="Arial" panose="020B0604020202020204" pitchFamily="34" charset="0"/>
                <a:ea typeface="Aptos" panose="020B0004020202020204" pitchFamily="34" charset="0"/>
                <a:cs typeface="Times New Roman" panose="02020603050405020304" pitchFamily="18" charset="0"/>
              </a:rPr>
              <a:t>Close </a:t>
            </a:r>
            <a:r>
              <a:rPr lang="en-US" sz="9600" b="1" kern="100" dirty="0">
                <a:solidFill>
                  <a:srgbClr val="FF0000"/>
                </a:solidFill>
                <a:latin typeface="Arial" panose="020B0604020202020204" pitchFamily="34" charset="0"/>
                <a:ea typeface="Aptos" panose="020B0004020202020204" pitchFamily="34" charset="0"/>
                <a:cs typeface="Times New Roman" panose="02020603050405020304" pitchFamily="18" charset="0"/>
              </a:rPr>
              <a:t>monitoring</a:t>
            </a:r>
            <a:r>
              <a:rPr lang="en-US" sz="9600" kern="100" dirty="0">
                <a:latin typeface="Arial" panose="020B0604020202020204" pitchFamily="34" charset="0"/>
                <a:ea typeface="Aptos" panose="020B0004020202020204" pitchFamily="34" charset="0"/>
                <a:cs typeface="Times New Roman" panose="02020603050405020304" pitchFamily="18" charset="0"/>
              </a:rPr>
              <a:t> of student knowledge and skills.</a:t>
            </a:r>
          </a:p>
          <a:p>
            <a:pPr marL="566738" lvl="1" indent="-334963">
              <a:lnSpc>
                <a:spcPct val="120000"/>
              </a:lnSpc>
              <a:spcBef>
                <a:spcPts val="600"/>
              </a:spcBef>
              <a:spcAft>
                <a:spcPts val="600"/>
              </a:spcAft>
              <a:buClr>
                <a:schemeClr val="tx1">
                  <a:lumMod val="75000"/>
                  <a:lumOff val="25000"/>
                </a:schemeClr>
              </a:buClr>
              <a:buFont typeface="Arial" panose="020B0604020202020204" pitchFamily="34" charset="0"/>
              <a:buChar char="•"/>
            </a:pPr>
            <a:r>
              <a:rPr lang="en-US" sz="9600" kern="100" dirty="0">
                <a:latin typeface="Arial" panose="020B0604020202020204" pitchFamily="34" charset="0"/>
                <a:ea typeface="Aptos" panose="020B0004020202020204" pitchFamily="34" charset="0"/>
                <a:cs typeface="Times New Roman" panose="02020603050405020304" pitchFamily="18" charset="0"/>
              </a:rPr>
              <a:t>Tutoring is part of the </a:t>
            </a:r>
            <a:r>
              <a:rPr lang="en-US" sz="9600" b="1" kern="100" dirty="0">
                <a:solidFill>
                  <a:srgbClr val="FF0000"/>
                </a:solidFill>
                <a:latin typeface="Arial" panose="020B0604020202020204" pitchFamily="34" charset="0"/>
                <a:ea typeface="Aptos" panose="020B0004020202020204" pitchFamily="34" charset="0"/>
                <a:cs typeface="Times New Roman" panose="02020603050405020304" pitchFamily="18" charset="0"/>
              </a:rPr>
              <a:t>school day</a:t>
            </a:r>
            <a:r>
              <a:rPr lang="en-US" sz="9600" kern="100" dirty="0">
                <a:solidFill>
                  <a:schemeClr val="tx1"/>
                </a:solidFill>
                <a:latin typeface="Arial" panose="020B0604020202020204" pitchFamily="34" charset="0"/>
                <a:ea typeface="Aptos" panose="020B0004020202020204" pitchFamily="34" charset="0"/>
                <a:cs typeface="Times New Roman" panose="02020603050405020304" pitchFamily="18" charset="0"/>
              </a:rPr>
              <a:t>.</a:t>
            </a:r>
            <a:endParaRPr lang="en-US" sz="9600" dirty="0">
              <a:solidFill>
                <a:schemeClr val="tx1"/>
              </a:solidFill>
            </a:endParaRPr>
          </a:p>
          <a:p>
            <a:pPr marL="514350" indent="-514350">
              <a:lnSpc>
                <a:spcPct val="110000"/>
              </a:lnSpc>
              <a:buAutoNum type="arabicPeriod"/>
            </a:pPr>
            <a:endParaRPr lang="en-US" dirty="0">
              <a:solidFill>
                <a:srgbClr val="0070C0"/>
              </a:solidFill>
            </a:endParaRPr>
          </a:p>
          <a:p>
            <a:pPr marL="0" indent="0">
              <a:lnSpc>
                <a:spcPct val="110000"/>
              </a:lnSpc>
              <a:buNone/>
            </a:pPr>
            <a:endParaRPr lang="en-US" dirty="0">
              <a:solidFill>
                <a:srgbClr val="0070C0"/>
              </a:solidFill>
            </a:endParaRPr>
          </a:p>
        </p:txBody>
      </p:sp>
      <p:sp>
        <p:nvSpPr>
          <p:cNvPr id="2" name="Slide Number Placeholder 1">
            <a:extLst>
              <a:ext uri="{FF2B5EF4-FFF2-40B4-BE49-F238E27FC236}">
                <a16:creationId xmlns:a16="http://schemas.microsoft.com/office/drawing/2014/main" id="{CD02A651-C86D-F877-DFE0-8E90CA3BBED0}"/>
              </a:ext>
            </a:extLst>
          </p:cNvPr>
          <p:cNvSpPr>
            <a:spLocks noGrp="1"/>
          </p:cNvSpPr>
          <p:nvPr>
            <p:ph type="sldNum" sz="quarter" idx="12"/>
          </p:nvPr>
        </p:nvSpPr>
        <p:spPr/>
        <p:txBody>
          <a:bodyPr/>
          <a:lstStyle/>
          <a:p>
            <a:pPr>
              <a:lnSpc>
                <a:spcPct val="90000"/>
              </a:lnSpc>
              <a:spcBef>
                <a:spcPts val="1200"/>
              </a:spcBef>
              <a:spcAft>
                <a:spcPts val="200"/>
              </a:spcAft>
            </a:pPr>
            <a:fld id="{425B8834-9231-4E95-9474-5E208B968EA0}" type="slidenum">
              <a:rPr lang="en-US" smtClean="0"/>
              <a:pPr>
                <a:lnSpc>
                  <a:spcPct val="90000"/>
                </a:lnSpc>
                <a:spcBef>
                  <a:spcPts val="1200"/>
                </a:spcBef>
                <a:spcAft>
                  <a:spcPts val="200"/>
                </a:spcAft>
              </a:pPr>
              <a:t>53</a:t>
            </a:fld>
            <a:endParaRPr lang="en-US" dirty="0"/>
          </a:p>
        </p:txBody>
      </p:sp>
      <p:pic>
        <p:nvPicPr>
          <p:cNvPr id="6" name="Graphic 5">
            <a:extLst>
              <a:ext uri="{FF2B5EF4-FFF2-40B4-BE49-F238E27FC236}">
                <a16:creationId xmlns:a16="http://schemas.microsoft.com/office/drawing/2014/main" id="{EAED6213-DD0F-1A1B-D36F-9B3D723E7C93}"/>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411499" y="38100"/>
            <a:ext cx="758390" cy="758390"/>
          </a:xfrm>
          <a:prstGeom prst="rect">
            <a:avLst/>
          </a:prstGeom>
        </p:spPr>
      </p:pic>
    </p:spTree>
    <p:extLst>
      <p:ext uri="{BB962C8B-B14F-4D97-AF65-F5344CB8AC3E}">
        <p14:creationId xmlns:p14="http://schemas.microsoft.com/office/powerpoint/2010/main" val="8355713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83733-EE34-AE92-C53E-319356FF3A6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5CF6E38-628B-3468-F701-60F0A48F9E1B}"/>
              </a:ext>
            </a:extLst>
          </p:cNvPr>
          <p:cNvSpPr>
            <a:spLocks noGrp="1"/>
          </p:cNvSpPr>
          <p:nvPr>
            <p:ph type="title"/>
          </p:nvPr>
        </p:nvSpPr>
        <p:spPr>
          <a:xfrm>
            <a:off x="1875099" y="256132"/>
            <a:ext cx="10294790" cy="1270168"/>
          </a:xfrm>
        </p:spPr>
        <p:txBody>
          <a:bodyPr/>
          <a:lstStyle/>
          <a:p>
            <a:r>
              <a:rPr lang="en-US" dirty="0"/>
              <a:t>High-Impact Tutoring (2)</a:t>
            </a:r>
          </a:p>
        </p:txBody>
      </p:sp>
      <p:sp>
        <p:nvSpPr>
          <p:cNvPr id="4" name="Content Placeholder 3">
            <a:extLst>
              <a:ext uri="{FF2B5EF4-FFF2-40B4-BE49-F238E27FC236}">
                <a16:creationId xmlns:a16="http://schemas.microsoft.com/office/drawing/2014/main" id="{8590CD40-39E3-EE1F-7ACF-58963B874E98}"/>
              </a:ext>
            </a:extLst>
          </p:cNvPr>
          <p:cNvSpPr>
            <a:spLocks noGrp="1"/>
          </p:cNvSpPr>
          <p:nvPr>
            <p:ph idx="1"/>
          </p:nvPr>
        </p:nvSpPr>
        <p:spPr>
          <a:xfrm>
            <a:off x="2111489" y="1815262"/>
            <a:ext cx="9633207" cy="4516265"/>
          </a:xfrm>
        </p:spPr>
        <p:txBody>
          <a:bodyPr>
            <a:normAutofit fontScale="92500" lnSpcReduction="10000"/>
          </a:bodyPr>
          <a:lstStyle/>
          <a:p>
            <a:pPr marL="0" indent="0">
              <a:lnSpc>
                <a:spcPct val="110000"/>
              </a:lnSpc>
              <a:spcBef>
                <a:spcPts val="600"/>
              </a:spcBef>
              <a:spcAft>
                <a:spcPts val="1200"/>
              </a:spcAft>
              <a:buNone/>
            </a:pPr>
            <a:r>
              <a:rPr lang="en-US" dirty="0"/>
              <a:t>HIT</a:t>
            </a:r>
            <a:r>
              <a:rPr lang="en-US" dirty="0">
                <a:solidFill>
                  <a:srgbClr val="000000"/>
                </a:solidFill>
              </a:rPr>
              <a:t> </a:t>
            </a:r>
            <a:r>
              <a:rPr lang="en-US" b="1" dirty="0">
                <a:solidFill>
                  <a:srgbClr val="0070C0"/>
                </a:solidFill>
                <a:hlinkClick r:id="rId2">
                  <a:extLst>
                    <a:ext uri="{A12FA001-AC4F-418D-AE19-62706E023703}">
                      <ahyp:hlinkClr xmlns:ahyp="http://schemas.microsoft.com/office/drawing/2018/hyperlinkcolor" val="tx"/>
                    </a:ext>
                  </a:extLst>
                </a:hlinkClick>
              </a:rPr>
              <a:t>Reduces Absenteeism</a:t>
            </a:r>
            <a:r>
              <a:rPr lang="en-US" dirty="0"/>
              <a:t>.</a:t>
            </a:r>
            <a:endParaRPr lang="en-US" sz="1800" dirty="0"/>
          </a:p>
          <a:p>
            <a:pPr marL="566738" lvl="1" indent="-366713">
              <a:lnSpc>
                <a:spcPct val="110000"/>
              </a:lnSpc>
              <a:spcBef>
                <a:spcPts val="600"/>
              </a:spcBef>
              <a:spcAft>
                <a:spcPts val="1200"/>
              </a:spcAft>
              <a:buClr>
                <a:schemeClr val="tx1">
                  <a:lumMod val="75000"/>
                  <a:lumOff val="25000"/>
                </a:schemeClr>
              </a:buClr>
              <a:buFont typeface="Arial" panose="020B0604020202020204" pitchFamily="34" charset="0"/>
              <a:buChar char="•"/>
            </a:pPr>
            <a:r>
              <a:rPr lang="en-US" sz="2600" dirty="0"/>
              <a:t>In a case study conducted through Stanford University, </a:t>
            </a:r>
            <a:r>
              <a:rPr lang="en-US" sz="2600" b="0" i="0" u="none" strike="noStrike" baseline="0" dirty="0"/>
              <a:t>students were 1.2 percentage points less likely to be absent on days they were scheduled for tutoring, a 7.0 percent decrease in students’ overall likelihood of being absent.</a:t>
            </a:r>
          </a:p>
          <a:p>
            <a:pPr marL="566738" lvl="1" indent="-366713">
              <a:lnSpc>
                <a:spcPct val="110000"/>
              </a:lnSpc>
              <a:spcBef>
                <a:spcPts val="600"/>
              </a:spcBef>
              <a:spcAft>
                <a:spcPts val="1200"/>
              </a:spcAft>
              <a:buClr>
                <a:schemeClr val="tx1">
                  <a:lumMod val="75000"/>
                  <a:lumOff val="25000"/>
                </a:schemeClr>
              </a:buClr>
              <a:buFont typeface="Arial" panose="020B0604020202020204" pitchFamily="34" charset="0"/>
              <a:buChar char="•"/>
            </a:pPr>
            <a:r>
              <a:rPr lang="en-US" sz="2600" dirty="0"/>
              <a:t>Extremely absent students (i.e., absent more than 30 percent of school days)</a:t>
            </a:r>
            <a:r>
              <a:rPr lang="en-US" dirty="0"/>
              <a:t> </a:t>
            </a:r>
            <a:r>
              <a:rPr lang="en-US" sz="2600" dirty="0"/>
              <a:t>attended 2.8 more days of school per year if tutoring was scheduled as part of their day.</a:t>
            </a:r>
            <a:endParaRPr lang="en-US" sz="2600" b="0" i="0" u="none" strike="noStrike" baseline="0" dirty="0"/>
          </a:p>
          <a:p>
            <a:pPr marL="566738" lvl="1" indent="-366713">
              <a:lnSpc>
                <a:spcPct val="110000"/>
              </a:lnSpc>
              <a:spcBef>
                <a:spcPts val="600"/>
              </a:spcBef>
              <a:spcAft>
                <a:spcPts val="1200"/>
              </a:spcAft>
              <a:buClr>
                <a:schemeClr val="tx1">
                  <a:lumMod val="75000"/>
                  <a:lumOff val="25000"/>
                </a:schemeClr>
              </a:buClr>
              <a:buFont typeface="Arial" panose="020B0604020202020204" pitchFamily="34" charset="0"/>
              <a:buChar char="•"/>
            </a:pPr>
            <a:r>
              <a:rPr lang="en-US" sz="2600" b="0" i="0" u="none" strike="noStrike" baseline="0" dirty="0"/>
              <a:t>The greatest impact on attendance occurs when multiple design elements of HIT are incorporated. </a:t>
            </a:r>
          </a:p>
        </p:txBody>
      </p:sp>
      <p:sp>
        <p:nvSpPr>
          <p:cNvPr id="2" name="Slide Number Placeholder 1">
            <a:extLst>
              <a:ext uri="{FF2B5EF4-FFF2-40B4-BE49-F238E27FC236}">
                <a16:creationId xmlns:a16="http://schemas.microsoft.com/office/drawing/2014/main" id="{9E1C7CA2-472D-A394-0866-F0C072035D18}"/>
              </a:ext>
            </a:extLst>
          </p:cNvPr>
          <p:cNvSpPr>
            <a:spLocks noGrp="1"/>
          </p:cNvSpPr>
          <p:nvPr>
            <p:ph type="sldNum" sz="quarter" idx="12"/>
          </p:nvPr>
        </p:nvSpPr>
        <p:spPr/>
        <p:txBody>
          <a:bodyPr/>
          <a:lstStyle/>
          <a:p>
            <a:fld id="{425B8834-9231-4E95-9474-5E208B968EA0}" type="slidenum">
              <a:rPr lang="en-US" smtClean="0"/>
              <a:pPr/>
              <a:t>54</a:t>
            </a:fld>
            <a:endParaRPr lang="en-US" dirty="0"/>
          </a:p>
        </p:txBody>
      </p:sp>
      <p:pic>
        <p:nvPicPr>
          <p:cNvPr id="5" name="Graphic 4">
            <a:extLst>
              <a:ext uri="{FF2B5EF4-FFF2-40B4-BE49-F238E27FC236}">
                <a16:creationId xmlns:a16="http://schemas.microsoft.com/office/drawing/2014/main" id="{481EE257-27AF-32CE-ABBB-DD18E00FAD4F}"/>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11499" y="38100"/>
            <a:ext cx="758390" cy="758390"/>
          </a:xfrm>
          <a:prstGeom prst="rect">
            <a:avLst/>
          </a:prstGeom>
        </p:spPr>
      </p:pic>
    </p:spTree>
    <p:extLst>
      <p:ext uri="{BB962C8B-B14F-4D97-AF65-F5344CB8AC3E}">
        <p14:creationId xmlns:p14="http://schemas.microsoft.com/office/powerpoint/2010/main" val="8774923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8EEB2-4FE8-E149-F1BC-8EE0E8E4489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2BE88D2-3EA5-E625-204C-5D4EA34FC604}"/>
              </a:ext>
            </a:extLst>
          </p:cNvPr>
          <p:cNvSpPr>
            <a:spLocks noGrp="1"/>
          </p:cNvSpPr>
          <p:nvPr>
            <p:ph type="title"/>
          </p:nvPr>
        </p:nvSpPr>
        <p:spPr>
          <a:xfrm>
            <a:off x="1875099" y="256132"/>
            <a:ext cx="10294790" cy="1270168"/>
          </a:xfrm>
        </p:spPr>
        <p:txBody>
          <a:bodyPr/>
          <a:lstStyle/>
          <a:p>
            <a:r>
              <a:rPr lang="en-US" dirty="0"/>
              <a:t>High-Impact Tutoring (3)</a:t>
            </a:r>
          </a:p>
        </p:txBody>
      </p:sp>
      <p:sp>
        <p:nvSpPr>
          <p:cNvPr id="4" name="Content Placeholder 3">
            <a:extLst>
              <a:ext uri="{FF2B5EF4-FFF2-40B4-BE49-F238E27FC236}">
                <a16:creationId xmlns:a16="http://schemas.microsoft.com/office/drawing/2014/main" id="{61EFAB2E-E032-81E4-2969-3B6B7C482F19}"/>
              </a:ext>
            </a:extLst>
          </p:cNvPr>
          <p:cNvSpPr>
            <a:spLocks noGrp="1"/>
          </p:cNvSpPr>
          <p:nvPr>
            <p:ph idx="1"/>
          </p:nvPr>
        </p:nvSpPr>
        <p:spPr>
          <a:xfrm>
            <a:off x="2111489" y="1815262"/>
            <a:ext cx="9633207" cy="4355561"/>
          </a:xfrm>
        </p:spPr>
        <p:txBody>
          <a:bodyPr>
            <a:normAutofit/>
          </a:bodyPr>
          <a:lstStyle/>
          <a:p>
            <a:pPr marL="0" indent="0">
              <a:lnSpc>
                <a:spcPct val="100000"/>
              </a:lnSpc>
              <a:spcBef>
                <a:spcPts val="600"/>
              </a:spcBef>
              <a:spcAft>
                <a:spcPts val="1200"/>
              </a:spcAft>
              <a:buNone/>
            </a:pPr>
            <a:r>
              <a:rPr lang="en-US" b="1" dirty="0"/>
              <a:t>HIT is effective across various models.</a:t>
            </a:r>
            <a:endParaRPr lang="en-US" b="1" dirty="0">
              <a:solidFill>
                <a:schemeClr val="tx1"/>
              </a:solidFill>
            </a:endParaRPr>
          </a:p>
          <a:p>
            <a:pPr marL="519113" indent="-347663">
              <a:lnSpc>
                <a:spcPct val="100000"/>
              </a:lnSpc>
              <a:spcBef>
                <a:spcPts val="600"/>
              </a:spcBef>
              <a:spcAft>
                <a:spcPts val="1200"/>
              </a:spcAft>
              <a:buClr>
                <a:schemeClr val="tx1">
                  <a:lumMod val="75000"/>
                  <a:lumOff val="25000"/>
                </a:schemeClr>
              </a:buClr>
            </a:pPr>
            <a:r>
              <a:rPr lang="en-US" dirty="0">
                <a:solidFill>
                  <a:srgbClr val="0070C0"/>
                </a:solidFill>
                <a:hlinkClick r:id="rId2">
                  <a:extLst>
                    <a:ext uri="{A12FA001-AC4F-418D-AE19-62706E023703}">
                      <ahyp:hlinkClr xmlns:ahyp="http://schemas.microsoft.com/office/drawing/2018/hyperlinkcolor" val="tx"/>
                    </a:ext>
                  </a:extLst>
                </a:hlinkClick>
              </a:rPr>
              <a:t>Research</a:t>
            </a:r>
            <a:r>
              <a:rPr lang="en-US" dirty="0">
                <a:solidFill>
                  <a:schemeClr val="tx1"/>
                </a:solidFill>
              </a:rPr>
              <a:t> </a:t>
            </a:r>
            <a:r>
              <a:rPr lang="en-US" dirty="0"/>
              <a:t>conducted through the University of Chicago found that </a:t>
            </a:r>
            <a:r>
              <a:rPr lang="en-US" b="1" dirty="0"/>
              <a:t>virtual</a:t>
            </a:r>
            <a:r>
              <a:rPr lang="en-US" dirty="0"/>
              <a:t> tutoring models were just as impactful as </a:t>
            </a:r>
            <a:r>
              <a:rPr lang="en-US" b="1" dirty="0"/>
              <a:t>in-person</a:t>
            </a:r>
            <a:r>
              <a:rPr lang="en-US" dirty="0"/>
              <a:t> models.</a:t>
            </a:r>
          </a:p>
          <a:p>
            <a:pPr marL="519113" indent="-347663">
              <a:lnSpc>
                <a:spcPct val="100000"/>
              </a:lnSpc>
              <a:spcBef>
                <a:spcPts val="600"/>
              </a:spcBef>
              <a:spcAft>
                <a:spcPts val="1200"/>
              </a:spcAft>
              <a:buClr>
                <a:schemeClr val="tx1">
                  <a:lumMod val="75000"/>
                  <a:lumOff val="25000"/>
                </a:schemeClr>
              </a:buClr>
            </a:pPr>
            <a:r>
              <a:rPr lang="en-US" dirty="0"/>
              <a:t>This finding suggests that LEAs can employ less expensive tutoring interventions without sacrificing impact. </a:t>
            </a:r>
          </a:p>
        </p:txBody>
      </p:sp>
      <p:sp>
        <p:nvSpPr>
          <p:cNvPr id="2" name="Slide Number Placeholder 1">
            <a:extLst>
              <a:ext uri="{FF2B5EF4-FFF2-40B4-BE49-F238E27FC236}">
                <a16:creationId xmlns:a16="http://schemas.microsoft.com/office/drawing/2014/main" id="{F7456D7D-CE0B-F2F2-F234-D0510B22D9BF}"/>
              </a:ext>
            </a:extLst>
          </p:cNvPr>
          <p:cNvSpPr>
            <a:spLocks noGrp="1"/>
          </p:cNvSpPr>
          <p:nvPr>
            <p:ph type="sldNum" sz="quarter" idx="12"/>
          </p:nvPr>
        </p:nvSpPr>
        <p:spPr/>
        <p:txBody>
          <a:bodyPr/>
          <a:lstStyle/>
          <a:p>
            <a:fld id="{425B8834-9231-4E95-9474-5E208B968EA0}" type="slidenum">
              <a:rPr lang="en-US" smtClean="0"/>
              <a:pPr/>
              <a:t>55</a:t>
            </a:fld>
            <a:endParaRPr lang="en-US" dirty="0"/>
          </a:p>
        </p:txBody>
      </p:sp>
      <p:pic>
        <p:nvPicPr>
          <p:cNvPr id="5" name="Graphic 4">
            <a:extLst>
              <a:ext uri="{FF2B5EF4-FFF2-40B4-BE49-F238E27FC236}">
                <a16:creationId xmlns:a16="http://schemas.microsoft.com/office/drawing/2014/main" id="{E40C096E-8662-7445-4F55-D9B14A9EFC31}"/>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11499" y="38100"/>
            <a:ext cx="758390" cy="758390"/>
          </a:xfrm>
          <a:prstGeom prst="rect">
            <a:avLst/>
          </a:prstGeom>
        </p:spPr>
      </p:pic>
    </p:spTree>
    <p:extLst>
      <p:ext uri="{BB962C8B-B14F-4D97-AF65-F5344CB8AC3E}">
        <p14:creationId xmlns:p14="http://schemas.microsoft.com/office/powerpoint/2010/main" val="34301750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D76F9C-017D-1B32-5D85-4C55A42294D2}"/>
              </a:ext>
            </a:extLst>
          </p:cNvPr>
          <p:cNvSpPr>
            <a:spLocks noGrp="1"/>
          </p:cNvSpPr>
          <p:nvPr>
            <p:ph type="title"/>
          </p:nvPr>
        </p:nvSpPr>
        <p:spPr/>
        <p:txBody>
          <a:bodyPr/>
          <a:lstStyle/>
          <a:p>
            <a:r>
              <a:rPr lang="en-US" dirty="0"/>
              <a:t>Funding Source for HIT</a:t>
            </a:r>
          </a:p>
        </p:txBody>
      </p:sp>
      <p:sp>
        <p:nvSpPr>
          <p:cNvPr id="4" name="Content Placeholder 3">
            <a:extLst>
              <a:ext uri="{FF2B5EF4-FFF2-40B4-BE49-F238E27FC236}">
                <a16:creationId xmlns:a16="http://schemas.microsoft.com/office/drawing/2014/main" id="{8150E221-58FF-0F15-8500-C36852F93951}"/>
              </a:ext>
            </a:extLst>
          </p:cNvPr>
          <p:cNvSpPr>
            <a:spLocks noGrp="1"/>
          </p:cNvSpPr>
          <p:nvPr>
            <p:ph idx="1"/>
          </p:nvPr>
        </p:nvSpPr>
        <p:spPr>
          <a:xfrm>
            <a:off x="2111489" y="2002420"/>
            <a:ext cx="10058400" cy="4168403"/>
          </a:xfrm>
        </p:spPr>
        <p:txBody>
          <a:bodyPr>
            <a:normAutofit/>
          </a:bodyPr>
          <a:lstStyle/>
          <a:p>
            <a:pPr marL="0" indent="0">
              <a:lnSpc>
                <a:spcPct val="100000"/>
              </a:lnSpc>
              <a:spcBef>
                <a:spcPts val="600"/>
              </a:spcBef>
              <a:spcAft>
                <a:spcPts val="1200"/>
              </a:spcAft>
              <a:buClr>
                <a:schemeClr val="tx1"/>
              </a:buClr>
              <a:buNone/>
            </a:pPr>
            <a:r>
              <a:rPr lang="en-US" dirty="0">
                <a:solidFill>
                  <a:srgbClr val="0070C0"/>
                </a:solidFill>
                <a:hlinkClick r:id="rId2">
                  <a:extLst>
                    <a:ext uri="{A12FA001-AC4F-418D-AE19-62706E023703}">
                      <ahyp:hlinkClr xmlns:ahyp="http://schemas.microsoft.com/office/drawing/2018/hyperlinkcolor" val="tx"/>
                    </a:ext>
                  </a:extLst>
                </a:hlinkClick>
              </a:rPr>
              <a:t>Learning Recovery Emergency Block Grant</a:t>
            </a:r>
            <a:r>
              <a:rPr lang="en-US" dirty="0">
                <a:solidFill>
                  <a:srgbClr val="0070C0"/>
                </a:solidFill>
              </a:rPr>
              <a:t> </a:t>
            </a:r>
            <a:r>
              <a:rPr lang="en-US" dirty="0"/>
              <a:t>(LREBG)</a:t>
            </a:r>
          </a:p>
          <a:p>
            <a:pPr marL="0" indent="0">
              <a:lnSpc>
                <a:spcPct val="100000"/>
              </a:lnSpc>
              <a:spcBef>
                <a:spcPts val="600"/>
              </a:spcBef>
              <a:spcAft>
                <a:spcPts val="1200"/>
              </a:spcAft>
              <a:buNone/>
            </a:pPr>
            <a:r>
              <a:rPr lang="en-US" dirty="0"/>
              <a:t>Pursuant to </a:t>
            </a:r>
            <a:r>
              <a:rPr lang="en-US" i="1" dirty="0"/>
              <a:t>EC</a:t>
            </a:r>
            <a:r>
              <a:rPr lang="en-US" dirty="0"/>
              <a:t> Section 32526(c)(2)(B)(i), LREBG funds may be expended on accelerating progress to close learning gaps through the implementation, expansion, or enhancement of evidence-based learning supports, such as: </a:t>
            </a:r>
            <a:r>
              <a:rPr lang="en-US" b="1" dirty="0"/>
              <a:t>Tutoring</a:t>
            </a:r>
            <a:r>
              <a:rPr lang="en-US" dirty="0"/>
              <a:t> or other </a:t>
            </a:r>
            <a:r>
              <a:rPr lang="en-US" b="1" dirty="0"/>
              <a:t>one-on-one</a:t>
            </a:r>
            <a:r>
              <a:rPr lang="en-US" dirty="0"/>
              <a:t> or </a:t>
            </a:r>
            <a:r>
              <a:rPr lang="en-US" b="1" dirty="0"/>
              <a:t>small group </a:t>
            </a:r>
            <a:r>
              <a:rPr lang="en-US" dirty="0"/>
              <a:t>learning supports provided by certificated or classified staff.</a:t>
            </a:r>
          </a:p>
          <a:p>
            <a:pPr marL="0" indent="0">
              <a:lnSpc>
                <a:spcPct val="100000"/>
              </a:lnSpc>
              <a:spcBef>
                <a:spcPts val="0"/>
              </a:spcBef>
              <a:spcAft>
                <a:spcPts val="0"/>
              </a:spcAft>
              <a:buNone/>
            </a:pPr>
            <a:endParaRPr lang="en-US" dirty="0">
              <a:solidFill>
                <a:schemeClr val="tx1"/>
              </a:solidFill>
            </a:endParaRPr>
          </a:p>
          <a:p>
            <a:pPr marL="0" indent="0">
              <a:lnSpc>
                <a:spcPct val="100000"/>
              </a:lnSpc>
              <a:spcBef>
                <a:spcPts val="0"/>
              </a:spcBef>
              <a:spcAft>
                <a:spcPts val="0"/>
              </a:spcAft>
              <a:buNone/>
            </a:pPr>
            <a:endParaRPr lang="en-US" dirty="0">
              <a:solidFill>
                <a:srgbClr val="0070C0"/>
              </a:solidFill>
            </a:endParaRPr>
          </a:p>
        </p:txBody>
      </p:sp>
      <p:sp>
        <p:nvSpPr>
          <p:cNvPr id="2" name="Slide Number Placeholder 1">
            <a:extLst>
              <a:ext uri="{FF2B5EF4-FFF2-40B4-BE49-F238E27FC236}">
                <a16:creationId xmlns:a16="http://schemas.microsoft.com/office/drawing/2014/main" id="{40F928A4-91CC-7BA5-AD98-2CAA70148428}"/>
              </a:ext>
            </a:extLst>
          </p:cNvPr>
          <p:cNvSpPr>
            <a:spLocks noGrp="1"/>
          </p:cNvSpPr>
          <p:nvPr>
            <p:ph type="sldNum" sz="quarter" idx="12"/>
          </p:nvPr>
        </p:nvSpPr>
        <p:spPr/>
        <p:txBody>
          <a:bodyPr/>
          <a:lstStyle/>
          <a:p>
            <a:fld id="{425B8834-9231-4E95-9474-5E208B968EA0}" type="slidenum">
              <a:rPr lang="en-US" smtClean="0"/>
              <a:pPr/>
              <a:t>56</a:t>
            </a:fld>
            <a:endParaRPr lang="en-US" dirty="0"/>
          </a:p>
        </p:txBody>
      </p:sp>
      <p:pic>
        <p:nvPicPr>
          <p:cNvPr id="5" name="Graphic 4">
            <a:extLst>
              <a:ext uri="{FF2B5EF4-FFF2-40B4-BE49-F238E27FC236}">
                <a16:creationId xmlns:a16="http://schemas.microsoft.com/office/drawing/2014/main" id="{AC96B0E4-E2CF-5F13-59C3-57C983F18BD4}"/>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94720" y="67111"/>
            <a:ext cx="914400" cy="914400"/>
          </a:xfrm>
          <a:prstGeom prst="rect">
            <a:avLst/>
          </a:prstGeom>
        </p:spPr>
      </p:pic>
    </p:spTree>
    <p:extLst>
      <p:ext uri="{BB962C8B-B14F-4D97-AF65-F5344CB8AC3E}">
        <p14:creationId xmlns:p14="http://schemas.microsoft.com/office/powerpoint/2010/main" val="8323786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D76F9C-017D-1B32-5D85-4C55A42294D2}"/>
              </a:ext>
            </a:extLst>
          </p:cNvPr>
          <p:cNvSpPr>
            <a:spLocks noGrp="1"/>
          </p:cNvSpPr>
          <p:nvPr>
            <p:ph type="title"/>
          </p:nvPr>
        </p:nvSpPr>
        <p:spPr>
          <a:xfrm>
            <a:off x="2111489" y="256133"/>
            <a:ext cx="10058400" cy="959210"/>
          </a:xfrm>
        </p:spPr>
        <p:txBody>
          <a:bodyPr/>
          <a:lstStyle/>
          <a:p>
            <a:r>
              <a:rPr lang="en-US" dirty="0"/>
              <a:t>High-Impact Tutoring Resources</a:t>
            </a:r>
          </a:p>
        </p:txBody>
      </p:sp>
      <p:sp>
        <p:nvSpPr>
          <p:cNvPr id="4" name="Content Placeholder 3">
            <a:extLst>
              <a:ext uri="{FF2B5EF4-FFF2-40B4-BE49-F238E27FC236}">
                <a16:creationId xmlns:a16="http://schemas.microsoft.com/office/drawing/2014/main" id="{8150E221-58FF-0F15-8500-C36852F93951}"/>
              </a:ext>
            </a:extLst>
          </p:cNvPr>
          <p:cNvSpPr>
            <a:spLocks noGrp="1"/>
          </p:cNvSpPr>
          <p:nvPr>
            <p:ph idx="1"/>
          </p:nvPr>
        </p:nvSpPr>
        <p:spPr/>
        <p:txBody>
          <a:bodyPr>
            <a:normAutofit fontScale="92500" lnSpcReduction="20000"/>
          </a:bodyPr>
          <a:lstStyle/>
          <a:p>
            <a:pPr marL="0" indent="0">
              <a:lnSpc>
                <a:spcPct val="110000"/>
              </a:lnSpc>
              <a:spcBef>
                <a:spcPts val="600"/>
              </a:spcBef>
              <a:spcAft>
                <a:spcPts val="1200"/>
              </a:spcAft>
              <a:buNone/>
            </a:pPr>
            <a:r>
              <a:rPr lang="en-US" dirty="0">
                <a:solidFill>
                  <a:srgbClr val="0070C0"/>
                </a:solidFill>
                <a:hlinkClick r:id="rId2">
                  <a:extLst>
                    <a:ext uri="{A12FA001-AC4F-418D-AE19-62706E023703}">
                      <ahyp:hlinkClr xmlns:ahyp="http://schemas.microsoft.com/office/drawing/2018/hyperlinkcolor" val="tx"/>
                    </a:ext>
                  </a:extLst>
                </a:hlinkClick>
              </a:rPr>
              <a:t>National Student Support Accelerator</a:t>
            </a:r>
            <a:endParaRPr lang="en-US" dirty="0">
              <a:solidFill>
                <a:srgbClr val="0070C0"/>
              </a:solidFill>
            </a:endParaRPr>
          </a:p>
          <a:p>
            <a:pPr marL="515938" indent="-341313">
              <a:lnSpc>
                <a:spcPct val="110000"/>
              </a:lnSpc>
              <a:spcBef>
                <a:spcPts val="600"/>
              </a:spcBef>
              <a:spcAft>
                <a:spcPts val="1200"/>
              </a:spcAft>
            </a:pPr>
            <a:r>
              <a:rPr lang="en-US" dirty="0"/>
              <a:t>HIT tools, research briefs, and videos from Stanford University</a:t>
            </a:r>
            <a:endParaRPr lang="en-US" dirty="0">
              <a:solidFill>
                <a:srgbClr val="0070C0"/>
              </a:solidFill>
            </a:endParaRPr>
          </a:p>
          <a:p>
            <a:pPr marL="0" indent="0">
              <a:lnSpc>
                <a:spcPct val="110000"/>
              </a:lnSpc>
              <a:spcBef>
                <a:spcPts val="600"/>
              </a:spcBef>
              <a:spcAft>
                <a:spcPts val="1200"/>
              </a:spcAft>
              <a:buClr>
                <a:schemeClr val="tx1"/>
              </a:buClr>
              <a:buNone/>
            </a:pPr>
            <a:r>
              <a:rPr lang="en-US" dirty="0">
                <a:solidFill>
                  <a:srgbClr val="0070C0"/>
                </a:solidFill>
                <a:hlinkClick r:id="rId3">
                  <a:extLst>
                    <a:ext uri="{A12FA001-AC4F-418D-AE19-62706E023703}">
                      <ahyp:hlinkClr xmlns:ahyp="http://schemas.microsoft.com/office/drawing/2018/hyperlinkcolor" val="tx"/>
                    </a:ext>
                  </a:extLst>
                </a:hlinkClick>
              </a:rPr>
              <a:t>What is High Impact Tutoring?</a:t>
            </a:r>
            <a:endParaRPr lang="en-US" dirty="0">
              <a:solidFill>
                <a:srgbClr val="0070C0"/>
              </a:solidFill>
            </a:endParaRPr>
          </a:p>
          <a:p>
            <a:pPr marL="515938" indent="-342900">
              <a:lnSpc>
                <a:spcPct val="110000"/>
              </a:lnSpc>
              <a:spcBef>
                <a:spcPts val="600"/>
              </a:spcBef>
              <a:spcAft>
                <a:spcPts val="1200"/>
              </a:spcAft>
              <a:buClr>
                <a:schemeClr val="tx1">
                  <a:lumMod val="75000"/>
                  <a:lumOff val="25000"/>
                </a:schemeClr>
              </a:buClr>
            </a:pPr>
            <a:r>
              <a:rPr lang="en-US" dirty="0"/>
              <a:t>Overview of HIT, including the basics, benefits, and research (presentation and one-pager)</a:t>
            </a:r>
            <a:endParaRPr lang="en-US" dirty="0">
              <a:solidFill>
                <a:srgbClr val="0070C0"/>
              </a:solidFill>
              <a:hlinkClick r:id="rId4">
                <a:extLst>
                  <a:ext uri="{A12FA001-AC4F-418D-AE19-62706E023703}">
                    <ahyp:hlinkClr xmlns:ahyp="http://schemas.microsoft.com/office/drawing/2018/hyperlinkcolor" val="tx"/>
                  </a:ext>
                </a:extLst>
              </a:hlinkClick>
            </a:endParaRPr>
          </a:p>
          <a:p>
            <a:pPr marL="0" indent="0">
              <a:lnSpc>
                <a:spcPct val="110000"/>
              </a:lnSpc>
              <a:spcBef>
                <a:spcPts val="600"/>
              </a:spcBef>
              <a:spcAft>
                <a:spcPts val="1200"/>
              </a:spcAft>
              <a:buClr>
                <a:schemeClr val="tx1"/>
              </a:buClr>
              <a:buNone/>
            </a:pPr>
            <a:r>
              <a:rPr lang="en-US" dirty="0">
                <a:solidFill>
                  <a:srgbClr val="0070C0"/>
                </a:solidFill>
                <a:hlinkClick r:id="rId4">
                  <a:extLst>
                    <a:ext uri="{A12FA001-AC4F-418D-AE19-62706E023703}">
                      <ahyp:hlinkClr xmlns:ahyp="http://schemas.microsoft.com/office/drawing/2018/hyperlinkcolor" val="tx"/>
                    </a:ext>
                  </a:extLst>
                </a:hlinkClick>
              </a:rPr>
              <a:t>California Educators Together</a:t>
            </a:r>
            <a:endParaRPr lang="en-US" dirty="0">
              <a:solidFill>
                <a:srgbClr val="0070C0"/>
              </a:solidFill>
            </a:endParaRPr>
          </a:p>
          <a:p>
            <a:pPr marL="515938" indent="-331788">
              <a:lnSpc>
                <a:spcPct val="110000"/>
              </a:lnSpc>
              <a:spcBef>
                <a:spcPts val="600"/>
              </a:spcBef>
              <a:spcAft>
                <a:spcPts val="1200"/>
              </a:spcAft>
              <a:buClr>
                <a:schemeClr val="tx1"/>
              </a:buClr>
            </a:pPr>
            <a:r>
              <a:rPr lang="en-US" dirty="0"/>
              <a:t>Resources that support the importance of tutoring plans for sustainability</a:t>
            </a:r>
          </a:p>
        </p:txBody>
      </p:sp>
      <p:sp>
        <p:nvSpPr>
          <p:cNvPr id="2" name="Slide Number Placeholder 1">
            <a:extLst>
              <a:ext uri="{FF2B5EF4-FFF2-40B4-BE49-F238E27FC236}">
                <a16:creationId xmlns:a16="http://schemas.microsoft.com/office/drawing/2014/main" id="{40F928A4-91CC-7BA5-AD98-2CAA70148428}"/>
              </a:ext>
            </a:extLst>
          </p:cNvPr>
          <p:cNvSpPr>
            <a:spLocks noGrp="1"/>
          </p:cNvSpPr>
          <p:nvPr>
            <p:ph type="sldNum" sz="quarter" idx="12"/>
          </p:nvPr>
        </p:nvSpPr>
        <p:spPr/>
        <p:txBody>
          <a:bodyPr/>
          <a:lstStyle/>
          <a:p>
            <a:fld id="{425B8834-9231-4E95-9474-5E208B968EA0}" type="slidenum">
              <a:rPr lang="en-US" smtClean="0"/>
              <a:pPr/>
              <a:t>57</a:t>
            </a:fld>
            <a:endParaRPr lang="en-US" dirty="0"/>
          </a:p>
        </p:txBody>
      </p:sp>
      <p:pic>
        <p:nvPicPr>
          <p:cNvPr id="5" name="Graphic 4">
            <a:extLst>
              <a:ext uri="{FF2B5EF4-FFF2-40B4-BE49-F238E27FC236}">
                <a16:creationId xmlns:a16="http://schemas.microsoft.com/office/drawing/2014/main" id="{674E25D9-8539-F39B-F3BF-87C78463F742}"/>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411499" y="38100"/>
            <a:ext cx="758390" cy="758390"/>
          </a:xfrm>
          <a:prstGeom prst="rect">
            <a:avLst/>
          </a:prstGeom>
        </p:spPr>
      </p:pic>
    </p:spTree>
    <p:extLst>
      <p:ext uri="{BB962C8B-B14F-4D97-AF65-F5344CB8AC3E}">
        <p14:creationId xmlns:p14="http://schemas.microsoft.com/office/powerpoint/2010/main" val="12466102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676661-2CC1-8A0B-027A-D7D042685437}"/>
              </a:ext>
            </a:extLst>
          </p:cNvPr>
          <p:cNvSpPr>
            <a:spLocks noGrp="1"/>
          </p:cNvSpPr>
          <p:nvPr>
            <p:ph type="title" idx="4294967295"/>
          </p:nvPr>
        </p:nvSpPr>
        <p:spPr>
          <a:xfrm>
            <a:off x="2660650" y="412750"/>
            <a:ext cx="6362700" cy="3155950"/>
          </a:xfrm>
          <a:prstGeom prst="rect">
            <a:avLst/>
          </a:prstGeom>
          <a:noFill/>
          <a:ln>
            <a:noFill/>
            <a:prstDash/>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90000"/>
              </a:lnSpc>
              <a:spcBef>
                <a:spcPts val="1200"/>
              </a:spcBef>
              <a:spcAft>
                <a:spcPts val="200"/>
              </a:spcAft>
              <a:buClrTx/>
              <a:buSzPct val="100000"/>
              <a:buFont typeface="Arial" panose="020B0604020202020204" pitchFamily="34" charset="0"/>
              <a:buNone/>
              <a:tabLst/>
              <a:defRPr/>
            </a:pPr>
            <a:r>
              <a:rPr kumimoji="0" lang="en-US" sz="6000" b="0" i="0" u="none" strike="noStrike" kern="1200" cap="none" spc="0" normalizeH="0" baseline="0" noProof="0" dirty="0">
                <a:ln>
                  <a:noFill/>
                </a:ln>
                <a:solidFill>
                  <a:schemeClr val="tx1">
                    <a:lumMod val="75000"/>
                    <a:lumOff val="25000"/>
                  </a:schemeClr>
                </a:solidFill>
                <a:effectLst/>
                <a:uLnTx/>
                <a:uFillTx/>
                <a:latin typeface="+mn-lt"/>
                <a:ea typeface="+mn-ea"/>
                <a:cs typeface="+mn-cs"/>
              </a:rPr>
              <a:t>Plan Development Process</a:t>
            </a:r>
          </a:p>
        </p:txBody>
      </p:sp>
    </p:spTree>
    <p:extLst>
      <p:ext uri="{BB962C8B-B14F-4D97-AF65-F5344CB8AC3E}">
        <p14:creationId xmlns:p14="http://schemas.microsoft.com/office/powerpoint/2010/main" val="12426282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19F9A-45C1-8554-A8EE-CBB4C7C1B9F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4DE36C3-E4DE-1B29-AF9B-9AC08F4CEC26}"/>
              </a:ext>
            </a:extLst>
          </p:cNvPr>
          <p:cNvSpPr>
            <a:spLocks noGrp="1"/>
          </p:cNvSpPr>
          <p:nvPr>
            <p:ph type="title"/>
          </p:nvPr>
        </p:nvSpPr>
        <p:spPr>
          <a:xfrm>
            <a:off x="2026227" y="256132"/>
            <a:ext cx="10143662" cy="1450757"/>
          </a:xfrm>
        </p:spPr>
        <p:txBody>
          <a:bodyPr/>
          <a:lstStyle/>
          <a:p>
            <a:r>
              <a:rPr lang="en-US" dirty="0"/>
              <a:t>TSI Plan Development (1)</a:t>
            </a:r>
          </a:p>
        </p:txBody>
      </p:sp>
      <p:sp>
        <p:nvSpPr>
          <p:cNvPr id="4" name="Content Placeholder 3">
            <a:extLst>
              <a:ext uri="{FF2B5EF4-FFF2-40B4-BE49-F238E27FC236}">
                <a16:creationId xmlns:a16="http://schemas.microsoft.com/office/drawing/2014/main" id="{E82FF325-F780-B34D-A053-8023C76403B3}"/>
              </a:ext>
            </a:extLst>
          </p:cNvPr>
          <p:cNvSpPr>
            <a:spLocks noGrp="1"/>
          </p:cNvSpPr>
          <p:nvPr>
            <p:ph idx="1"/>
          </p:nvPr>
        </p:nvSpPr>
        <p:spPr>
          <a:xfrm>
            <a:off x="2348345" y="1815262"/>
            <a:ext cx="9821544" cy="4527481"/>
          </a:xfrm>
        </p:spPr>
        <p:txBody>
          <a:bodyPr>
            <a:normAutofit fontScale="85000" lnSpcReduction="20000"/>
          </a:bodyPr>
          <a:lstStyle/>
          <a:p>
            <a:pPr marL="347663" lvl="1" indent="-347663">
              <a:lnSpc>
                <a:spcPct val="110000"/>
              </a:lnSpc>
              <a:spcBef>
                <a:spcPts val="600"/>
              </a:spcBef>
              <a:spcAft>
                <a:spcPts val="1200"/>
              </a:spcAft>
              <a:buFont typeface="Arial" panose="020B0604020202020204" pitchFamily="34" charset="0"/>
              <a:buChar char="•"/>
            </a:pPr>
            <a:r>
              <a:rPr lang="en-US" sz="2800" dirty="0"/>
              <a:t>As an example, ABC Middle School is eligible for TSI based on its homeless student group’s performance in the chronic absenteeism, math, and ELA indicators.</a:t>
            </a:r>
          </a:p>
          <a:p>
            <a:pPr marL="347663" lvl="1" indent="-347663">
              <a:lnSpc>
                <a:spcPct val="110000"/>
              </a:lnSpc>
              <a:spcBef>
                <a:spcPts val="600"/>
              </a:spcBef>
              <a:spcAft>
                <a:spcPts val="1200"/>
              </a:spcAft>
              <a:buFont typeface="Arial" panose="020B0604020202020204" pitchFamily="34" charset="0"/>
              <a:buChar char="•"/>
            </a:pPr>
            <a:r>
              <a:rPr lang="en-US" sz="2800" dirty="0"/>
              <a:t>While the SPSA meets schoolwide planning requirements for ABC Middle School, the SPSA can also meet its TSI planning requirements if additional information is added to each section of the SPSA.</a:t>
            </a:r>
          </a:p>
          <a:p>
            <a:pPr marL="347663" lvl="1" indent="-347663">
              <a:lnSpc>
                <a:spcPct val="110000"/>
              </a:lnSpc>
              <a:spcBef>
                <a:spcPts val="600"/>
              </a:spcBef>
              <a:spcAft>
                <a:spcPts val="1200"/>
              </a:spcAft>
              <a:buFont typeface="Arial" panose="020B0604020202020204" pitchFamily="34" charset="0"/>
              <a:buChar char="•"/>
            </a:pPr>
            <a:r>
              <a:rPr lang="en-US" sz="2800" i="1" dirty="0">
                <a:cs typeface="Arial" panose="020B0604020202020204" pitchFamily="34" charset="0"/>
              </a:rPr>
              <a:t>EC s</a:t>
            </a:r>
            <a:r>
              <a:rPr lang="en-US" sz="2800" dirty="0">
                <a:cs typeface="Arial" panose="020B0604020202020204" pitchFamily="34" charset="0"/>
              </a:rPr>
              <a:t>ections 64001–65001 allows for schools to streamline its state and federal planning processes through the SPSA.</a:t>
            </a:r>
            <a:endParaRPr lang="en-US" sz="2800" b="1" dirty="0">
              <a:cs typeface="Arial" panose="020B0604020202020204" pitchFamily="34" charset="0"/>
            </a:endParaRPr>
          </a:p>
          <a:p>
            <a:pPr marL="0" lvl="1" indent="0">
              <a:lnSpc>
                <a:spcPct val="110000"/>
              </a:lnSpc>
              <a:spcBef>
                <a:spcPts val="600"/>
              </a:spcBef>
              <a:spcAft>
                <a:spcPts val="1200"/>
              </a:spcAft>
              <a:buNone/>
            </a:pPr>
            <a:r>
              <a:rPr lang="en-US" sz="2800" dirty="0">
                <a:cs typeface="Arial" panose="020B0604020202020204" pitchFamily="34" charset="0"/>
              </a:rPr>
              <a:t>The following slides will highlight how state and federal planning can be streamlined through the use of CDE’s </a:t>
            </a:r>
            <a:r>
              <a:rPr lang="en-US" sz="2800" dirty="0">
                <a:cs typeface="Arial" panose="020B0604020202020204" pitchFamily="34" charset="0"/>
                <a:hlinkClick r:id="rId2"/>
              </a:rPr>
              <a:t>SPSA for TSI template</a:t>
            </a:r>
            <a:r>
              <a:rPr lang="en-US" sz="2800" dirty="0">
                <a:cs typeface="Arial" panose="020B0604020202020204" pitchFamily="34" charset="0"/>
              </a:rPr>
              <a:t>.</a:t>
            </a:r>
            <a:endParaRPr lang="en-US" sz="2800" dirty="0"/>
          </a:p>
        </p:txBody>
      </p:sp>
      <p:sp>
        <p:nvSpPr>
          <p:cNvPr id="2" name="Slide Number Placeholder 1">
            <a:extLst>
              <a:ext uri="{FF2B5EF4-FFF2-40B4-BE49-F238E27FC236}">
                <a16:creationId xmlns:a16="http://schemas.microsoft.com/office/drawing/2014/main" id="{FD8A5483-29B3-F5B5-AFA2-52A563DE45F6}"/>
              </a:ext>
            </a:extLst>
          </p:cNvPr>
          <p:cNvSpPr>
            <a:spLocks noGrp="1"/>
          </p:cNvSpPr>
          <p:nvPr>
            <p:ph type="sldNum" sz="quarter" idx="12"/>
          </p:nvPr>
        </p:nvSpPr>
        <p:spPr/>
        <p:txBody>
          <a:bodyPr/>
          <a:lstStyle/>
          <a:p>
            <a:fld id="{425B8834-9231-4E95-9474-5E208B968EA0}" type="slidenum">
              <a:rPr lang="en-US" smtClean="0"/>
              <a:pPr/>
              <a:t>59</a:t>
            </a:fld>
            <a:endParaRPr lang="en-US" dirty="0"/>
          </a:p>
        </p:txBody>
      </p:sp>
      <p:pic>
        <p:nvPicPr>
          <p:cNvPr id="5" name="Graphic 4">
            <a:extLst>
              <a:ext uri="{FF2B5EF4-FFF2-40B4-BE49-F238E27FC236}">
                <a16:creationId xmlns:a16="http://schemas.microsoft.com/office/drawing/2014/main" id="{A56B62D6-D940-F374-38D1-8B6698DFDEDA}"/>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11499" y="38100"/>
            <a:ext cx="758390" cy="758390"/>
          </a:xfrm>
          <a:prstGeom prst="rect">
            <a:avLst/>
          </a:prstGeom>
        </p:spPr>
      </p:pic>
    </p:spTree>
    <p:extLst>
      <p:ext uri="{BB962C8B-B14F-4D97-AF65-F5344CB8AC3E}">
        <p14:creationId xmlns:p14="http://schemas.microsoft.com/office/powerpoint/2010/main" val="705861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58A11B-2B02-8C4D-7282-25AD4085F05C}"/>
              </a:ext>
            </a:extLst>
          </p:cNvPr>
          <p:cNvSpPr>
            <a:spLocks noGrp="1"/>
          </p:cNvSpPr>
          <p:nvPr>
            <p:ph type="title"/>
          </p:nvPr>
        </p:nvSpPr>
        <p:spPr/>
        <p:txBody>
          <a:bodyPr vert="horz" lIns="91440" tIns="45720" rIns="91440" bIns="45720" rtlCol="0" anchor="ctr">
            <a:normAutofit/>
          </a:bodyPr>
          <a:lstStyle/>
          <a:p>
            <a:r>
              <a:rPr lang="en-US" dirty="0"/>
              <a:t>Agenda</a:t>
            </a:r>
          </a:p>
        </p:txBody>
      </p:sp>
      <p:sp>
        <p:nvSpPr>
          <p:cNvPr id="37" name="Content Placeholder 36">
            <a:extLst>
              <a:ext uri="{FF2B5EF4-FFF2-40B4-BE49-F238E27FC236}">
                <a16:creationId xmlns:a16="http://schemas.microsoft.com/office/drawing/2014/main" id="{A128DC8C-0EB8-09F7-12F9-EA7266413818}"/>
              </a:ext>
            </a:extLst>
          </p:cNvPr>
          <p:cNvSpPr>
            <a:spLocks noGrp="1"/>
          </p:cNvSpPr>
          <p:nvPr>
            <p:ph idx="1"/>
          </p:nvPr>
        </p:nvSpPr>
        <p:spPr/>
        <p:txBody>
          <a:bodyPr>
            <a:normAutofit/>
          </a:bodyPr>
          <a:lstStyle/>
          <a:p>
            <a:pPr marL="347663" lvl="0" indent="-347663" algn="l">
              <a:lnSpc>
                <a:spcPct val="100000"/>
              </a:lnSpc>
              <a:spcBef>
                <a:spcPts val="0"/>
              </a:spcBef>
              <a:spcAft>
                <a:spcPts val="600"/>
              </a:spcAft>
            </a:pPr>
            <a:r>
              <a:rPr lang="en-US" dirty="0">
                <a:solidFill>
                  <a:schemeClr val="tx1">
                    <a:lumMod val="75000"/>
                    <a:lumOff val="25000"/>
                  </a:schemeClr>
                </a:solidFill>
              </a:rPr>
              <a:t>Overview of TSI and ATSI</a:t>
            </a:r>
          </a:p>
          <a:p>
            <a:pPr marL="347663" lvl="0" indent="-347663" algn="l">
              <a:lnSpc>
                <a:spcPct val="100000"/>
              </a:lnSpc>
              <a:spcBef>
                <a:spcPts val="0"/>
              </a:spcBef>
              <a:spcAft>
                <a:spcPts val="600"/>
              </a:spcAft>
            </a:pPr>
            <a:r>
              <a:rPr lang="en-US" dirty="0">
                <a:solidFill>
                  <a:schemeClr val="tx1">
                    <a:lumMod val="75000"/>
                    <a:lumOff val="25000"/>
                  </a:schemeClr>
                </a:solidFill>
              </a:rPr>
              <a:t>TSI and ATSI Eligibility/Exit</a:t>
            </a:r>
          </a:p>
          <a:p>
            <a:pPr marL="347663" lvl="0" indent="-347663" algn="l">
              <a:lnSpc>
                <a:spcPct val="100000"/>
              </a:lnSpc>
              <a:spcBef>
                <a:spcPts val="0"/>
              </a:spcBef>
              <a:spcAft>
                <a:spcPts val="600"/>
              </a:spcAft>
            </a:pPr>
            <a:r>
              <a:rPr lang="en-US" dirty="0">
                <a:solidFill>
                  <a:schemeClr val="tx1">
                    <a:lumMod val="75000"/>
                    <a:lumOff val="25000"/>
                  </a:schemeClr>
                </a:solidFill>
              </a:rPr>
              <a:t>Data File and Student Group Report</a:t>
            </a:r>
          </a:p>
          <a:p>
            <a:pPr marL="347663" lvl="0" indent="-347663" algn="l">
              <a:lnSpc>
                <a:spcPct val="100000"/>
              </a:lnSpc>
              <a:spcBef>
                <a:spcPts val="0"/>
              </a:spcBef>
              <a:spcAft>
                <a:spcPts val="600"/>
              </a:spcAft>
            </a:pPr>
            <a:r>
              <a:rPr lang="en-US" dirty="0">
                <a:solidFill>
                  <a:schemeClr val="tx1">
                    <a:lumMod val="75000"/>
                    <a:lumOff val="25000"/>
                  </a:schemeClr>
                </a:solidFill>
              </a:rPr>
              <a:t>Planning Requirements</a:t>
            </a:r>
          </a:p>
          <a:p>
            <a:pPr marL="347663" lvl="0" indent="-347663" algn="l">
              <a:lnSpc>
                <a:spcPct val="100000"/>
              </a:lnSpc>
              <a:spcBef>
                <a:spcPts val="0"/>
              </a:spcBef>
              <a:spcAft>
                <a:spcPts val="600"/>
              </a:spcAft>
            </a:pPr>
            <a:r>
              <a:rPr lang="en-US" dirty="0">
                <a:solidFill>
                  <a:schemeClr val="tx1">
                    <a:lumMod val="75000"/>
                    <a:lumOff val="25000"/>
                  </a:schemeClr>
                </a:solidFill>
              </a:rPr>
              <a:t>Title II Prioritization of Funds</a:t>
            </a:r>
          </a:p>
          <a:p>
            <a:pPr marL="347663" lvl="0" indent="-347663" algn="l">
              <a:lnSpc>
                <a:spcPct val="100000"/>
              </a:lnSpc>
              <a:spcBef>
                <a:spcPts val="0"/>
              </a:spcBef>
              <a:spcAft>
                <a:spcPts val="600"/>
              </a:spcAft>
            </a:pPr>
            <a:r>
              <a:rPr lang="en-US" dirty="0">
                <a:solidFill>
                  <a:schemeClr val="tx1">
                    <a:lumMod val="75000"/>
                    <a:lumOff val="25000"/>
                  </a:schemeClr>
                </a:solidFill>
              </a:rPr>
              <a:t>EBI Consideration</a:t>
            </a:r>
          </a:p>
          <a:p>
            <a:pPr marL="347663" lvl="0" indent="-347663" algn="l">
              <a:lnSpc>
                <a:spcPct val="100000"/>
              </a:lnSpc>
              <a:spcBef>
                <a:spcPts val="0"/>
              </a:spcBef>
              <a:spcAft>
                <a:spcPts val="600"/>
              </a:spcAft>
            </a:pPr>
            <a:r>
              <a:rPr lang="en-US" dirty="0">
                <a:solidFill>
                  <a:schemeClr val="tx1">
                    <a:lumMod val="75000"/>
                    <a:lumOff val="25000"/>
                  </a:schemeClr>
                </a:solidFill>
              </a:rPr>
              <a:t>Plan Development Process</a:t>
            </a:r>
          </a:p>
          <a:p>
            <a:pPr marL="347663" lvl="0" indent="-347663" algn="l">
              <a:lnSpc>
                <a:spcPct val="100000"/>
              </a:lnSpc>
              <a:spcBef>
                <a:spcPts val="0"/>
              </a:spcBef>
              <a:spcAft>
                <a:spcPts val="600"/>
              </a:spcAft>
            </a:pPr>
            <a:r>
              <a:rPr lang="en-US" dirty="0">
                <a:solidFill>
                  <a:schemeClr val="tx1">
                    <a:lumMod val="75000"/>
                    <a:lumOff val="25000"/>
                  </a:schemeClr>
                </a:solidFill>
              </a:rPr>
              <a:t>Summary and Resources</a:t>
            </a:r>
          </a:p>
        </p:txBody>
      </p:sp>
      <p:sp>
        <p:nvSpPr>
          <p:cNvPr id="2" name="Slide Number Placeholder 1">
            <a:extLst>
              <a:ext uri="{FF2B5EF4-FFF2-40B4-BE49-F238E27FC236}">
                <a16:creationId xmlns:a16="http://schemas.microsoft.com/office/drawing/2014/main" id="{1643B4A9-F904-3CA0-B98F-8CABEF2119E9}"/>
              </a:ext>
            </a:extLst>
          </p:cNvPr>
          <p:cNvSpPr>
            <a:spLocks noGrp="1"/>
          </p:cNvSpPr>
          <p:nvPr>
            <p:ph type="sldNum" sz="quarter" idx="12"/>
          </p:nvPr>
        </p:nvSpPr>
        <p:spPr/>
        <p:txBody>
          <a:bodyPr vert="horz" lIns="91440" tIns="45720" rIns="91440" bIns="45720" rtlCol="0" anchor="ctr">
            <a:normAutofit fontScale="92500" lnSpcReduction="20000"/>
          </a:bodyPr>
          <a:lstStyle/>
          <a:p>
            <a:fld id="{425B8834-9231-4E95-9474-5E208B968EA0}" type="slidenum">
              <a:rPr lang="en-US" smtClean="0"/>
              <a:pPr/>
              <a:t>6</a:t>
            </a:fld>
            <a:endParaRPr lang="en-US"/>
          </a:p>
        </p:txBody>
      </p:sp>
      <p:pic>
        <p:nvPicPr>
          <p:cNvPr id="4" name="Graphic 3">
            <a:extLst>
              <a:ext uri="{FF2B5EF4-FFF2-40B4-BE49-F238E27FC236}">
                <a16:creationId xmlns:a16="http://schemas.microsoft.com/office/drawing/2014/main" id="{9E44FB40-08DE-64D7-C341-1FCDFCFBE4C7}"/>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94720" y="33091"/>
            <a:ext cx="914400" cy="914400"/>
          </a:xfrm>
          <a:prstGeom prst="rect">
            <a:avLst/>
          </a:prstGeom>
        </p:spPr>
      </p:pic>
    </p:spTree>
    <p:extLst>
      <p:ext uri="{BB962C8B-B14F-4D97-AF65-F5344CB8AC3E}">
        <p14:creationId xmlns:p14="http://schemas.microsoft.com/office/powerpoint/2010/main" val="30040454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C9022-34F6-6C95-642E-B97BC03031D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16F4FB-4FAF-0C52-4587-C105D1A57340}"/>
              </a:ext>
            </a:extLst>
          </p:cNvPr>
          <p:cNvSpPr>
            <a:spLocks noGrp="1"/>
          </p:cNvSpPr>
          <p:nvPr>
            <p:ph type="title"/>
          </p:nvPr>
        </p:nvSpPr>
        <p:spPr>
          <a:xfrm>
            <a:off x="2057400" y="256132"/>
            <a:ext cx="10112489" cy="994107"/>
          </a:xfrm>
        </p:spPr>
        <p:txBody>
          <a:bodyPr/>
          <a:lstStyle/>
          <a:p>
            <a:r>
              <a:rPr lang="en-US" dirty="0"/>
              <a:t>TSI Plan Development (2)</a:t>
            </a:r>
          </a:p>
        </p:txBody>
      </p:sp>
      <p:pic>
        <p:nvPicPr>
          <p:cNvPr id="6" name="Content Placeholder 5" descr="Reference Appendix 9 for long descriptive text.">
            <a:extLst>
              <a:ext uri="{FF2B5EF4-FFF2-40B4-BE49-F238E27FC236}">
                <a16:creationId xmlns:a16="http://schemas.microsoft.com/office/drawing/2014/main" id="{76B06274-DD38-96D8-FFDB-86C63AE19810}"/>
              </a:ext>
            </a:extLst>
          </p:cNvPr>
          <p:cNvPicPr>
            <a:picLocks noGrp="1" noChangeAspect="1"/>
          </p:cNvPicPr>
          <p:nvPr>
            <p:ph sz="quarter" idx="12"/>
          </p:nvPr>
        </p:nvPicPr>
        <p:blipFill>
          <a:blip r:embed="rId2">
            <a:extLst>
              <a:ext uri="{28A0092B-C50C-407E-A947-70E740481C1C}">
                <a14:useLocalDpi xmlns:a14="http://schemas.microsoft.com/office/drawing/2010/main" val="0"/>
              </a:ext>
            </a:extLst>
          </a:blip>
          <a:stretch/>
        </p:blipFill>
        <p:spPr>
          <a:xfrm>
            <a:off x="2340487" y="1310802"/>
            <a:ext cx="4031737" cy="4236395"/>
          </a:xfrm>
        </p:spPr>
      </p:pic>
      <p:sp>
        <p:nvSpPr>
          <p:cNvPr id="9" name="Content Placeholder 8">
            <a:extLst>
              <a:ext uri="{FF2B5EF4-FFF2-40B4-BE49-F238E27FC236}">
                <a16:creationId xmlns:a16="http://schemas.microsoft.com/office/drawing/2014/main" id="{DB756550-7B56-27A3-2C3D-2A1BC9A96BDC}"/>
              </a:ext>
            </a:extLst>
          </p:cNvPr>
          <p:cNvSpPr>
            <a:spLocks noGrp="1"/>
          </p:cNvSpPr>
          <p:nvPr>
            <p:ph sz="quarter" idx="11"/>
          </p:nvPr>
        </p:nvSpPr>
        <p:spPr>
          <a:xfrm>
            <a:off x="6643688" y="1250238"/>
            <a:ext cx="5545653" cy="4617930"/>
          </a:xfrm>
        </p:spPr>
        <p:txBody>
          <a:bodyPr>
            <a:normAutofit fontScale="92500"/>
          </a:bodyPr>
          <a:lstStyle/>
          <a:p>
            <a:pPr marL="0" indent="0">
              <a:lnSpc>
                <a:spcPct val="100000"/>
              </a:lnSpc>
              <a:spcBef>
                <a:spcPts val="600"/>
              </a:spcBef>
              <a:spcAft>
                <a:spcPts val="1200"/>
              </a:spcAft>
              <a:buNone/>
            </a:pPr>
            <a:r>
              <a:rPr lang="en-US" dirty="0"/>
              <a:t>The SSC and educational partners meet to develop the TSI plan to support the homeless student group. </a:t>
            </a:r>
          </a:p>
          <a:p>
            <a:pPr>
              <a:lnSpc>
                <a:spcPct val="100000"/>
              </a:lnSpc>
              <a:spcBef>
                <a:spcPts val="600"/>
              </a:spcBef>
              <a:spcAft>
                <a:spcPts val="1200"/>
              </a:spcAft>
            </a:pPr>
            <a:r>
              <a:rPr lang="en-US" dirty="0"/>
              <a:t>Various types of data (state and local) can be collected and analyzed:</a:t>
            </a:r>
          </a:p>
          <a:p>
            <a:pPr marL="633413" indent="-396875">
              <a:lnSpc>
                <a:spcPct val="100000"/>
              </a:lnSpc>
              <a:spcBef>
                <a:spcPts val="0"/>
              </a:spcBef>
              <a:spcAft>
                <a:spcPts val="0"/>
              </a:spcAft>
              <a:buFont typeface="Arial" panose="020B0604020202020204" pitchFamily="34" charset="0"/>
              <a:buChar char="•"/>
            </a:pPr>
            <a:r>
              <a:rPr lang="en-US" dirty="0"/>
              <a:t>Dashboard indicators</a:t>
            </a:r>
          </a:p>
          <a:p>
            <a:pPr marL="633413" indent="-396875">
              <a:lnSpc>
                <a:spcPct val="100000"/>
              </a:lnSpc>
              <a:spcBef>
                <a:spcPts val="0"/>
              </a:spcBef>
              <a:spcAft>
                <a:spcPts val="0"/>
              </a:spcAft>
              <a:buFont typeface="Arial" panose="020B0604020202020204" pitchFamily="34" charset="0"/>
              <a:buChar char="•"/>
            </a:pPr>
            <a:r>
              <a:rPr lang="en-US" dirty="0"/>
              <a:t>Student group reports</a:t>
            </a:r>
          </a:p>
          <a:p>
            <a:pPr marL="633413" indent="-396875">
              <a:lnSpc>
                <a:spcPct val="100000"/>
              </a:lnSpc>
              <a:spcBef>
                <a:spcPts val="0"/>
              </a:spcBef>
              <a:spcAft>
                <a:spcPts val="0"/>
              </a:spcAft>
              <a:buFont typeface="Arial" panose="020B0604020202020204" pitchFamily="34" charset="0"/>
              <a:buChar char="•"/>
            </a:pPr>
            <a:r>
              <a:rPr lang="en-US" dirty="0"/>
              <a:t>Attendance data</a:t>
            </a:r>
          </a:p>
          <a:p>
            <a:pPr marL="633413" indent="-396875">
              <a:lnSpc>
                <a:spcPct val="100000"/>
              </a:lnSpc>
              <a:spcBef>
                <a:spcPts val="0"/>
              </a:spcBef>
              <a:spcAft>
                <a:spcPts val="0"/>
              </a:spcAft>
              <a:buFont typeface="Arial" panose="020B0604020202020204" pitchFamily="34" charset="0"/>
              <a:buChar char="•"/>
            </a:pPr>
            <a:r>
              <a:rPr lang="en-US" dirty="0"/>
              <a:t>School services and activities</a:t>
            </a:r>
          </a:p>
          <a:p>
            <a:pPr marL="633413" indent="-396875">
              <a:lnSpc>
                <a:spcPct val="100000"/>
              </a:lnSpc>
              <a:spcBef>
                <a:spcPts val="0"/>
              </a:spcBef>
              <a:spcAft>
                <a:spcPts val="0"/>
              </a:spcAft>
              <a:buFont typeface="Arial" panose="020B0604020202020204" pitchFamily="34" charset="0"/>
              <a:buChar char="•"/>
            </a:pPr>
            <a:r>
              <a:rPr lang="en-US" dirty="0"/>
              <a:t>Results of empathy interviews</a:t>
            </a:r>
          </a:p>
        </p:txBody>
      </p:sp>
      <p:sp>
        <p:nvSpPr>
          <p:cNvPr id="8" name="Content Placeholder 7">
            <a:extLst>
              <a:ext uri="{FF2B5EF4-FFF2-40B4-BE49-F238E27FC236}">
                <a16:creationId xmlns:a16="http://schemas.microsoft.com/office/drawing/2014/main" id="{BE65310B-18CF-824C-C814-F4D914C4A352}"/>
              </a:ext>
            </a:extLst>
          </p:cNvPr>
          <p:cNvSpPr>
            <a:spLocks noGrp="1"/>
          </p:cNvSpPr>
          <p:nvPr>
            <p:ph sz="quarter" idx="14"/>
          </p:nvPr>
        </p:nvSpPr>
        <p:spPr>
          <a:xfrm>
            <a:off x="3581401" y="5770590"/>
            <a:ext cx="6878663" cy="615319"/>
          </a:xfrm>
        </p:spPr>
        <p:txBody>
          <a:bodyPr>
            <a:normAutofit fontScale="85000" lnSpcReduction="10000"/>
          </a:bodyPr>
          <a:lstStyle/>
          <a:p>
            <a:r>
              <a:rPr lang="en-US" dirty="0"/>
              <a:t>Reference </a:t>
            </a:r>
            <a:r>
              <a:rPr lang="en-US" dirty="0">
                <a:hlinkClick r:id="rId3" action="ppaction://hlinksldjump"/>
              </a:rPr>
              <a:t>Appendix 9</a:t>
            </a:r>
            <a:r>
              <a:rPr lang="en-US" dirty="0"/>
              <a:t> for long descriptive text.</a:t>
            </a:r>
          </a:p>
        </p:txBody>
      </p:sp>
      <p:sp>
        <p:nvSpPr>
          <p:cNvPr id="2" name="Slide Number Placeholder 1">
            <a:extLst>
              <a:ext uri="{FF2B5EF4-FFF2-40B4-BE49-F238E27FC236}">
                <a16:creationId xmlns:a16="http://schemas.microsoft.com/office/drawing/2014/main" id="{C06B46CD-D93C-13A5-6751-A646C21DE3EA}"/>
              </a:ext>
            </a:extLst>
          </p:cNvPr>
          <p:cNvSpPr>
            <a:spLocks noGrp="1"/>
          </p:cNvSpPr>
          <p:nvPr>
            <p:ph type="sldNum" sz="quarter" idx="15"/>
          </p:nvPr>
        </p:nvSpPr>
        <p:spPr/>
        <p:txBody>
          <a:bodyPr/>
          <a:lstStyle/>
          <a:p>
            <a:fld id="{425B8834-9231-4E95-9474-5E208B968EA0}" type="slidenum">
              <a:rPr lang="en-US" smtClean="0"/>
              <a:pPr/>
              <a:t>60</a:t>
            </a:fld>
            <a:endParaRPr lang="en-US" dirty="0"/>
          </a:p>
        </p:txBody>
      </p:sp>
      <p:pic>
        <p:nvPicPr>
          <p:cNvPr id="5" name="Graphic 4">
            <a:extLst>
              <a:ext uri="{FF2B5EF4-FFF2-40B4-BE49-F238E27FC236}">
                <a16:creationId xmlns:a16="http://schemas.microsoft.com/office/drawing/2014/main" id="{CD75CD41-7EE4-3E39-A31A-A6ED32BBA123}"/>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411499" y="38100"/>
            <a:ext cx="758390" cy="758390"/>
          </a:xfrm>
          <a:prstGeom prst="rect">
            <a:avLst/>
          </a:prstGeom>
        </p:spPr>
      </p:pic>
      <p:sp>
        <p:nvSpPr>
          <p:cNvPr id="7" name="Arrow: Down 6">
            <a:extLst>
              <a:ext uri="{FF2B5EF4-FFF2-40B4-BE49-F238E27FC236}">
                <a16:creationId xmlns:a16="http://schemas.microsoft.com/office/drawing/2014/main" id="{770F21A7-D6D6-C3AF-3462-1A66BA4EA2D7}"/>
              </a:ext>
              <a:ext uri="{C183D7F6-B498-43B3-948B-1728B52AA6E4}">
                <adec:decorative xmlns:adec="http://schemas.microsoft.com/office/drawing/2017/decorative" val="1"/>
              </a:ext>
            </a:extLst>
          </p:cNvPr>
          <p:cNvSpPr/>
          <p:nvPr/>
        </p:nvSpPr>
        <p:spPr>
          <a:xfrm rot="19368226">
            <a:off x="2139255" y="1200253"/>
            <a:ext cx="434107" cy="809794"/>
          </a:xfrm>
          <a:prstGeom prst="downArrow">
            <a:avLst/>
          </a:prstGeom>
          <a:solidFill>
            <a:srgbClr val="FF0000"/>
          </a:solidFill>
          <a:ln>
            <a:solidFill>
              <a:srgbClr val="FF3300"/>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91909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2F3EB-74D3-EE5C-3DC3-5E2749D543C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49BE162-D03D-A713-10DD-415798A6F06B}"/>
              </a:ext>
            </a:extLst>
          </p:cNvPr>
          <p:cNvSpPr>
            <a:spLocks noGrp="1"/>
          </p:cNvSpPr>
          <p:nvPr>
            <p:ph type="title"/>
          </p:nvPr>
        </p:nvSpPr>
        <p:spPr>
          <a:xfrm>
            <a:off x="1961686" y="256133"/>
            <a:ext cx="10208203" cy="1108750"/>
          </a:xfrm>
        </p:spPr>
        <p:txBody>
          <a:bodyPr/>
          <a:lstStyle/>
          <a:p>
            <a:r>
              <a:rPr lang="en-US" dirty="0"/>
              <a:t>TSI Plan Development (3)</a:t>
            </a:r>
          </a:p>
        </p:txBody>
      </p:sp>
      <p:sp>
        <p:nvSpPr>
          <p:cNvPr id="9" name="Content Placeholder 8">
            <a:extLst>
              <a:ext uri="{FF2B5EF4-FFF2-40B4-BE49-F238E27FC236}">
                <a16:creationId xmlns:a16="http://schemas.microsoft.com/office/drawing/2014/main" id="{3A1AE722-4227-64A7-5558-CD788DDCACE1}"/>
              </a:ext>
            </a:extLst>
          </p:cNvPr>
          <p:cNvSpPr>
            <a:spLocks noGrp="1"/>
          </p:cNvSpPr>
          <p:nvPr>
            <p:ph sz="quarter" idx="11"/>
          </p:nvPr>
        </p:nvSpPr>
        <p:spPr>
          <a:xfrm>
            <a:off x="1904534" y="1508893"/>
            <a:ext cx="10265355" cy="2245630"/>
          </a:xfrm>
        </p:spPr>
        <p:txBody>
          <a:bodyPr>
            <a:normAutofit fontScale="85000" lnSpcReduction="20000"/>
          </a:bodyPr>
          <a:lstStyle/>
          <a:p>
            <a:pPr marL="0" indent="0">
              <a:lnSpc>
                <a:spcPct val="110000"/>
              </a:lnSpc>
              <a:spcBef>
                <a:spcPts val="600"/>
              </a:spcBef>
              <a:spcAft>
                <a:spcPts val="600"/>
              </a:spcAft>
              <a:buNone/>
            </a:pPr>
            <a:r>
              <a:rPr lang="en-US" dirty="0"/>
              <a:t>The </a:t>
            </a:r>
            <a:r>
              <a:rPr lang="en-US" b="1" dirty="0"/>
              <a:t>Plan Description </a:t>
            </a:r>
            <a:r>
              <a:rPr lang="en-US" dirty="0"/>
              <a:t>section of the SPSA requires that schools eligible for TSI must state that the SPSA will be used to meet TSI planning requirements. </a:t>
            </a:r>
          </a:p>
          <a:p>
            <a:pPr marL="0" indent="0">
              <a:lnSpc>
                <a:spcPct val="110000"/>
              </a:lnSpc>
              <a:spcBef>
                <a:spcPts val="600"/>
              </a:spcBef>
              <a:spcAft>
                <a:spcPts val="600"/>
              </a:spcAft>
              <a:buNone/>
            </a:pPr>
            <a:r>
              <a:rPr lang="en-US" dirty="0"/>
              <a:t>Completion of the </a:t>
            </a:r>
            <a:r>
              <a:rPr lang="en-US" b="1" dirty="0"/>
              <a:t>Educational Partner Involvement </a:t>
            </a:r>
            <a:r>
              <a:rPr lang="en-US" dirty="0"/>
              <a:t>section of the SPSA template meets the TSI requirement to collaborate with educational partners. </a:t>
            </a:r>
          </a:p>
        </p:txBody>
      </p:sp>
      <p:pic>
        <p:nvPicPr>
          <p:cNvPr id="11" name="Content Placeholder 10" descr="Reference Appendix 10 for long descriptive text.">
            <a:extLst>
              <a:ext uri="{FF2B5EF4-FFF2-40B4-BE49-F238E27FC236}">
                <a16:creationId xmlns:a16="http://schemas.microsoft.com/office/drawing/2014/main" id="{628F1DE8-9971-828A-D097-853A4814F6AB}"/>
              </a:ext>
            </a:extLst>
          </p:cNvPr>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1961686" y="3754523"/>
            <a:ext cx="8158230" cy="2535805"/>
          </a:xfrm>
          <a:ln w="3175">
            <a:solidFill>
              <a:schemeClr val="tx1"/>
            </a:solidFill>
          </a:ln>
        </p:spPr>
      </p:pic>
      <p:sp>
        <p:nvSpPr>
          <p:cNvPr id="12" name="Content Placeholder 11">
            <a:extLst>
              <a:ext uri="{FF2B5EF4-FFF2-40B4-BE49-F238E27FC236}">
                <a16:creationId xmlns:a16="http://schemas.microsoft.com/office/drawing/2014/main" id="{18A5D6B5-3F9D-D69D-CCA4-B74604E72C7D}"/>
              </a:ext>
            </a:extLst>
          </p:cNvPr>
          <p:cNvSpPr>
            <a:spLocks noGrp="1"/>
          </p:cNvSpPr>
          <p:nvPr>
            <p:ph sz="quarter" idx="14"/>
          </p:nvPr>
        </p:nvSpPr>
        <p:spPr>
          <a:xfrm>
            <a:off x="10230314" y="4170161"/>
            <a:ext cx="1885088" cy="2109672"/>
          </a:xfrm>
        </p:spPr>
        <p:txBody>
          <a:bodyPr>
            <a:normAutofit/>
          </a:bodyPr>
          <a:lstStyle/>
          <a:p>
            <a:pPr algn="ctr"/>
            <a:r>
              <a:rPr lang="en-US" sz="2400" dirty="0"/>
              <a:t>Reference </a:t>
            </a:r>
            <a:r>
              <a:rPr lang="en-US" sz="2400" dirty="0">
                <a:hlinkClick r:id="rId3" action="ppaction://hlinksldjump"/>
              </a:rPr>
              <a:t>Appendix 10 </a:t>
            </a:r>
            <a:r>
              <a:rPr lang="en-US" sz="2400" dirty="0"/>
              <a:t>for long descriptive text.</a:t>
            </a:r>
          </a:p>
        </p:txBody>
      </p:sp>
      <p:sp>
        <p:nvSpPr>
          <p:cNvPr id="2" name="Slide Number Placeholder 1">
            <a:extLst>
              <a:ext uri="{FF2B5EF4-FFF2-40B4-BE49-F238E27FC236}">
                <a16:creationId xmlns:a16="http://schemas.microsoft.com/office/drawing/2014/main" id="{2BCF66C8-0B1B-751C-3560-81FD140E5DA4}"/>
              </a:ext>
            </a:extLst>
          </p:cNvPr>
          <p:cNvSpPr>
            <a:spLocks noGrp="1"/>
          </p:cNvSpPr>
          <p:nvPr>
            <p:ph type="sldNum" sz="quarter" idx="15"/>
          </p:nvPr>
        </p:nvSpPr>
        <p:spPr/>
        <p:txBody>
          <a:bodyPr/>
          <a:lstStyle/>
          <a:p>
            <a:fld id="{425B8834-9231-4E95-9474-5E208B968EA0}" type="slidenum">
              <a:rPr lang="en-US" smtClean="0"/>
              <a:pPr/>
              <a:t>61</a:t>
            </a:fld>
            <a:endParaRPr lang="en-US" dirty="0"/>
          </a:p>
        </p:txBody>
      </p:sp>
      <p:pic>
        <p:nvPicPr>
          <p:cNvPr id="5" name="Graphic 4">
            <a:extLst>
              <a:ext uri="{FF2B5EF4-FFF2-40B4-BE49-F238E27FC236}">
                <a16:creationId xmlns:a16="http://schemas.microsoft.com/office/drawing/2014/main" id="{80B98B44-4202-F04B-0056-A97E65A912AC}"/>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411499" y="38100"/>
            <a:ext cx="758390" cy="758390"/>
          </a:xfrm>
          <a:prstGeom prst="rect">
            <a:avLst/>
          </a:prstGeom>
        </p:spPr>
      </p:pic>
    </p:spTree>
    <p:extLst>
      <p:ext uri="{BB962C8B-B14F-4D97-AF65-F5344CB8AC3E}">
        <p14:creationId xmlns:p14="http://schemas.microsoft.com/office/powerpoint/2010/main" val="8648947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D4491-1E6B-F22F-5DFB-80472730C28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EDAC832-265E-060B-7416-B8D5B044A949}"/>
              </a:ext>
            </a:extLst>
          </p:cNvPr>
          <p:cNvSpPr>
            <a:spLocks noGrp="1"/>
          </p:cNvSpPr>
          <p:nvPr>
            <p:ph type="title"/>
          </p:nvPr>
        </p:nvSpPr>
        <p:spPr>
          <a:xfrm>
            <a:off x="2111489" y="256133"/>
            <a:ext cx="10058400" cy="1001168"/>
          </a:xfrm>
        </p:spPr>
        <p:txBody>
          <a:bodyPr/>
          <a:lstStyle/>
          <a:p>
            <a:r>
              <a:rPr lang="en-US" dirty="0"/>
              <a:t>TSI Plan Development (4)</a:t>
            </a:r>
          </a:p>
        </p:txBody>
      </p:sp>
      <p:sp>
        <p:nvSpPr>
          <p:cNvPr id="9" name="Content Placeholder 8">
            <a:extLst>
              <a:ext uri="{FF2B5EF4-FFF2-40B4-BE49-F238E27FC236}">
                <a16:creationId xmlns:a16="http://schemas.microsoft.com/office/drawing/2014/main" id="{C259832E-7232-B841-BF60-EF6BB30316ED}"/>
              </a:ext>
            </a:extLst>
          </p:cNvPr>
          <p:cNvSpPr>
            <a:spLocks noGrp="1"/>
          </p:cNvSpPr>
          <p:nvPr>
            <p:ph sz="quarter" idx="11"/>
          </p:nvPr>
        </p:nvSpPr>
        <p:spPr>
          <a:xfrm>
            <a:off x="1926645" y="1361314"/>
            <a:ext cx="10265355" cy="2579087"/>
          </a:xfrm>
        </p:spPr>
        <p:txBody>
          <a:bodyPr>
            <a:normAutofit fontScale="85000" lnSpcReduction="10000"/>
          </a:bodyPr>
          <a:lstStyle/>
          <a:p>
            <a:pPr marL="0" indent="0">
              <a:lnSpc>
                <a:spcPct val="110000"/>
              </a:lnSpc>
              <a:spcBef>
                <a:spcPts val="600"/>
              </a:spcBef>
              <a:spcAft>
                <a:spcPts val="1200"/>
              </a:spcAft>
              <a:buNone/>
            </a:pPr>
            <a:r>
              <a:rPr lang="en-US" dirty="0"/>
              <a:t>A needs assessment and root cause analysis is not required by ESSA for the TSI plan, but it is </a:t>
            </a:r>
            <a:r>
              <a:rPr lang="en-US" i="1" dirty="0"/>
              <a:t>highly recommended </a:t>
            </a:r>
            <a:r>
              <a:rPr lang="en-US" dirty="0"/>
              <a:t>to inform the selection of EBIs and to ensure the plan is meaningful and tailored to the student group’s needs. </a:t>
            </a:r>
          </a:p>
          <a:p>
            <a:pPr marL="0" indent="0">
              <a:lnSpc>
                <a:spcPct val="110000"/>
              </a:lnSpc>
              <a:spcBef>
                <a:spcPts val="600"/>
              </a:spcBef>
              <a:spcAft>
                <a:spcPts val="1200"/>
              </a:spcAft>
              <a:buNone/>
            </a:pPr>
            <a:r>
              <a:rPr lang="en-US" b="1" dirty="0"/>
              <a:t>NOTE</a:t>
            </a:r>
            <a:r>
              <a:rPr lang="en-US" dirty="0"/>
              <a:t>: The Comprehensive Needs Assessment is</a:t>
            </a:r>
            <a:r>
              <a:rPr lang="en-US" b="1" dirty="0"/>
              <a:t> required </a:t>
            </a:r>
            <a:r>
              <a:rPr lang="en-US" dirty="0"/>
              <a:t>as part of the SPSA requirements for schools operating a schoolwide program.</a:t>
            </a:r>
          </a:p>
        </p:txBody>
      </p:sp>
      <p:pic>
        <p:nvPicPr>
          <p:cNvPr id="11" name="Content Placeholder 10" descr="Reference Appendix 11 for long descriptive text.">
            <a:extLst>
              <a:ext uri="{FF2B5EF4-FFF2-40B4-BE49-F238E27FC236}">
                <a16:creationId xmlns:a16="http://schemas.microsoft.com/office/drawing/2014/main" id="{48CC29DB-9134-E0F9-3A70-222BA88F5D17}"/>
              </a:ext>
            </a:extLst>
          </p:cNvPr>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1926645" y="4058625"/>
            <a:ext cx="9953625" cy="1563396"/>
          </a:xfrm>
          <a:ln w="3175">
            <a:solidFill>
              <a:schemeClr val="tx1"/>
            </a:solidFill>
          </a:ln>
        </p:spPr>
      </p:pic>
      <p:sp>
        <p:nvSpPr>
          <p:cNvPr id="12" name="Content Placeholder 11">
            <a:extLst>
              <a:ext uri="{FF2B5EF4-FFF2-40B4-BE49-F238E27FC236}">
                <a16:creationId xmlns:a16="http://schemas.microsoft.com/office/drawing/2014/main" id="{2831D195-4B5D-6D7C-F680-303ED444626C}"/>
              </a:ext>
            </a:extLst>
          </p:cNvPr>
          <p:cNvSpPr>
            <a:spLocks noGrp="1"/>
          </p:cNvSpPr>
          <p:nvPr>
            <p:ph sz="quarter" idx="14"/>
          </p:nvPr>
        </p:nvSpPr>
        <p:spPr>
          <a:xfrm>
            <a:off x="3132641" y="5740244"/>
            <a:ext cx="7853362" cy="607408"/>
          </a:xfrm>
        </p:spPr>
        <p:txBody>
          <a:bodyPr/>
          <a:lstStyle/>
          <a:p>
            <a:r>
              <a:rPr lang="en-US" dirty="0"/>
              <a:t>Reference </a:t>
            </a:r>
            <a:r>
              <a:rPr lang="en-US" dirty="0">
                <a:hlinkClick r:id="rId3" action="ppaction://hlinksldjump"/>
              </a:rPr>
              <a:t>Appendix 11</a:t>
            </a:r>
            <a:r>
              <a:rPr lang="en-US" dirty="0"/>
              <a:t> for long descriptive text.</a:t>
            </a:r>
          </a:p>
        </p:txBody>
      </p:sp>
      <p:sp>
        <p:nvSpPr>
          <p:cNvPr id="2" name="Slide Number Placeholder 1">
            <a:extLst>
              <a:ext uri="{FF2B5EF4-FFF2-40B4-BE49-F238E27FC236}">
                <a16:creationId xmlns:a16="http://schemas.microsoft.com/office/drawing/2014/main" id="{69373B8B-4255-8848-36EF-F855FAB6541E}"/>
              </a:ext>
            </a:extLst>
          </p:cNvPr>
          <p:cNvSpPr>
            <a:spLocks noGrp="1"/>
          </p:cNvSpPr>
          <p:nvPr>
            <p:ph type="sldNum" sz="quarter" idx="15"/>
          </p:nvPr>
        </p:nvSpPr>
        <p:spPr/>
        <p:txBody>
          <a:bodyPr/>
          <a:lstStyle/>
          <a:p>
            <a:fld id="{425B8834-9231-4E95-9474-5E208B968EA0}" type="slidenum">
              <a:rPr lang="en-US" smtClean="0"/>
              <a:pPr/>
              <a:t>62</a:t>
            </a:fld>
            <a:endParaRPr lang="en-US" dirty="0"/>
          </a:p>
        </p:txBody>
      </p:sp>
      <p:pic>
        <p:nvPicPr>
          <p:cNvPr id="5" name="Graphic 4">
            <a:extLst>
              <a:ext uri="{FF2B5EF4-FFF2-40B4-BE49-F238E27FC236}">
                <a16:creationId xmlns:a16="http://schemas.microsoft.com/office/drawing/2014/main" id="{98C97144-DF5F-2B06-A032-44902E970CE0}"/>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411499" y="38100"/>
            <a:ext cx="758390" cy="758390"/>
          </a:xfrm>
          <a:prstGeom prst="rect">
            <a:avLst/>
          </a:prstGeom>
        </p:spPr>
      </p:pic>
    </p:spTree>
    <p:extLst>
      <p:ext uri="{BB962C8B-B14F-4D97-AF65-F5344CB8AC3E}">
        <p14:creationId xmlns:p14="http://schemas.microsoft.com/office/powerpoint/2010/main" val="24010829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ECB000-88CB-49C3-BCDA-3E9E7089F53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5A64EB3-FA31-B300-6238-89168DE00C25}"/>
              </a:ext>
            </a:extLst>
          </p:cNvPr>
          <p:cNvSpPr>
            <a:spLocks noGrp="1"/>
          </p:cNvSpPr>
          <p:nvPr>
            <p:ph type="title"/>
          </p:nvPr>
        </p:nvSpPr>
        <p:spPr>
          <a:xfrm>
            <a:off x="2111489" y="151880"/>
            <a:ext cx="10058400" cy="1102021"/>
          </a:xfrm>
        </p:spPr>
        <p:txBody>
          <a:bodyPr/>
          <a:lstStyle/>
          <a:p>
            <a:r>
              <a:rPr lang="en-US" dirty="0"/>
              <a:t>TSI Plan Development (5)</a:t>
            </a:r>
          </a:p>
        </p:txBody>
      </p:sp>
      <p:pic>
        <p:nvPicPr>
          <p:cNvPr id="8" name="Content Placeholder 7" descr="Reference Appendix 12 for long descriptive text.">
            <a:extLst>
              <a:ext uri="{FF2B5EF4-FFF2-40B4-BE49-F238E27FC236}">
                <a16:creationId xmlns:a16="http://schemas.microsoft.com/office/drawing/2014/main" id="{B05642C1-F7C3-8EE7-BD8F-AEDAF30FE1AC}"/>
              </a:ext>
            </a:extLst>
          </p:cNvPr>
          <p:cNvPicPr>
            <a:picLocks noGrp="1" noChangeAspect="1"/>
          </p:cNvPicPr>
          <p:nvPr>
            <p:ph sz="quarter" idx="12"/>
          </p:nvPr>
        </p:nvPicPr>
        <p:blipFill>
          <a:blip r:embed="rId2">
            <a:extLst>
              <a:ext uri="{28A0092B-C50C-407E-A947-70E740481C1C}">
                <a14:useLocalDpi xmlns:a14="http://schemas.microsoft.com/office/drawing/2010/main" val="0"/>
              </a:ext>
            </a:extLst>
          </a:blip>
          <a:srcRect/>
          <a:stretch/>
        </p:blipFill>
        <p:spPr>
          <a:xfrm>
            <a:off x="2111489" y="1628708"/>
            <a:ext cx="4195182" cy="4397490"/>
          </a:xfrm>
        </p:spPr>
      </p:pic>
      <p:sp>
        <p:nvSpPr>
          <p:cNvPr id="9" name="Content Placeholder 8">
            <a:extLst>
              <a:ext uri="{FF2B5EF4-FFF2-40B4-BE49-F238E27FC236}">
                <a16:creationId xmlns:a16="http://schemas.microsoft.com/office/drawing/2014/main" id="{5071D530-1C24-B1A0-8F1B-297728E97F3F}"/>
              </a:ext>
            </a:extLst>
          </p:cNvPr>
          <p:cNvSpPr>
            <a:spLocks noGrp="1"/>
          </p:cNvSpPr>
          <p:nvPr>
            <p:ph sz="quarter" idx="11"/>
          </p:nvPr>
        </p:nvSpPr>
        <p:spPr>
          <a:xfrm>
            <a:off x="6891058" y="1475246"/>
            <a:ext cx="5153025" cy="4163768"/>
          </a:xfrm>
        </p:spPr>
        <p:txBody>
          <a:bodyPr>
            <a:normAutofit lnSpcReduction="10000"/>
          </a:bodyPr>
          <a:lstStyle/>
          <a:p>
            <a:pPr marL="0" indent="0">
              <a:lnSpc>
                <a:spcPct val="100000"/>
              </a:lnSpc>
              <a:spcBef>
                <a:spcPts val="600"/>
              </a:spcBef>
              <a:spcAft>
                <a:spcPts val="1200"/>
              </a:spcAft>
              <a:buNone/>
            </a:pPr>
            <a:r>
              <a:rPr lang="en-US" dirty="0">
                <a:solidFill>
                  <a:srgbClr val="000000">
                    <a:lumMod val="75000"/>
                    <a:lumOff val="25000"/>
                  </a:srgbClr>
                </a:solidFill>
              </a:rPr>
              <a:t>ESSA requires that EBIs are selected and implemented to address the needs of the targeted student group. </a:t>
            </a:r>
          </a:p>
          <a:p>
            <a:pPr marL="0" indent="0">
              <a:lnSpc>
                <a:spcPct val="100000"/>
              </a:lnSpc>
              <a:spcBef>
                <a:spcPts val="600"/>
              </a:spcBef>
              <a:spcAft>
                <a:spcPts val="1200"/>
              </a:spcAft>
              <a:buNone/>
            </a:pPr>
            <a:r>
              <a:rPr kumimoji="0" lang="en-US" b="0" i="0" u="none" strike="noStrike" kern="1200" cap="none" spc="0" normalizeH="0" baseline="0" noProof="0" dirty="0">
                <a:ln>
                  <a:noFill/>
                </a:ln>
                <a:solidFill>
                  <a:srgbClr val="000000">
                    <a:lumMod val="75000"/>
                    <a:lumOff val="25000"/>
                  </a:srgbClr>
                </a:solidFill>
                <a:effectLst/>
                <a:uLnTx/>
                <a:uFillTx/>
                <a:ea typeface="+mn-ea"/>
                <a:cs typeface="+mn-cs"/>
              </a:rPr>
              <a:t>ABC Middle School elects to implement High-Impact Tutoring as its EBI to address the homeless student group’s performance in Math, ELA, and chronic absenteeism.</a:t>
            </a:r>
          </a:p>
        </p:txBody>
      </p:sp>
      <p:sp>
        <p:nvSpPr>
          <p:cNvPr id="6" name="Content Placeholder 5">
            <a:extLst>
              <a:ext uri="{FF2B5EF4-FFF2-40B4-BE49-F238E27FC236}">
                <a16:creationId xmlns:a16="http://schemas.microsoft.com/office/drawing/2014/main" id="{0DDC0457-DB1D-08EE-DD63-DD3947BA866F}"/>
              </a:ext>
            </a:extLst>
          </p:cNvPr>
          <p:cNvSpPr>
            <a:spLocks noGrp="1"/>
          </p:cNvSpPr>
          <p:nvPr>
            <p:ph sz="quarter" idx="14"/>
          </p:nvPr>
        </p:nvSpPr>
        <p:spPr>
          <a:xfrm>
            <a:off x="4684056" y="5802819"/>
            <a:ext cx="6947649" cy="529447"/>
          </a:xfrm>
        </p:spPr>
        <p:txBody>
          <a:bodyPr>
            <a:normAutofit fontScale="85000" lnSpcReduction="10000"/>
          </a:bodyPr>
          <a:lstStyle/>
          <a:p>
            <a:r>
              <a:rPr lang="en-US" dirty="0"/>
              <a:t>Reference </a:t>
            </a:r>
            <a:r>
              <a:rPr lang="en-US" dirty="0">
                <a:hlinkClick r:id="rId3" action="ppaction://hlinksldjump"/>
              </a:rPr>
              <a:t>Appendix 12</a:t>
            </a:r>
            <a:r>
              <a:rPr lang="en-US" dirty="0"/>
              <a:t> for long descriptive text.</a:t>
            </a:r>
          </a:p>
        </p:txBody>
      </p:sp>
      <p:sp>
        <p:nvSpPr>
          <p:cNvPr id="2" name="Slide Number Placeholder 1">
            <a:extLst>
              <a:ext uri="{FF2B5EF4-FFF2-40B4-BE49-F238E27FC236}">
                <a16:creationId xmlns:a16="http://schemas.microsoft.com/office/drawing/2014/main" id="{761B198C-3F9E-4915-375E-04045E31D466}"/>
              </a:ext>
            </a:extLst>
          </p:cNvPr>
          <p:cNvSpPr>
            <a:spLocks noGrp="1"/>
          </p:cNvSpPr>
          <p:nvPr>
            <p:ph type="sldNum" sz="quarter" idx="15"/>
          </p:nvPr>
        </p:nvSpPr>
        <p:spPr/>
        <p:txBody>
          <a:bodyPr/>
          <a:lstStyle/>
          <a:p>
            <a:fld id="{425B8834-9231-4E95-9474-5E208B968EA0}" type="slidenum">
              <a:rPr lang="en-US" smtClean="0"/>
              <a:pPr/>
              <a:t>63</a:t>
            </a:fld>
            <a:endParaRPr lang="en-US" dirty="0"/>
          </a:p>
        </p:txBody>
      </p:sp>
      <p:pic>
        <p:nvPicPr>
          <p:cNvPr id="5" name="Graphic 4">
            <a:extLst>
              <a:ext uri="{FF2B5EF4-FFF2-40B4-BE49-F238E27FC236}">
                <a16:creationId xmlns:a16="http://schemas.microsoft.com/office/drawing/2014/main" id="{52DE411E-5B03-D883-9FB5-2B1B57EAA10B}"/>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411499" y="38100"/>
            <a:ext cx="758390" cy="758390"/>
          </a:xfrm>
          <a:prstGeom prst="rect">
            <a:avLst/>
          </a:prstGeom>
        </p:spPr>
      </p:pic>
      <p:sp>
        <p:nvSpPr>
          <p:cNvPr id="10" name="Arrow: Down 9">
            <a:extLst>
              <a:ext uri="{FF2B5EF4-FFF2-40B4-BE49-F238E27FC236}">
                <a16:creationId xmlns:a16="http://schemas.microsoft.com/office/drawing/2014/main" id="{E96265B1-729E-5B61-B780-F569E4BBE7D4}"/>
              </a:ext>
              <a:ext uri="{C183D7F6-B498-43B3-948B-1728B52AA6E4}">
                <adec:decorative xmlns:adec="http://schemas.microsoft.com/office/drawing/2017/decorative" val="1"/>
              </a:ext>
            </a:extLst>
          </p:cNvPr>
          <p:cNvSpPr/>
          <p:nvPr/>
        </p:nvSpPr>
        <p:spPr>
          <a:xfrm rot="19142080">
            <a:off x="3993870" y="1246333"/>
            <a:ext cx="430420" cy="659703"/>
          </a:xfrm>
          <a:prstGeom prst="downArrow">
            <a:avLst/>
          </a:prstGeom>
          <a:solidFill>
            <a:srgbClr val="FF0000"/>
          </a:solidFill>
          <a:ln>
            <a:solidFill>
              <a:srgbClr val="FF3300"/>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30626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DE827-55AA-6267-7197-E2D953B272C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2C15F79-663C-1327-3A1E-3935B231A113}"/>
              </a:ext>
            </a:extLst>
          </p:cNvPr>
          <p:cNvSpPr>
            <a:spLocks noGrp="1"/>
          </p:cNvSpPr>
          <p:nvPr>
            <p:ph type="title"/>
          </p:nvPr>
        </p:nvSpPr>
        <p:spPr>
          <a:xfrm>
            <a:off x="2111489" y="256133"/>
            <a:ext cx="10058400" cy="1001168"/>
          </a:xfrm>
        </p:spPr>
        <p:txBody>
          <a:bodyPr/>
          <a:lstStyle/>
          <a:p>
            <a:r>
              <a:rPr lang="en-US" dirty="0"/>
              <a:t>TSI Plan Development (6)</a:t>
            </a:r>
          </a:p>
        </p:txBody>
      </p:sp>
      <p:sp>
        <p:nvSpPr>
          <p:cNvPr id="9" name="Content Placeholder 8">
            <a:extLst>
              <a:ext uri="{FF2B5EF4-FFF2-40B4-BE49-F238E27FC236}">
                <a16:creationId xmlns:a16="http://schemas.microsoft.com/office/drawing/2014/main" id="{DEEDEFA0-2C5A-9633-836C-74E83D975AA0}"/>
              </a:ext>
            </a:extLst>
          </p:cNvPr>
          <p:cNvSpPr>
            <a:spLocks noGrp="1"/>
          </p:cNvSpPr>
          <p:nvPr>
            <p:ph sz="quarter" idx="11"/>
          </p:nvPr>
        </p:nvSpPr>
        <p:spPr>
          <a:xfrm>
            <a:off x="1926645" y="1196836"/>
            <a:ext cx="10265355" cy="1968614"/>
          </a:xfrm>
        </p:spPr>
        <p:txBody>
          <a:bodyPr>
            <a:normAutofit/>
          </a:bodyPr>
          <a:lstStyle/>
          <a:p>
            <a:pPr marL="0" indent="0">
              <a:lnSpc>
                <a:spcPct val="100000"/>
              </a:lnSpc>
              <a:spcBef>
                <a:spcPts val="600"/>
              </a:spcBef>
              <a:spcAft>
                <a:spcPts val="1200"/>
              </a:spcAft>
              <a:buNone/>
            </a:pPr>
            <a:r>
              <a:rPr lang="en-US" dirty="0"/>
              <a:t>EBIs such as HIT will be incorporated into a goal and included in the </a:t>
            </a:r>
            <a:r>
              <a:rPr lang="en-US" b="1" dirty="0"/>
              <a:t>Goals, Strategies/Activities, and Expenditures </a:t>
            </a:r>
            <a:r>
              <a:rPr lang="en-US" dirty="0"/>
              <a:t>section of the SPSA template. Completing this section as described in the SPSA instructions meets TSI planning requirements. </a:t>
            </a:r>
          </a:p>
        </p:txBody>
      </p:sp>
      <p:pic>
        <p:nvPicPr>
          <p:cNvPr id="15" name="Content Placeholder 14" descr="Reference Appendix 13 for long descriptive text.">
            <a:extLst>
              <a:ext uri="{FF2B5EF4-FFF2-40B4-BE49-F238E27FC236}">
                <a16:creationId xmlns:a16="http://schemas.microsoft.com/office/drawing/2014/main" id="{79528A91-A42E-F286-B178-189B15C6EFCE}"/>
              </a:ext>
            </a:extLst>
          </p:cNvPr>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2006714" y="3235790"/>
            <a:ext cx="10058400" cy="2499172"/>
          </a:xfrm>
          <a:ln w="3175">
            <a:solidFill>
              <a:schemeClr val="tx1">
                <a:lumMod val="75000"/>
                <a:lumOff val="25000"/>
              </a:schemeClr>
            </a:solidFill>
          </a:ln>
        </p:spPr>
      </p:pic>
      <p:sp>
        <p:nvSpPr>
          <p:cNvPr id="12" name="Content Placeholder 11">
            <a:extLst>
              <a:ext uri="{FF2B5EF4-FFF2-40B4-BE49-F238E27FC236}">
                <a16:creationId xmlns:a16="http://schemas.microsoft.com/office/drawing/2014/main" id="{F960DD55-169D-C4E6-C3B9-4B6321E71EA7}"/>
              </a:ext>
            </a:extLst>
          </p:cNvPr>
          <p:cNvSpPr>
            <a:spLocks noGrp="1"/>
          </p:cNvSpPr>
          <p:nvPr>
            <p:ph sz="quarter" idx="14"/>
          </p:nvPr>
        </p:nvSpPr>
        <p:spPr>
          <a:xfrm>
            <a:off x="3132641" y="5740244"/>
            <a:ext cx="7853362" cy="607408"/>
          </a:xfrm>
        </p:spPr>
        <p:txBody>
          <a:bodyPr/>
          <a:lstStyle/>
          <a:p>
            <a:r>
              <a:rPr lang="en-US" dirty="0"/>
              <a:t>Reference </a:t>
            </a:r>
            <a:r>
              <a:rPr lang="en-US" dirty="0">
                <a:hlinkClick r:id="rId3" action="ppaction://hlinksldjump"/>
              </a:rPr>
              <a:t>Appendix 13</a:t>
            </a:r>
            <a:r>
              <a:rPr lang="en-US" dirty="0"/>
              <a:t> for long descriptive text.</a:t>
            </a:r>
          </a:p>
        </p:txBody>
      </p:sp>
      <p:sp>
        <p:nvSpPr>
          <p:cNvPr id="2" name="Slide Number Placeholder 1">
            <a:extLst>
              <a:ext uri="{FF2B5EF4-FFF2-40B4-BE49-F238E27FC236}">
                <a16:creationId xmlns:a16="http://schemas.microsoft.com/office/drawing/2014/main" id="{96BC287F-F6AE-D2D9-5D49-ADBEBB45463D}"/>
              </a:ext>
            </a:extLst>
          </p:cNvPr>
          <p:cNvSpPr>
            <a:spLocks noGrp="1"/>
          </p:cNvSpPr>
          <p:nvPr>
            <p:ph type="sldNum" sz="quarter" idx="15"/>
          </p:nvPr>
        </p:nvSpPr>
        <p:spPr/>
        <p:txBody>
          <a:bodyPr/>
          <a:lstStyle/>
          <a:p>
            <a:fld id="{425B8834-9231-4E95-9474-5E208B968EA0}" type="slidenum">
              <a:rPr lang="en-US" smtClean="0"/>
              <a:pPr/>
              <a:t>64</a:t>
            </a:fld>
            <a:endParaRPr lang="en-US" dirty="0"/>
          </a:p>
        </p:txBody>
      </p:sp>
      <p:pic>
        <p:nvPicPr>
          <p:cNvPr id="5" name="Graphic 4">
            <a:extLst>
              <a:ext uri="{FF2B5EF4-FFF2-40B4-BE49-F238E27FC236}">
                <a16:creationId xmlns:a16="http://schemas.microsoft.com/office/drawing/2014/main" id="{2AB77CC2-9830-52DB-4446-C3FF2C01C00F}"/>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411499" y="38100"/>
            <a:ext cx="758390" cy="758390"/>
          </a:xfrm>
          <a:prstGeom prst="rect">
            <a:avLst/>
          </a:prstGeom>
        </p:spPr>
      </p:pic>
    </p:spTree>
    <p:extLst>
      <p:ext uri="{BB962C8B-B14F-4D97-AF65-F5344CB8AC3E}">
        <p14:creationId xmlns:p14="http://schemas.microsoft.com/office/powerpoint/2010/main" val="17901619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66552-434D-2451-8227-874EA851605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C4BD5BD-6FE1-83E4-CBE9-E57EC99DFFE2}"/>
              </a:ext>
            </a:extLst>
          </p:cNvPr>
          <p:cNvSpPr>
            <a:spLocks noGrp="1"/>
          </p:cNvSpPr>
          <p:nvPr>
            <p:ph type="title"/>
          </p:nvPr>
        </p:nvSpPr>
        <p:spPr>
          <a:xfrm>
            <a:off x="2111489" y="256133"/>
            <a:ext cx="10058400" cy="1001168"/>
          </a:xfrm>
        </p:spPr>
        <p:txBody>
          <a:bodyPr/>
          <a:lstStyle/>
          <a:p>
            <a:r>
              <a:rPr lang="en-US" dirty="0"/>
              <a:t>TSI Plan Development (7)</a:t>
            </a:r>
          </a:p>
        </p:txBody>
      </p:sp>
      <p:pic>
        <p:nvPicPr>
          <p:cNvPr id="8" name="Content Placeholder 7" descr="A graphic of the Specific, Measurable, Attainable, Relevant, and Time-Bound goal acronym.">
            <a:extLst>
              <a:ext uri="{FF2B5EF4-FFF2-40B4-BE49-F238E27FC236}">
                <a16:creationId xmlns:a16="http://schemas.microsoft.com/office/drawing/2014/main" id="{299C34E7-E2A9-F58D-C8A0-1CAAE815883B}"/>
              </a:ext>
            </a:extLst>
          </p:cNvPr>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1440131" y="1745760"/>
            <a:ext cx="5619191" cy="3506025"/>
          </a:xfrm>
        </p:spPr>
      </p:pic>
      <p:sp>
        <p:nvSpPr>
          <p:cNvPr id="9" name="Content Placeholder 8">
            <a:extLst>
              <a:ext uri="{FF2B5EF4-FFF2-40B4-BE49-F238E27FC236}">
                <a16:creationId xmlns:a16="http://schemas.microsoft.com/office/drawing/2014/main" id="{2CC6DED9-C272-7E13-4730-0961BA6BFED7}"/>
              </a:ext>
            </a:extLst>
          </p:cNvPr>
          <p:cNvSpPr>
            <a:spLocks noGrp="1"/>
          </p:cNvSpPr>
          <p:nvPr>
            <p:ph sz="quarter" idx="11"/>
          </p:nvPr>
        </p:nvSpPr>
        <p:spPr>
          <a:xfrm>
            <a:off x="6736976" y="1606215"/>
            <a:ext cx="5298142" cy="4683749"/>
          </a:xfrm>
        </p:spPr>
        <p:txBody>
          <a:bodyPr>
            <a:normAutofit fontScale="85000" lnSpcReduction="20000"/>
          </a:bodyPr>
          <a:lstStyle/>
          <a:p>
            <a:pPr>
              <a:lnSpc>
                <a:spcPct val="120000"/>
              </a:lnSpc>
              <a:spcBef>
                <a:spcPts val="600"/>
              </a:spcBef>
              <a:spcAft>
                <a:spcPts val="1200"/>
              </a:spcAft>
            </a:pPr>
            <a:r>
              <a:rPr lang="en-US" b="1" dirty="0"/>
              <a:t>Strategy/Activity to Meet the Goal</a:t>
            </a:r>
            <a:r>
              <a:rPr lang="en-US" dirty="0"/>
              <a:t>:</a:t>
            </a:r>
            <a:r>
              <a:rPr lang="en-US" b="1" dirty="0"/>
              <a:t> </a:t>
            </a:r>
            <a:r>
              <a:rPr lang="en-US" i="1" dirty="0"/>
              <a:t>A classified instructional assistant will provide one-on-one instruction (High-Impact Tutoring) supporting the homeless student group using individualized coaching techniques and skills to improve literacy and ELA competency. The homeless student group will receive this support three times per week at 20 minutes per session for the duration of school year 2025–26. </a:t>
            </a:r>
          </a:p>
        </p:txBody>
      </p:sp>
      <p:sp>
        <p:nvSpPr>
          <p:cNvPr id="2" name="Slide Number Placeholder 1">
            <a:extLst>
              <a:ext uri="{FF2B5EF4-FFF2-40B4-BE49-F238E27FC236}">
                <a16:creationId xmlns:a16="http://schemas.microsoft.com/office/drawing/2014/main" id="{9BDB1B28-8B6C-8C2B-992C-10FD8321AF0D}"/>
              </a:ext>
            </a:extLst>
          </p:cNvPr>
          <p:cNvSpPr>
            <a:spLocks noGrp="1"/>
          </p:cNvSpPr>
          <p:nvPr>
            <p:ph type="sldNum" sz="quarter" idx="15"/>
          </p:nvPr>
        </p:nvSpPr>
        <p:spPr/>
        <p:txBody>
          <a:bodyPr/>
          <a:lstStyle/>
          <a:p>
            <a:fld id="{425B8834-9231-4E95-9474-5E208B968EA0}" type="slidenum">
              <a:rPr lang="en-US" smtClean="0"/>
              <a:pPr/>
              <a:t>65</a:t>
            </a:fld>
            <a:endParaRPr lang="en-US" dirty="0"/>
          </a:p>
        </p:txBody>
      </p:sp>
      <p:pic>
        <p:nvPicPr>
          <p:cNvPr id="5" name="Graphic 4">
            <a:extLst>
              <a:ext uri="{FF2B5EF4-FFF2-40B4-BE49-F238E27FC236}">
                <a16:creationId xmlns:a16="http://schemas.microsoft.com/office/drawing/2014/main" id="{CDF9037B-60B7-0A76-5CDE-6391137EABB1}"/>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11499" y="38100"/>
            <a:ext cx="758390" cy="758390"/>
          </a:xfrm>
          <a:prstGeom prst="rect">
            <a:avLst/>
          </a:prstGeom>
        </p:spPr>
      </p:pic>
    </p:spTree>
    <p:extLst>
      <p:ext uri="{BB962C8B-B14F-4D97-AF65-F5344CB8AC3E}">
        <p14:creationId xmlns:p14="http://schemas.microsoft.com/office/powerpoint/2010/main" val="42116444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88AB37-0CEC-8397-6029-33E512D0937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5CA34A5-F00B-FA8D-3FEB-402EABC725BD}"/>
              </a:ext>
            </a:extLst>
          </p:cNvPr>
          <p:cNvSpPr>
            <a:spLocks noGrp="1"/>
          </p:cNvSpPr>
          <p:nvPr>
            <p:ph type="title"/>
          </p:nvPr>
        </p:nvSpPr>
        <p:spPr>
          <a:xfrm>
            <a:off x="2133600" y="121870"/>
            <a:ext cx="10058400" cy="1001168"/>
          </a:xfrm>
        </p:spPr>
        <p:txBody>
          <a:bodyPr/>
          <a:lstStyle/>
          <a:p>
            <a:r>
              <a:rPr lang="en-US" dirty="0"/>
              <a:t>TSI Plan Development (8)</a:t>
            </a:r>
          </a:p>
        </p:txBody>
      </p:sp>
      <p:sp>
        <p:nvSpPr>
          <p:cNvPr id="9" name="Content Placeholder 8">
            <a:extLst>
              <a:ext uri="{FF2B5EF4-FFF2-40B4-BE49-F238E27FC236}">
                <a16:creationId xmlns:a16="http://schemas.microsoft.com/office/drawing/2014/main" id="{1BC0E011-2BE9-685C-3285-F4A95DF800F6}"/>
              </a:ext>
            </a:extLst>
          </p:cNvPr>
          <p:cNvSpPr>
            <a:spLocks noGrp="1"/>
          </p:cNvSpPr>
          <p:nvPr>
            <p:ph sz="quarter" idx="11"/>
          </p:nvPr>
        </p:nvSpPr>
        <p:spPr>
          <a:xfrm>
            <a:off x="1926645" y="1056727"/>
            <a:ext cx="10265355" cy="2221267"/>
          </a:xfrm>
        </p:spPr>
        <p:txBody>
          <a:bodyPr>
            <a:normAutofit fontScale="92500" lnSpcReduction="10000"/>
          </a:bodyPr>
          <a:lstStyle/>
          <a:p>
            <a:pPr>
              <a:lnSpc>
                <a:spcPct val="110000"/>
              </a:lnSpc>
              <a:spcBef>
                <a:spcPts val="600"/>
              </a:spcBef>
              <a:spcAft>
                <a:spcPts val="1200"/>
              </a:spcAft>
            </a:pPr>
            <a:r>
              <a:rPr lang="en-US" dirty="0"/>
              <a:t>Strategies and activities inclusive of EBIs that were developed to meet a goal, will be included in the </a:t>
            </a:r>
            <a:r>
              <a:rPr lang="en-US" b="1" dirty="0"/>
              <a:t>Strategies/Activities </a:t>
            </a:r>
            <a:r>
              <a:rPr lang="en-US" dirty="0"/>
              <a:t>section of the SPSA template. EBIs must align to the goals, actions, and services in the LEA’s LCAP. Student groups that led to the school’s TSI eligibility must be included. </a:t>
            </a:r>
          </a:p>
        </p:txBody>
      </p:sp>
      <p:pic>
        <p:nvPicPr>
          <p:cNvPr id="15" name="Content Placeholder 14" descr="Reference Appendix 14 for long descriptive text">
            <a:extLst>
              <a:ext uri="{FF2B5EF4-FFF2-40B4-BE49-F238E27FC236}">
                <a16:creationId xmlns:a16="http://schemas.microsoft.com/office/drawing/2014/main" id="{9B58D115-3827-3BD5-2F86-BE632D3C538A}"/>
              </a:ext>
            </a:extLst>
          </p:cNvPr>
          <p:cNvPicPr>
            <a:picLocks noGrp="1" noChangeAspect="1"/>
          </p:cNvPicPr>
          <p:nvPr>
            <p:ph sz="quarter" idx="12"/>
          </p:nvPr>
        </p:nvPicPr>
        <p:blipFill>
          <a:blip r:embed="rId2">
            <a:extLst>
              <a:ext uri="{28A0092B-C50C-407E-A947-70E740481C1C}">
                <a14:useLocalDpi xmlns:a14="http://schemas.microsoft.com/office/drawing/2010/main" val="0"/>
              </a:ext>
            </a:extLst>
          </a:blip>
          <a:srcRect/>
          <a:stretch/>
        </p:blipFill>
        <p:spPr>
          <a:xfrm>
            <a:off x="2006714" y="3277994"/>
            <a:ext cx="10058400" cy="2499172"/>
          </a:xfrm>
          <a:ln w="3175">
            <a:solidFill>
              <a:schemeClr val="tx1">
                <a:lumMod val="75000"/>
                <a:lumOff val="25000"/>
              </a:schemeClr>
            </a:solidFill>
          </a:ln>
        </p:spPr>
      </p:pic>
      <p:sp>
        <p:nvSpPr>
          <p:cNvPr id="12" name="Content Placeholder 11">
            <a:extLst>
              <a:ext uri="{FF2B5EF4-FFF2-40B4-BE49-F238E27FC236}">
                <a16:creationId xmlns:a16="http://schemas.microsoft.com/office/drawing/2014/main" id="{274758D4-83D0-5CF7-945F-E3E3A4C1699C}"/>
              </a:ext>
            </a:extLst>
          </p:cNvPr>
          <p:cNvSpPr>
            <a:spLocks noGrp="1"/>
          </p:cNvSpPr>
          <p:nvPr>
            <p:ph sz="quarter" idx="14"/>
          </p:nvPr>
        </p:nvSpPr>
        <p:spPr>
          <a:xfrm>
            <a:off x="3132641" y="5740244"/>
            <a:ext cx="7853362" cy="607408"/>
          </a:xfrm>
        </p:spPr>
        <p:txBody>
          <a:bodyPr/>
          <a:lstStyle/>
          <a:p>
            <a:r>
              <a:rPr lang="en-US" dirty="0"/>
              <a:t>Reference </a:t>
            </a:r>
            <a:r>
              <a:rPr lang="en-US" dirty="0">
                <a:hlinkClick r:id="rId3" action="ppaction://hlinksldjump"/>
              </a:rPr>
              <a:t>Appendix 14</a:t>
            </a:r>
            <a:r>
              <a:rPr lang="en-US" dirty="0"/>
              <a:t> for long descriptive text.</a:t>
            </a:r>
          </a:p>
        </p:txBody>
      </p:sp>
      <p:sp>
        <p:nvSpPr>
          <p:cNvPr id="2" name="Slide Number Placeholder 1">
            <a:extLst>
              <a:ext uri="{FF2B5EF4-FFF2-40B4-BE49-F238E27FC236}">
                <a16:creationId xmlns:a16="http://schemas.microsoft.com/office/drawing/2014/main" id="{5AE2E32C-99FA-50A8-8DC5-BE0E401C7C5B}"/>
              </a:ext>
            </a:extLst>
          </p:cNvPr>
          <p:cNvSpPr>
            <a:spLocks noGrp="1"/>
          </p:cNvSpPr>
          <p:nvPr>
            <p:ph type="sldNum" sz="quarter" idx="15"/>
          </p:nvPr>
        </p:nvSpPr>
        <p:spPr/>
        <p:txBody>
          <a:bodyPr/>
          <a:lstStyle/>
          <a:p>
            <a:fld id="{425B8834-9231-4E95-9474-5E208B968EA0}" type="slidenum">
              <a:rPr lang="en-US" smtClean="0"/>
              <a:pPr/>
              <a:t>66</a:t>
            </a:fld>
            <a:endParaRPr lang="en-US" dirty="0"/>
          </a:p>
        </p:txBody>
      </p:sp>
      <p:pic>
        <p:nvPicPr>
          <p:cNvPr id="5" name="Graphic 4">
            <a:extLst>
              <a:ext uri="{FF2B5EF4-FFF2-40B4-BE49-F238E27FC236}">
                <a16:creationId xmlns:a16="http://schemas.microsoft.com/office/drawing/2014/main" id="{7225263D-9731-3D3D-5B06-C4CDE39DCC79}"/>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411499" y="38100"/>
            <a:ext cx="758390" cy="758390"/>
          </a:xfrm>
          <a:prstGeom prst="rect">
            <a:avLst/>
          </a:prstGeom>
        </p:spPr>
      </p:pic>
    </p:spTree>
    <p:extLst>
      <p:ext uri="{BB962C8B-B14F-4D97-AF65-F5344CB8AC3E}">
        <p14:creationId xmlns:p14="http://schemas.microsoft.com/office/powerpoint/2010/main" val="34571265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0DC63-4532-DBB8-30FD-F626D1700AC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C9786CE-D926-64B2-F2DC-61143260F3D1}"/>
              </a:ext>
            </a:extLst>
          </p:cNvPr>
          <p:cNvSpPr>
            <a:spLocks noGrp="1"/>
          </p:cNvSpPr>
          <p:nvPr>
            <p:ph type="title"/>
          </p:nvPr>
        </p:nvSpPr>
        <p:spPr>
          <a:xfrm>
            <a:off x="2111489" y="151880"/>
            <a:ext cx="10058400" cy="1102021"/>
          </a:xfrm>
        </p:spPr>
        <p:txBody>
          <a:bodyPr/>
          <a:lstStyle/>
          <a:p>
            <a:r>
              <a:rPr lang="en-US" dirty="0"/>
              <a:t>TSI Plan Development (9)</a:t>
            </a:r>
          </a:p>
        </p:txBody>
      </p:sp>
      <p:pic>
        <p:nvPicPr>
          <p:cNvPr id="8" name="Content Placeholder 7" descr="Reference Appendix 15 for long descriptive text.">
            <a:extLst>
              <a:ext uri="{FF2B5EF4-FFF2-40B4-BE49-F238E27FC236}">
                <a16:creationId xmlns:a16="http://schemas.microsoft.com/office/drawing/2014/main" id="{286E63FE-9D97-73F7-6181-8AA8639DA51F}"/>
              </a:ext>
            </a:extLst>
          </p:cNvPr>
          <p:cNvPicPr>
            <a:picLocks noGrp="1" noChangeAspect="1"/>
          </p:cNvPicPr>
          <p:nvPr>
            <p:ph sz="quarter" idx="12"/>
          </p:nvPr>
        </p:nvPicPr>
        <p:blipFill>
          <a:blip r:embed="rId2">
            <a:extLst>
              <a:ext uri="{28A0092B-C50C-407E-A947-70E740481C1C}">
                <a14:useLocalDpi xmlns:a14="http://schemas.microsoft.com/office/drawing/2010/main" val="0"/>
              </a:ext>
            </a:extLst>
          </a:blip>
          <a:srcRect/>
          <a:stretch/>
        </p:blipFill>
        <p:spPr>
          <a:xfrm>
            <a:off x="2111489" y="1628708"/>
            <a:ext cx="4195182" cy="4397490"/>
          </a:xfrm>
        </p:spPr>
      </p:pic>
      <p:sp>
        <p:nvSpPr>
          <p:cNvPr id="9" name="Content Placeholder 8">
            <a:extLst>
              <a:ext uri="{FF2B5EF4-FFF2-40B4-BE49-F238E27FC236}">
                <a16:creationId xmlns:a16="http://schemas.microsoft.com/office/drawing/2014/main" id="{0C7EC1A0-5B22-C075-C48B-4133A7C15DF4}"/>
              </a:ext>
            </a:extLst>
          </p:cNvPr>
          <p:cNvSpPr>
            <a:spLocks noGrp="1"/>
          </p:cNvSpPr>
          <p:nvPr>
            <p:ph sz="quarter" idx="11"/>
          </p:nvPr>
        </p:nvSpPr>
        <p:spPr>
          <a:xfrm>
            <a:off x="6891058" y="1475246"/>
            <a:ext cx="5153025" cy="4163768"/>
          </a:xfrm>
        </p:spPr>
        <p:txBody>
          <a:bodyPr>
            <a:normAutofit fontScale="85000" lnSpcReduction="20000"/>
          </a:bodyPr>
          <a:lstStyle/>
          <a:p>
            <a:pPr marL="0" indent="0">
              <a:lnSpc>
                <a:spcPct val="110000"/>
              </a:lnSpc>
              <a:spcBef>
                <a:spcPts val="600"/>
              </a:spcBef>
              <a:spcAft>
                <a:spcPts val="1200"/>
              </a:spcAft>
              <a:buNone/>
            </a:pPr>
            <a:r>
              <a:rPr kumimoji="0" lang="en-US" b="0" i="0" u="none" strike="noStrike" kern="1200" cap="none" spc="0" normalizeH="0" baseline="0" noProof="0" dirty="0">
                <a:ln>
                  <a:noFill/>
                </a:ln>
                <a:solidFill>
                  <a:srgbClr val="000000">
                    <a:lumMod val="75000"/>
                    <a:lumOff val="25000"/>
                  </a:srgbClr>
                </a:solidFill>
                <a:effectLst/>
                <a:uLnTx/>
                <a:uFillTx/>
                <a:ea typeface="+mn-ea"/>
                <a:cs typeface="+mn-cs"/>
              </a:rPr>
              <a:t>The LEA is required to monitor the implementation of the TSI plan. The SSC </a:t>
            </a:r>
            <a:r>
              <a:rPr lang="en-US" dirty="0">
                <a:solidFill>
                  <a:srgbClr val="000000">
                    <a:lumMod val="75000"/>
                    <a:lumOff val="25000"/>
                  </a:srgbClr>
                </a:solidFill>
              </a:rPr>
              <a:t>and educational partners will assess the impact of the TSI plan and examine progress made toward its goals. </a:t>
            </a:r>
          </a:p>
          <a:p>
            <a:pPr marL="0" indent="0">
              <a:lnSpc>
                <a:spcPct val="110000"/>
              </a:lnSpc>
              <a:spcBef>
                <a:spcPts val="600"/>
              </a:spcBef>
              <a:spcAft>
                <a:spcPts val="1200"/>
              </a:spcAft>
              <a:buNone/>
            </a:pPr>
            <a:r>
              <a:rPr kumimoji="0" lang="en-US" b="0" i="0" u="none" strike="noStrike" kern="1200" cap="none" spc="0" normalizeH="0" baseline="0" noProof="0" dirty="0">
                <a:ln>
                  <a:noFill/>
                </a:ln>
                <a:solidFill>
                  <a:srgbClr val="000000">
                    <a:lumMod val="75000"/>
                    <a:lumOff val="25000"/>
                  </a:srgbClr>
                </a:solidFill>
                <a:effectLst/>
                <a:uLnTx/>
                <a:uFillTx/>
                <a:ea typeface="+mn-ea"/>
                <a:cs typeface="+mn-cs"/>
              </a:rPr>
              <a:t>Monitoring is an important part of the improvement cycle to ensure effective implementation of the plan. Minor or major adjustments may be necessary.</a:t>
            </a:r>
          </a:p>
        </p:txBody>
      </p:sp>
      <p:sp>
        <p:nvSpPr>
          <p:cNvPr id="6" name="Content Placeholder 5">
            <a:extLst>
              <a:ext uri="{FF2B5EF4-FFF2-40B4-BE49-F238E27FC236}">
                <a16:creationId xmlns:a16="http://schemas.microsoft.com/office/drawing/2014/main" id="{565C39C5-F1C3-45A4-BAF1-97C842EAF077}"/>
              </a:ext>
            </a:extLst>
          </p:cNvPr>
          <p:cNvSpPr>
            <a:spLocks noGrp="1"/>
          </p:cNvSpPr>
          <p:nvPr>
            <p:ph sz="quarter" idx="14"/>
          </p:nvPr>
        </p:nvSpPr>
        <p:spPr>
          <a:xfrm>
            <a:off x="4684056" y="5802819"/>
            <a:ext cx="6947649" cy="529447"/>
          </a:xfrm>
        </p:spPr>
        <p:txBody>
          <a:bodyPr>
            <a:normAutofit fontScale="85000" lnSpcReduction="10000"/>
          </a:bodyPr>
          <a:lstStyle/>
          <a:p>
            <a:r>
              <a:rPr lang="en-US" dirty="0"/>
              <a:t>Reference </a:t>
            </a:r>
            <a:r>
              <a:rPr lang="en-US" dirty="0">
                <a:hlinkClick r:id="rId3" action="ppaction://hlinksldjump"/>
              </a:rPr>
              <a:t>Appendix 15</a:t>
            </a:r>
            <a:r>
              <a:rPr lang="en-US" dirty="0"/>
              <a:t> for long descriptive text.</a:t>
            </a:r>
          </a:p>
        </p:txBody>
      </p:sp>
      <p:sp>
        <p:nvSpPr>
          <p:cNvPr id="2" name="Slide Number Placeholder 1">
            <a:extLst>
              <a:ext uri="{FF2B5EF4-FFF2-40B4-BE49-F238E27FC236}">
                <a16:creationId xmlns:a16="http://schemas.microsoft.com/office/drawing/2014/main" id="{FE6254F9-B0E2-B94D-54F0-706DD8B0ECC4}"/>
              </a:ext>
            </a:extLst>
          </p:cNvPr>
          <p:cNvSpPr>
            <a:spLocks noGrp="1"/>
          </p:cNvSpPr>
          <p:nvPr>
            <p:ph type="sldNum" sz="quarter" idx="15"/>
          </p:nvPr>
        </p:nvSpPr>
        <p:spPr/>
        <p:txBody>
          <a:bodyPr/>
          <a:lstStyle/>
          <a:p>
            <a:fld id="{425B8834-9231-4E95-9474-5E208B968EA0}" type="slidenum">
              <a:rPr lang="en-US" smtClean="0"/>
              <a:pPr/>
              <a:t>67</a:t>
            </a:fld>
            <a:endParaRPr lang="en-US" dirty="0"/>
          </a:p>
        </p:txBody>
      </p:sp>
      <p:pic>
        <p:nvPicPr>
          <p:cNvPr id="5" name="Graphic 4">
            <a:extLst>
              <a:ext uri="{FF2B5EF4-FFF2-40B4-BE49-F238E27FC236}">
                <a16:creationId xmlns:a16="http://schemas.microsoft.com/office/drawing/2014/main" id="{6EFA7863-F79E-558E-EA10-C028E559811F}"/>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411499" y="38100"/>
            <a:ext cx="758390" cy="758390"/>
          </a:xfrm>
          <a:prstGeom prst="rect">
            <a:avLst/>
          </a:prstGeom>
        </p:spPr>
      </p:pic>
      <p:sp>
        <p:nvSpPr>
          <p:cNvPr id="10" name="Arrow: Down 9">
            <a:extLst>
              <a:ext uri="{FF2B5EF4-FFF2-40B4-BE49-F238E27FC236}">
                <a16:creationId xmlns:a16="http://schemas.microsoft.com/office/drawing/2014/main" id="{F2CBEA27-64B8-605A-D79E-BECACB998973}"/>
              </a:ext>
              <a:ext uri="{C183D7F6-B498-43B3-948B-1728B52AA6E4}">
                <adec:decorative xmlns:adec="http://schemas.microsoft.com/office/drawing/2017/decorative" val="1"/>
              </a:ext>
            </a:extLst>
          </p:cNvPr>
          <p:cNvSpPr/>
          <p:nvPr/>
        </p:nvSpPr>
        <p:spPr>
          <a:xfrm rot="2088988">
            <a:off x="5880790" y="3099149"/>
            <a:ext cx="430420" cy="659703"/>
          </a:xfrm>
          <a:prstGeom prst="downArrow">
            <a:avLst/>
          </a:prstGeom>
          <a:solidFill>
            <a:srgbClr val="FF0000"/>
          </a:solidFill>
          <a:ln>
            <a:solidFill>
              <a:srgbClr val="FF3300"/>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44632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32E887-BC74-DB2B-034E-B7CD019926B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31031E9-7676-54F8-3F17-06BFA16FB8FB}"/>
              </a:ext>
            </a:extLst>
          </p:cNvPr>
          <p:cNvSpPr>
            <a:spLocks noGrp="1"/>
          </p:cNvSpPr>
          <p:nvPr>
            <p:ph type="title"/>
          </p:nvPr>
        </p:nvSpPr>
        <p:spPr>
          <a:xfrm>
            <a:off x="2111489" y="151880"/>
            <a:ext cx="10058400" cy="1102021"/>
          </a:xfrm>
        </p:spPr>
        <p:txBody>
          <a:bodyPr/>
          <a:lstStyle/>
          <a:p>
            <a:r>
              <a:rPr lang="en-US" dirty="0"/>
              <a:t>TSI Plan Development (10)</a:t>
            </a:r>
          </a:p>
        </p:txBody>
      </p:sp>
      <p:sp>
        <p:nvSpPr>
          <p:cNvPr id="9" name="Content Placeholder 8">
            <a:extLst>
              <a:ext uri="{FF2B5EF4-FFF2-40B4-BE49-F238E27FC236}">
                <a16:creationId xmlns:a16="http://schemas.microsoft.com/office/drawing/2014/main" id="{FD168725-B13E-B5C8-F972-B62284020726}"/>
              </a:ext>
            </a:extLst>
          </p:cNvPr>
          <p:cNvSpPr>
            <a:spLocks noGrp="1"/>
          </p:cNvSpPr>
          <p:nvPr>
            <p:ph sz="quarter" idx="11"/>
          </p:nvPr>
        </p:nvSpPr>
        <p:spPr>
          <a:xfrm>
            <a:off x="2111489" y="1305818"/>
            <a:ext cx="9932594" cy="2110916"/>
          </a:xfrm>
        </p:spPr>
        <p:txBody>
          <a:bodyPr>
            <a:normAutofit fontScale="92500" lnSpcReduction="10000"/>
          </a:bodyPr>
          <a:lstStyle/>
          <a:p>
            <a:pPr>
              <a:lnSpc>
                <a:spcPct val="110000"/>
              </a:lnSpc>
              <a:spcBef>
                <a:spcPts val="600"/>
              </a:spcBef>
              <a:spcAft>
                <a:spcPts val="1200"/>
              </a:spcAft>
            </a:pPr>
            <a:r>
              <a:rPr kumimoji="0" lang="en-US" b="0" i="0" u="none" strike="noStrike" kern="1200" cap="none" spc="0" normalizeH="0" baseline="0" noProof="0" dirty="0">
                <a:ln>
                  <a:noFill/>
                </a:ln>
                <a:solidFill>
                  <a:srgbClr val="000000">
                    <a:lumMod val="75000"/>
                    <a:lumOff val="25000"/>
                  </a:srgbClr>
                </a:solidFill>
                <a:effectLst/>
                <a:uLnTx/>
                <a:uFillTx/>
                <a:ea typeface="+mn-ea"/>
                <a:cs typeface="+mn-cs"/>
              </a:rPr>
              <a:t>The </a:t>
            </a:r>
            <a:r>
              <a:rPr kumimoji="0" lang="en-US" b="1" i="0" u="none" strike="noStrike" kern="1200" cap="none" spc="0" normalizeH="0" baseline="0" noProof="0" dirty="0">
                <a:ln>
                  <a:noFill/>
                </a:ln>
                <a:solidFill>
                  <a:srgbClr val="000000">
                    <a:lumMod val="75000"/>
                    <a:lumOff val="25000"/>
                  </a:srgbClr>
                </a:solidFill>
                <a:effectLst/>
                <a:uLnTx/>
                <a:uFillTx/>
                <a:ea typeface="+mn-ea"/>
                <a:cs typeface="+mn-cs"/>
              </a:rPr>
              <a:t>Annual Measurable Outcomes </a:t>
            </a:r>
            <a:r>
              <a:rPr kumimoji="0" lang="en-US" b="0" i="0" u="none" strike="noStrike" kern="1200" cap="none" spc="0" normalizeH="0" baseline="0" noProof="0" dirty="0">
                <a:ln>
                  <a:noFill/>
                </a:ln>
                <a:solidFill>
                  <a:srgbClr val="000000">
                    <a:lumMod val="75000"/>
                    <a:lumOff val="25000"/>
                  </a:srgbClr>
                </a:solidFill>
                <a:effectLst/>
                <a:uLnTx/>
                <a:uFillTx/>
                <a:ea typeface="+mn-ea"/>
                <a:cs typeface="+mn-cs"/>
              </a:rPr>
              <a:t>section of the SPSA template must include metrics related to the specific student group that led to the school’s TSI eligibility. The metrics identified in the SPSA will be measured against </a:t>
            </a:r>
            <a:r>
              <a:rPr lang="en-US" dirty="0">
                <a:solidFill>
                  <a:srgbClr val="000000">
                    <a:lumMod val="75000"/>
                    <a:lumOff val="25000"/>
                  </a:srgbClr>
                </a:solidFill>
              </a:rPr>
              <a:t>any collected data when monitoring the implementation of the TSI plan. </a:t>
            </a:r>
            <a:endParaRPr kumimoji="0" lang="en-US" b="0" i="0" u="none" strike="noStrike" kern="1200" cap="none" spc="0" normalizeH="0" baseline="0" noProof="0" dirty="0">
              <a:ln>
                <a:noFill/>
              </a:ln>
              <a:solidFill>
                <a:srgbClr val="000000">
                  <a:lumMod val="75000"/>
                  <a:lumOff val="25000"/>
                </a:srgbClr>
              </a:solidFill>
              <a:effectLst/>
              <a:uLnTx/>
              <a:uFillTx/>
              <a:ea typeface="+mn-ea"/>
              <a:cs typeface="+mn-cs"/>
            </a:endParaRPr>
          </a:p>
        </p:txBody>
      </p:sp>
      <p:pic>
        <p:nvPicPr>
          <p:cNvPr id="12" name="Content Placeholder 11" descr="Reference Appendix 16 for long descriptive text.">
            <a:extLst>
              <a:ext uri="{FF2B5EF4-FFF2-40B4-BE49-F238E27FC236}">
                <a16:creationId xmlns:a16="http://schemas.microsoft.com/office/drawing/2014/main" id="{CD74E25E-6BD8-C62F-8865-A098706B60F8}"/>
              </a:ext>
            </a:extLst>
          </p:cNvPr>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2111489" y="3468651"/>
            <a:ext cx="9932594" cy="2345841"/>
          </a:xfrm>
          <a:ln>
            <a:solidFill>
              <a:schemeClr val="tx1">
                <a:lumMod val="75000"/>
                <a:lumOff val="25000"/>
              </a:schemeClr>
            </a:solidFill>
          </a:ln>
        </p:spPr>
      </p:pic>
      <p:sp>
        <p:nvSpPr>
          <p:cNvPr id="6" name="Content Placeholder 5">
            <a:extLst>
              <a:ext uri="{FF2B5EF4-FFF2-40B4-BE49-F238E27FC236}">
                <a16:creationId xmlns:a16="http://schemas.microsoft.com/office/drawing/2014/main" id="{298ED6F4-4FAA-CA4B-F560-CC61DC60ECCE}"/>
              </a:ext>
            </a:extLst>
          </p:cNvPr>
          <p:cNvSpPr>
            <a:spLocks noGrp="1"/>
          </p:cNvSpPr>
          <p:nvPr>
            <p:ph sz="quarter" idx="14"/>
          </p:nvPr>
        </p:nvSpPr>
        <p:spPr>
          <a:xfrm>
            <a:off x="3826806" y="5866409"/>
            <a:ext cx="6947649" cy="529447"/>
          </a:xfrm>
        </p:spPr>
        <p:txBody>
          <a:bodyPr>
            <a:normAutofit fontScale="85000" lnSpcReduction="10000"/>
          </a:bodyPr>
          <a:lstStyle/>
          <a:p>
            <a:r>
              <a:rPr lang="en-US" dirty="0"/>
              <a:t>Reference </a:t>
            </a:r>
            <a:r>
              <a:rPr lang="en-US" dirty="0">
                <a:hlinkClick r:id="rId3" action="ppaction://hlinksldjump"/>
              </a:rPr>
              <a:t>Appendix 16</a:t>
            </a:r>
            <a:r>
              <a:rPr lang="en-US" dirty="0"/>
              <a:t> for long descriptive text.</a:t>
            </a:r>
          </a:p>
        </p:txBody>
      </p:sp>
      <p:sp>
        <p:nvSpPr>
          <p:cNvPr id="2" name="Slide Number Placeholder 1">
            <a:extLst>
              <a:ext uri="{FF2B5EF4-FFF2-40B4-BE49-F238E27FC236}">
                <a16:creationId xmlns:a16="http://schemas.microsoft.com/office/drawing/2014/main" id="{6009DFAA-E491-FE95-D67D-7569712351DC}"/>
              </a:ext>
            </a:extLst>
          </p:cNvPr>
          <p:cNvSpPr>
            <a:spLocks noGrp="1"/>
          </p:cNvSpPr>
          <p:nvPr>
            <p:ph type="sldNum" sz="quarter" idx="15"/>
          </p:nvPr>
        </p:nvSpPr>
        <p:spPr/>
        <p:txBody>
          <a:bodyPr/>
          <a:lstStyle/>
          <a:p>
            <a:fld id="{425B8834-9231-4E95-9474-5E208B968EA0}" type="slidenum">
              <a:rPr lang="en-US" smtClean="0"/>
              <a:pPr/>
              <a:t>68</a:t>
            </a:fld>
            <a:endParaRPr lang="en-US" dirty="0"/>
          </a:p>
        </p:txBody>
      </p:sp>
      <p:pic>
        <p:nvPicPr>
          <p:cNvPr id="5" name="Graphic 4">
            <a:extLst>
              <a:ext uri="{FF2B5EF4-FFF2-40B4-BE49-F238E27FC236}">
                <a16:creationId xmlns:a16="http://schemas.microsoft.com/office/drawing/2014/main" id="{19119028-3AF4-C6A8-C898-719950632814}"/>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411499" y="38100"/>
            <a:ext cx="758390" cy="758390"/>
          </a:xfrm>
          <a:prstGeom prst="rect">
            <a:avLst/>
          </a:prstGeom>
        </p:spPr>
      </p:pic>
    </p:spTree>
    <p:extLst>
      <p:ext uri="{BB962C8B-B14F-4D97-AF65-F5344CB8AC3E}">
        <p14:creationId xmlns:p14="http://schemas.microsoft.com/office/powerpoint/2010/main" val="26482098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1A6CAC-A9D1-1F79-AA05-E18BD575DC6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A43ADBA-D4C7-4C68-67B8-C01E67502608}"/>
              </a:ext>
            </a:extLst>
          </p:cNvPr>
          <p:cNvSpPr>
            <a:spLocks noGrp="1"/>
          </p:cNvSpPr>
          <p:nvPr>
            <p:ph type="title"/>
          </p:nvPr>
        </p:nvSpPr>
        <p:spPr>
          <a:xfrm>
            <a:off x="2111489" y="151880"/>
            <a:ext cx="10058400" cy="1102021"/>
          </a:xfrm>
        </p:spPr>
        <p:txBody>
          <a:bodyPr/>
          <a:lstStyle/>
          <a:p>
            <a:r>
              <a:rPr lang="en-US" dirty="0"/>
              <a:t>TSI Plan Development (11)</a:t>
            </a:r>
          </a:p>
        </p:txBody>
      </p:sp>
      <p:pic>
        <p:nvPicPr>
          <p:cNvPr id="8" name="Content Placeholder 7" descr="Reference Appendix 17 for long descriptive text">
            <a:extLst>
              <a:ext uri="{FF2B5EF4-FFF2-40B4-BE49-F238E27FC236}">
                <a16:creationId xmlns:a16="http://schemas.microsoft.com/office/drawing/2014/main" id="{A3AD8D1F-90BA-9AD8-75F9-1C73CC6B08B2}"/>
              </a:ext>
            </a:extLst>
          </p:cNvPr>
          <p:cNvPicPr>
            <a:picLocks noGrp="1" noChangeAspect="1"/>
          </p:cNvPicPr>
          <p:nvPr>
            <p:ph sz="quarter" idx="12"/>
          </p:nvPr>
        </p:nvPicPr>
        <p:blipFill>
          <a:blip r:embed="rId2">
            <a:extLst>
              <a:ext uri="{28A0092B-C50C-407E-A947-70E740481C1C}">
                <a14:useLocalDpi xmlns:a14="http://schemas.microsoft.com/office/drawing/2010/main" val="0"/>
              </a:ext>
            </a:extLst>
          </a:blip>
          <a:srcRect/>
          <a:stretch/>
        </p:blipFill>
        <p:spPr>
          <a:xfrm>
            <a:off x="2111489" y="1628708"/>
            <a:ext cx="4195182" cy="4397490"/>
          </a:xfrm>
        </p:spPr>
      </p:pic>
      <p:sp>
        <p:nvSpPr>
          <p:cNvPr id="9" name="Content Placeholder 8">
            <a:extLst>
              <a:ext uri="{FF2B5EF4-FFF2-40B4-BE49-F238E27FC236}">
                <a16:creationId xmlns:a16="http://schemas.microsoft.com/office/drawing/2014/main" id="{4399ECCB-BABF-2EF0-63F2-6C3E997D4DCA}"/>
              </a:ext>
            </a:extLst>
          </p:cNvPr>
          <p:cNvSpPr>
            <a:spLocks noGrp="1"/>
          </p:cNvSpPr>
          <p:nvPr>
            <p:ph sz="quarter" idx="11"/>
          </p:nvPr>
        </p:nvSpPr>
        <p:spPr>
          <a:xfrm>
            <a:off x="6891058" y="1475246"/>
            <a:ext cx="5153025" cy="4163768"/>
          </a:xfrm>
        </p:spPr>
        <p:txBody>
          <a:bodyPr>
            <a:normAutofit/>
          </a:bodyPr>
          <a:lstStyle/>
          <a:p>
            <a:pPr>
              <a:lnSpc>
                <a:spcPct val="100000"/>
              </a:lnSpc>
              <a:spcBef>
                <a:spcPts val="600"/>
              </a:spcBef>
              <a:spcAft>
                <a:spcPts val="1200"/>
              </a:spcAft>
            </a:pPr>
            <a:r>
              <a:rPr kumimoji="0" lang="en-US" b="0" i="0" u="none" strike="noStrike" kern="1200" cap="none" spc="0" normalizeH="0" baseline="0" noProof="0" dirty="0">
                <a:ln>
                  <a:noFill/>
                </a:ln>
                <a:solidFill>
                  <a:srgbClr val="000000">
                    <a:lumMod val="75000"/>
                    <a:lumOff val="25000"/>
                  </a:srgbClr>
                </a:solidFill>
                <a:effectLst/>
                <a:uLnTx/>
                <a:uFillTx/>
                <a:ea typeface="+mn-ea"/>
                <a:cs typeface="+mn-cs"/>
              </a:rPr>
              <a:t>The LEA is required to approve the TSI plan. </a:t>
            </a:r>
            <a:r>
              <a:rPr lang="en-US" dirty="0"/>
              <a:t>The plan is expected to be approved prior to the first day of the 2026–27 school year.</a:t>
            </a:r>
            <a:endParaRPr lang="en-US" dirty="0">
              <a:solidFill>
                <a:srgbClr val="000000">
                  <a:lumMod val="75000"/>
                  <a:lumOff val="25000"/>
                </a:srgbClr>
              </a:solidFill>
            </a:endParaRPr>
          </a:p>
        </p:txBody>
      </p:sp>
      <p:sp>
        <p:nvSpPr>
          <p:cNvPr id="6" name="Content Placeholder 5">
            <a:extLst>
              <a:ext uri="{FF2B5EF4-FFF2-40B4-BE49-F238E27FC236}">
                <a16:creationId xmlns:a16="http://schemas.microsoft.com/office/drawing/2014/main" id="{AFCFAFA8-F4AA-6052-944A-4F91D3DD1B08}"/>
              </a:ext>
            </a:extLst>
          </p:cNvPr>
          <p:cNvSpPr>
            <a:spLocks noGrp="1"/>
          </p:cNvSpPr>
          <p:nvPr>
            <p:ph sz="quarter" idx="14"/>
          </p:nvPr>
        </p:nvSpPr>
        <p:spPr>
          <a:xfrm>
            <a:off x="4684056" y="5802819"/>
            <a:ext cx="6947649" cy="529447"/>
          </a:xfrm>
        </p:spPr>
        <p:txBody>
          <a:bodyPr>
            <a:normAutofit fontScale="85000" lnSpcReduction="10000"/>
          </a:bodyPr>
          <a:lstStyle/>
          <a:p>
            <a:r>
              <a:rPr lang="en-US" dirty="0"/>
              <a:t>Reference </a:t>
            </a:r>
            <a:r>
              <a:rPr lang="en-US" dirty="0">
                <a:hlinkClick r:id="rId3" action="ppaction://hlinksldjump"/>
              </a:rPr>
              <a:t>Appendix 17</a:t>
            </a:r>
            <a:r>
              <a:rPr lang="en-US" dirty="0"/>
              <a:t> for long descriptive text.</a:t>
            </a:r>
          </a:p>
        </p:txBody>
      </p:sp>
      <p:sp>
        <p:nvSpPr>
          <p:cNvPr id="2" name="Slide Number Placeholder 1">
            <a:extLst>
              <a:ext uri="{FF2B5EF4-FFF2-40B4-BE49-F238E27FC236}">
                <a16:creationId xmlns:a16="http://schemas.microsoft.com/office/drawing/2014/main" id="{20B5DFE6-EC2B-7FFF-6604-9E72D3B1A17F}"/>
              </a:ext>
            </a:extLst>
          </p:cNvPr>
          <p:cNvSpPr>
            <a:spLocks noGrp="1"/>
          </p:cNvSpPr>
          <p:nvPr>
            <p:ph type="sldNum" sz="quarter" idx="15"/>
          </p:nvPr>
        </p:nvSpPr>
        <p:spPr/>
        <p:txBody>
          <a:bodyPr/>
          <a:lstStyle/>
          <a:p>
            <a:fld id="{425B8834-9231-4E95-9474-5E208B968EA0}" type="slidenum">
              <a:rPr lang="en-US" smtClean="0"/>
              <a:pPr/>
              <a:t>69</a:t>
            </a:fld>
            <a:endParaRPr lang="en-US" dirty="0"/>
          </a:p>
        </p:txBody>
      </p:sp>
      <p:pic>
        <p:nvPicPr>
          <p:cNvPr id="5" name="Graphic 4">
            <a:extLst>
              <a:ext uri="{FF2B5EF4-FFF2-40B4-BE49-F238E27FC236}">
                <a16:creationId xmlns:a16="http://schemas.microsoft.com/office/drawing/2014/main" id="{6B8E0BF3-0C2A-9819-17AF-DF60A31B64B6}"/>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411499" y="38100"/>
            <a:ext cx="758390" cy="758390"/>
          </a:xfrm>
          <a:prstGeom prst="rect">
            <a:avLst/>
          </a:prstGeom>
        </p:spPr>
      </p:pic>
      <p:sp>
        <p:nvSpPr>
          <p:cNvPr id="10" name="Arrow: Down 9">
            <a:extLst>
              <a:ext uri="{FF2B5EF4-FFF2-40B4-BE49-F238E27FC236}">
                <a16:creationId xmlns:a16="http://schemas.microsoft.com/office/drawing/2014/main" id="{9279D222-400C-AAF7-579B-187960B6D3E9}"/>
              </a:ext>
              <a:ext uri="{C183D7F6-B498-43B3-948B-1728B52AA6E4}">
                <adec:decorative xmlns:adec="http://schemas.microsoft.com/office/drawing/2017/decorative" val="1"/>
              </a:ext>
            </a:extLst>
          </p:cNvPr>
          <p:cNvSpPr/>
          <p:nvPr/>
        </p:nvSpPr>
        <p:spPr>
          <a:xfrm rot="18977916">
            <a:off x="2437504" y="4027839"/>
            <a:ext cx="430420" cy="659703"/>
          </a:xfrm>
          <a:prstGeom prst="downArrow">
            <a:avLst/>
          </a:prstGeom>
          <a:solidFill>
            <a:srgbClr val="FF0000"/>
          </a:solidFill>
          <a:ln>
            <a:solidFill>
              <a:srgbClr val="FF3300"/>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6584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DB5870-943B-3D72-DF54-7FF10FF20212}"/>
              </a:ext>
            </a:extLst>
          </p:cNvPr>
          <p:cNvSpPr>
            <a:spLocks noGrp="1"/>
          </p:cNvSpPr>
          <p:nvPr>
            <p:ph type="title"/>
          </p:nvPr>
        </p:nvSpPr>
        <p:spPr/>
        <p:txBody>
          <a:bodyPr/>
          <a:lstStyle/>
          <a:p>
            <a:r>
              <a:rPr lang="en-US" dirty="0"/>
              <a:t>Reminders</a:t>
            </a:r>
          </a:p>
        </p:txBody>
      </p:sp>
      <p:sp>
        <p:nvSpPr>
          <p:cNvPr id="4" name="Content Placeholder 3">
            <a:extLst>
              <a:ext uri="{FF2B5EF4-FFF2-40B4-BE49-F238E27FC236}">
                <a16:creationId xmlns:a16="http://schemas.microsoft.com/office/drawing/2014/main" id="{0202C99F-D271-F574-BA0C-91A7BC5A43F9}"/>
              </a:ext>
            </a:extLst>
          </p:cNvPr>
          <p:cNvSpPr>
            <a:spLocks noGrp="1"/>
          </p:cNvSpPr>
          <p:nvPr>
            <p:ph idx="1"/>
          </p:nvPr>
        </p:nvSpPr>
        <p:spPr/>
        <p:txBody>
          <a:bodyPr>
            <a:normAutofit/>
          </a:bodyPr>
          <a:lstStyle/>
          <a:p>
            <a:pPr marL="0" indent="0">
              <a:lnSpc>
                <a:spcPct val="100000"/>
              </a:lnSpc>
              <a:spcBef>
                <a:spcPts val="600"/>
              </a:spcBef>
              <a:spcAft>
                <a:spcPts val="600"/>
              </a:spcAft>
              <a:buNone/>
            </a:pPr>
            <a:r>
              <a:rPr lang="en-US" sz="3200" dirty="0"/>
              <a:t>Please use the Zoom Question and Answer feature to post any questions you may have.</a:t>
            </a:r>
          </a:p>
          <a:p>
            <a:pPr marL="0" indent="0">
              <a:lnSpc>
                <a:spcPct val="100000"/>
              </a:lnSpc>
              <a:spcBef>
                <a:spcPts val="600"/>
              </a:spcBef>
              <a:spcAft>
                <a:spcPts val="600"/>
              </a:spcAft>
              <a:buNone/>
            </a:pPr>
            <a:r>
              <a:rPr lang="en-US" sz="3200" dirty="0"/>
              <a:t>A copy of today’s presentation is located on the TSI/ATSI tab of the CDE </a:t>
            </a:r>
            <a:r>
              <a:rPr lang="en-US" sz="3200" dirty="0">
                <a:hlinkClick r:id="rId3"/>
              </a:rPr>
              <a:t>ESSA School Support Webinar Resources</a:t>
            </a:r>
            <a:r>
              <a:rPr lang="en-US" sz="3200" dirty="0"/>
              <a:t> web page.</a:t>
            </a:r>
          </a:p>
        </p:txBody>
      </p:sp>
      <p:sp>
        <p:nvSpPr>
          <p:cNvPr id="2" name="Slide Number Placeholder 1">
            <a:extLst>
              <a:ext uri="{FF2B5EF4-FFF2-40B4-BE49-F238E27FC236}">
                <a16:creationId xmlns:a16="http://schemas.microsoft.com/office/drawing/2014/main" id="{AFCAEAD7-F66E-A839-F650-2DAFFDD08782}"/>
              </a:ext>
            </a:extLst>
          </p:cNvPr>
          <p:cNvSpPr>
            <a:spLocks noGrp="1"/>
          </p:cNvSpPr>
          <p:nvPr>
            <p:ph type="sldNum" sz="quarter" idx="12"/>
          </p:nvPr>
        </p:nvSpPr>
        <p:spPr/>
        <p:txBody>
          <a:bodyPr/>
          <a:lstStyle/>
          <a:p>
            <a:fld id="{425B8834-9231-4E95-9474-5E208B968EA0}" type="slidenum">
              <a:rPr lang="en-US" smtClean="0"/>
              <a:pPr/>
              <a:t>7</a:t>
            </a:fld>
            <a:endParaRPr lang="en-US"/>
          </a:p>
        </p:txBody>
      </p:sp>
      <p:pic>
        <p:nvPicPr>
          <p:cNvPr id="7" name="Graphic 6">
            <a:extLst>
              <a:ext uri="{FF2B5EF4-FFF2-40B4-BE49-F238E27FC236}">
                <a16:creationId xmlns:a16="http://schemas.microsoft.com/office/drawing/2014/main" id="{8493F94E-86DD-29C9-3DA3-0A68527AE136}"/>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94720" y="33091"/>
            <a:ext cx="914400" cy="914400"/>
          </a:xfrm>
          <a:prstGeom prst="rect">
            <a:avLst/>
          </a:prstGeom>
        </p:spPr>
      </p:pic>
    </p:spTree>
    <p:extLst>
      <p:ext uri="{BB962C8B-B14F-4D97-AF65-F5344CB8AC3E}">
        <p14:creationId xmlns:p14="http://schemas.microsoft.com/office/powerpoint/2010/main" val="37645084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F5738-4D2D-FB13-7E13-811A675A215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361FD32-E720-2BD6-2984-23DF16F52BD6}"/>
              </a:ext>
            </a:extLst>
          </p:cNvPr>
          <p:cNvSpPr>
            <a:spLocks noGrp="1"/>
          </p:cNvSpPr>
          <p:nvPr>
            <p:ph type="title"/>
          </p:nvPr>
        </p:nvSpPr>
        <p:spPr>
          <a:xfrm>
            <a:off x="2111489" y="256133"/>
            <a:ext cx="10058400" cy="896260"/>
          </a:xfrm>
        </p:spPr>
        <p:txBody>
          <a:bodyPr/>
          <a:lstStyle/>
          <a:p>
            <a:r>
              <a:rPr lang="en-US" dirty="0"/>
              <a:t>ATSI Plan Development (1)</a:t>
            </a:r>
          </a:p>
        </p:txBody>
      </p:sp>
      <p:pic>
        <p:nvPicPr>
          <p:cNvPr id="8" name="Content Placeholder 7" descr="Reference Appendix 8 for long descriptive text.">
            <a:extLst>
              <a:ext uri="{FF2B5EF4-FFF2-40B4-BE49-F238E27FC236}">
                <a16:creationId xmlns:a16="http://schemas.microsoft.com/office/drawing/2014/main" id="{0CF0095F-6468-9B02-D7BE-19F47A9B4475}"/>
              </a:ext>
            </a:extLst>
          </p:cNvPr>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2136997" y="1261555"/>
            <a:ext cx="3968602" cy="3807985"/>
          </a:xfrm>
        </p:spPr>
      </p:pic>
      <p:sp>
        <p:nvSpPr>
          <p:cNvPr id="9" name="Content Placeholder 8">
            <a:extLst>
              <a:ext uri="{FF2B5EF4-FFF2-40B4-BE49-F238E27FC236}">
                <a16:creationId xmlns:a16="http://schemas.microsoft.com/office/drawing/2014/main" id="{9CAA659D-40CE-B4FB-80C1-E4D7D33C2976}"/>
              </a:ext>
            </a:extLst>
          </p:cNvPr>
          <p:cNvSpPr>
            <a:spLocks noGrp="1"/>
          </p:cNvSpPr>
          <p:nvPr>
            <p:ph sz="quarter" idx="11"/>
          </p:nvPr>
        </p:nvSpPr>
        <p:spPr>
          <a:xfrm>
            <a:off x="6571159" y="1370426"/>
            <a:ext cx="5232970" cy="4069489"/>
          </a:xfrm>
        </p:spPr>
        <p:txBody>
          <a:bodyPr>
            <a:normAutofit/>
          </a:bodyPr>
          <a:lstStyle/>
          <a:p>
            <a:pPr marL="0" marR="0" lvl="0" indent="0" defTabSz="914400" rtl="0" eaLnBrk="1" fontAlgn="auto" latinLnBrk="0" hangingPunct="1">
              <a:lnSpc>
                <a:spcPct val="100000"/>
              </a:lnSpc>
              <a:spcBef>
                <a:spcPts val="600"/>
              </a:spcBef>
              <a:spcAft>
                <a:spcPts val="1200"/>
              </a:spcAft>
              <a:buClrTx/>
              <a:buSzPct val="100000"/>
              <a:buFont typeface="Arial" panose="020B0604020202020204" pitchFamily="34" charset="0"/>
              <a:buNone/>
              <a:tabLst/>
              <a:defRPr/>
            </a:pPr>
            <a:r>
              <a:rPr kumimoji="0" lang="en-US" sz="3000" b="0" i="0" u="none" strike="noStrike" kern="1200" cap="none" spc="0" normalizeH="0" baseline="0" noProof="0" dirty="0">
                <a:ln>
                  <a:noFill/>
                </a:ln>
                <a:solidFill>
                  <a:srgbClr val="000000">
                    <a:lumMod val="75000"/>
                    <a:lumOff val="25000"/>
                  </a:srgbClr>
                </a:solidFill>
                <a:effectLst/>
                <a:uLnTx/>
                <a:uFillTx/>
                <a:latin typeface="Arial"/>
                <a:ea typeface="+mn-ea"/>
                <a:cs typeface="+mn-cs"/>
              </a:rPr>
              <a:t>The ATSI plan must include all elements of the TSI plan, with the addition of the identification of resource inequities. </a:t>
            </a:r>
          </a:p>
        </p:txBody>
      </p:sp>
      <p:sp>
        <p:nvSpPr>
          <p:cNvPr id="6" name="Content Placeholder 5">
            <a:extLst>
              <a:ext uri="{FF2B5EF4-FFF2-40B4-BE49-F238E27FC236}">
                <a16:creationId xmlns:a16="http://schemas.microsoft.com/office/drawing/2014/main" id="{BA029236-AF5B-EA6C-6585-BEEFA7BB8A75}"/>
              </a:ext>
            </a:extLst>
          </p:cNvPr>
          <p:cNvSpPr>
            <a:spLocks noGrp="1"/>
          </p:cNvSpPr>
          <p:nvPr>
            <p:ph sz="quarter" idx="14"/>
          </p:nvPr>
        </p:nvSpPr>
        <p:spPr>
          <a:xfrm>
            <a:off x="3791774" y="5591923"/>
            <a:ext cx="6519582" cy="521894"/>
          </a:xfrm>
        </p:spPr>
        <p:txBody>
          <a:bodyPr>
            <a:normAutofit fontScale="85000" lnSpcReduction="10000"/>
          </a:bodyPr>
          <a:lstStyle/>
          <a:p>
            <a:r>
              <a:rPr lang="en-US" dirty="0"/>
              <a:t>Reference </a:t>
            </a:r>
            <a:r>
              <a:rPr lang="en-US" dirty="0">
                <a:hlinkClick r:id="rId3" action="ppaction://hlinksldjump" tooltip="Link to Slide 93 for Long Description"/>
              </a:rPr>
              <a:t>Appendix 8</a:t>
            </a:r>
            <a:r>
              <a:rPr lang="en-US" dirty="0"/>
              <a:t> for long descriptive text.</a:t>
            </a:r>
          </a:p>
        </p:txBody>
      </p:sp>
      <p:sp>
        <p:nvSpPr>
          <p:cNvPr id="2" name="Slide Number Placeholder 1">
            <a:extLst>
              <a:ext uri="{FF2B5EF4-FFF2-40B4-BE49-F238E27FC236}">
                <a16:creationId xmlns:a16="http://schemas.microsoft.com/office/drawing/2014/main" id="{C0456656-A3CF-2E74-280D-DFD94788A48E}"/>
              </a:ext>
            </a:extLst>
          </p:cNvPr>
          <p:cNvSpPr>
            <a:spLocks noGrp="1"/>
          </p:cNvSpPr>
          <p:nvPr>
            <p:ph type="sldNum" sz="quarter" idx="15"/>
          </p:nvPr>
        </p:nvSpPr>
        <p:spPr/>
        <p:txBody>
          <a:bodyPr/>
          <a:lstStyle/>
          <a:p>
            <a:fld id="{425B8834-9231-4E95-9474-5E208B968EA0}" type="slidenum">
              <a:rPr lang="en-US" smtClean="0"/>
              <a:pPr/>
              <a:t>70</a:t>
            </a:fld>
            <a:endParaRPr lang="en-US" dirty="0"/>
          </a:p>
        </p:txBody>
      </p:sp>
      <p:pic>
        <p:nvPicPr>
          <p:cNvPr id="5" name="Graphic 4">
            <a:extLst>
              <a:ext uri="{FF2B5EF4-FFF2-40B4-BE49-F238E27FC236}">
                <a16:creationId xmlns:a16="http://schemas.microsoft.com/office/drawing/2014/main" id="{3C4D6673-BD3A-DB87-676C-ADE05DE581AA}"/>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411499" y="38100"/>
            <a:ext cx="758390" cy="758390"/>
          </a:xfrm>
          <a:prstGeom prst="rect">
            <a:avLst/>
          </a:prstGeom>
        </p:spPr>
      </p:pic>
      <p:sp>
        <p:nvSpPr>
          <p:cNvPr id="10" name="Arrow: Down 9">
            <a:extLst>
              <a:ext uri="{FF2B5EF4-FFF2-40B4-BE49-F238E27FC236}">
                <a16:creationId xmlns:a16="http://schemas.microsoft.com/office/drawing/2014/main" id="{0A9EC9A1-C72E-E8DD-85EE-039F3216C05D}"/>
              </a:ext>
              <a:ext uri="{C183D7F6-B498-43B3-948B-1728B52AA6E4}">
                <adec:decorative xmlns:adec="http://schemas.microsoft.com/office/drawing/2017/decorative" val="1"/>
              </a:ext>
            </a:extLst>
          </p:cNvPr>
          <p:cNvSpPr/>
          <p:nvPr/>
        </p:nvSpPr>
        <p:spPr>
          <a:xfrm rot="13203174">
            <a:off x="2346637" y="4773804"/>
            <a:ext cx="434107" cy="809794"/>
          </a:xfrm>
          <a:prstGeom prst="downArrow">
            <a:avLst/>
          </a:prstGeom>
          <a:solidFill>
            <a:srgbClr val="FF0000"/>
          </a:solidFill>
          <a:ln>
            <a:solidFill>
              <a:srgbClr val="FF3300"/>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40207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3D8BE-E228-0496-3880-E2088F4F6C0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359EFE2-9B21-9F9F-9552-DC2AD539F660}"/>
              </a:ext>
            </a:extLst>
          </p:cNvPr>
          <p:cNvSpPr>
            <a:spLocks noGrp="1"/>
          </p:cNvSpPr>
          <p:nvPr>
            <p:ph type="title"/>
          </p:nvPr>
        </p:nvSpPr>
        <p:spPr>
          <a:xfrm>
            <a:off x="2111489" y="256133"/>
            <a:ext cx="10058400" cy="896260"/>
          </a:xfrm>
        </p:spPr>
        <p:txBody>
          <a:bodyPr/>
          <a:lstStyle/>
          <a:p>
            <a:r>
              <a:rPr lang="en-US" dirty="0"/>
              <a:t>ATSI Plan Development (2)</a:t>
            </a:r>
          </a:p>
        </p:txBody>
      </p:sp>
      <p:sp>
        <p:nvSpPr>
          <p:cNvPr id="9" name="Content Placeholder 8">
            <a:extLst>
              <a:ext uri="{FF2B5EF4-FFF2-40B4-BE49-F238E27FC236}">
                <a16:creationId xmlns:a16="http://schemas.microsoft.com/office/drawing/2014/main" id="{9B98F86B-1065-3F81-3CE5-C0B220C5B639}"/>
              </a:ext>
            </a:extLst>
          </p:cNvPr>
          <p:cNvSpPr>
            <a:spLocks noGrp="1"/>
          </p:cNvSpPr>
          <p:nvPr>
            <p:ph sz="quarter" idx="11"/>
          </p:nvPr>
        </p:nvSpPr>
        <p:spPr>
          <a:xfrm>
            <a:off x="2111489" y="1498361"/>
            <a:ext cx="9692640" cy="1780737"/>
          </a:xfrm>
        </p:spPr>
        <p:txBody>
          <a:bodyPr>
            <a:normAutofit fontScale="92500" lnSpcReduction="20000"/>
          </a:bodyPr>
          <a:lstStyle/>
          <a:p>
            <a:pPr marL="0" marR="0" lvl="0" indent="0" defTabSz="914400" rtl="0" eaLnBrk="1" fontAlgn="auto" latinLnBrk="0" hangingPunct="1">
              <a:lnSpc>
                <a:spcPct val="110000"/>
              </a:lnSpc>
              <a:spcBef>
                <a:spcPts val="600"/>
              </a:spcBef>
              <a:spcAft>
                <a:spcPts val="1200"/>
              </a:spcAft>
              <a:buClrTx/>
              <a:buSzPct val="100000"/>
              <a:buFont typeface="Arial" panose="020B0604020202020204" pitchFamily="34" charset="0"/>
              <a:buNone/>
              <a:tabLst/>
              <a:defRPr/>
            </a:pPr>
            <a:r>
              <a:rPr lang="en-US" sz="3000" dirty="0">
                <a:solidFill>
                  <a:srgbClr val="000000">
                    <a:lumMod val="75000"/>
                    <a:lumOff val="25000"/>
                  </a:srgbClr>
                </a:solidFill>
                <a:latin typeface="Arial"/>
              </a:rPr>
              <a:t>Completion of t</a:t>
            </a:r>
            <a:r>
              <a:rPr kumimoji="0" lang="en-US" sz="3000" b="0" i="0" u="none" strike="noStrike" kern="1200" cap="none" spc="0" normalizeH="0" baseline="0" noProof="0" dirty="0">
                <a:ln>
                  <a:noFill/>
                </a:ln>
                <a:solidFill>
                  <a:srgbClr val="000000">
                    <a:lumMod val="75000"/>
                    <a:lumOff val="25000"/>
                  </a:srgbClr>
                </a:solidFill>
                <a:effectLst/>
                <a:uLnTx/>
                <a:uFillTx/>
                <a:latin typeface="Arial"/>
                <a:ea typeface="+mn-ea"/>
                <a:cs typeface="+mn-cs"/>
              </a:rPr>
              <a:t>he </a:t>
            </a:r>
            <a:r>
              <a:rPr kumimoji="0" lang="en-US" sz="3000" b="1" i="0" u="none" strike="noStrike" kern="1200" cap="none" spc="0" normalizeH="0" baseline="0" noProof="0" dirty="0">
                <a:ln>
                  <a:noFill/>
                </a:ln>
                <a:solidFill>
                  <a:srgbClr val="000000">
                    <a:lumMod val="75000"/>
                    <a:lumOff val="25000"/>
                  </a:srgbClr>
                </a:solidFill>
                <a:effectLst/>
                <a:uLnTx/>
                <a:uFillTx/>
                <a:latin typeface="Arial"/>
                <a:ea typeface="+mn-ea"/>
                <a:cs typeface="+mn-cs"/>
              </a:rPr>
              <a:t>Resource Inequities </a:t>
            </a:r>
            <a:r>
              <a:rPr kumimoji="0" lang="en-US" sz="3000" b="0" i="0" u="none" strike="noStrike" kern="1200" cap="none" spc="0" normalizeH="0" baseline="0" noProof="0" dirty="0">
                <a:ln>
                  <a:noFill/>
                </a:ln>
                <a:solidFill>
                  <a:srgbClr val="000000">
                    <a:lumMod val="75000"/>
                    <a:lumOff val="25000"/>
                  </a:srgbClr>
                </a:solidFill>
                <a:effectLst/>
                <a:uLnTx/>
                <a:uFillTx/>
                <a:latin typeface="Arial"/>
                <a:ea typeface="+mn-ea"/>
                <a:cs typeface="+mn-cs"/>
              </a:rPr>
              <a:t>section of the SPSA template is required for ATSI-eligible schools. Identified resource inequities must be addressed through implementation of the ATSI plan. </a:t>
            </a:r>
          </a:p>
        </p:txBody>
      </p:sp>
      <p:pic>
        <p:nvPicPr>
          <p:cNvPr id="12" name="Content Placeholder 11" descr="Reference Appendix 18 for long descriptive text.">
            <a:extLst>
              <a:ext uri="{FF2B5EF4-FFF2-40B4-BE49-F238E27FC236}">
                <a16:creationId xmlns:a16="http://schemas.microsoft.com/office/drawing/2014/main" id="{9DFC269B-6268-6AEC-DDF1-863588F401E5}"/>
              </a:ext>
            </a:extLst>
          </p:cNvPr>
          <p:cNvPicPr>
            <a:picLocks noGrp="1" noChangeAspect="1"/>
          </p:cNvPicPr>
          <p:nvPr>
            <p:ph sz="quarter" idx="12"/>
          </p:nvPr>
        </p:nvPicPr>
        <p:blipFill>
          <a:blip r:embed="rId2">
            <a:extLst>
              <a:ext uri="{28A0092B-C50C-407E-A947-70E740481C1C}">
                <a14:useLocalDpi xmlns:a14="http://schemas.microsoft.com/office/drawing/2010/main" val="0"/>
              </a:ext>
            </a:extLst>
          </a:blip>
          <a:srcRect/>
          <a:stretch/>
        </p:blipFill>
        <p:spPr>
          <a:xfrm>
            <a:off x="1965073" y="3734319"/>
            <a:ext cx="10105708" cy="1259712"/>
          </a:xfrm>
          <a:ln>
            <a:solidFill>
              <a:schemeClr val="tx1">
                <a:lumMod val="75000"/>
                <a:lumOff val="25000"/>
              </a:schemeClr>
            </a:solidFill>
          </a:ln>
        </p:spPr>
      </p:pic>
      <p:sp>
        <p:nvSpPr>
          <p:cNvPr id="6" name="Content Placeholder 5">
            <a:extLst>
              <a:ext uri="{FF2B5EF4-FFF2-40B4-BE49-F238E27FC236}">
                <a16:creationId xmlns:a16="http://schemas.microsoft.com/office/drawing/2014/main" id="{C33A1EB8-ECC4-919F-F838-861B5988482E}"/>
              </a:ext>
            </a:extLst>
          </p:cNvPr>
          <p:cNvSpPr>
            <a:spLocks noGrp="1"/>
          </p:cNvSpPr>
          <p:nvPr>
            <p:ph sz="quarter" idx="14"/>
          </p:nvPr>
        </p:nvSpPr>
        <p:spPr>
          <a:xfrm>
            <a:off x="3791774" y="5449252"/>
            <a:ext cx="6750720" cy="664565"/>
          </a:xfrm>
        </p:spPr>
        <p:txBody>
          <a:bodyPr>
            <a:normAutofit/>
          </a:bodyPr>
          <a:lstStyle/>
          <a:p>
            <a:r>
              <a:rPr lang="en-US" sz="2400" dirty="0"/>
              <a:t>Reference </a:t>
            </a:r>
            <a:r>
              <a:rPr lang="en-US" sz="2400" dirty="0">
                <a:hlinkClick r:id="rId3" action="ppaction://hlinksldjump"/>
              </a:rPr>
              <a:t>Appendix 18</a:t>
            </a:r>
            <a:r>
              <a:rPr lang="en-US" sz="2400" dirty="0"/>
              <a:t> for long descriptive text.</a:t>
            </a:r>
          </a:p>
        </p:txBody>
      </p:sp>
      <p:sp>
        <p:nvSpPr>
          <p:cNvPr id="2" name="Slide Number Placeholder 1">
            <a:extLst>
              <a:ext uri="{FF2B5EF4-FFF2-40B4-BE49-F238E27FC236}">
                <a16:creationId xmlns:a16="http://schemas.microsoft.com/office/drawing/2014/main" id="{1717CA31-E4F0-213C-2422-614031054D9F}"/>
              </a:ext>
            </a:extLst>
          </p:cNvPr>
          <p:cNvSpPr>
            <a:spLocks noGrp="1"/>
          </p:cNvSpPr>
          <p:nvPr>
            <p:ph type="sldNum" sz="quarter" idx="15"/>
          </p:nvPr>
        </p:nvSpPr>
        <p:spPr/>
        <p:txBody>
          <a:bodyPr/>
          <a:lstStyle/>
          <a:p>
            <a:fld id="{425B8834-9231-4E95-9474-5E208B968EA0}" type="slidenum">
              <a:rPr lang="en-US" smtClean="0"/>
              <a:pPr/>
              <a:t>71</a:t>
            </a:fld>
            <a:endParaRPr lang="en-US" dirty="0"/>
          </a:p>
        </p:txBody>
      </p:sp>
      <p:pic>
        <p:nvPicPr>
          <p:cNvPr id="5" name="Graphic 4">
            <a:extLst>
              <a:ext uri="{FF2B5EF4-FFF2-40B4-BE49-F238E27FC236}">
                <a16:creationId xmlns:a16="http://schemas.microsoft.com/office/drawing/2014/main" id="{1CF5AE65-D5D1-3730-D7C0-C5D646A381AB}"/>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411499" y="38100"/>
            <a:ext cx="758390" cy="758390"/>
          </a:xfrm>
          <a:prstGeom prst="rect">
            <a:avLst/>
          </a:prstGeom>
        </p:spPr>
      </p:pic>
    </p:spTree>
    <p:extLst>
      <p:ext uri="{BB962C8B-B14F-4D97-AF65-F5344CB8AC3E}">
        <p14:creationId xmlns:p14="http://schemas.microsoft.com/office/powerpoint/2010/main" val="38289037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5C5284-E073-77C4-4935-49607085BA6E}"/>
              </a:ext>
            </a:extLst>
          </p:cNvPr>
          <p:cNvSpPr>
            <a:spLocks noGrp="1"/>
          </p:cNvSpPr>
          <p:nvPr>
            <p:ph type="title" idx="4294967295"/>
          </p:nvPr>
        </p:nvSpPr>
        <p:spPr>
          <a:xfrm>
            <a:off x="2660650" y="412750"/>
            <a:ext cx="6362700" cy="3155950"/>
          </a:xfrm>
          <a:prstGeom prst="rect">
            <a:avLst/>
          </a:prstGeom>
          <a:noFill/>
          <a:ln>
            <a:noFill/>
            <a:prstDash/>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90000"/>
              </a:lnSpc>
              <a:spcBef>
                <a:spcPts val="1200"/>
              </a:spcBef>
              <a:spcAft>
                <a:spcPts val="200"/>
              </a:spcAft>
              <a:buClrTx/>
              <a:buSzPct val="100000"/>
              <a:buFont typeface="Arial" panose="020B0604020202020204" pitchFamily="34" charset="0"/>
              <a:buNone/>
              <a:tabLst/>
              <a:defRPr/>
            </a:pPr>
            <a:r>
              <a:rPr kumimoji="0" lang="en-US" sz="6000" b="0" i="0" u="none" strike="noStrike" kern="1200" cap="none" spc="0" normalizeH="0" baseline="0" noProof="0" dirty="0">
                <a:ln>
                  <a:noFill/>
                </a:ln>
                <a:solidFill>
                  <a:schemeClr val="tx1">
                    <a:lumMod val="75000"/>
                    <a:lumOff val="25000"/>
                  </a:schemeClr>
                </a:solidFill>
                <a:effectLst/>
                <a:uLnTx/>
                <a:uFillTx/>
                <a:latin typeface="+mn-lt"/>
                <a:ea typeface="+mn-ea"/>
                <a:cs typeface="+mn-cs"/>
              </a:rPr>
              <a:t>Summary</a:t>
            </a:r>
          </a:p>
          <a:p>
            <a:pPr marL="0" marR="0" lvl="0" indent="0" algn="ctr" defTabSz="914400" rtl="0" eaLnBrk="1" fontAlgn="auto" latinLnBrk="0" hangingPunct="1">
              <a:lnSpc>
                <a:spcPct val="90000"/>
              </a:lnSpc>
              <a:spcBef>
                <a:spcPts val="1200"/>
              </a:spcBef>
              <a:spcAft>
                <a:spcPts val="200"/>
              </a:spcAft>
              <a:buClrTx/>
              <a:buSzPct val="100000"/>
              <a:buFont typeface="Arial" panose="020B0604020202020204" pitchFamily="34" charset="0"/>
              <a:buNone/>
              <a:tabLst/>
              <a:defRPr/>
            </a:pPr>
            <a:r>
              <a:rPr kumimoji="0" lang="en-US" sz="6000" b="0" i="0" u="none" strike="noStrike" kern="1200" cap="none" spc="0" normalizeH="0" baseline="0" noProof="0" dirty="0">
                <a:ln>
                  <a:noFill/>
                </a:ln>
                <a:solidFill>
                  <a:schemeClr val="tx1">
                    <a:lumMod val="75000"/>
                    <a:lumOff val="25000"/>
                  </a:schemeClr>
                </a:solidFill>
                <a:effectLst/>
                <a:uLnTx/>
                <a:uFillTx/>
                <a:latin typeface="+mn-lt"/>
                <a:ea typeface="+mn-ea"/>
                <a:cs typeface="+mn-cs"/>
              </a:rPr>
              <a:t>and Resources</a:t>
            </a:r>
          </a:p>
        </p:txBody>
      </p:sp>
    </p:spTree>
    <p:extLst>
      <p:ext uri="{BB962C8B-B14F-4D97-AF65-F5344CB8AC3E}">
        <p14:creationId xmlns:p14="http://schemas.microsoft.com/office/powerpoint/2010/main" val="62020631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24A8C-C525-E9A2-1303-C04251B1E6B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2C39E18-89E8-11BE-9E39-CE76365FD6CD}"/>
              </a:ext>
            </a:extLst>
          </p:cNvPr>
          <p:cNvSpPr>
            <a:spLocks noGrp="1"/>
          </p:cNvSpPr>
          <p:nvPr>
            <p:ph type="title"/>
          </p:nvPr>
        </p:nvSpPr>
        <p:spPr/>
        <p:txBody>
          <a:bodyPr/>
          <a:lstStyle/>
          <a:p>
            <a:r>
              <a:rPr lang="en-US" dirty="0"/>
              <a:t>Summary (1)</a:t>
            </a:r>
          </a:p>
        </p:txBody>
      </p:sp>
      <p:sp>
        <p:nvSpPr>
          <p:cNvPr id="4" name="Content Placeholder 3">
            <a:extLst>
              <a:ext uri="{FF2B5EF4-FFF2-40B4-BE49-F238E27FC236}">
                <a16:creationId xmlns:a16="http://schemas.microsoft.com/office/drawing/2014/main" id="{32261C8A-5E77-75F6-9FA3-8BAE1D9D07B2}"/>
              </a:ext>
            </a:extLst>
          </p:cNvPr>
          <p:cNvSpPr>
            <a:spLocks noGrp="1"/>
          </p:cNvSpPr>
          <p:nvPr>
            <p:ph idx="1"/>
          </p:nvPr>
        </p:nvSpPr>
        <p:spPr>
          <a:xfrm>
            <a:off x="2275609" y="1815262"/>
            <a:ext cx="9894280" cy="4355561"/>
          </a:xfrm>
        </p:spPr>
        <p:txBody>
          <a:bodyPr>
            <a:normAutofit fontScale="85000" lnSpcReduction="20000"/>
          </a:bodyPr>
          <a:lstStyle/>
          <a:p>
            <a:pPr marL="398463" indent="-398463">
              <a:lnSpc>
                <a:spcPct val="120000"/>
              </a:lnSpc>
              <a:spcBef>
                <a:spcPts val="600"/>
              </a:spcBef>
              <a:spcAft>
                <a:spcPts val="1200"/>
              </a:spcAft>
              <a:buSzTx/>
              <a:defRPr/>
            </a:pPr>
            <a:r>
              <a:rPr lang="en-US" sz="3200" dirty="0"/>
              <a:t>The 2025–26 ESSA Assistance Status Data File provides the schools with continued eligibility for CSI and ATSI, schools new to or continuing its TSI eligibility, and schools that have exited CSI or ATSI. </a:t>
            </a:r>
          </a:p>
          <a:p>
            <a:pPr marL="398463" indent="-398463">
              <a:lnSpc>
                <a:spcPct val="120000"/>
              </a:lnSpc>
              <a:spcBef>
                <a:spcPts val="600"/>
              </a:spcBef>
              <a:spcAft>
                <a:spcPts val="1200"/>
              </a:spcAft>
              <a:buSzTx/>
              <a:defRPr/>
            </a:pPr>
            <a:r>
              <a:rPr kumimoji="0" lang="en-US" sz="3200" b="0" i="0" u="none" strike="noStrike" kern="1200" cap="none" spc="0" normalizeH="0" baseline="0" noProof="0" dirty="0">
                <a:ln>
                  <a:noFill/>
                </a:ln>
                <a:effectLst/>
                <a:uLnTx/>
                <a:uFillTx/>
                <a:ea typeface="+mn-ea"/>
                <a:cs typeface="+mn-cs"/>
              </a:rPr>
              <a:t>Schools eligible for TSI and ATSI must </a:t>
            </a:r>
            <a:r>
              <a:rPr lang="en-US" sz="3200" dirty="0"/>
              <a:t>develop and implement a plan to improve outcomes for each student group that was the subject of notification. </a:t>
            </a:r>
          </a:p>
          <a:p>
            <a:pPr marL="398463" indent="-398463">
              <a:lnSpc>
                <a:spcPct val="120000"/>
              </a:lnSpc>
              <a:spcBef>
                <a:spcPts val="600"/>
              </a:spcBef>
              <a:spcAft>
                <a:spcPts val="1200"/>
              </a:spcAft>
              <a:buSzTx/>
              <a:defRPr/>
            </a:pPr>
            <a:r>
              <a:rPr lang="en-US" sz="3200" dirty="0">
                <a:ea typeface="Calibri" panose="020F0502020204030204" pitchFamily="34" charset="0"/>
              </a:rPr>
              <a:t>ESSA school improvement funding is </a:t>
            </a:r>
            <a:r>
              <a:rPr lang="en-US" sz="3200" b="1" dirty="0">
                <a:ea typeface="Calibri" panose="020F0502020204030204" pitchFamily="34" charset="0"/>
              </a:rPr>
              <a:t>not</a:t>
            </a:r>
            <a:r>
              <a:rPr lang="en-US" sz="3200" dirty="0">
                <a:ea typeface="Calibri" panose="020F0502020204030204" pitchFamily="34" charset="0"/>
              </a:rPr>
              <a:t> available to LEAs for their TSI- and ATSI-eligible schools.</a:t>
            </a:r>
          </a:p>
        </p:txBody>
      </p:sp>
      <p:sp>
        <p:nvSpPr>
          <p:cNvPr id="2" name="Slide Number Placeholder 1">
            <a:extLst>
              <a:ext uri="{FF2B5EF4-FFF2-40B4-BE49-F238E27FC236}">
                <a16:creationId xmlns:a16="http://schemas.microsoft.com/office/drawing/2014/main" id="{869451BF-271A-5181-25D8-0B84B4EEC616}"/>
              </a:ext>
            </a:extLst>
          </p:cNvPr>
          <p:cNvSpPr>
            <a:spLocks noGrp="1"/>
          </p:cNvSpPr>
          <p:nvPr>
            <p:ph type="sldNum" sz="quarter" idx="12"/>
          </p:nvPr>
        </p:nvSpPr>
        <p:spPr/>
        <p:txBody>
          <a:bodyPr/>
          <a:lstStyle/>
          <a:p>
            <a:fld id="{425B8834-9231-4E95-9474-5E208B968EA0}" type="slidenum">
              <a:rPr lang="en-US" smtClean="0"/>
              <a:pPr/>
              <a:t>73</a:t>
            </a:fld>
            <a:endParaRPr lang="en-US"/>
          </a:p>
        </p:txBody>
      </p:sp>
      <p:pic>
        <p:nvPicPr>
          <p:cNvPr id="5" name="Graphic 4">
            <a:extLst>
              <a:ext uri="{FF2B5EF4-FFF2-40B4-BE49-F238E27FC236}">
                <a16:creationId xmlns:a16="http://schemas.microsoft.com/office/drawing/2014/main" id="{8741F0B5-C14E-E52B-72CD-F582B3666BF9}"/>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11499" y="38100"/>
            <a:ext cx="758390" cy="758390"/>
          </a:xfrm>
          <a:prstGeom prst="rect">
            <a:avLst/>
          </a:prstGeom>
        </p:spPr>
      </p:pic>
    </p:spTree>
    <p:extLst>
      <p:ext uri="{BB962C8B-B14F-4D97-AF65-F5344CB8AC3E}">
        <p14:creationId xmlns:p14="http://schemas.microsoft.com/office/powerpoint/2010/main" val="97768298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278FF1-A46A-632D-2024-076D1674F64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FFF5BD5-FEEE-B950-B639-264F653222F9}"/>
              </a:ext>
            </a:extLst>
          </p:cNvPr>
          <p:cNvSpPr>
            <a:spLocks noGrp="1"/>
          </p:cNvSpPr>
          <p:nvPr>
            <p:ph type="title"/>
          </p:nvPr>
        </p:nvSpPr>
        <p:spPr/>
        <p:txBody>
          <a:bodyPr/>
          <a:lstStyle/>
          <a:p>
            <a:r>
              <a:rPr lang="en-US" dirty="0"/>
              <a:t>Summary (2)</a:t>
            </a:r>
          </a:p>
        </p:txBody>
      </p:sp>
      <p:sp>
        <p:nvSpPr>
          <p:cNvPr id="4" name="Content Placeholder 3">
            <a:extLst>
              <a:ext uri="{FF2B5EF4-FFF2-40B4-BE49-F238E27FC236}">
                <a16:creationId xmlns:a16="http://schemas.microsoft.com/office/drawing/2014/main" id="{9BF9F60A-B4DA-47BC-DCC5-AAF28BD8CE86}"/>
              </a:ext>
            </a:extLst>
          </p:cNvPr>
          <p:cNvSpPr>
            <a:spLocks noGrp="1"/>
          </p:cNvSpPr>
          <p:nvPr>
            <p:ph idx="1"/>
          </p:nvPr>
        </p:nvSpPr>
        <p:spPr>
          <a:xfrm>
            <a:off x="2254827" y="1706889"/>
            <a:ext cx="9915062" cy="4355561"/>
          </a:xfrm>
        </p:spPr>
        <p:txBody>
          <a:bodyPr>
            <a:noAutofit/>
          </a:bodyPr>
          <a:lstStyle/>
          <a:p>
            <a:pPr marL="398463" indent="-398463">
              <a:lnSpc>
                <a:spcPct val="100000"/>
              </a:lnSpc>
              <a:spcBef>
                <a:spcPts val="600"/>
              </a:spcBef>
              <a:spcAft>
                <a:spcPts val="1200"/>
              </a:spcAft>
              <a:buSzTx/>
              <a:defRPr/>
            </a:pPr>
            <a:r>
              <a:rPr lang="en-US" dirty="0"/>
              <a:t>Title II funds must be prioritized to support CSI- and TSI-eligible schools. </a:t>
            </a:r>
          </a:p>
          <a:p>
            <a:pPr marL="398463" indent="-398463">
              <a:lnSpc>
                <a:spcPct val="100000"/>
              </a:lnSpc>
              <a:spcBef>
                <a:spcPts val="600"/>
              </a:spcBef>
              <a:spcAft>
                <a:spcPts val="1200"/>
              </a:spcAft>
              <a:buSzTx/>
              <a:defRPr/>
            </a:pPr>
            <a:r>
              <a:rPr kumimoji="0" lang="en-US" b="0" i="0" u="none" strike="noStrike" kern="1200" cap="none" spc="0" normalizeH="0" baseline="0" noProof="0" dirty="0">
                <a:ln>
                  <a:noFill/>
                </a:ln>
                <a:effectLst/>
                <a:uLnTx/>
                <a:uFillTx/>
                <a:ea typeface="Calibri" panose="020F0502020204030204" pitchFamily="34" charset="0"/>
              </a:rPr>
              <a:t>Schools eligible for </a:t>
            </a:r>
            <a:r>
              <a:rPr kumimoji="0" lang="en-US" b="0" u="none" strike="noStrike" kern="1200" cap="none" spc="0" normalizeH="0" baseline="0" noProof="0" dirty="0">
                <a:ln>
                  <a:noFill/>
                </a:ln>
                <a:effectLst/>
                <a:uLnTx/>
                <a:uFillTx/>
                <a:ea typeface="Calibri" panose="020F0502020204030204" pitchFamily="34" charset="0"/>
              </a:rPr>
              <a:t>any</a:t>
            </a:r>
            <a:r>
              <a:rPr kumimoji="0" lang="en-US" b="0" i="0" u="none" strike="noStrike" kern="1200" cap="none" spc="0" normalizeH="0" baseline="0" noProof="0" dirty="0">
                <a:ln>
                  <a:noFill/>
                </a:ln>
                <a:effectLst/>
                <a:uLnTx/>
                <a:uFillTx/>
                <a:ea typeface="Calibri" panose="020F0502020204030204" pitchFamily="34" charset="0"/>
              </a:rPr>
              <a:t> ESSA school support (CSI, TSI, or ATSI) category may be selected for FPM reviews. </a:t>
            </a:r>
          </a:p>
          <a:p>
            <a:pPr marL="398463" indent="-398463">
              <a:lnSpc>
                <a:spcPct val="100000"/>
              </a:lnSpc>
              <a:spcBef>
                <a:spcPts val="600"/>
              </a:spcBef>
              <a:spcAft>
                <a:spcPts val="1200"/>
              </a:spcAft>
              <a:buSzTx/>
              <a:defRPr/>
            </a:pPr>
            <a:r>
              <a:rPr kumimoji="0" lang="en-US" b="0" i="0" u="none" strike="noStrike" kern="1200" cap="none" spc="0" normalizeH="0" baseline="0" noProof="0" dirty="0">
                <a:ln>
                  <a:noFill/>
                </a:ln>
                <a:effectLst/>
                <a:uLnTx/>
                <a:uFillTx/>
                <a:ea typeface="Calibri" panose="020F0502020204030204" pitchFamily="34" charset="0"/>
              </a:rPr>
              <a:t>TSI and ATSI plans should be approved and ready for implementation by the first day of the </a:t>
            </a:r>
            <a:r>
              <a:rPr lang="en-US" dirty="0">
                <a:ea typeface="Calibri" panose="020F0502020204030204" pitchFamily="34" charset="0"/>
              </a:rPr>
              <a:t>2025–26 school year</a:t>
            </a:r>
            <a:r>
              <a:rPr kumimoji="0" lang="en-US" b="0" i="0" u="none" strike="noStrike" kern="1200" cap="none" spc="0" normalizeH="0" baseline="0" noProof="0" dirty="0">
                <a:ln>
                  <a:noFill/>
                </a:ln>
                <a:effectLst/>
                <a:uLnTx/>
                <a:uFillTx/>
                <a:ea typeface="Calibri" panose="020F0502020204030204" pitchFamily="34" charset="0"/>
              </a:rPr>
              <a:t>.</a:t>
            </a:r>
          </a:p>
          <a:p>
            <a:pPr marL="398463" indent="-398463">
              <a:lnSpc>
                <a:spcPct val="100000"/>
              </a:lnSpc>
              <a:spcBef>
                <a:spcPts val="600"/>
              </a:spcBef>
              <a:spcAft>
                <a:spcPts val="1200"/>
              </a:spcAft>
              <a:buSzTx/>
              <a:defRPr/>
            </a:pPr>
            <a:r>
              <a:rPr kumimoji="0" lang="en-US" b="0" i="0" u="none" strike="noStrike" kern="1200" cap="none" spc="0" normalizeH="0" baseline="0" noProof="0" dirty="0">
                <a:ln>
                  <a:noFill/>
                </a:ln>
                <a:effectLst/>
                <a:uLnTx/>
                <a:uFillTx/>
                <a:ea typeface="Calibri" panose="020F0502020204030204" pitchFamily="34" charset="0"/>
              </a:rPr>
              <a:t>Review the TSI and ATSI SPSA template instructions for guidance on how to incorporate the TSI and ATSI plan elements into the SPSA planning process.</a:t>
            </a:r>
          </a:p>
        </p:txBody>
      </p:sp>
      <p:sp>
        <p:nvSpPr>
          <p:cNvPr id="2" name="Slide Number Placeholder 1">
            <a:extLst>
              <a:ext uri="{FF2B5EF4-FFF2-40B4-BE49-F238E27FC236}">
                <a16:creationId xmlns:a16="http://schemas.microsoft.com/office/drawing/2014/main" id="{90D18683-C5E4-3569-109A-AC5834E10329}"/>
              </a:ext>
            </a:extLst>
          </p:cNvPr>
          <p:cNvSpPr>
            <a:spLocks noGrp="1"/>
          </p:cNvSpPr>
          <p:nvPr>
            <p:ph type="sldNum" sz="quarter" idx="12"/>
          </p:nvPr>
        </p:nvSpPr>
        <p:spPr/>
        <p:txBody>
          <a:bodyPr/>
          <a:lstStyle/>
          <a:p>
            <a:fld id="{425B8834-9231-4E95-9474-5E208B968EA0}" type="slidenum">
              <a:rPr lang="en-US" smtClean="0"/>
              <a:pPr/>
              <a:t>74</a:t>
            </a:fld>
            <a:endParaRPr lang="en-US"/>
          </a:p>
        </p:txBody>
      </p:sp>
      <p:pic>
        <p:nvPicPr>
          <p:cNvPr id="5" name="Graphic 4">
            <a:extLst>
              <a:ext uri="{FF2B5EF4-FFF2-40B4-BE49-F238E27FC236}">
                <a16:creationId xmlns:a16="http://schemas.microsoft.com/office/drawing/2014/main" id="{E5C0B768-830C-C3FB-B529-14392A0EDDE1}"/>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11499" y="38100"/>
            <a:ext cx="758390" cy="758390"/>
          </a:xfrm>
          <a:prstGeom prst="rect">
            <a:avLst/>
          </a:prstGeom>
        </p:spPr>
      </p:pic>
    </p:spTree>
    <p:extLst>
      <p:ext uri="{BB962C8B-B14F-4D97-AF65-F5344CB8AC3E}">
        <p14:creationId xmlns:p14="http://schemas.microsoft.com/office/powerpoint/2010/main" val="323444521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8C29F-4474-C45A-02AA-8634F4D7B54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50FC75E-99EF-BE83-D4B4-95E73C6A9CEB}"/>
              </a:ext>
            </a:extLst>
          </p:cNvPr>
          <p:cNvSpPr>
            <a:spLocks noGrp="1"/>
          </p:cNvSpPr>
          <p:nvPr>
            <p:ph type="title"/>
          </p:nvPr>
        </p:nvSpPr>
        <p:spPr/>
        <p:txBody>
          <a:bodyPr/>
          <a:lstStyle/>
          <a:p>
            <a:r>
              <a:rPr lang="en-US" dirty="0"/>
              <a:t>Resources (1)</a:t>
            </a:r>
          </a:p>
        </p:txBody>
      </p:sp>
      <p:sp>
        <p:nvSpPr>
          <p:cNvPr id="4" name="Content Placeholder 3">
            <a:extLst>
              <a:ext uri="{FF2B5EF4-FFF2-40B4-BE49-F238E27FC236}">
                <a16:creationId xmlns:a16="http://schemas.microsoft.com/office/drawing/2014/main" id="{C296FA9F-56EA-6041-36EE-CF3F9BE6C927}"/>
              </a:ext>
            </a:extLst>
          </p:cNvPr>
          <p:cNvSpPr>
            <a:spLocks noGrp="1"/>
          </p:cNvSpPr>
          <p:nvPr>
            <p:ph idx="1"/>
          </p:nvPr>
        </p:nvSpPr>
        <p:spPr>
          <a:xfrm>
            <a:off x="2348345" y="1815262"/>
            <a:ext cx="9821544" cy="4495386"/>
          </a:xfrm>
        </p:spPr>
        <p:txBody>
          <a:bodyPr>
            <a:normAutofit fontScale="92500" lnSpcReduction="20000"/>
          </a:bodyPr>
          <a:lstStyle/>
          <a:p>
            <a:pPr marL="398463" lvl="0" indent="-398463">
              <a:lnSpc>
                <a:spcPct val="120000"/>
              </a:lnSpc>
              <a:spcBef>
                <a:spcPts val="600"/>
              </a:spcBef>
              <a:spcAft>
                <a:spcPts val="600"/>
              </a:spcAft>
            </a:pPr>
            <a:r>
              <a:rPr lang="en-US" sz="2600" b="1" dirty="0"/>
              <a:t>CDE ESSA School Support Webinar Resources</a:t>
            </a:r>
            <a:br>
              <a:rPr lang="en-US" sz="2600" dirty="0"/>
            </a:br>
            <a:r>
              <a:rPr lang="en-US" sz="2600" dirty="0">
                <a:hlinkClick r:id="rId3" tooltip="California Department of Education Every Student Succeeds Act School Support Webinar Resources "/>
              </a:rPr>
              <a:t>https://www.cde.ca.gov/sp/sw/t1/essawebinars.asp</a:t>
            </a:r>
            <a:endParaRPr lang="en-US" sz="2600" dirty="0"/>
          </a:p>
          <a:p>
            <a:pPr marL="398463" lvl="0" indent="-398463">
              <a:lnSpc>
                <a:spcPct val="120000"/>
              </a:lnSpc>
              <a:spcBef>
                <a:spcPts val="600"/>
              </a:spcBef>
              <a:spcAft>
                <a:spcPts val="600"/>
              </a:spcAft>
            </a:pPr>
            <a:r>
              <a:rPr lang="en-US" sz="2600" b="1" dirty="0"/>
              <a:t>CDE ESSA Assistance Status Data File</a:t>
            </a:r>
            <a:br>
              <a:rPr lang="en-US" sz="2600" b="1" dirty="0"/>
            </a:br>
            <a:r>
              <a:rPr lang="en-US" sz="2600" dirty="0">
                <a:hlinkClick r:id="rId4" tooltip="California Department of Education Every Student Succeeds Act Assistance Status Data File"/>
              </a:rPr>
              <a:t>https://www.cde.ca.gov/sp/sw/t1/essaassistdatafiles.asp</a:t>
            </a:r>
            <a:endParaRPr lang="en-US" sz="2600" dirty="0"/>
          </a:p>
          <a:p>
            <a:pPr marL="398463" lvl="0" indent="-398463">
              <a:lnSpc>
                <a:spcPct val="120000"/>
              </a:lnSpc>
              <a:spcBef>
                <a:spcPts val="600"/>
              </a:spcBef>
              <a:spcAft>
                <a:spcPts val="600"/>
              </a:spcAft>
            </a:pPr>
            <a:r>
              <a:rPr kumimoji="0" lang="en-US" sz="2600" b="1" i="0" u="none" strike="noStrike" kern="1200" cap="none" spc="0" normalizeH="0" baseline="0" noProof="0" dirty="0">
                <a:ln>
                  <a:noFill/>
                </a:ln>
                <a:solidFill>
                  <a:srgbClr val="000000">
                    <a:lumMod val="75000"/>
                    <a:lumOff val="25000"/>
                  </a:srgbClr>
                </a:solidFill>
                <a:effectLst/>
                <a:uLnTx/>
                <a:uFillTx/>
                <a:ea typeface="+mn-ea"/>
                <a:cs typeface="+mn-cs"/>
              </a:rPr>
              <a:t>School Dashboard Additional Reports and Data </a:t>
            </a:r>
            <a:r>
              <a:rPr lang="en-US" sz="2600" dirty="0">
                <a:hlinkClick r:id="rId5" tooltip="California Department of Education School Dashboard Additional Reports and Data "/>
              </a:rPr>
              <a:t>https://www6.cde.ca.gov/californiamodel/default</a:t>
            </a:r>
            <a:r>
              <a:rPr lang="en-US" sz="2600" dirty="0"/>
              <a:t> </a:t>
            </a:r>
          </a:p>
          <a:p>
            <a:pPr marL="398463" lvl="0" indent="-398463">
              <a:lnSpc>
                <a:spcPct val="120000"/>
              </a:lnSpc>
              <a:spcBef>
                <a:spcPts val="600"/>
              </a:spcBef>
              <a:spcAft>
                <a:spcPts val="600"/>
              </a:spcAft>
            </a:pPr>
            <a:r>
              <a:rPr lang="en-US" sz="2600" b="1" dirty="0"/>
              <a:t>CDE TSI/ATSI</a:t>
            </a:r>
            <a:br>
              <a:rPr lang="en-US" sz="2600" dirty="0"/>
            </a:br>
            <a:r>
              <a:rPr lang="en-US" sz="2600" dirty="0">
                <a:hlinkClick r:id="rId6" tooltip="Targeted Support and Improvement/Additional Targeted Support and Improvement "/>
              </a:rPr>
              <a:t>https://www.cde.ca.gov/sp/sw/t1/tsi.asp</a:t>
            </a:r>
            <a:endParaRPr lang="en-US" sz="2600" dirty="0"/>
          </a:p>
          <a:p>
            <a:pPr marL="398463" indent="-398463">
              <a:lnSpc>
                <a:spcPct val="120000"/>
              </a:lnSpc>
              <a:spcBef>
                <a:spcPts val="600"/>
              </a:spcBef>
              <a:spcAft>
                <a:spcPts val="600"/>
              </a:spcAft>
            </a:pPr>
            <a:r>
              <a:rPr lang="en-US" sz="2600" b="1" dirty="0"/>
              <a:t>CDE LCAP</a:t>
            </a:r>
            <a:br>
              <a:rPr lang="en-US" sz="2600" dirty="0"/>
            </a:br>
            <a:r>
              <a:rPr lang="en-US" sz="2600" dirty="0">
                <a:hlinkClick r:id="rId7" tooltip="California Department of Education Local Control and Accountability Plan"/>
              </a:rPr>
              <a:t>https://www.cde.ca.gov/re/lc/</a:t>
            </a:r>
            <a:endParaRPr lang="en-US" sz="2600" dirty="0"/>
          </a:p>
          <a:p>
            <a:pPr lvl="0">
              <a:lnSpc>
                <a:spcPct val="100000"/>
              </a:lnSpc>
            </a:pPr>
            <a:endParaRPr lang="en-US" sz="2400" dirty="0"/>
          </a:p>
        </p:txBody>
      </p:sp>
      <p:sp>
        <p:nvSpPr>
          <p:cNvPr id="2" name="Slide Number Placeholder 1">
            <a:extLst>
              <a:ext uri="{FF2B5EF4-FFF2-40B4-BE49-F238E27FC236}">
                <a16:creationId xmlns:a16="http://schemas.microsoft.com/office/drawing/2014/main" id="{FE420BC5-700F-B3F3-9FA8-A9BB44705680}"/>
              </a:ext>
            </a:extLst>
          </p:cNvPr>
          <p:cNvSpPr>
            <a:spLocks noGrp="1"/>
          </p:cNvSpPr>
          <p:nvPr>
            <p:ph type="sldNum" sz="quarter" idx="12"/>
          </p:nvPr>
        </p:nvSpPr>
        <p:spPr/>
        <p:txBody>
          <a:bodyPr/>
          <a:lstStyle/>
          <a:p>
            <a:fld id="{425B8834-9231-4E95-9474-5E208B968EA0}" type="slidenum">
              <a:rPr lang="en-US" smtClean="0"/>
              <a:pPr/>
              <a:t>75</a:t>
            </a:fld>
            <a:endParaRPr lang="en-US" dirty="0"/>
          </a:p>
        </p:txBody>
      </p:sp>
      <p:pic>
        <p:nvPicPr>
          <p:cNvPr id="22" name="Graphic 21">
            <a:extLst>
              <a:ext uri="{FF2B5EF4-FFF2-40B4-BE49-F238E27FC236}">
                <a16:creationId xmlns:a16="http://schemas.microsoft.com/office/drawing/2014/main" id="{506FEFF4-D311-D141-601E-600FB6FE9121}"/>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11252200" y="-12700"/>
            <a:ext cx="828789" cy="828789"/>
          </a:xfrm>
          <a:prstGeom prst="rect">
            <a:avLst/>
          </a:prstGeom>
        </p:spPr>
      </p:pic>
    </p:spTree>
    <p:extLst>
      <p:ext uri="{BB962C8B-B14F-4D97-AF65-F5344CB8AC3E}">
        <p14:creationId xmlns:p14="http://schemas.microsoft.com/office/powerpoint/2010/main" val="49850535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334AD-0B15-D2BE-C1F0-104F9C204F0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B1A285C-13F8-5447-EF38-0273611A893F}"/>
              </a:ext>
            </a:extLst>
          </p:cNvPr>
          <p:cNvSpPr>
            <a:spLocks noGrp="1"/>
          </p:cNvSpPr>
          <p:nvPr>
            <p:ph type="title"/>
          </p:nvPr>
        </p:nvSpPr>
        <p:spPr/>
        <p:txBody>
          <a:bodyPr/>
          <a:lstStyle/>
          <a:p>
            <a:r>
              <a:rPr lang="en-US" dirty="0"/>
              <a:t>Resources (2)</a:t>
            </a:r>
          </a:p>
        </p:txBody>
      </p:sp>
      <p:sp>
        <p:nvSpPr>
          <p:cNvPr id="4" name="Content Placeholder 3">
            <a:extLst>
              <a:ext uri="{FF2B5EF4-FFF2-40B4-BE49-F238E27FC236}">
                <a16:creationId xmlns:a16="http://schemas.microsoft.com/office/drawing/2014/main" id="{6C005D62-DECB-A5AB-8D30-69504873E20F}"/>
              </a:ext>
            </a:extLst>
          </p:cNvPr>
          <p:cNvSpPr>
            <a:spLocks noGrp="1"/>
          </p:cNvSpPr>
          <p:nvPr>
            <p:ph idx="1"/>
          </p:nvPr>
        </p:nvSpPr>
        <p:spPr>
          <a:xfrm>
            <a:off x="2244435" y="1815262"/>
            <a:ext cx="9925453" cy="4516265"/>
          </a:xfrm>
        </p:spPr>
        <p:txBody>
          <a:bodyPr>
            <a:normAutofit lnSpcReduction="10000"/>
          </a:bodyPr>
          <a:lstStyle/>
          <a:p>
            <a:pPr marL="346075" lvl="0" indent="-346075">
              <a:lnSpc>
                <a:spcPct val="110000"/>
              </a:lnSpc>
              <a:spcBef>
                <a:spcPts val="600"/>
              </a:spcBef>
              <a:spcAft>
                <a:spcPts val="600"/>
              </a:spcAft>
            </a:pPr>
            <a:r>
              <a:rPr lang="en-US" sz="2400" b="1" dirty="0">
                <a:solidFill>
                  <a:schemeClr val="tx1">
                    <a:lumMod val="75000"/>
                    <a:lumOff val="25000"/>
                  </a:schemeClr>
                </a:solidFill>
              </a:rPr>
              <a:t>CDE SPSA (TSI) template</a:t>
            </a:r>
            <a:br>
              <a:rPr lang="en-US" sz="2400" dirty="0"/>
            </a:br>
            <a:r>
              <a:rPr lang="en-US" sz="2400" dirty="0">
                <a:hlinkClick r:id="rId3" tooltip="California Department of Education School Plan for Student Achievement Targeted Support and Improvement Template"/>
              </a:rPr>
              <a:t>https://www.cde.ca.gov/re/lc/documents/spsatsitemplate2024.docx</a:t>
            </a:r>
            <a:r>
              <a:rPr lang="en-US" sz="2400" dirty="0"/>
              <a:t> </a:t>
            </a:r>
          </a:p>
          <a:p>
            <a:pPr marL="346075" lvl="0" indent="-346075">
              <a:lnSpc>
                <a:spcPct val="110000"/>
              </a:lnSpc>
              <a:spcBef>
                <a:spcPts val="600"/>
              </a:spcBef>
              <a:spcAft>
                <a:spcPts val="600"/>
              </a:spcAft>
            </a:pPr>
            <a:r>
              <a:rPr lang="en-US" sz="2400" b="1" dirty="0">
                <a:solidFill>
                  <a:schemeClr val="tx1">
                    <a:lumMod val="75000"/>
                    <a:lumOff val="25000"/>
                  </a:schemeClr>
                </a:solidFill>
              </a:rPr>
              <a:t>CDE SPSA (ATSI) template</a:t>
            </a:r>
            <a:br>
              <a:rPr lang="en-US" sz="2400" dirty="0"/>
            </a:br>
            <a:r>
              <a:rPr lang="en-US" sz="2400" dirty="0">
                <a:hlinkClick r:id="rId4" tooltip="California Department of Education School Plan for Student Achievement Additional Targeted Support and Improvement Template"/>
              </a:rPr>
              <a:t>https://www.cde.ca.gov/re/lc/documents/spsaatsitemplate2024.docx</a:t>
            </a:r>
            <a:r>
              <a:rPr lang="en-US" sz="2400" dirty="0"/>
              <a:t> </a:t>
            </a:r>
          </a:p>
          <a:p>
            <a:pPr marL="346075" lvl="0" indent="-346075">
              <a:lnSpc>
                <a:spcPct val="110000"/>
              </a:lnSpc>
              <a:spcBef>
                <a:spcPts val="600"/>
              </a:spcBef>
              <a:spcAft>
                <a:spcPts val="600"/>
              </a:spcAft>
            </a:pPr>
            <a:r>
              <a:rPr lang="en-US" sz="2400" b="1" dirty="0">
                <a:solidFill>
                  <a:schemeClr val="tx1">
                    <a:lumMod val="75000"/>
                    <a:lumOff val="25000"/>
                  </a:schemeClr>
                </a:solidFill>
              </a:rPr>
              <a:t>CDE TSI/ATSI Planning Summary</a:t>
            </a:r>
            <a:br>
              <a:rPr lang="en-US" sz="2400" dirty="0"/>
            </a:br>
            <a:r>
              <a:rPr lang="en-US" sz="2400" dirty="0">
                <a:hlinkClick r:id="rId5" tooltip="California Department of Education Targeted Support and Improvement/Additional Targeted Support and Improvement Planning Summary"/>
              </a:rPr>
              <a:t>https://www.cde.ca.gov/sp/sw/t1/atsiplansummary.asp</a:t>
            </a:r>
            <a:endParaRPr lang="en-US" sz="2400" dirty="0"/>
          </a:p>
          <a:p>
            <a:pPr marL="346075" lvl="0" indent="-346075">
              <a:lnSpc>
                <a:spcPct val="110000"/>
              </a:lnSpc>
              <a:spcBef>
                <a:spcPts val="600"/>
              </a:spcBef>
              <a:spcAft>
                <a:spcPts val="600"/>
              </a:spcAft>
            </a:pPr>
            <a:r>
              <a:rPr lang="en-US" sz="2400" b="1" dirty="0"/>
              <a:t>California School Dashboard</a:t>
            </a:r>
            <a:br>
              <a:rPr lang="en-US" sz="2400" dirty="0"/>
            </a:br>
            <a:r>
              <a:rPr lang="en-US" sz="2400" dirty="0">
                <a:hlinkClick r:id="rId6" tooltip="California School Dashboard"/>
              </a:rPr>
              <a:t>https://www.caschooldashboard.org/</a:t>
            </a:r>
            <a:r>
              <a:rPr lang="en-US" sz="2400" dirty="0"/>
              <a:t> </a:t>
            </a:r>
          </a:p>
          <a:p>
            <a:pPr marL="346075" lvl="0" indent="-346075">
              <a:lnSpc>
                <a:spcPct val="110000"/>
              </a:lnSpc>
              <a:spcBef>
                <a:spcPts val="600"/>
              </a:spcBef>
              <a:spcAft>
                <a:spcPts val="600"/>
              </a:spcAft>
            </a:pPr>
            <a:r>
              <a:rPr lang="en-US" sz="2400" b="1" dirty="0"/>
              <a:t>CDE 2025 Dashboard Technical Guide for ESSA School Support</a:t>
            </a:r>
            <a:br>
              <a:rPr lang="en-US" sz="2400" dirty="0"/>
            </a:br>
            <a:r>
              <a:rPr kumimoji="0" lang="en-US" sz="2400" b="0" i="0" u="none" strike="noStrike" kern="1200" cap="none" spc="0" normalizeH="0" baseline="0" noProof="0" dirty="0">
                <a:ln>
                  <a:noFill/>
                </a:ln>
                <a:solidFill>
                  <a:srgbClr val="000000">
                    <a:lumMod val="75000"/>
                    <a:lumOff val="25000"/>
                  </a:srgbClr>
                </a:solidFill>
                <a:effectLst/>
                <a:uLnTx/>
                <a:uFillTx/>
                <a:latin typeface="Arial"/>
                <a:ea typeface="+mn-ea"/>
                <a:cs typeface="+mn-cs"/>
                <a:hlinkClick r:id="rId7" tooltip="2025 Dashboard Technical Guide Every Student Succeeds Act Assistance Criteria"/>
              </a:rPr>
              <a:t>https://www.cde.ca.gov/ta/ac/cm/documents/dbguideessa25.docx</a:t>
            </a:r>
            <a:r>
              <a:rPr kumimoji="0" lang="en-US" sz="2400" b="0" i="0" u="none" strike="noStrike" kern="1200" cap="none" spc="0" normalizeH="0" baseline="0" noProof="0" dirty="0">
                <a:ln>
                  <a:noFill/>
                </a:ln>
                <a:solidFill>
                  <a:srgbClr val="000000">
                    <a:lumMod val="75000"/>
                    <a:lumOff val="25000"/>
                  </a:srgbClr>
                </a:solidFill>
                <a:effectLst/>
                <a:uLnTx/>
                <a:uFillTx/>
                <a:latin typeface="Arial"/>
                <a:ea typeface="+mn-ea"/>
                <a:cs typeface="+mn-cs"/>
              </a:rPr>
              <a:t> </a:t>
            </a:r>
            <a:endParaRPr lang="en-US" sz="2400" dirty="0">
              <a:highlight>
                <a:srgbClr val="FFFF00"/>
              </a:highlight>
            </a:endParaRPr>
          </a:p>
          <a:p>
            <a:pPr lvl="0">
              <a:lnSpc>
                <a:spcPct val="100000"/>
              </a:lnSpc>
            </a:pPr>
            <a:endParaRPr lang="en-US" sz="2400" dirty="0"/>
          </a:p>
        </p:txBody>
      </p:sp>
      <p:sp>
        <p:nvSpPr>
          <p:cNvPr id="2" name="Slide Number Placeholder 1">
            <a:extLst>
              <a:ext uri="{FF2B5EF4-FFF2-40B4-BE49-F238E27FC236}">
                <a16:creationId xmlns:a16="http://schemas.microsoft.com/office/drawing/2014/main" id="{B244C0BA-B913-A76C-EE57-081790F012A2}"/>
              </a:ext>
            </a:extLst>
          </p:cNvPr>
          <p:cNvSpPr>
            <a:spLocks noGrp="1"/>
          </p:cNvSpPr>
          <p:nvPr>
            <p:ph type="sldNum" sz="quarter" idx="12"/>
          </p:nvPr>
        </p:nvSpPr>
        <p:spPr/>
        <p:txBody>
          <a:bodyPr/>
          <a:lstStyle/>
          <a:p>
            <a:fld id="{425B8834-9231-4E95-9474-5E208B968EA0}" type="slidenum">
              <a:rPr lang="en-US" smtClean="0"/>
              <a:pPr/>
              <a:t>76</a:t>
            </a:fld>
            <a:endParaRPr lang="en-US" dirty="0"/>
          </a:p>
        </p:txBody>
      </p:sp>
      <p:pic>
        <p:nvPicPr>
          <p:cNvPr id="6" name="Graphic 5">
            <a:extLst>
              <a:ext uri="{FF2B5EF4-FFF2-40B4-BE49-F238E27FC236}">
                <a16:creationId xmlns:a16="http://schemas.microsoft.com/office/drawing/2014/main" id="{07EF77DE-F2AE-75E7-48DC-4C5119D7E1D3}"/>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11252200" y="-12700"/>
            <a:ext cx="828789" cy="828789"/>
          </a:xfrm>
          <a:prstGeom prst="rect">
            <a:avLst/>
          </a:prstGeom>
        </p:spPr>
      </p:pic>
    </p:spTree>
    <p:extLst>
      <p:ext uri="{BB962C8B-B14F-4D97-AF65-F5344CB8AC3E}">
        <p14:creationId xmlns:p14="http://schemas.microsoft.com/office/powerpoint/2010/main" val="32317230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8567B-47FC-9087-7239-FDDACCF7890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4310D15-20A4-546F-A3BE-84A85EC6EB1E}"/>
              </a:ext>
            </a:extLst>
          </p:cNvPr>
          <p:cNvSpPr>
            <a:spLocks noGrp="1"/>
          </p:cNvSpPr>
          <p:nvPr>
            <p:ph type="title"/>
          </p:nvPr>
        </p:nvSpPr>
        <p:spPr>
          <a:xfrm>
            <a:off x="2111489" y="256132"/>
            <a:ext cx="10058400" cy="1237817"/>
          </a:xfrm>
        </p:spPr>
        <p:txBody>
          <a:bodyPr/>
          <a:lstStyle/>
          <a:p>
            <a:r>
              <a:rPr lang="en-US" dirty="0"/>
              <a:t>Resources (3)</a:t>
            </a:r>
          </a:p>
        </p:txBody>
      </p:sp>
      <p:sp>
        <p:nvSpPr>
          <p:cNvPr id="5" name="Content Placeholder 4">
            <a:extLst>
              <a:ext uri="{FF2B5EF4-FFF2-40B4-BE49-F238E27FC236}">
                <a16:creationId xmlns:a16="http://schemas.microsoft.com/office/drawing/2014/main" id="{0EF27D5A-F342-7D2C-7E3C-7EA6F4974586}"/>
              </a:ext>
            </a:extLst>
          </p:cNvPr>
          <p:cNvSpPr>
            <a:spLocks noGrp="1"/>
          </p:cNvSpPr>
          <p:nvPr>
            <p:ph idx="1"/>
          </p:nvPr>
        </p:nvSpPr>
        <p:spPr>
          <a:xfrm>
            <a:off x="1983346" y="1493949"/>
            <a:ext cx="10186543" cy="4965836"/>
          </a:xfrm>
        </p:spPr>
        <p:txBody>
          <a:bodyPr>
            <a:noAutofit/>
          </a:bodyPr>
          <a:lstStyle/>
          <a:p>
            <a:pPr marL="347663" lvl="0" indent="-347663">
              <a:lnSpc>
                <a:spcPct val="100000"/>
              </a:lnSpc>
              <a:spcBef>
                <a:spcPts val="600"/>
              </a:spcBef>
              <a:spcAft>
                <a:spcPts val="600"/>
              </a:spcAft>
            </a:pPr>
            <a:r>
              <a:rPr lang="en-US" sz="2400" b="1" dirty="0"/>
              <a:t>CDE Title II, Part A</a:t>
            </a:r>
            <a:br>
              <a:rPr lang="en-US" sz="2400" dirty="0"/>
            </a:br>
            <a:r>
              <a:rPr lang="en-US" sz="2400" dirty="0">
                <a:hlinkClick r:id="rId3" tooltip="California Department of Education Title II, Part A"/>
              </a:rPr>
              <a:t>https://www.cde.ca.gov/pd/ti/</a:t>
            </a:r>
            <a:endParaRPr lang="en-US" sz="2400" dirty="0"/>
          </a:p>
          <a:p>
            <a:pPr marL="347663" lvl="0" indent="-347663">
              <a:lnSpc>
                <a:spcPct val="100000"/>
              </a:lnSpc>
              <a:spcBef>
                <a:spcPts val="600"/>
              </a:spcBef>
              <a:spcAft>
                <a:spcPts val="600"/>
              </a:spcAft>
            </a:pPr>
            <a:r>
              <a:rPr lang="en-US" sz="2400" b="1" dirty="0"/>
              <a:t>CDE Title II Use of Funds Webinar</a:t>
            </a:r>
            <a:br>
              <a:rPr lang="en-US" sz="2400" dirty="0"/>
            </a:br>
            <a:r>
              <a:rPr lang="en-US" sz="2400" dirty="0">
                <a:hlinkClick r:id="rId4" tooltip="California Department of Education Title II Use of Funds Webinar"/>
              </a:rPr>
              <a:t>https://www.cde.ca.gov/ci//pl/documents/use-of-funds-webinar.pptx</a:t>
            </a:r>
            <a:r>
              <a:rPr lang="en-US" sz="2400" dirty="0"/>
              <a:t> </a:t>
            </a:r>
          </a:p>
          <a:p>
            <a:pPr marL="347663" indent="-347663">
              <a:lnSpc>
                <a:spcPct val="100000"/>
              </a:lnSpc>
              <a:spcBef>
                <a:spcPts val="600"/>
              </a:spcBef>
              <a:spcAft>
                <a:spcPts val="600"/>
              </a:spcAft>
            </a:pPr>
            <a:r>
              <a:rPr lang="en-US" sz="2400" b="1" dirty="0"/>
              <a:t>CDE Learning Recovery Emergency Block Grant </a:t>
            </a:r>
            <a:r>
              <a:rPr lang="en-US" sz="2400" dirty="0">
                <a:hlinkClick r:id="rId5" tooltip="California Department of Education Learning Recovery Emergency Block Grant"/>
              </a:rPr>
              <a:t>https://www.cde.ca.gov/fg/aa/ca/lrebgpgminfo.asp</a:t>
            </a:r>
            <a:r>
              <a:rPr lang="en-US" sz="2400" dirty="0"/>
              <a:t> </a:t>
            </a:r>
          </a:p>
          <a:p>
            <a:pPr marL="347663" indent="-347663">
              <a:lnSpc>
                <a:spcPct val="100000"/>
              </a:lnSpc>
              <a:spcBef>
                <a:spcPts val="600"/>
              </a:spcBef>
              <a:spcAft>
                <a:spcPts val="600"/>
              </a:spcAft>
            </a:pPr>
            <a:r>
              <a:rPr lang="en-US" sz="2400" b="1" dirty="0"/>
              <a:t>National Student Support Accelerator </a:t>
            </a:r>
            <a:r>
              <a:rPr lang="en-US" sz="2400" dirty="0">
                <a:hlinkClick r:id="rId6" tooltip="National Student Support Accelerator"/>
              </a:rPr>
              <a:t>https://nssa.stanford.edu/studies/effects-high-impact-tutoring-student-attendance-evidence-osse-hit-initiative-district</a:t>
            </a:r>
            <a:r>
              <a:rPr lang="en-US" sz="2400" dirty="0"/>
              <a:t> </a:t>
            </a:r>
          </a:p>
          <a:p>
            <a:pPr marL="347663" indent="-347663">
              <a:lnSpc>
                <a:spcPct val="100000"/>
              </a:lnSpc>
              <a:spcBef>
                <a:spcPts val="600"/>
              </a:spcBef>
              <a:spcAft>
                <a:spcPts val="600"/>
              </a:spcAft>
            </a:pPr>
            <a:r>
              <a:rPr lang="en-US" sz="2400" b="1" dirty="0"/>
              <a:t>What is High Impact Tutoring?                           </a:t>
            </a:r>
            <a:r>
              <a:rPr lang="en-US" sz="2400" dirty="0">
                <a:hlinkClick r:id="rId7" tooltip="National Student Support Accelerator High Impact Tutoring"/>
              </a:rPr>
              <a:t>https://nssa.stanford.edu/about/high-impact-tutoring</a:t>
            </a:r>
            <a:endParaRPr lang="en-US" sz="2400" dirty="0"/>
          </a:p>
        </p:txBody>
      </p:sp>
      <p:sp>
        <p:nvSpPr>
          <p:cNvPr id="2" name="Slide Number Placeholder 1">
            <a:extLst>
              <a:ext uri="{FF2B5EF4-FFF2-40B4-BE49-F238E27FC236}">
                <a16:creationId xmlns:a16="http://schemas.microsoft.com/office/drawing/2014/main" id="{D18F7DA8-5074-277D-B878-FB42B4F3FC06}"/>
              </a:ext>
            </a:extLst>
          </p:cNvPr>
          <p:cNvSpPr>
            <a:spLocks noGrp="1"/>
          </p:cNvSpPr>
          <p:nvPr>
            <p:ph type="sldNum" sz="quarter" idx="12"/>
          </p:nvPr>
        </p:nvSpPr>
        <p:spPr/>
        <p:txBody>
          <a:bodyPr/>
          <a:lstStyle/>
          <a:p>
            <a:fld id="{425B8834-9231-4E95-9474-5E208B968EA0}" type="slidenum">
              <a:rPr lang="en-US" smtClean="0"/>
              <a:pPr/>
              <a:t>77</a:t>
            </a:fld>
            <a:endParaRPr lang="en-US" dirty="0"/>
          </a:p>
        </p:txBody>
      </p:sp>
      <p:pic>
        <p:nvPicPr>
          <p:cNvPr id="7" name="Graphic 6">
            <a:extLst>
              <a:ext uri="{FF2B5EF4-FFF2-40B4-BE49-F238E27FC236}">
                <a16:creationId xmlns:a16="http://schemas.microsoft.com/office/drawing/2014/main" id="{BD792561-6FD1-8FDC-C8CD-025CAA3F0E58}"/>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11252200" y="-12700"/>
            <a:ext cx="828789" cy="828789"/>
          </a:xfrm>
          <a:prstGeom prst="rect">
            <a:avLst/>
          </a:prstGeom>
        </p:spPr>
      </p:pic>
    </p:spTree>
    <p:extLst>
      <p:ext uri="{BB962C8B-B14F-4D97-AF65-F5344CB8AC3E}">
        <p14:creationId xmlns:p14="http://schemas.microsoft.com/office/powerpoint/2010/main" val="15996654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3AEDD3-F3FA-1A39-570B-CA1BBE34F755}"/>
              </a:ext>
            </a:extLst>
          </p:cNvPr>
          <p:cNvSpPr>
            <a:spLocks noGrp="1"/>
          </p:cNvSpPr>
          <p:nvPr>
            <p:ph type="title"/>
          </p:nvPr>
        </p:nvSpPr>
        <p:spPr>
          <a:xfrm>
            <a:off x="2111489" y="256132"/>
            <a:ext cx="10058400" cy="1450757"/>
          </a:xfrm>
        </p:spPr>
        <p:txBody>
          <a:bodyPr vert="horz" lIns="91440" tIns="45720" rIns="91440" bIns="45720" rtlCol="0" anchor="ctr">
            <a:normAutofit/>
          </a:bodyPr>
          <a:lstStyle/>
          <a:p>
            <a:r>
              <a:rPr lang="en-US" dirty="0"/>
              <a:t>Contact Information</a:t>
            </a:r>
          </a:p>
        </p:txBody>
      </p:sp>
      <p:sp>
        <p:nvSpPr>
          <p:cNvPr id="8" name="Content Placeholder 7">
            <a:extLst>
              <a:ext uri="{FF2B5EF4-FFF2-40B4-BE49-F238E27FC236}">
                <a16:creationId xmlns:a16="http://schemas.microsoft.com/office/drawing/2014/main" id="{B7CD423E-BC0C-99B9-E360-E359C0C5CE6E}"/>
              </a:ext>
            </a:extLst>
          </p:cNvPr>
          <p:cNvSpPr>
            <a:spLocks noGrp="1"/>
          </p:cNvSpPr>
          <p:nvPr>
            <p:ph idx="1"/>
          </p:nvPr>
        </p:nvSpPr>
        <p:spPr>
          <a:xfrm>
            <a:off x="2265217" y="1815262"/>
            <a:ext cx="9904671" cy="4355561"/>
          </a:xfrm>
        </p:spPr>
        <p:txBody>
          <a:bodyPr>
            <a:normAutofit/>
          </a:bodyPr>
          <a:lstStyle/>
          <a:p>
            <a:pPr marL="398463" indent="-398463">
              <a:lnSpc>
                <a:spcPct val="100000"/>
              </a:lnSpc>
              <a:spcBef>
                <a:spcPts val="600"/>
              </a:spcBef>
              <a:spcAft>
                <a:spcPts val="600"/>
              </a:spcAft>
            </a:pPr>
            <a:r>
              <a:rPr lang="en-US" b="1" dirty="0">
                <a:solidFill>
                  <a:schemeClr val="tx1">
                    <a:lumMod val="75000"/>
                    <a:lumOff val="25000"/>
                  </a:schemeClr>
                </a:solidFill>
              </a:rPr>
              <a:t>ESSA School Support</a:t>
            </a:r>
            <a:r>
              <a:rPr lang="en-US" dirty="0">
                <a:solidFill>
                  <a:schemeClr val="tx1">
                    <a:lumMod val="75000"/>
                    <a:lumOff val="25000"/>
                  </a:schemeClr>
                </a:solidFill>
              </a:rPr>
              <a:t>:</a:t>
            </a:r>
            <a:r>
              <a:rPr lang="en-US" b="1" dirty="0">
                <a:solidFill>
                  <a:schemeClr val="tx1">
                    <a:lumMod val="75000"/>
                    <a:lumOff val="25000"/>
                  </a:schemeClr>
                </a:solidFill>
              </a:rPr>
              <a:t> </a:t>
            </a:r>
            <a:r>
              <a:rPr lang="en-US" dirty="0">
                <a:solidFill>
                  <a:schemeClr val="tx1">
                    <a:lumMod val="75000"/>
                    <a:lumOff val="25000"/>
                  </a:schemeClr>
                </a:solidFill>
              </a:rPr>
              <a:t>School Improvement and Support Office </a:t>
            </a:r>
            <a:r>
              <a:rPr lang="en-US" dirty="0">
                <a:hlinkClick r:id="rId3"/>
              </a:rPr>
              <a:t>SISO@cde.ca.gov</a:t>
            </a:r>
            <a:r>
              <a:rPr lang="en-US" dirty="0"/>
              <a:t> </a:t>
            </a:r>
          </a:p>
          <a:p>
            <a:pPr marL="398463" indent="-398463">
              <a:lnSpc>
                <a:spcPct val="100000"/>
              </a:lnSpc>
              <a:spcBef>
                <a:spcPts val="600"/>
              </a:spcBef>
              <a:spcAft>
                <a:spcPts val="600"/>
              </a:spcAft>
            </a:pPr>
            <a:r>
              <a:rPr lang="en-US" b="1" dirty="0">
                <a:solidFill>
                  <a:schemeClr val="tx1">
                    <a:lumMod val="75000"/>
                    <a:lumOff val="25000"/>
                  </a:schemeClr>
                </a:solidFill>
              </a:rPr>
              <a:t>TSI Eligibility and Dashboard Questions</a:t>
            </a:r>
            <a:r>
              <a:rPr lang="en-US" dirty="0">
                <a:solidFill>
                  <a:schemeClr val="tx1">
                    <a:lumMod val="75000"/>
                    <a:lumOff val="25000"/>
                  </a:schemeClr>
                </a:solidFill>
              </a:rPr>
              <a:t>:</a:t>
            </a:r>
            <a:br>
              <a:rPr lang="en-US" dirty="0">
                <a:solidFill>
                  <a:schemeClr val="tx1">
                    <a:lumMod val="75000"/>
                    <a:lumOff val="25000"/>
                  </a:schemeClr>
                </a:solidFill>
              </a:rPr>
            </a:br>
            <a:r>
              <a:rPr lang="en-US" dirty="0">
                <a:hlinkClick r:id="rId4"/>
              </a:rPr>
              <a:t>Dashboard@cde.ca.gov</a:t>
            </a:r>
            <a:r>
              <a:rPr lang="en-US" dirty="0"/>
              <a:t> </a:t>
            </a:r>
          </a:p>
          <a:p>
            <a:pPr marL="398463" indent="-398463">
              <a:lnSpc>
                <a:spcPct val="100000"/>
              </a:lnSpc>
              <a:spcBef>
                <a:spcPts val="600"/>
              </a:spcBef>
              <a:spcAft>
                <a:spcPts val="600"/>
              </a:spcAft>
            </a:pPr>
            <a:r>
              <a:rPr lang="en-US" b="1" i="0" baseline="0" dirty="0">
                <a:solidFill>
                  <a:schemeClr val="tx1">
                    <a:lumMod val="75000"/>
                    <a:lumOff val="25000"/>
                  </a:schemeClr>
                </a:solidFill>
              </a:rPr>
              <a:t>Title II, Part A Funds</a:t>
            </a:r>
            <a:r>
              <a:rPr lang="en-US" i="0" baseline="0" dirty="0">
                <a:solidFill>
                  <a:schemeClr val="tx1">
                    <a:lumMod val="75000"/>
                    <a:lumOff val="25000"/>
                  </a:schemeClr>
                </a:solidFill>
              </a:rPr>
              <a:t>: Professional L</a:t>
            </a:r>
            <a:r>
              <a:rPr lang="en-US" dirty="0">
                <a:solidFill>
                  <a:schemeClr val="tx1">
                    <a:lumMod val="75000"/>
                    <a:lumOff val="25000"/>
                  </a:schemeClr>
                </a:solidFill>
              </a:rPr>
              <a:t>earning Support and Monitoring </a:t>
            </a:r>
            <a:r>
              <a:rPr lang="en-US" i="0" baseline="0" dirty="0">
                <a:hlinkClick r:id="rId5"/>
              </a:rPr>
              <a:t>TitleII@cde.ca.gov</a:t>
            </a:r>
            <a:r>
              <a:rPr lang="en-US" i="0" baseline="0" dirty="0"/>
              <a:t> </a:t>
            </a:r>
            <a:endParaRPr lang="en-US" dirty="0"/>
          </a:p>
          <a:p>
            <a:pPr marL="398463" indent="-398463">
              <a:lnSpc>
                <a:spcPct val="100000"/>
              </a:lnSpc>
              <a:spcBef>
                <a:spcPts val="600"/>
              </a:spcBef>
              <a:spcAft>
                <a:spcPts val="600"/>
              </a:spcAft>
            </a:pPr>
            <a:r>
              <a:rPr lang="en-US" b="1" i="0" baseline="0" dirty="0">
                <a:solidFill>
                  <a:schemeClr val="tx1">
                    <a:lumMod val="75000"/>
                    <a:lumOff val="25000"/>
                  </a:schemeClr>
                </a:solidFill>
              </a:rPr>
              <a:t>Planning</a:t>
            </a:r>
            <a:r>
              <a:rPr lang="en-US" b="1" dirty="0">
                <a:solidFill>
                  <a:schemeClr val="tx1">
                    <a:lumMod val="75000"/>
                    <a:lumOff val="25000"/>
                  </a:schemeClr>
                </a:solidFill>
              </a:rPr>
              <a:t> </a:t>
            </a:r>
            <a:r>
              <a:rPr lang="en-US" b="1" i="0" baseline="0" dirty="0">
                <a:solidFill>
                  <a:schemeClr val="tx1">
                    <a:lumMod val="75000"/>
                    <a:lumOff val="25000"/>
                  </a:schemeClr>
                </a:solidFill>
              </a:rPr>
              <a:t>Support</a:t>
            </a:r>
            <a:r>
              <a:rPr lang="en-US" i="0" baseline="0" dirty="0">
                <a:solidFill>
                  <a:schemeClr val="tx1">
                    <a:lumMod val="75000"/>
                    <a:lumOff val="25000"/>
                  </a:schemeClr>
                </a:solidFill>
              </a:rPr>
              <a:t>: </a:t>
            </a:r>
            <a:r>
              <a:rPr lang="en-US" baseline="0" dirty="0">
                <a:solidFill>
                  <a:schemeClr val="tx1">
                    <a:lumMod val="75000"/>
                    <a:lumOff val="25000"/>
                  </a:schemeClr>
                </a:solidFill>
              </a:rPr>
              <a:t>Local</a:t>
            </a:r>
            <a:r>
              <a:rPr lang="en-US" b="0" baseline="0" dirty="0">
                <a:solidFill>
                  <a:schemeClr val="tx1">
                    <a:lumMod val="75000"/>
                    <a:lumOff val="25000"/>
                  </a:schemeClr>
                </a:solidFill>
              </a:rPr>
              <a:t> Agency Systems Support Office</a:t>
            </a:r>
            <a:br>
              <a:rPr lang="en-US" b="0" baseline="0" dirty="0"/>
            </a:br>
            <a:r>
              <a:rPr lang="en-US" b="0" i="0" baseline="0" dirty="0">
                <a:hlinkClick r:id="rId6"/>
              </a:rPr>
              <a:t>LCFF@cde.ca.gov</a:t>
            </a:r>
            <a:endParaRPr lang="en-US" dirty="0"/>
          </a:p>
        </p:txBody>
      </p:sp>
      <p:sp>
        <p:nvSpPr>
          <p:cNvPr id="2" name="Slide Number Placeholder 1">
            <a:extLst>
              <a:ext uri="{FF2B5EF4-FFF2-40B4-BE49-F238E27FC236}">
                <a16:creationId xmlns:a16="http://schemas.microsoft.com/office/drawing/2014/main" id="{CBEA0CCE-8CD9-C5D1-B300-4D8DD03EAD46}"/>
              </a:ext>
            </a:extLst>
          </p:cNvPr>
          <p:cNvSpPr>
            <a:spLocks noGrp="1"/>
          </p:cNvSpPr>
          <p:nvPr>
            <p:ph type="sldNum" sz="quarter" idx="12"/>
          </p:nvPr>
        </p:nvSpPr>
        <p:spPr>
          <a:xfrm>
            <a:off x="8610600" y="6459785"/>
            <a:ext cx="2484120" cy="365124"/>
          </a:xfrm>
        </p:spPr>
        <p:txBody>
          <a:bodyPr vert="horz" lIns="91440" tIns="45720" rIns="91440" bIns="45720" rtlCol="0" anchor="ctr">
            <a:normAutofit fontScale="92500" lnSpcReduction="20000"/>
          </a:bodyPr>
          <a:lstStyle/>
          <a:p>
            <a:fld id="{425B8834-9231-4E95-9474-5E208B968EA0}" type="slidenum">
              <a:rPr lang="en-US"/>
              <a:pPr/>
              <a:t>78</a:t>
            </a:fld>
            <a:endParaRPr lang="en-US"/>
          </a:p>
        </p:txBody>
      </p:sp>
      <p:pic>
        <p:nvPicPr>
          <p:cNvPr id="7" name="Graphic 6">
            <a:extLst>
              <a:ext uri="{FF2B5EF4-FFF2-40B4-BE49-F238E27FC236}">
                <a16:creationId xmlns:a16="http://schemas.microsoft.com/office/drawing/2014/main" id="{8F6389BA-5B9E-1A77-C829-FE27A5BE3EEA}"/>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318310" y="71191"/>
            <a:ext cx="741609" cy="741609"/>
          </a:xfrm>
          <a:prstGeom prst="rect">
            <a:avLst/>
          </a:prstGeom>
        </p:spPr>
      </p:pic>
    </p:spTree>
    <p:extLst>
      <p:ext uri="{BB962C8B-B14F-4D97-AF65-F5344CB8AC3E}">
        <p14:creationId xmlns:p14="http://schemas.microsoft.com/office/powerpoint/2010/main" val="143283898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C6365-51A3-253E-C562-54630EE00E11}"/>
              </a:ext>
            </a:extLst>
          </p:cNvPr>
          <p:cNvSpPr>
            <a:spLocks noGrp="1"/>
          </p:cNvSpPr>
          <p:nvPr>
            <p:ph type="title"/>
          </p:nvPr>
        </p:nvSpPr>
        <p:spPr/>
        <p:txBody>
          <a:bodyPr/>
          <a:lstStyle/>
          <a:p>
            <a:r>
              <a:rPr lang="en-US" dirty="0">
                <a:solidFill>
                  <a:schemeClr val="tx1">
                    <a:lumMod val="75000"/>
                    <a:lumOff val="25000"/>
                  </a:schemeClr>
                </a:solidFill>
              </a:rPr>
              <a:t>Thank You</a:t>
            </a:r>
          </a:p>
        </p:txBody>
      </p:sp>
      <p:sp>
        <p:nvSpPr>
          <p:cNvPr id="3" name="Slide Number Placeholder 2">
            <a:extLst>
              <a:ext uri="{FF2B5EF4-FFF2-40B4-BE49-F238E27FC236}">
                <a16:creationId xmlns:a16="http://schemas.microsoft.com/office/drawing/2014/main" id="{08477784-F9C8-CCB0-BCB6-B43B17080190}"/>
              </a:ext>
            </a:extLst>
          </p:cNvPr>
          <p:cNvSpPr>
            <a:spLocks noGrp="1"/>
          </p:cNvSpPr>
          <p:nvPr>
            <p:ph type="sldNum" sz="quarter" idx="12"/>
          </p:nvPr>
        </p:nvSpPr>
        <p:spPr/>
        <p:txBody>
          <a:bodyPr/>
          <a:lstStyle/>
          <a:p>
            <a:fld id="{425B8834-9231-4E95-9474-5E208B968EA0}" type="slidenum">
              <a:rPr lang="en-US" smtClean="0"/>
              <a:pPr/>
              <a:t>79</a:t>
            </a:fld>
            <a:endParaRPr lang="en-US" dirty="0"/>
          </a:p>
        </p:txBody>
      </p:sp>
    </p:spTree>
    <p:extLst>
      <p:ext uri="{BB962C8B-B14F-4D97-AF65-F5344CB8AC3E}">
        <p14:creationId xmlns:p14="http://schemas.microsoft.com/office/powerpoint/2010/main" val="3268135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C43EAE-443E-9232-842F-2E123444A62F}"/>
              </a:ext>
            </a:extLst>
          </p:cNvPr>
          <p:cNvSpPr>
            <a:spLocks noGrp="1"/>
          </p:cNvSpPr>
          <p:nvPr>
            <p:ph type="title" idx="4294967295"/>
          </p:nvPr>
        </p:nvSpPr>
        <p:spPr>
          <a:xfrm>
            <a:off x="2546350" y="412750"/>
            <a:ext cx="6362700" cy="3155950"/>
          </a:xfrm>
          <a:prstGeom prst="rect">
            <a:avLst/>
          </a:prstGeom>
          <a:noFill/>
          <a:ln>
            <a:noFill/>
            <a:prstDash/>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90000"/>
              </a:lnSpc>
              <a:spcBef>
                <a:spcPts val="1200"/>
              </a:spcBef>
              <a:spcAft>
                <a:spcPts val="200"/>
              </a:spcAft>
              <a:buClrTx/>
              <a:buSzPct val="100000"/>
              <a:buFont typeface="Arial" panose="020B0604020202020204" pitchFamily="34" charset="0"/>
              <a:buNone/>
              <a:tabLst/>
              <a:defRPr/>
            </a:pPr>
            <a:r>
              <a:rPr kumimoji="0" lang="en-US" sz="6600" b="0" i="0" u="none" strike="noStrike" kern="1200" cap="none" spc="0" normalizeH="0" baseline="0" noProof="0" dirty="0">
                <a:ln>
                  <a:noFill/>
                </a:ln>
                <a:solidFill>
                  <a:schemeClr val="tx1">
                    <a:lumMod val="75000"/>
                    <a:lumOff val="25000"/>
                  </a:schemeClr>
                </a:solidFill>
                <a:effectLst/>
                <a:uLnTx/>
                <a:uFillTx/>
                <a:latin typeface="+mn-lt"/>
                <a:ea typeface="+mn-ea"/>
                <a:cs typeface="+mn-cs"/>
              </a:rPr>
              <a:t>TSI and ATSI Overview</a:t>
            </a:r>
          </a:p>
        </p:txBody>
      </p:sp>
    </p:spTree>
    <p:extLst>
      <p:ext uri="{BB962C8B-B14F-4D97-AF65-F5344CB8AC3E}">
        <p14:creationId xmlns:p14="http://schemas.microsoft.com/office/powerpoint/2010/main" val="137610818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958CE8E-12A5-75FF-B83A-7686CBF2BF7B}"/>
              </a:ext>
            </a:extLst>
          </p:cNvPr>
          <p:cNvSpPr>
            <a:spLocks noGrp="1"/>
          </p:cNvSpPr>
          <p:nvPr>
            <p:ph type="title" idx="4294967295"/>
          </p:nvPr>
        </p:nvSpPr>
        <p:spPr>
          <a:xfrm>
            <a:off x="2660650" y="412750"/>
            <a:ext cx="6362700" cy="3155950"/>
          </a:xfrm>
          <a:prstGeom prst="rect">
            <a:avLst/>
          </a:prstGeom>
          <a:noFill/>
          <a:ln>
            <a:noFill/>
            <a:prstDash/>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90000"/>
              </a:lnSpc>
              <a:spcBef>
                <a:spcPts val="1200"/>
              </a:spcBef>
              <a:spcAft>
                <a:spcPts val="200"/>
              </a:spcAft>
              <a:buClrTx/>
              <a:buSzPct val="100000"/>
              <a:buFont typeface="Arial" panose="020B0604020202020204" pitchFamily="34" charset="0"/>
              <a:buNone/>
              <a:tabLst/>
              <a:defRPr/>
            </a:pPr>
            <a:r>
              <a:rPr kumimoji="0" lang="en-US" sz="6000" b="0" i="0" u="none" strike="noStrike" kern="1200" cap="none" spc="0" normalizeH="0" baseline="0" noProof="0" dirty="0">
                <a:ln>
                  <a:noFill/>
                </a:ln>
                <a:solidFill>
                  <a:schemeClr val="tx1">
                    <a:lumMod val="75000"/>
                    <a:lumOff val="25000"/>
                  </a:schemeClr>
                </a:solidFill>
                <a:effectLst/>
                <a:uLnTx/>
                <a:uFillTx/>
                <a:latin typeface="+mn-lt"/>
                <a:ea typeface="+mn-ea"/>
                <a:cs typeface="+mn-cs"/>
              </a:rPr>
              <a:t>Appendices</a:t>
            </a:r>
          </a:p>
        </p:txBody>
      </p:sp>
    </p:spTree>
    <p:extLst>
      <p:ext uri="{BB962C8B-B14F-4D97-AF65-F5344CB8AC3E}">
        <p14:creationId xmlns:p14="http://schemas.microsoft.com/office/powerpoint/2010/main" val="265092391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F1821E-94CB-A71C-498B-9AFF40F0E97E}"/>
              </a:ext>
            </a:extLst>
          </p:cNvPr>
          <p:cNvSpPr>
            <a:spLocks noGrp="1"/>
          </p:cNvSpPr>
          <p:nvPr>
            <p:ph type="title"/>
          </p:nvPr>
        </p:nvSpPr>
        <p:spPr>
          <a:xfrm>
            <a:off x="2111489" y="256132"/>
            <a:ext cx="10058400" cy="738479"/>
          </a:xfrm>
        </p:spPr>
        <p:txBody>
          <a:bodyPr>
            <a:normAutofit/>
          </a:bodyPr>
          <a:lstStyle/>
          <a:p>
            <a:r>
              <a:rPr lang="en-US" sz="4000" dirty="0"/>
              <a:t>Appendix 1: Long Description for Slide 4 (1)</a:t>
            </a:r>
          </a:p>
        </p:txBody>
      </p:sp>
      <p:sp>
        <p:nvSpPr>
          <p:cNvPr id="4" name="Content Placeholder 3">
            <a:extLst>
              <a:ext uri="{FF2B5EF4-FFF2-40B4-BE49-F238E27FC236}">
                <a16:creationId xmlns:a16="http://schemas.microsoft.com/office/drawing/2014/main" id="{38E8E29B-8604-0385-4D59-D426D668841A}"/>
              </a:ext>
            </a:extLst>
          </p:cNvPr>
          <p:cNvSpPr>
            <a:spLocks noGrp="1"/>
          </p:cNvSpPr>
          <p:nvPr>
            <p:ph idx="1"/>
          </p:nvPr>
        </p:nvSpPr>
        <p:spPr>
          <a:xfrm>
            <a:off x="2111489" y="994612"/>
            <a:ext cx="10058400" cy="5176212"/>
          </a:xfrm>
        </p:spPr>
        <p:txBody>
          <a:bodyPr>
            <a:normAutofit/>
          </a:bodyPr>
          <a:lstStyle/>
          <a:p>
            <a:pPr marL="0" indent="0">
              <a:lnSpc>
                <a:spcPct val="100000"/>
              </a:lnSpc>
              <a:spcBef>
                <a:spcPts val="600"/>
              </a:spcBef>
              <a:spcAft>
                <a:spcPts val="1200"/>
              </a:spcAft>
              <a:buNone/>
            </a:pPr>
            <a:r>
              <a:rPr lang="en-US" sz="3200" dirty="0"/>
              <a:t>Return to </a:t>
            </a:r>
            <a:r>
              <a:rPr lang="en-US" sz="3200" dirty="0">
                <a:hlinkClick r:id="rId2" action="ppaction://hlinksldjump"/>
              </a:rPr>
              <a:t>Slide 4</a:t>
            </a:r>
            <a:r>
              <a:rPr lang="en-US" sz="3200" dirty="0"/>
              <a:t>: ESSA School Support Webinars</a:t>
            </a:r>
          </a:p>
          <a:p>
            <a:pPr marL="0" indent="0">
              <a:lnSpc>
                <a:spcPct val="100000"/>
              </a:lnSpc>
              <a:spcBef>
                <a:spcPts val="600"/>
              </a:spcBef>
              <a:spcAft>
                <a:spcPts val="1200"/>
              </a:spcAft>
              <a:buNone/>
            </a:pPr>
            <a:r>
              <a:rPr lang="en-US" sz="3200" dirty="0"/>
              <a:t>DASS CoP for CSI is shown in the first column. This webinar is for LEAs eligible for the DASS CoP flexibilities. The webinar is on Monday, January 12, 2026, at 10–11:00am. </a:t>
            </a:r>
          </a:p>
          <a:p>
            <a:pPr marL="0" indent="0">
              <a:lnSpc>
                <a:spcPct val="100000"/>
              </a:lnSpc>
              <a:spcBef>
                <a:spcPts val="600"/>
              </a:spcBef>
              <a:spcAft>
                <a:spcPts val="1200"/>
              </a:spcAft>
              <a:buNone/>
            </a:pPr>
            <a:r>
              <a:rPr lang="en-US" sz="3200" dirty="0"/>
              <a:t>CSI LEA AFF is shown in the second column. This webinar is for LEAs with at least one CSI-eligible school. This webinar is on Tuesday, January 13, 2026, at 10–11:30am. </a:t>
            </a:r>
          </a:p>
          <a:p>
            <a:pPr marL="0" indent="0">
              <a:buNone/>
            </a:pPr>
            <a:endParaRPr lang="en-US" sz="3200" dirty="0"/>
          </a:p>
        </p:txBody>
      </p:sp>
      <p:sp>
        <p:nvSpPr>
          <p:cNvPr id="2" name="Slide Number Placeholder 1">
            <a:extLst>
              <a:ext uri="{FF2B5EF4-FFF2-40B4-BE49-F238E27FC236}">
                <a16:creationId xmlns:a16="http://schemas.microsoft.com/office/drawing/2014/main" id="{70AA79A2-8F24-366B-1339-64AF8267A6DB}"/>
              </a:ext>
            </a:extLst>
          </p:cNvPr>
          <p:cNvSpPr>
            <a:spLocks noGrp="1"/>
          </p:cNvSpPr>
          <p:nvPr>
            <p:ph type="sldNum" sz="quarter" idx="12"/>
          </p:nvPr>
        </p:nvSpPr>
        <p:spPr/>
        <p:txBody>
          <a:bodyPr/>
          <a:lstStyle/>
          <a:p>
            <a:fld id="{425B8834-9231-4E95-9474-5E208B968EA0}" type="slidenum">
              <a:rPr lang="en-US" smtClean="0"/>
              <a:pPr/>
              <a:t>81</a:t>
            </a:fld>
            <a:endParaRPr lang="en-US"/>
          </a:p>
        </p:txBody>
      </p:sp>
    </p:spTree>
    <p:extLst>
      <p:ext uri="{BB962C8B-B14F-4D97-AF65-F5344CB8AC3E}">
        <p14:creationId xmlns:p14="http://schemas.microsoft.com/office/powerpoint/2010/main" val="354191343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3D175B-D8DF-F1F8-0BEF-792797132CA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88DEFB2-4D93-2720-2542-AFCA5BFD718A}"/>
              </a:ext>
            </a:extLst>
          </p:cNvPr>
          <p:cNvSpPr>
            <a:spLocks noGrp="1"/>
          </p:cNvSpPr>
          <p:nvPr>
            <p:ph type="title"/>
          </p:nvPr>
        </p:nvSpPr>
        <p:spPr>
          <a:xfrm>
            <a:off x="2111489" y="256132"/>
            <a:ext cx="10058400" cy="738479"/>
          </a:xfrm>
        </p:spPr>
        <p:txBody>
          <a:bodyPr>
            <a:normAutofit/>
          </a:bodyPr>
          <a:lstStyle/>
          <a:p>
            <a:r>
              <a:rPr lang="en-US" sz="4000" dirty="0"/>
              <a:t>Appendix 1: Long Description for Slide 4 (2)</a:t>
            </a:r>
          </a:p>
        </p:txBody>
      </p:sp>
      <p:sp>
        <p:nvSpPr>
          <p:cNvPr id="4" name="Content Placeholder 3">
            <a:extLst>
              <a:ext uri="{FF2B5EF4-FFF2-40B4-BE49-F238E27FC236}">
                <a16:creationId xmlns:a16="http://schemas.microsoft.com/office/drawing/2014/main" id="{2A609A61-FF8B-1037-B436-CFE20B6B651F}"/>
              </a:ext>
            </a:extLst>
          </p:cNvPr>
          <p:cNvSpPr>
            <a:spLocks noGrp="1"/>
          </p:cNvSpPr>
          <p:nvPr>
            <p:ph idx="1"/>
          </p:nvPr>
        </p:nvSpPr>
        <p:spPr>
          <a:xfrm>
            <a:off x="2111489" y="994612"/>
            <a:ext cx="10058400" cy="5176212"/>
          </a:xfrm>
        </p:spPr>
        <p:txBody>
          <a:bodyPr>
            <a:normAutofit/>
          </a:bodyPr>
          <a:lstStyle/>
          <a:p>
            <a:pPr marL="0" indent="0">
              <a:lnSpc>
                <a:spcPct val="100000"/>
              </a:lnSpc>
              <a:spcBef>
                <a:spcPts val="600"/>
              </a:spcBef>
              <a:spcAft>
                <a:spcPts val="1200"/>
              </a:spcAft>
              <a:buNone/>
            </a:pPr>
            <a:r>
              <a:rPr lang="en-US" sz="3200" dirty="0"/>
              <a:t>Return to </a:t>
            </a:r>
            <a:r>
              <a:rPr lang="en-US" sz="3200" dirty="0">
                <a:hlinkClick r:id="rId2" action="ppaction://hlinksldjump"/>
              </a:rPr>
              <a:t>Slide 4</a:t>
            </a:r>
            <a:r>
              <a:rPr lang="en-US" sz="3200" dirty="0"/>
              <a:t>: ESSA School Support Webinars</a:t>
            </a:r>
          </a:p>
          <a:p>
            <a:pPr marL="0" indent="0">
              <a:lnSpc>
                <a:spcPct val="100000"/>
              </a:lnSpc>
              <a:spcBef>
                <a:spcPts val="600"/>
              </a:spcBef>
              <a:spcAft>
                <a:spcPts val="1200"/>
              </a:spcAft>
              <a:buNone/>
            </a:pPr>
            <a:r>
              <a:rPr lang="en-US" sz="3200" dirty="0"/>
              <a:t>CSI COE PDIS AFF is shown in the third column. This webinar is for COEs with at least one CSI-eligible school in their county. The webinar is on Wednesday, January 14, 2026, at 10–11:30am. </a:t>
            </a:r>
          </a:p>
          <a:p>
            <a:pPr marL="0" indent="0">
              <a:lnSpc>
                <a:spcPct val="100000"/>
              </a:lnSpc>
              <a:spcBef>
                <a:spcPts val="600"/>
              </a:spcBef>
              <a:spcAft>
                <a:spcPts val="1200"/>
              </a:spcAft>
              <a:buNone/>
            </a:pPr>
            <a:r>
              <a:rPr lang="en-US" sz="3200" dirty="0"/>
              <a:t>CSI COE PA AFF is shown in the fourth column. This webinar is for COEs with at least one CSI-eligible school in their county. The webinar is on Thursday, January 15, 2026, at 10–11:30am. </a:t>
            </a:r>
          </a:p>
          <a:p>
            <a:pPr marL="0" indent="0">
              <a:buNone/>
            </a:pPr>
            <a:endParaRPr lang="en-US" sz="3200" dirty="0"/>
          </a:p>
          <a:p>
            <a:pPr marL="0" indent="0">
              <a:buNone/>
            </a:pPr>
            <a:endParaRPr lang="en-US" sz="3200" dirty="0"/>
          </a:p>
        </p:txBody>
      </p:sp>
      <p:sp>
        <p:nvSpPr>
          <p:cNvPr id="2" name="Slide Number Placeholder 1">
            <a:extLst>
              <a:ext uri="{FF2B5EF4-FFF2-40B4-BE49-F238E27FC236}">
                <a16:creationId xmlns:a16="http://schemas.microsoft.com/office/drawing/2014/main" id="{0ED76A29-AE50-1293-4D27-2A071B022B7E}"/>
              </a:ext>
            </a:extLst>
          </p:cNvPr>
          <p:cNvSpPr>
            <a:spLocks noGrp="1"/>
          </p:cNvSpPr>
          <p:nvPr>
            <p:ph type="sldNum" sz="quarter" idx="12"/>
          </p:nvPr>
        </p:nvSpPr>
        <p:spPr/>
        <p:txBody>
          <a:bodyPr/>
          <a:lstStyle/>
          <a:p>
            <a:fld id="{425B8834-9231-4E95-9474-5E208B968EA0}" type="slidenum">
              <a:rPr lang="en-US" smtClean="0"/>
              <a:pPr/>
              <a:t>82</a:t>
            </a:fld>
            <a:endParaRPr lang="en-US"/>
          </a:p>
        </p:txBody>
      </p:sp>
    </p:spTree>
    <p:extLst>
      <p:ext uri="{BB962C8B-B14F-4D97-AF65-F5344CB8AC3E}">
        <p14:creationId xmlns:p14="http://schemas.microsoft.com/office/powerpoint/2010/main" val="204341972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B074B-1CC5-2FE4-ED97-E23F5199DC4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E81BD62-93AC-9ACF-FA19-33855309391B}"/>
              </a:ext>
            </a:extLst>
          </p:cNvPr>
          <p:cNvSpPr>
            <a:spLocks noGrp="1"/>
          </p:cNvSpPr>
          <p:nvPr>
            <p:ph type="title"/>
          </p:nvPr>
        </p:nvSpPr>
        <p:spPr>
          <a:xfrm>
            <a:off x="2111489" y="256132"/>
            <a:ext cx="10058400" cy="738479"/>
          </a:xfrm>
        </p:spPr>
        <p:txBody>
          <a:bodyPr>
            <a:normAutofit/>
          </a:bodyPr>
          <a:lstStyle/>
          <a:p>
            <a:r>
              <a:rPr lang="en-US" sz="4000" dirty="0"/>
              <a:t>Appendix 1: Long Description for Slide 4 (3)</a:t>
            </a:r>
          </a:p>
        </p:txBody>
      </p:sp>
      <p:sp>
        <p:nvSpPr>
          <p:cNvPr id="4" name="Content Placeholder 3">
            <a:extLst>
              <a:ext uri="{FF2B5EF4-FFF2-40B4-BE49-F238E27FC236}">
                <a16:creationId xmlns:a16="http://schemas.microsoft.com/office/drawing/2014/main" id="{F7DBB536-1B85-D700-2AB0-A8748E2C7E67}"/>
              </a:ext>
            </a:extLst>
          </p:cNvPr>
          <p:cNvSpPr>
            <a:spLocks noGrp="1"/>
          </p:cNvSpPr>
          <p:nvPr>
            <p:ph idx="1"/>
          </p:nvPr>
        </p:nvSpPr>
        <p:spPr>
          <a:xfrm>
            <a:off x="2111489" y="994612"/>
            <a:ext cx="10058400" cy="5176212"/>
          </a:xfrm>
        </p:spPr>
        <p:txBody>
          <a:bodyPr>
            <a:normAutofit/>
          </a:bodyPr>
          <a:lstStyle/>
          <a:p>
            <a:pPr marL="0" indent="0">
              <a:lnSpc>
                <a:spcPct val="100000"/>
              </a:lnSpc>
              <a:spcBef>
                <a:spcPts val="600"/>
              </a:spcBef>
              <a:spcAft>
                <a:spcPts val="1200"/>
              </a:spcAft>
              <a:buNone/>
            </a:pPr>
            <a:r>
              <a:rPr lang="en-US" sz="3200" dirty="0"/>
              <a:t>Return to </a:t>
            </a:r>
            <a:r>
              <a:rPr lang="en-US" sz="3200" dirty="0">
                <a:hlinkClick r:id="rId2" action="ppaction://hlinksldjump"/>
              </a:rPr>
              <a:t>Slide 4</a:t>
            </a:r>
            <a:r>
              <a:rPr lang="en-US" sz="3200" dirty="0"/>
              <a:t>: ESSA School Support Webinars</a:t>
            </a:r>
          </a:p>
          <a:p>
            <a:pPr marL="0" indent="0">
              <a:lnSpc>
                <a:spcPct val="100000"/>
              </a:lnSpc>
              <a:spcBef>
                <a:spcPts val="600"/>
              </a:spcBef>
              <a:spcAft>
                <a:spcPts val="1200"/>
              </a:spcAft>
              <a:buNone/>
            </a:pPr>
            <a:r>
              <a:rPr lang="en-US" sz="3200" dirty="0"/>
              <a:t>TSI/ATSI is shown in the fifth column. This webinar is for LEAs with at least one TSI- or ATSI-eligible school. The webinar is on Tuesday, January 20, 2026, at 10–11:30 a.m. </a:t>
            </a:r>
          </a:p>
          <a:p>
            <a:pPr marL="0" indent="0">
              <a:buNone/>
            </a:pPr>
            <a:endParaRPr lang="en-US" sz="3200" dirty="0"/>
          </a:p>
          <a:p>
            <a:pPr marL="0" indent="0">
              <a:buNone/>
            </a:pPr>
            <a:endParaRPr lang="en-US" sz="3200" dirty="0"/>
          </a:p>
          <a:p>
            <a:pPr marL="0" indent="0">
              <a:buNone/>
            </a:pPr>
            <a:endParaRPr lang="en-US" sz="3200" dirty="0"/>
          </a:p>
        </p:txBody>
      </p:sp>
      <p:sp>
        <p:nvSpPr>
          <p:cNvPr id="2" name="Slide Number Placeholder 1">
            <a:extLst>
              <a:ext uri="{FF2B5EF4-FFF2-40B4-BE49-F238E27FC236}">
                <a16:creationId xmlns:a16="http://schemas.microsoft.com/office/drawing/2014/main" id="{A99D6FE9-D175-DDE0-DD0E-AB8396958D9D}"/>
              </a:ext>
            </a:extLst>
          </p:cNvPr>
          <p:cNvSpPr>
            <a:spLocks noGrp="1"/>
          </p:cNvSpPr>
          <p:nvPr>
            <p:ph type="sldNum" sz="quarter" idx="12"/>
          </p:nvPr>
        </p:nvSpPr>
        <p:spPr/>
        <p:txBody>
          <a:bodyPr/>
          <a:lstStyle/>
          <a:p>
            <a:fld id="{425B8834-9231-4E95-9474-5E208B968EA0}" type="slidenum">
              <a:rPr lang="en-US" smtClean="0"/>
              <a:pPr/>
              <a:t>83</a:t>
            </a:fld>
            <a:endParaRPr lang="en-US"/>
          </a:p>
        </p:txBody>
      </p:sp>
    </p:spTree>
    <p:extLst>
      <p:ext uri="{BB962C8B-B14F-4D97-AF65-F5344CB8AC3E}">
        <p14:creationId xmlns:p14="http://schemas.microsoft.com/office/powerpoint/2010/main" val="325130213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9E337C-32F0-7CFC-12DA-17E045C299F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C9A952B-83C3-ACF3-6633-714448723288}"/>
              </a:ext>
            </a:extLst>
          </p:cNvPr>
          <p:cNvSpPr>
            <a:spLocks noGrp="1"/>
          </p:cNvSpPr>
          <p:nvPr>
            <p:ph type="title"/>
          </p:nvPr>
        </p:nvSpPr>
        <p:spPr>
          <a:xfrm>
            <a:off x="2111489" y="256132"/>
            <a:ext cx="10058400" cy="738479"/>
          </a:xfrm>
        </p:spPr>
        <p:txBody>
          <a:bodyPr>
            <a:normAutofit/>
          </a:bodyPr>
          <a:lstStyle/>
          <a:p>
            <a:r>
              <a:rPr lang="en-US" sz="4000" dirty="0"/>
              <a:t>Appendix 2: Long Description for Slide 14 (1)</a:t>
            </a:r>
          </a:p>
        </p:txBody>
      </p:sp>
      <p:sp>
        <p:nvSpPr>
          <p:cNvPr id="4" name="Content Placeholder 3">
            <a:extLst>
              <a:ext uri="{FF2B5EF4-FFF2-40B4-BE49-F238E27FC236}">
                <a16:creationId xmlns:a16="http://schemas.microsoft.com/office/drawing/2014/main" id="{F8CA12B6-D321-F03B-520F-FEBCE9A00B0F}"/>
              </a:ext>
            </a:extLst>
          </p:cNvPr>
          <p:cNvSpPr>
            <a:spLocks noGrp="1"/>
          </p:cNvSpPr>
          <p:nvPr>
            <p:ph idx="1"/>
          </p:nvPr>
        </p:nvSpPr>
        <p:spPr>
          <a:xfrm>
            <a:off x="2111489" y="994612"/>
            <a:ext cx="10058400" cy="5176212"/>
          </a:xfrm>
        </p:spPr>
        <p:txBody>
          <a:bodyPr>
            <a:normAutofit lnSpcReduction="10000"/>
          </a:bodyPr>
          <a:lstStyle/>
          <a:p>
            <a:pPr marL="0" indent="0">
              <a:lnSpc>
                <a:spcPct val="100000"/>
              </a:lnSpc>
              <a:spcBef>
                <a:spcPts val="600"/>
              </a:spcBef>
              <a:spcAft>
                <a:spcPts val="1200"/>
              </a:spcAft>
              <a:buNone/>
            </a:pPr>
            <a:r>
              <a:rPr lang="en-US" sz="3200" dirty="0"/>
              <a:t>Return to </a:t>
            </a:r>
            <a:r>
              <a:rPr lang="en-US" sz="3200" dirty="0">
                <a:hlinkClick r:id="rId2" action="ppaction://hlinksldjump"/>
              </a:rPr>
              <a:t>Slide 14</a:t>
            </a:r>
            <a:r>
              <a:rPr lang="en-US" sz="3200" dirty="0"/>
              <a:t>: Categories of Support</a:t>
            </a:r>
          </a:p>
          <a:p>
            <a:pPr marL="0" indent="0">
              <a:lnSpc>
                <a:spcPct val="100000"/>
              </a:lnSpc>
              <a:spcBef>
                <a:spcPts val="600"/>
              </a:spcBef>
              <a:spcAft>
                <a:spcPts val="1200"/>
              </a:spcAft>
              <a:buNone/>
            </a:pPr>
            <a:r>
              <a:rPr lang="en-US" sz="3200" dirty="0"/>
              <a:t>TSI is shown in the first column. Under the TSI heading are the following subheadings: When, Who, Exit, Notification, Plan, and Funding. </a:t>
            </a:r>
          </a:p>
          <a:p>
            <a:pPr marL="0" indent="0">
              <a:lnSpc>
                <a:spcPct val="100000"/>
              </a:lnSpc>
              <a:spcBef>
                <a:spcPts val="600"/>
              </a:spcBef>
              <a:spcAft>
                <a:spcPts val="1200"/>
              </a:spcAft>
              <a:buNone/>
            </a:pPr>
            <a:r>
              <a:rPr lang="en-US" sz="3200" dirty="0"/>
              <a:t>Corresponding content for each subheading, in the same order, includes the following: Eligibility determined in non-CSI/ATSI years, Student group focus, Annual determination, LEA must notify eligible school/s/, School to develop with educational partners, No funding available.</a:t>
            </a:r>
          </a:p>
        </p:txBody>
      </p:sp>
      <p:sp>
        <p:nvSpPr>
          <p:cNvPr id="2" name="Slide Number Placeholder 1">
            <a:extLst>
              <a:ext uri="{FF2B5EF4-FFF2-40B4-BE49-F238E27FC236}">
                <a16:creationId xmlns:a16="http://schemas.microsoft.com/office/drawing/2014/main" id="{4C012DE5-D9E4-6235-609A-3C16496B7616}"/>
              </a:ext>
            </a:extLst>
          </p:cNvPr>
          <p:cNvSpPr>
            <a:spLocks noGrp="1"/>
          </p:cNvSpPr>
          <p:nvPr>
            <p:ph type="sldNum" sz="quarter" idx="12"/>
          </p:nvPr>
        </p:nvSpPr>
        <p:spPr/>
        <p:txBody>
          <a:bodyPr/>
          <a:lstStyle/>
          <a:p>
            <a:fld id="{425B8834-9231-4E95-9474-5E208B968EA0}" type="slidenum">
              <a:rPr lang="en-US" smtClean="0"/>
              <a:pPr/>
              <a:t>84</a:t>
            </a:fld>
            <a:endParaRPr lang="en-US"/>
          </a:p>
        </p:txBody>
      </p:sp>
    </p:spTree>
    <p:extLst>
      <p:ext uri="{BB962C8B-B14F-4D97-AF65-F5344CB8AC3E}">
        <p14:creationId xmlns:p14="http://schemas.microsoft.com/office/powerpoint/2010/main" val="294922421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F1821E-94CB-A71C-498B-9AFF40F0E97E}"/>
              </a:ext>
            </a:extLst>
          </p:cNvPr>
          <p:cNvSpPr>
            <a:spLocks noGrp="1"/>
          </p:cNvSpPr>
          <p:nvPr>
            <p:ph type="title"/>
          </p:nvPr>
        </p:nvSpPr>
        <p:spPr>
          <a:xfrm>
            <a:off x="2111489" y="256132"/>
            <a:ext cx="10058400" cy="738479"/>
          </a:xfrm>
        </p:spPr>
        <p:txBody>
          <a:bodyPr>
            <a:normAutofit/>
          </a:bodyPr>
          <a:lstStyle/>
          <a:p>
            <a:r>
              <a:rPr lang="en-US" sz="4000" dirty="0"/>
              <a:t>Appendix 2: Long Description for Slide 14 (2)</a:t>
            </a:r>
          </a:p>
        </p:txBody>
      </p:sp>
      <p:sp>
        <p:nvSpPr>
          <p:cNvPr id="4" name="Content Placeholder 3">
            <a:extLst>
              <a:ext uri="{FF2B5EF4-FFF2-40B4-BE49-F238E27FC236}">
                <a16:creationId xmlns:a16="http://schemas.microsoft.com/office/drawing/2014/main" id="{38E8E29B-8604-0385-4D59-D426D668841A}"/>
              </a:ext>
            </a:extLst>
          </p:cNvPr>
          <p:cNvSpPr>
            <a:spLocks noGrp="1"/>
          </p:cNvSpPr>
          <p:nvPr>
            <p:ph idx="1"/>
          </p:nvPr>
        </p:nvSpPr>
        <p:spPr>
          <a:xfrm>
            <a:off x="2111489" y="994612"/>
            <a:ext cx="10058400" cy="5176212"/>
          </a:xfrm>
        </p:spPr>
        <p:txBody>
          <a:bodyPr>
            <a:normAutofit fontScale="92500" lnSpcReduction="10000"/>
          </a:bodyPr>
          <a:lstStyle/>
          <a:p>
            <a:pPr marL="0" indent="0">
              <a:lnSpc>
                <a:spcPct val="110000"/>
              </a:lnSpc>
              <a:spcBef>
                <a:spcPts val="600"/>
              </a:spcBef>
              <a:spcAft>
                <a:spcPts val="1200"/>
              </a:spcAft>
              <a:buNone/>
            </a:pPr>
            <a:r>
              <a:rPr lang="en-US" sz="3200" dirty="0"/>
              <a:t>Return to </a:t>
            </a:r>
            <a:r>
              <a:rPr lang="en-US" sz="3200" dirty="0">
                <a:hlinkClick r:id="rId2" action="ppaction://hlinksldjump"/>
              </a:rPr>
              <a:t>Slide 14</a:t>
            </a:r>
            <a:r>
              <a:rPr lang="en-US" sz="3200" dirty="0"/>
              <a:t>: Categories of Support</a:t>
            </a:r>
          </a:p>
          <a:p>
            <a:pPr marL="0" indent="0">
              <a:lnSpc>
                <a:spcPct val="110000"/>
              </a:lnSpc>
              <a:spcBef>
                <a:spcPts val="600"/>
              </a:spcBef>
              <a:spcAft>
                <a:spcPts val="1200"/>
              </a:spcAft>
              <a:buNone/>
            </a:pPr>
            <a:r>
              <a:rPr lang="en-US" sz="3200" dirty="0"/>
              <a:t>ATSI is shown in the second column. Under the ATSI heading are the following subheadings: When, Who, Exit, Notification, Plan, and Funding. </a:t>
            </a:r>
          </a:p>
          <a:p>
            <a:pPr marL="0" indent="0">
              <a:lnSpc>
                <a:spcPct val="110000"/>
              </a:lnSpc>
              <a:spcBef>
                <a:spcPts val="600"/>
              </a:spcBef>
              <a:spcAft>
                <a:spcPts val="1200"/>
              </a:spcAft>
              <a:buNone/>
            </a:pPr>
            <a:r>
              <a:rPr lang="en-US" sz="3200" dirty="0"/>
              <a:t>Corresponding content for each subheading, in the same order, includes the following: Eligibility determined once every three years, Student group focus, Annual exit if exit criteria are met, LEA must notify eligible school/s/, School to develop with educational partners; plan must identify resource inequities, No funding available.</a:t>
            </a:r>
          </a:p>
        </p:txBody>
      </p:sp>
      <p:sp>
        <p:nvSpPr>
          <p:cNvPr id="2" name="Slide Number Placeholder 1">
            <a:extLst>
              <a:ext uri="{FF2B5EF4-FFF2-40B4-BE49-F238E27FC236}">
                <a16:creationId xmlns:a16="http://schemas.microsoft.com/office/drawing/2014/main" id="{70AA79A2-8F24-366B-1339-64AF8267A6DB}"/>
              </a:ext>
            </a:extLst>
          </p:cNvPr>
          <p:cNvSpPr>
            <a:spLocks noGrp="1"/>
          </p:cNvSpPr>
          <p:nvPr>
            <p:ph type="sldNum" sz="quarter" idx="12"/>
          </p:nvPr>
        </p:nvSpPr>
        <p:spPr/>
        <p:txBody>
          <a:bodyPr/>
          <a:lstStyle/>
          <a:p>
            <a:fld id="{425B8834-9231-4E95-9474-5E208B968EA0}" type="slidenum">
              <a:rPr lang="en-US" smtClean="0"/>
              <a:pPr/>
              <a:t>85</a:t>
            </a:fld>
            <a:endParaRPr lang="en-US"/>
          </a:p>
        </p:txBody>
      </p:sp>
    </p:spTree>
    <p:extLst>
      <p:ext uri="{BB962C8B-B14F-4D97-AF65-F5344CB8AC3E}">
        <p14:creationId xmlns:p14="http://schemas.microsoft.com/office/powerpoint/2010/main" val="93684759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F1821E-94CB-A71C-498B-9AFF40F0E97E}"/>
              </a:ext>
            </a:extLst>
          </p:cNvPr>
          <p:cNvSpPr>
            <a:spLocks noGrp="1"/>
          </p:cNvSpPr>
          <p:nvPr>
            <p:ph type="title"/>
          </p:nvPr>
        </p:nvSpPr>
        <p:spPr>
          <a:xfrm>
            <a:off x="2111489" y="256132"/>
            <a:ext cx="10058400" cy="738479"/>
          </a:xfrm>
        </p:spPr>
        <p:txBody>
          <a:bodyPr>
            <a:normAutofit/>
          </a:bodyPr>
          <a:lstStyle/>
          <a:p>
            <a:r>
              <a:rPr lang="en-US" sz="4000" dirty="0"/>
              <a:t>Appendix 2: Long Description for Slide 14 (3)</a:t>
            </a:r>
          </a:p>
        </p:txBody>
      </p:sp>
      <p:sp>
        <p:nvSpPr>
          <p:cNvPr id="4" name="Content Placeholder 3">
            <a:extLst>
              <a:ext uri="{FF2B5EF4-FFF2-40B4-BE49-F238E27FC236}">
                <a16:creationId xmlns:a16="http://schemas.microsoft.com/office/drawing/2014/main" id="{38E8E29B-8604-0385-4D59-D426D668841A}"/>
              </a:ext>
            </a:extLst>
          </p:cNvPr>
          <p:cNvSpPr>
            <a:spLocks noGrp="1"/>
          </p:cNvSpPr>
          <p:nvPr>
            <p:ph idx="1"/>
          </p:nvPr>
        </p:nvSpPr>
        <p:spPr>
          <a:xfrm>
            <a:off x="2111489" y="994612"/>
            <a:ext cx="10058400" cy="5176212"/>
          </a:xfrm>
        </p:spPr>
        <p:txBody>
          <a:bodyPr>
            <a:normAutofit fontScale="92500" lnSpcReduction="20000"/>
          </a:bodyPr>
          <a:lstStyle/>
          <a:p>
            <a:pPr marL="0" indent="0">
              <a:lnSpc>
                <a:spcPct val="110000"/>
              </a:lnSpc>
              <a:spcBef>
                <a:spcPts val="600"/>
              </a:spcBef>
              <a:spcAft>
                <a:spcPts val="1200"/>
              </a:spcAft>
              <a:buNone/>
            </a:pPr>
            <a:r>
              <a:rPr lang="en-US" sz="3200" dirty="0"/>
              <a:t>Return to </a:t>
            </a:r>
            <a:r>
              <a:rPr lang="en-US" sz="3200" dirty="0">
                <a:hlinkClick r:id="rId2" action="ppaction://hlinksldjump"/>
              </a:rPr>
              <a:t>Slide 14</a:t>
            </a:r>
            <a:r>
              <a:rPr lang="en-US" sz="3200" dirty="0"/>
              <a:t>: Categories of Support</a:t>
            </a:r>
          </a:p>
          <a:p>
            <a:pPr marL="0" indent="0">
              <a:lnSpc>
                <a:spcPct val="110000"/>
              </a:lnSpc>
              <a:spcBef>
                <a:spcPts val="600"/>
              </a:spcBef>
              <a:spcAft>
                <a:spcPts val="1200"/>
              </a:spcAft>
              <a:buNone/>
            </a:pPr>
            <a:r>
              <a:rPr lang="en-US" sz="3200" dirty="0"/>
              <a:t>CSI is shown in the third column. Under the CSI heading are the following subheadings: When, Who, Exit, Notification, Plan, and Funding. </a:t>
            </a:r>
          </a:p>
          <a:p>
            <a:pPr marL="0" indent="0">
              <a:lnSpc>
                <a:spcPct val="110000"/>
              </a:lnSpc>
              <a:spcBef>
                <a:spcPts val="600"/>
              </a:spcBef>
              <a:spcAft>
                <a:spcPts val="1200"/>
              </a:spcAft>
              <a:buNone/>
            </a:pPr>
            <a:r>
              <a:rPr lang="en-US" sz="3200" dirty="0"/>
              <a:t>Corresponding content for each subheading, in the same order, includes the following: Eligibility determined once every three years, Whole school focus, Annual exit if exit criteria are met, California must notify LEAs of their eligible school/s/, LEA to develop plan for each eligible school with educational partners, Funding available for LEAs based on number of eligible schools.</a:t>
            </a:r>
          </a:p>
        </p:txBody>
      </p:sp>
      <p:sp>
        <p:nvSpPr>
          <p:cNvPr id="2" name="Slide Number Placeholder 1">
            <a:extLst>
              <a:ext uri="{FF2B5EF4-FFF2-40B4-BE49-F238E27FC236}">
                <a16:creationId xmlns:a16="http://schemas.microsoft.com/office/drawing/2014/main" id="{70AA79A2-8F24-366B-1339-64AF8267A6DB}"/>
              </a:ext>
            </a:extLst>
          </p:cNvPr>
          <p:cNvSpPr>
            <a:spLocks noGrp="1"/>
          </p:cNvSpPr>
          <p:nvPr>
            <p:ph type="sldNum" sz="quarter" idx="12"/>
          </p:nvPr>
        </p:nvSpPr>
        <p:spPr/>
        <p:txBody>
          <a:bodyPr/>
          <a:lstStyle/>
          <a:p>
            <a:fld id="{425B8834-9231-4E95-9474-5E208B968EA0}" type="slidenum">
              <a:rPr lang="en-US" smtClean="0"/>
              <a:pPr/>
              <a:t>86</a:t>
            </a:fld>
            <a:endParaRPr lang="en-US"/>
          </a:p>
        </p:txBody>
      </p:sp>
    </p:spTree>
    <p:extLst>
      <p:ext uri="{BB962C8B-B14F-4D97-AF65-F5344CB8AC3E}">
        <p14:creationId xmlns:p14="http://schemas.microsoft.com/office/powerpoint/2010/main" val="288880893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011E0-93C4-F1CE-D9BB-397BBFEA222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44FCF1D-39F6-316E-A636-75341C45C505}"/>
              </a:ext>
            </a:extLst>
          </p:cNvPr>
          <p:cNvSpPr>
            <a:spLocks noGrp="1"/>
          </p:cNvSpPr>
          <p:nvPr>
            <p:ph type="title"/>
          </p:nvPr>
        </p:nvSpPr>
        <p:spPr>
          <a:xfrm>
            <a:off x="2111489" y="400613"/>
            <a:ext cx="10058400" cy="738479"/>
          </a:xfrm>
        </p:spPr>
        <p:txBody>
          <a:bodyPr>
            <a:normAutofit/>
          </a:bodyPr>
          <a:lstStyle/>
          <a:p>
            <a:r>
              <a:rPr lang="en-US" sz="4000" dirty="0"/>
              <a:t>Appendix 3: Long Description for Slide 15</a:t>
            </a:r>
          </a:p>
        </p:txBody>
      </p:sp>
      <p:sp>
        <p:nvSpPr>
          <p:cNvPr id="4" name="Content Placeholder 3">
            <a:extLst>
              <a:ext uri="{FF2B5EF4-FFF2-40B4-BE49-F238E27FC236}">
                <a16:creationId xmlns:a16="http://schemas.microsoft.com/office/drawing/2014/main" id="{75BBD224-DCA4-A623-19DD-6CE43A44B575}"/>
              </a:ext>
            </a:extLst>
          </p:cNvPr>
          <p:cNvSpPr>
            <a:spLocks noGrp="1"/>
          </p:cNvSpPr>
          <p:nvPr>
            <p:ph idx="1"/>
          </p:nvPr>
        </p:nvSpPr>
        <p:spPr>
          <a:xfrm>
            <a:off x="2111489" y="1229999"/>
            <a:ext cx="10058400" cy="5138878"/>
          </a:xfrm>
        </p:spPr>
        <p:txBody>
          <a:bodyPr>
            <a:normAutofit/>
          </a:bodyPr>
          <a:lstStyle/>
          <a:p>
            <a:pPr marL="0" indent="0">
              <a:lnSpc>
                <a:spcPct val="100000"/>
              </a:lnSpc>
              <a:spcBef>
                <a:spcPts val="600"/>
              </a:spcBef>
              <a:spcAft>
                <a:spcPts val="1200"/>
              </a:spcAft>
              <a:buNone/>
            </a:pPr>
            <a:r>
              <a:rPr lang="en-US" sz="3200" dirty="0"/>
              <a:t>Return to </a:t>
            </a:r>
            <a:r>
              <a:rPr lang="en-US" sz="3200" dirty="0">
                <a:hlinkClick r:id="rId2" action="ppaction://hlinksldjump"/>
              </a:rPr>
              <a:t>Slide 15</a:t>
            </a:r>
            <a:r>
              <a:rPr lang="en-US" sz="3200" dirty="0"/>
              <a:t>: Timeline of Federal School Support Determinations </a:t>
            </a:r>
          </a:p>
          <a:p>
            <a:pPr marL="0" indent="0">
              <a:lnSpc>
                <a:spcPct val="100000"/>
              </a:lnSpc>
              <a:spcBef>
                <a:spcPts val="600"/>
              </a:spcBef>
              <a:spcAft>
                <a:spcPts val="1200"/>
              </a:spcAft>
              <a:buNone/>
            </a:pPr>
            <a:r>
              <a:rPr lang="en-US" sz="3200" dirty="0"/>
              <a:t>2023 Dashboard: CSI, ATSI</a:t>
            </a:r>
          </a:p>
          <a:p>
            <a:pPr marL="0" indent="0">
              <a:lnSpc>
                <a:spcPct val="100000"/>
              </a:lnSpc>
              <a:spcBef>
                <a:spcPts val="600"/>
              </a:spcBef>
              <a:spcAft>
                <a:spcPts val="1200"/>
              </a:spcAft>
              <a:buNone/>
            </a:pPr>
            <a:r>
              <a:rPr lang="en-US" sz="3200" dirty="0"/>
              <a:t>2024 Dashboard: TSI</a:t>
            </a:r>
          </a:p>
          <a:p>
            <a:pPr marL="0" indent="0">
              <a:lnSpc>
                <a:spcPct val="100000"/>
              </a:lnSpc>
              <a:spcBef>
                <a:spcPts val="600"/>
              </a:spcBef>
              <a:spcAft>
                <a:spcPts val="1200"/>
              </a:spcAft>
              <a:buNone/>
            </a:pPr>
            <a:r>
              <a:rPr lang="en-US" sz="3200" dirty="0"/>
              <a:t>2025 Dashboard: TSI</a:t>
            </a:r>
          </a:p>
          <a:p>
            <a:pPr marL="0" indent="0">
              <a:lnSpc>
                <a:spcPct val="100000"/>
              </a:lnSpc>
              <a:spcBef>
                <a:spcPts val="600"/>
              </a:spcBef>
              <a:spcAft>
                <a:spcPts val="1200"/>
              </a:spcAft>
              <a:buNone/>
            </a:pPr>
            <a:r>
              <a:rPr lang="en-US" sz="3200" dirty="0"/>
              <a:t>Red circle around 2025 Dashboard to indicate the current year.</a:t>
            </a:r>
          </a:p>
          <a:p>
            <a:pPr marL="0" indent="0">
              <a:lnSpc>
                <a:spcPct val="100000"/>
              </a:lnSpc>
              <a:spcBef>
                <a:spcPts val="600"/>
              </a:spcBef>
              <a:spcAft>
                <a:spcPts val="1200"/>
              </a:spcAft>
              <a:buNone/>
            </a:pPr>
            <a:r>
              <a:rPr lang="en-US" sz="3200" dirty="0"/>
              <a:t>2026 Dashboard: CSI, ATSI</a:t>
            </a:r>
          </a:p>
        </p:txBody>
      </p:sp>
      <p:sp>
        <p:nvSpPr>
          <p:cNvPr id="2" name="Slide Number Placeholder 1">
            <a:extLst>
              <a:ext uri="{FF2B5EF4-FFF2-40B4-BE49-F238E27FC236}">
                <a16:creationId xmlns:a16="http://schemas.microsoft.com/office/drawing/2014/main" id="{855DC474-AB47-2C2E-372D-12B7BA35117A}"/>
              </a:ext>
            </a:extLst>
          </p:cNvPr>
          <p:cNvSpPr>
            <a:spLocks noGrp="1"/>
          </p:cNvSpPr>
          <p:nvPr>
            <p:ph type="sldNum" sz="quarter" idx="12"/>
          </p:nvPr>
        </p:nvSpPr>
        <p:spPr/>
        <p:txBody>
          <a:bodyPr/>
          <a:lstStyle/>
          <a:p>
            <a:fld id="{425B8834-9231-4E95-9474-5E208B968EA0}" type="slidenum">
              <a:rPr lang="en-US" smtClean="0"/>
              <a:pPr/>
              <a:t>87</a:t>
            </a:fld>
            <a:endParaRPr lang="en-US"/>
          </a:p>
        </p:txBody>
      </p:sp>
    </p:spTree>
    <p:extLst>
      <p:ext uri="{BB962C8B-B14F-4D97-AF65-F5344CB8AC3E}">
        <p14:creationId xmlns:p14="http://schemas.microsoft.com/office/powerpoint/2010/main" val="240367823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70C8B-72D9-3500-592D-ABE3A075A00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DEB2A3E-C055-6EA0-5533-D3F1D2C56B18}"/>
              </a:ext>
            </a:extLst>
          </p:cNvPr>
          <p:cNvSpPr>
            <a:spLocks noGrp="1"/>
          </p:cNvSpPr>
          <p:nvPr>
            <p:ph type="title"/>
          </p:nvPr>
        </p:nvSpPr>
        <p:spPr>
          <a:xfrm>
            <a:off x="2111489" y="400613"/>
            <a:ext cx="10058400" cy="738479"/>
          </a:xfrm>
        </p:spPr>
        <p:txBody>
          <a:bodyPr>
            <a:normAutofit/>
          </a:bodyPr>
          <a:lstStyle/>
          <a:p>
            <a:r>
              <a:rPr lang="en-US" sz="4000" dirty="0"/>
              <a:t>Appendix 4: Long Description for Slide 31</a:t>
            </a:r>
          </a:p>
        </p:txBody>
      </p:sp>
      <p:sp>
        <p:nvSpPr>
          <p:cNvPr id="4" name="Content Placeholder 3">
            <a:extLst>
              <a:ext uri="{FF2B5EF4-FFF2-40B4-BE49-F238E27FC236}">
                <a16:creationId xmlns:a16="http://schemas.microsoft.com/office/drawing/2014/main" id="{CA085537-7025-FC6D-4347-CB5879D33902}"/>
              </a:ext>
            </a:extLst>
          </p:cNvPr>
          <p:cNvSpPr>
            <a:spLocks noGrp="1"/>
          </p:cNvSpPr>
          <p:nvPr>
            <p:ph idx="1"/>
          </p:nvPr>
        </p:nvSpPr>
        <p:spPr>
          <a:xfrm>
            <a:off x="2111489" y="1338485"/>
            <a:ext cx="10058400" cy="5138878"/>
          </a:xfrm>
        </p:spPr>
        <p:txBody>
          <a:bodyPr>
            <a:normAutofit fontScale="92500"/>
          </a:bodyPr>
          <a:lstStyle/>
          <a:p>
            <a:pPr marL="0" indent="0">
              <a:lnSpc>
                <a:spcPct val="100000"/>
              </a:lnSpc>
              <a:spcBef>
                <a:spcPts val="600"/>
              </a:spcBef>
              <a:spcAft>
                <a:spcPts val="1200"/>
              </a:spcAft>
              <a:buNone/>
            </a:pPr>
            <a:r>
              <a:rPr lang="en-US" sz="3200" dirty="0"/>
              <a:t>Return to </a:t>
            </a:r>
            <a:r>
              <a:rPr lang="en-US" sz="3200" dirty="0">
                <a:hlinkClick r:id="rId2" action="ppaction://hlinksldjump"/>
              </a:rPr>
              <a:t>Slide 31</a:t>
            </a:r>
            <a:r>
              <a:rPr lang="en-US" sz="3200" dirty="0"/>
              <a:t>: Student Group Report (2)</a:t>
            </a:r>
          </a:p>
          <a:p>
            <a:pPr marL="0" indent="0">
              <a:lnSpc>
                <a:spcPct val="100000"/>
              </a:lnSpc>
              <a:spcBef>
                <a:spcPts val="600"/>
              </a:spcBef>
              <a:spcAft>
                <a:spcPts val="1200"/>
              </a:spcAft>
              <a:buNone/>
            </a:pPr>
            <a:r>
              <a:rPr lang="en-US" sz="3200" dirty="0"/>
              <a:t>School Dashboard Additional Reports and Data</a:t>
            </a:r>
          </a:p>
          <a:p>
            <a:pPr marL="0" indent="0">
              <a:lnSpc>
                <a:spcPct val="100000"/>
              </a:lnSpc>
              <a:spcBef>
                <a:spcPts val="600"/>
              </a:spcBef>
              <a:spcAft>
                <a:spcPts val="1200"/>
              </a:spcAft>
              <a:buNone/>
            </a:pPr>
            <a:r>
              <a:rPr lang="en-US" sz="3200" dirty="0"/>
              <a:t>Access the following reports: the Five-by-Five Placement Reports, the College/Career Reports, the Graduation Rate Additional Report, the Participation Rate Report, the Student Groups Report, and District/Charter Performance by County Reports.</a:t>
            </a:r>
          </a:p>
          <a:p>
            <a:pPr marL="0" indent="0">
              <a:lnSpc>
                <a:spcPct val="100000"/>
              </a:lnSpc>
              <a:spcBef>
                <a:spcPts val="600"/>
              </a:spcBef>
              <a:spcAft>
                <a:spcPts val="1200"/>
              </a:spcAft>
              <a:buNone/>
            </a:pPr>
            <a:r>
              <a:rPr lang="en-US" sz="3200" dirty="0"/>
              <a:t>School/District Search: enter a portion of the school/district name and select the year from the dropdown box.</a:t>
            </a:r>
          </a:p>
          <a:p>
            <a:pPr marL="0" indent="0">
              <a:buNone/>
            </a:pPr>
            <a:endParaRPr lang="en-US" sz="3200" dirty="0"/>
          </a:p>
        </p:txBody>
      </p:sp>
      <p:sp>
        <p:nvSpPr>
          <p:cNvPr id="2" name="Slide Number Placeholder 1">
            <a:extLst>
              <a:ext uri="{FF2B5EF4-FFF2-40B4-BE49-F238E27FC236}">
                <a16:creationId xmlns:a16="http://schemas.microsoft.com/office/drawing/2014/main" id="{D3DC1C03-760C-6246-DAB9-103BB34E33C8}"/>
              </a:ext>
            </a:extLst>
          </p:cNvPr>
          <p:cNvSpPr>
            <a:spLocks noGrp="1"/>
          </p:cNvSpPr>
          <p:nvPr>
            <p:ph type="sldNum" sz="quarter" idx="12"/>
          </p:nvPr>
        </p:nvSpPr>
        <p:spPr/>
        <p:txBody>
          <a:bodyPr/>
          <a:lstStyle/>
          <a:p>
            <a:fld id="{425B8834-9231-4E95-9474-5E208B968EA0}" type="slidenum">
              <a:rPr lang="en-US" smtClean="0"/>
              <a:pPr/>
              <a:t>88</a:t>
            </a:fld>
            <a:endParaRPr lang="en-US"/>
          </a:p>
        </p:txBody>
      </p:sp>
    </p:spTree>
    <p:extLst>
      <p:ext uri="{BB962C8B-B14F-4D97-AF65-F5344CB8AC3E}">
        <p14:creationId xmlns:p14="http://schemas.microsoft.com/office/powerpoint/2010/main" val="151288406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BDA62-C8D9-20B6-2820-A5C861EBEB3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E7D608E-43BE-84EF-C44A-A90101439703}"/>
              </a:ext>
            </a:extLst>
          </p:cNvPr>
          <p:cNvSpPr>
            <a:spLocks noGrp="1"/>
          </p:cNvSpPr>
          <p:nvPr>
            <p:ph type="title"/>
          </p:nvPr>
        </p:nvSpPr>
        <p:spPr>
          <a:xfrm>
            <a:off x="2111489" y="400613"/>
            <a:ext cx="10058400" cy="738479"/>
          </a:xfrm>
        </p:spPr>
        <p:txBody>
          <a:bodyPr>
            <a:normAutofit/>
          </a:bodyPr>
          <a:lstStyle/>
          <a:p>
            <a:r>
              <a:rPr lang="en-US" sz="4000" dirty="0"/>
              <a:t>Appendix 5: Long Description for Slide 32</a:t>
            </a:r>
          </a:p>
        </p:txBody>
      </p:sp>
      <p:sp>
        <p:nvSpPr>
          <p:cNvPr id="4" name="Content Placeholder 3">
            <a:extLst>
              <a:ext uri="{FF2B5EF4-FFF2-40B4-BE49-F238E27FC236}">
                <a16:creationId xmlns:a16="http://schemas.microsoft.com/office/drawing/2014/main" id="{BA35BFA5-DEA5-FB25-39C7-A3EE8AF4C007}"/>
              </a:ext>
            </a:extLst>
          </p:cNvPr>
          <p:cNvSpPr>
            <a:spLocks noGrp="1"/>
          </p:cNvSpPr>
          <p:nvPr>
            <p:ph idx="1"/>
          </p:nvPr>
        </p:nvSpPr>
        <p:spPr>
          <a:xfrm>
            <a:off x="2111489" y="1201108"/>
            <a:ext cx="10058400" cy="5256279"/>
          </a:xfrm>
        </p:spPr>
        <p:txBody>
          <a:bodyPr>
            <a:normAutofit fontScale="85000" lnSpcReduction="20000"/>
          </a:bodyPr>
          <a:lstStyle/>
          <a:p>
            <a:pPr marL="0" indent="0">
              <a:lnSpc>
                <a:spcPct val="110000"/>
              </a:lnSpc>
              <a:spcBef>
                <a:spcPts val="600"/>
              </a:spcBef>
              <a:spcAft>
                <a:spcPts val="1200"/>
              </a:spcAft>
              <a:buNone/>
            </a:pPr>
            <a:r>
              <a:rPr lang="en-US" sz="3200" dirty="0"/>
              <a:t>Return to </a:t>
            </a:r>
            <a:r>
              <a:rPr lang="en-US" sz="3200" dirty="0">
                <a:hlinkClick r:id="rId2" action="ppaction://hlinksldjump"/>
              </a:rPr>
              <a:t>Slide 32</a:t>
            </a:r>
            <a:r>
              <a:rPr lang="en-US" sz="3200" dirty="0"/>
              <a:t>: Student Group Report (3)</a:t>
            </a:r>
          </a:p>
          <a:p>
            <a:pPr marL="0" indent="0">
              <a:lnSpc>
                <a:spcPct val="110000"/>
              </a:lnSpc>
              <a:spcBef>
                <a:spcPts val="600"/>
              </a:spcBef>
              <a:spcAft>
                <a:spcPts val="1200"/>
              </a:spcAft>
              <a:buNone/>
            </a:pPr>
            <a:r>
              <a:rPr lang="en-US" sz="3200" dirty="0"/>
              <a:t>School/District Search for 2024</a:t>
            </a:r>
          </a:p>
          <a:p>
            <a:pPr marL="514350" indent="-514350">
              <a:lnSpc>
                <a:spcPct val="110000"/>
              </a:lnSpc>
              <a:spcBef>
                <a:spcPts val="600"/>
              </a:spcBef>
              <a:spcAft>
                <a:spcPts val="1200"/>
              </a:spcAft>
              <a:buAutoNum type="arabicPeriod"/>
            </a:pPr>
            <a:r>
              <a:rPr lang="en-US" sz="3200" dirty="0"/>
              <a:t>Select a School or District from Search Results</a:t>
            </a:r>
          </a:p>
          <a:p>
            <a:pPr marL="514350" indent="-514350">
              <a:lnSpc>
                <a:spcPct val="110000"/>
              </a:lnSpc>
              <a:spcBef>
                <a:spcPts val="600"/>
              </a:spcBef>
              <a:spcAft>
                <a:spcPts val="1200"/>
              </a:spcAft>
              <a:buAutoNum type="arabicPeriod"/>
            </a:pPr>
            <a:r>
              <a:rPr lang="en-US" sz="3200" dirty="0"/>
              <a:t>Choose Report and click Submit.</a:t>
            </a:r>
          </a:p>
          <a:p>
            <a:pPr marL="0" indent="0">
              <a:lnSpc>
                <a:spcPct val="110000"/>
              </a:lnSpc>
              <a:spcBef>
                <a:spcPts val="600"/>
              </a:spcBef>
              <a:spcAft>
                <a:spcPts val="1200"/>
              </a:spcAft>
              <a:buNone/>
            </a:pPr>
            <a:r>
              <a:rPr lang="en-US" sz="3200" dirty="0"/>
              <a:t>School/District Results: Select from the dropdown list.</a:t>
            </a:r>
          </a:p>
          <a:p>
            <a:pPr marL="0" indent="0">
              <a:lnSpc>
                <a:spcPct val="110000"/>
              </a:lnSpc>
              <a:spcBef>
                <a:spcPts val="600"/>
              </a:spcBef>
              <a:spcAft>
                <a:spcPts val="1200"/>
              </a:spcAft>
              <a:buNone/>
            </a:pPr>
            <a:r>
              <a:rPr lang="en-US" sz="3200" dirty="0"/>
              <a:t>Reports: Science Participation Rate Report, Student Group Report, District Performance by County, Charter Performance by County.</a:t>
            </a:r>
          </a:p>
          <a:p>
            <a:pPr marL="0" indent="0">
              <a:lnSpc>
                <a:spcPct val="110000"/>
              </a:lnSpc>
              <a:spcBef>
                <a:spcPts val="600"/>
              </a:spcBef>
              <a:spcAft>
                <a:spcPts val="1200"/>
              </a:spcAft>
              <a:buNone/>
            </a:pPr>
            <a:r>
              <a:rPr lang="en-US" sz="3200" dirty="0"/>
              <a:t>A red box is placed around the Student Group Report indicating the option to select for this topic. </a:t>
            </a:r>
          </a:p>
        </p:txBody>
      </p:sp>
      <p:sp>
        <p:nvSpPr>
          <p:cNvPr id="2" name="Slide Number Placeholder 1">
            <a:extLst>
              <a:ext uri="{FF2B5EF4-FFF2-40B4-BE49-F238E27FC236}">
                <a16:creationId xmlns:a16="http://schemas.microsoft.com/office/drawing/2014/main" id="{E3D6440A-B82A-B3EA-C8B5-91BECDA6EBEE}"/>
              </a:ext>
            </a:extLst>
          </p:cNvPr>
          <p:cNvSpPr>
            <a:spLocks noGrp="1"/>
          </p:cNvSpPr>
          <p:nvPr>
            <p:ph type="sldNum" sz="quarter" idx="12"/>
          </p:nvPr>
        </p:nvSpPr>
        <p:spPr/>
        <p:txBody>
          <a:bodyPr/>
          <a:lstStyle/>
          <a:p>
            <a:fld id="{425B8834-9231-4E95-9474-5E208B968EA0}" type="slidenum">
              <a:rPr lang="en-US" smtClean="0"/>
              <a:pPr/>
              <a:t>89</a:t>
            </a:fld>
            <a:endParaRPr lang="en-US"/>
          </a:p>
        </p:txBody>
      </p:sp>
    </p:spTree>
    <p:extLst>
      <p:ext uri="{BB962C8B-B14F-4D97-AF65-F5344CB8AC3E}">
        <p14:creationId xmlns:p14="http://schemas.microsoft.com/office/powerpoint/2010/main" val="3194998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3D3FFC-451E-5BDA-4746-FF8054BDCF3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EC2DFDB-581C-D8C7-3A0D-9F5199508C02}"/>
              </a:ext>
            </a:extLst>
          </p:cNvPr>
          <p:cNvSpPr>
            <a:spLocks noGrp="1"/>
          </p:cNvSpPr>
          <p:nvPr>
            <p:ph type="title"/>
          </p:nvPr>
        </p:nvSpPr>
        <p:spPr/>
        <p:txBody>
          <a:bodyPr/>
          <a:lstStyle/>
          <a:p>
            <a:r>
              <a:rPr lang="en-US" dirty="0"/>
              <a:t>Statutory Authority</a:t>
            </a:r>
          </a:p>
        </p:txBody>
      </p:sp>
      <p:sp>
        <p:nvSpPr>
          <p:cNvPr id="4" name="Content Placeholder 3">
            <a:extLst>
              <a:ext uri="{FF2B5EF4-FFF2-40B4-BE49-F238E27FC236}">
                <a16:creationId xmlns:a16="http://schemas.microsoft.com/office/drawing/2014/main" id="{36BF9395-7970-7EEF-3590-0E04C093F5AD}"/>
              </a:ext>
            </a:extLst>
          </p:cNvPr>
          <p:cNvSpPr>
            <a:spLocks noGrp="1"/>
          </p:cNvSpPr>
          <p:nvPr>
            <p:ph idx="1"/>
          </p:nvPr>
        </p:nvSpPr>
        <p:spPr>
          <a:xfrm>
            <a:off x="1982699" y="1815262"/>
            <a:ext cx="10058400" cy="4355561"/>
          </a:xfrm>
        </p:spPr>
        <p:txBody>
          <a:bodyPr>
            <a:normAutofit/>
          </a:bodyPr>
          <a:lstStyle/>
          <a:p>
            <a:pPr marL="623888" indent="-333375">
              <a:lnSpc>
                <a:spcPct val="100000"/>
              </a:lnSpc>
              <a:spcBef>
                <a:spcPts val="600"/>
              </a:spcBef>
              <a:spcAft>
                <a:spcPts val="1200"/>
              </a:spcAft>
            </a:pPr>
            <a:r>
              <a:rPr lang="en-US" sz="3000" dirty="0"/>
              <a:t>TSI and ATSI planning requirements: ESSA, Section 1111</a:t>
            </a:r>
            <a:r>
              <a:rPr lang="en-US" dirty="0"/>
              <a:t>(d)(2)(B–C)</a:t>
            </a:r>
            <a:endParaRPr lang="en-US" sz="3000" dirty="0"/>
          </a:p>
          <a:p>
            <a:pPr marL="623888" indent="-333375">
              <a:lnSpc>
                <a:spcPct val="100000"/>
              </a:lnSpc>
              <a:spcBef>
                <a:spcPts val="600"/>
              </a:spcBef>
              <a:spcAft>
                <a:spcPts val="1200"/>
              </a:spcAft>
            </a:pPr>
            <a:r>
              <a:rPr lang="en-US" sz="3000" dirty="0"/>
              <a:t>TSI and ATSI eligibility and exit requirements: ESSA, Section 1111(c) </a:t>
            </a:r>
          </a:p>
          <a:p>
            <a:pPr marL="623888" indent="-333375">
              <a:lnSpc>
                <a:spcPct val="100000"/>
              </a:lnSpc>
              <a:spcBef>
                <a:spcPts val="600"/>
              </a:spcBef>
              <a:spcAft>
                <a:spcPts val="1200"/>
              </a:spcAft>
            </a:pPr>
            <a:r>
              <a:rPr lang="en-US" sz="3000" dirty="0"/>
              <a:t>California ESSA State Plan</a:t>
            </a:r>
            <a:endParaRPr lang="en-US" dirty="0"/>
          </a:p>
        </p:txBody>
      </p:sp>
      <p:sp>
        <p:nvSpPr>
          <p:cNvPr id="2" name="Slide Number Placeholder 1">
            <a:extLst>
              <a:ext uri="{FF2B5EF4-FFF2-40B4-BE49-F238E27FC236}">
                <a16:creationId xmlns:a16="http://schemas.microsoft.com/office/drawing/2014/main" id="{47E89E73-EB01-0888-0E2F-C05DDCE31BBD}"/>
              </a:ext>
            </a:extLst>
          </p:cNvPr>
          <p:cNvSpPr>
            <a:spLocks noGrp="1"/>
          </p:cNvSpPr>
          <p:nvPr>
            <p:ph type="sldNum" sz="quarter" idx="12"/>
          </p:nvPr>
        </p:nvSpPr>
        <p:spPr/>
        <p:txBody>
          <a:bodyPr/>
          <a:lstStyle/>
          <a:p>
            <a:fld id="{425B8834-9231-4E95-9474-5E208B968EA0}" type="slidenum">
              <a:rPr lang="en-US" smtClean="0"/>
              <a:pPr/>
              <a:t>9</a:t>
            </a:fld>
            <a:endParaRPr lang="en-US"/>
          </a:p>
        </p:txBody>
      </p:sp>
      <p:pic>
        <p:nvPicPr>
          <p:cNvPr id="6" name="Graphic 5">
            <a:extLst>
              <a:ext uri="{FF2B5EF4-FFF2-40B4-BE49-F238E27FC236}">
                <a16:creationId xmlns:a16="http://schemas.microsoft.com/office/drawing/2014/main" id="{4EDC948F-8FBF-65A7-B97F-1FD171F8A644}"/>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11499" y="38100"/>
            <a:ext cx="758390" cy="758390"/>
          </a:xfrm>
          <a:prstGeom prst="rect">
            <a:avLst/>
          </a:prstGeom>
        </p:spPr>
      </p:pic>
    </p:spTree>
    <p:extLst>
      <p:ext uri="{BB962C8B-B14F-4D97-AF65-F5344CB8AC3E}">
        <p14:creationId xmlns:p14="http://schemas.microsoft.com/office/powerpoint/2010/main" val="126145768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4073A-3565-9535-11CB-5B3501A0DD0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17DCC04-1F75-F90D-51F2-7CB6198458D4}"/>
              </a:ext>
            </a:extLst>
          </p:cNvPr>
          <p:cNvSpPr>
            <a:spLocks noGrp="1"/>
          </p:cNvSpPr>
          <p:nvPr>
            <p:ph type="title"/>
          </p:nvPr>
        </p:nvSpPr>
        <p:spPr>
          <a:xfrm>
            <a:off x="2111489" y="400613"/>
            <a:ext cx="10058400" cy="738479"/>
          </a:xfrm>
        </p:spPr>
        <p:txBody>
          <a:bodyPr>
            <a:normAutofit/>
          </a:bodyPr>
          <a:lstStyle/>
          <a:p>
            <a:r>
              <a:rPr lang="en-US" sz="4000" dirty="0"/>
              <a:t>Appendix 6: Long Description for Slide 33 (1)</a:t>
            </a:r>
          </a:p>
        </p:txBody>
      </p:sp>
      <p:sp>
        <p:nvSpPr>
          <p:cNvPr id="4" name="Content Placeholder 3">
            <a:extLst>
              <a:ext uri="{FF2B5EF4-FFF2-40B4-BE49-F238E27FC236}">
                <a16:creationId xmlns:a16="http://schemas.microsoft.com/office/drawing/2014/main" id="{98E15C3F-DB8C-C51E-3986-BD94C52F1321}"/>
              </a:ext>
            </a:extLst>
          </p:cNvPr>
          <p:cNvSpPr>
            <a:spLocks noGrp="1"/>
          </p:cNvSpPr>
          <p:nvPr>
            <p:ph idx="1"/>
          </p:nvPr>
        </p:nvSpPr>
        <p:spPr>
          <a:xfrm>
            <a:off x="2111489" y="1338485"/>
            <a:ext cx="10058400" cy="5138878"/>
          </a:xfrm>
        </p:spPr>
        <p:txBody>
          <a:bodyPr>
            <a:normAutofit fontScale="85000" lnSpcReduction="10000"/>
          </a:bodyPr>
          <a:lstStyle/>
          <a:p>
            <a:pPr marL="0" indent="0">
              <a:lnSpc>
                <a:spcPct val="110000"/>
              </a:lnSpc>
              <a:spcBef>
                <a:spcPts val="600"/>
              </a:spcBef>
              <a:spcAft>
                <a:spcPts val="1200"/>
              </a:spcAft>
              <a:buNone/>
            </a:pPr>
            <a:r>
              <a:rPr lang="en-US" sz="3200" dirty="0"/>
              <a:t>Return to </a:t>
            </a:r>
            <a:r>
              <a:rPr lang="en-US" sz="3200" dirty="0">
                <a:hlinkClick r:id="rId2" action="ppaction://hlinksldjump"/>
              </a:rPr>
              <a:t>Slide 33</a:t>
            </a:r>
            <a:r>
              <a:rPr lang="en-US" sz="3200" dirty="0"/>
              <a:t>: Student Group Report (4)</a:t>
            </a:r>
          </a:p>
          <a:p>
            <a:pPr marL="0" indent="0">
              <a:lnSpc>
                <a:spcPct val="110000"/>
              </a:lnSpc>
              <a:spcBef>
                <a:spcPts val="600"/>
              </a:spcBef>
              <a:spcAft>
                <a:spcPts val="1200"/>
              </a:spcAft>
              <a:buNone/>
            </a:pPr>
            <a:r>
              <a:rPr lang="en-US" sz="3200" dirty="0"/>
              <a:t>Image of the Student Group Report with the following column headings: Student Group, English Learner Progress (ELPI), Chronic Absenteeism, Suspension Rate</a:t>
            </a:r>
          </a:p>
          <a:p>
            <a:pPr marL="0" indent="0">
              <a:lnSpc>
                <a:spcPct val="110000"/>
              </a:lnSpc>
              <a:spcBef>
                <a:spcPts val="600"/>
              </a:spcBef>
              <a:spcAft>
                <a:spcPts val="1200"/>
              </a:spcAft>
              <a:buNone/>
            </a:pPr>
            <a:r>
              <a:rPr lang="en-US" sz="3200" dirty="0"/>
              <a:t>The following student groups are listed under the Student Group column: All Students, English Learners, Homeless, Socioeconomically Disadvantaged, Students with Disabilities, African American, Asian, Hispanic, White, Two or More Races</a:t>
            </a:r>
          </a:p>
          <a:p>
            <a:pPr marL="0" indent="0">
              <a:lnSpc>
                <a:spcPct val="110000"/>
              </a:lnSpc>
              <a:spcBef>
                <a:spcPts val="600"/>
              </a:spcBef>
              <a:spcAft>
                <a:spcPts val="1200"/>
              </a:spcAft>
              <a:buNone/>
            </a:pPr>
            <a:r>
              <a:rPr lang="en-US" sz="3200" dirty="0"/>
              <a:t>N/A is indicated under the ELPI column for all student groups except English Learners. </a:t>
            </a:r>
          </a:p>
        </p:txBody>
      </p:sp>
      <p:sp>
        <p:nvSpPr>
          <p:cNvPr id="2" name="Slide Number Placeholder 1">
            <a:extLst>
              <a:ext uri="{FF2B5EF4-FFF2-40B4-BE49-F238E27FC236}">
                <a16:creationId xmlns:a16="http://schemas.microsoft.com/office/drawing/2014/main" id="{21A66162-4372-8255-CA6E-3ACBD7D2D53D}"/>
              </a:ext>
            </a:extLst>
          </p:cNvPr>
          <p:cNvSpPr>
            <a:spLocks noGrp="1"/>
          </p:cNvSpPr>
          <p:nvPr>
            <p:ph type="sldNum" sz="quarter" idx="12"/>
          </p:nvPr>
        </p:nvSpPr>
        <p:spPr/>
        <p:txBody>
          <a:bodyPr/>
          <a:lstStyle/>
          <a:p>
            <a:fld id="{425B8834-9231-4E95-9474-5E208B968EA0}" type="slidenum">
              <a:rPr lang="en-US" smtClean="0"/>
              <a:pPr/>
              <a:t>90</a:t>
            </a:fld>
            <a:endParaRPr lang="en-US"/>
          </a:p>
        </p:txBody>
      </p:sp>
    </p:spTree>
    <p:extLst>
      <p:ext uri="{BB962C8B-B14F-4D97-AF65-F5344CB8AC3E}">
        <p14:creationId xmlns:p14="http://schemas.microsoft.com/office/powerpoint/2010/main" val="154159307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C1CFA-6969-4428-5348-E3C7ECE3009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3BDB6B3-9DA3-44B6-FE0A-F1BC13E1F344}"/>
              </a:ext>
            </a:extLst>
          </p:cNvPr>
          <p:cNvSpPr>
            <a:spLocks noGrp="1"/>
          </p:cNvSpPr>
          <p:nvPr>
            <p:ph type="title"/>
          </p:nvPr>
        </p:nvSpPr>
        <p:spPr>
          <a:xfrm>
            <a:off x="2111489" y="400613"/>
            <a:ext cx="10058400" cy="738479"/>
          </a:xfrm>
        </p:spPr>
        <p:txBody>
          <a:bodyPr>
            <a:normAutofit/>
          </a:bodyPr>
          <a:lstStyle/>
          <a:p>
            <a:r>
              <a:rPr lang="en-US" sz="4000" dirty="0"/>
              <a:t>Appendix 6: Long Description for Slide 33 (2)</a:t>
            </a:r>
          </a:p>
        </p:txBody>
      </p:sp>
      <p:sp>
        <p:nvSpPr>
          <p:cNvPr id="4" name="Content Placeholder 3">
            <a:extLst>
              <a:ext uri="{FF2B5EF4-FFF2-40B4-BE49-F238E27FC236}">
                <a16:creationId xmlns:a16="http://schemas.microsoft.com/office/drawing/2014/main" id="{DF51341B-493C-8328-A97D-B29CC37CDAFF}"/>
              </a:ext>
            </a:extLst>
          </p:cNvPr>
          <p:cNvSpPr>
            <a:spLocks noGrp="1"/>
          </p:cNvSpPr>
          <p:nvPr>
            <p:ph idx="1"/>
          </p:nvPr>
        </p:nvSpPr>
        <p:spPr>
          <a:xfrm>
            <a:off x="2111489" y="1338485"/>
            <a:ext cx="10058400" cy="5138878"/>
          </a:xfrm>
        </p:spPr>
        <p:txBody>
          <a:bodyPr>
            <a:normAutofit fontScale="92500" lnSpcReduction="10000"/>
          </a:bodyPr>
          <a:lstStyle/>
          <a:p>
            <a:pPr marL="0" indent="0">
              <a:lnSpc>
                <a:spcPct val="110000"/>
              </a:lnSpc>
              <a:spcBef>
                <a:spcPts val="600"/>
              </a:spcBef>
              <a:spcAft>
                <a:spcPts val="1200"/>
              </a:spcAft>
              <a:buNone/>
            </a:pPr>
            <a:r>
              <a:rPr lang="en-US" sz="3200" dirty="0"/>
              <a:t>Return to </a:t>
            </a:r>
            <a:r>
              <a:rPr lang="en-US" sz="3200" dirty="0">
                <a:hlinkClick r:id="rId2" action="ppaction://hlinksldjump"/>
              </a:rPr>
              <a:t>Slide 33</a:t>
            </a:r>
            <a:r>
              <a:rPr lang="en-US" sz="3200" dirty="0"/>
              <a:t>: Student Group Report (4)</a:t>
            </a:r>
          </a:p>
          <a:p>
            <a:pPr marL="0" indent="0">
              <a:lnSpc>
                <a:spcPct val="110000"/>
              </a:lnSpc>
              <a:spcBef>
                <a:spcPts val="600"/>
              </a:spcBef>
              <a:spcAft>
                <a:spcPts val="1200"/>
              </a:spcAft>
              <a:buNone/>
            </a:pPr>
            <a:r>
              <a:rPr lang="en-US" sz="3200" dirty="0"/>
              <a:t>Under the Chronic Absenteeism column, yellow is indicated for All Students and the White student group; orange is indicated for Socioeconomically Disadvantaged, Students with Disabilities, and the Hispanic student groups. </a:t>
            </a:r>
          </a:p>
          <a:p>
            <a:pPr marL="0" indent="0">
              <a:lnSpc>
                <a:spcPct val="110000"/>
              </a:lnSpc>
              <a:spcBef>
                <a:spcPts val="600"/>
              </a:spcBef>
              <a:spcAft>
                <a:spcPts val="1200"/>
              </a:spcAft>
              <a:buNone/>
            </a:pPr>
            <a:r>
              <a:rPr lang="en-US" sz="3200" dirty="0"/>
              <a:t>Under the Suspension Rate column, orange is indicated for All Students, Socioeconomically Disadvantaged, Students with Disabilities, and the White student groups. Green is indicated for the Hispanic student group. </a:t>
            </a:r>
          </a:p>
        </p:txBody>
      </p:sp>
      <p:sp>
        <p:nvSpPr>
          <p:cNvPr id="2" name="Slide Number Placeholder 1">
            <a:extLst>
              <a:ext uri="{FF2B5EF4-FFF2-40B4-BE49-F238E27FC236}">
                <a16:creationId xmlns:a16="http://schemas.microsoft.com/office/drawing/2014/main" id="{4D14902B-60C6-EC27-494C-9BDC6A140DA3}"/>
              </a:ext>
            </a:extLst>
          </p:cNvPr>
          <p:cNvSpPr>
            <a:spLocks noGrp="1"/>
          </p:cNvSpPr>
          <p:nvPr>
            <p:ph type="sldNum" sz="quarter" idx="12"/>
          </p:nvPr>
        </p:nvSpPr>
        <p:spPr/>
        <p:txBody>
          <a:bodyPr/>
          <a:lstStyle/>
          <a:p>
            <a:fld id="{425B8834-9231-4E95-9474-5E208B968EA0}" type="slidenum">
              <a:rPr lang="en-US" smtClean="0"/>
              <a:pPr/>
              <a:t>91</a:t>
            </a:fld>
            <a:endParaRPr lang="en-US"/>
          </a:p>
        </p:txBody>
      </p:sp>
    </p:spTree>
    <p:extLst>
      <p:ext uri="{BB962C8B-B14F-4D97-AF65-F5344CB8AC3E}">
        <p14:creationId xmlns:p14="http://schemas.microsoft.com/office/powerpoint/2010/main" val="218495449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72E34-6E40-363A-DE7A-80124758C11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7FF8F5D-C4BC-C3C0-54F6-B3AA73094895}"/>
              </a:ext>
            </a:extLst>
          </p:cNvPr>
          <p:cNvSpPr>
            <a:spLocks noGrp="1"/>
          </p:cNvSpPr>
          <p:nvPr>
            <p:ph type="title"/>
          </p:nvPr>
        </p:nvSpPr>
        <p:spPr>
          <a:xfrm>
            <a:off x="2111489" y="400613"/>
            <a:ext cx="10058400" cy="738479"/>
          </a:xfrm>
        </p:spPr>
        <p:txBody>
          <a:bodyPr>
            <a:normAutofit/>
          </a:bodyPr>
          <a:lstStyle/>
          <a:p>
            <a:r>
              <a:rPr lang="en-US" sz="4000" dirty="0"/>
              <a:t>Appendix 7: Long Description for Slide 37</a:t>
            </a:r>
          </a:p>
        </p:txBody>
      </p:sp>
      <p:sp>
        <p:nvSpPr>
          <p:cNvPr id="4" name="Content Placeholder 3">
            <a:extLst>
              <a:ext uri="{FF2B5EF4-FFF2-40B4-BE49-F238E27FC236}">
                <a16:creationId xmlns:a16="http://schemas.microsoft.com/office/drawing/2014/main" id="{C75FBAA0-C9CA-707A-1BD9-8033834C1830}"/>
              </a:ext>
            </a:extLst>
          </p:cNvPr>
          <p:cNvSpPr>
            <a:spLocks noGrp="1"/>
          </p:cNvSpPr>
          <p:nvPr>
            <p:ph idx="1"/>
          </p:nvPr>
        </p:nvSpPr>
        <p:spPr>
          <a:xfrm>
            <a:off x="2111489" y="1338485"/>
            <a:ext cx="10058400" cy="5138878"/>
          </a:xfrm>
        </p:spPr>
        <p:txBody>
          <a:bodyPr>
            <a:normAutofit/>
          </a:bodyPr>
          <a:lstStyle/>
          <a:p>
            <a:pPr marL="0" indent="0">
              <a:lnSpc>
                <a:spcPct val="100000"/>
              </a:lnSpc>
              <a:spcBef>
                <a:spcPts val="600"/>
              </a:spcBef>
              <a:spcAft>
                <a:spcPts val="1200"/>
              </a:spcAft>
              <a:buNone/>
            </a:pPr>
            <a:r>
              <a:rPr lang="en-US" sz="3200" dirty="0"/>
              <a:t>Return to </a:t>
            </a:r>
            <a:r>
              <a:rPr lang="en-US" sz="3200" dirty="0">
                <a:hlinkClick r:id="rId2" action="ppaction://hlinksldjump"/>
              </a:rPr>
              <a:t>Slide 37</a:t>
            </a:r>
            <a:r>
              <a:rPr lang="en-US" sz="3200" dirty="0"/>
              <a:t>: TSI Plan Elements</a:t>
            </a:r>
          </a:p>
          <a:p>
            <a:pPr marL="0" indent="0">
              <a:lnSpc>
                <a:spcPct val="100000"/>
              </a:lnSpc>
              <a:spcBef>
                <a:spcPts val="600"/>
              </a:spcBef>
              <a:spcAft>
                <a:spcPts val="1200"/>
              </a:spcAft>
              <a:buNone/>
            </a:pPr>
            <a:r>
              <a:rPr lang="en-US" sz="3200" dirty="0"/>
              <a:t>Image of the TSI plan elements in a graphic.</a:t>
            </a:r>
          </a:p>
          <a:p>
            <a:pPr marL="0" indent="0">
              <a:lnSpc>
                <a:spcPct val="100000"/>
              </a:lnSpc>
              <a:spcBef>
                <a:spcPts val="600"/>
              </a:spcBef>
              <a:spcAft>
                <a:spcPts val="1200"/>
              </a:spcAft>
              <a:buNone/>
            </a:pPr>
            <a:r>
              <a:rPr lang="en-US" sz="3200" dirty="0"/>
              <a:t>TSI Plan is written at the center of the graphic. Surrounding the center of the graphic the following plan elements are listed: be based on all indicators, include EBIs, be monitored by the LEA, and be approved by the LEA.</a:t>
            </a:r>
          </a:p>
        </p:txBody>
      </p:sp>
      <p:sp>
        <p:nvSpPr>
          <p:cNvPr id="2" name="Slide Number Placeholder 1">
            <a:extLst>
              <a:ext uri="{FF2B5EF4-FFF2-40B4-BE49-F238E27FC236}">
                <a16:creationId xmlns:a16="http://schemas.microsoft.com/office/drawing/2014/main" id="{C896F1FA-FBFA-D7EA-F298-BDE202EDA351}"/>
              </a:ext>
            </a:extLst>
          </p:cNvPr>
          <p:cNvSpPr>
            <a:spLocks noGrp="1"/>
          </p:cNvSpPr>
          <p:nvPr>
            <p:ph type="sldNum" sz="quarter" idx="12"/>
          </p:nvPr>
        </p:nvSpPr>
        <p:spPr/>
        <p:txBody>
          <a:bodyPr/>
          <a:lstStyle/>
          <a:p>
            <a:fld id="{425B8834-9231-4E95-9474-5E208B968EA0}" type="slidenum">
              <a:rPr lang="en-US" smtClean="0"/>
              <a:pPr/>
              <a:t>92</a:t>
            </a:fld>
            <a:endParaRPr lang="en-US"/>
          </a:p>
        </p:txBody>
      </p:sp>
    </p:spTree>
    <p:extLst>
      <p:ext uri="{BB962C8B-B14F-4D97-AF65-F5344CB8AC3E}">
        <p14:creationId xmlns:p14="http://schemas.microsoft.com/office/powerpoint/2010/main" val="266864337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09A6E-2F2A-40A8-CC3F-31C96C31B1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4F77A9E-2377-7DCD-A84E-DBD4A90303B3}"/>
              </a:ext>
            </a:extLst>
          </p:cNvPr>
          <p:cNvSpPr>
            <a:spLocks noGrp="1"/>
          </p:cNvSpPr>
          <p:nvPr>
            <p:ph type="title"/>
          </p:nvPr>
        </p:nvSpPr>
        <p:spPr>
          <a:xfrm>
            <a:off x="2111489" y="400613"/>
            <a:ext cx="10058400" cy="738479"/>
          </a:xfrm>
        </p:spPr>
        <p:txBody>
          <a:bodyPr>
            <a:normAutofit fontScale="90000"/>
          </a:bodyPr>
          <a:lstStyle/>
          <a:p>
            <a:r>
              <a:rPr lang="en-US" sz="4000" dirty="0"/>
              <a:t>Appendix 8: Long Description for Slides 38 and 70</a:t>
            </a:r>
          </a:p>
        </p:txBody>
      </p:sp>
      <p:sp>
        <p:nvSpPr>
          <p:cNvPr id="4" name="Content Placeholder 3">
            <a:extLst>
              <a:ext uri="{FF2B5EF4-FFF2-40B4-BE49-F238E27FC236}">
                <a16:creationId xmlns:a16="http://schemas.microsoft.com/office/drawing/2014/main" id="{7593DC65-5A05-4A57-B5AF-533A73B0955C}"/>
              </a:ext>
            </a:extLst>
          </p:cNvPr>
          <p:cNvSpPr>
            <a:spLocks noGrp="1"/>
          </p:cNvSpPr>
          <p:nvPr>
            <p:ph idx="1"/>
          </p:nvPr>
        </p:nvSpPr>
        <p:spPr>
          <a:xfrm>
            <a:off x="2111489" y="1274618"/>
            <a:ext cx="10058400" cy="5202745"/>
          </a:xfrm>
        </p:spPr>
        <p:txBody>
          <a:bodyPr>
            <a:normAutofit fontScale="92500" lnSpcReduction="20000"/>
          </a:bodyPr>
          <a:lstStyle/>
          <a:p>
            <a:pPr marL="0" indent="0">
              <a:lnSpc>
                <a:spcPct val="110000"/>
              </a:lnSpc>
              <a:spcBef>
                <a:spcPts val="600"/>
              </a:spcBef>
              <a:spcAft>
                <a:spcPts val="1200"/>
              </a:spcAft>
              <a:buNone/>
            </a:pPr>
            <a:r>
              <a:rPr lang="en-US" sz="3200" dirty="0"/>
              <a:t>Return to </a:t>
            </a:r>
            <a:r>
              <a:rPr lang="en-US" sz="3200" dirty="0">
                <a:solidFill>
                  <a:srgbClr val="0070C0"/>
                </a:solidFill>
                <a:hlinkClick r:id="rId2" action="ppaction://hlinksldjump"/>
              </a:rPr>
              <a:t>Slide 38</a:t>
            </a:r>
            <a:r>
              <a:rPr lang="en-US" sz="3200" dirty="0"/>
              <a:t>: ATSI Plan Elements</a:t>
            </a:r>
          </a:p>
          <a:p>
            <a:pPr marL="0" indent="0">
              <a:lnSpc>
                <a:spcPct val="110000"/>
              </a:lnSpc>
              <a:spcBef>
                <a:spcPts val="600"/>
              </a:spcBef>
              <a:spcAft>
                <a:spcPts val="1200"/>
              </a:spcAft>
              <a:buNone/>
            </a:pPr>
            <a:r>
              <a:rPr lang="en-US" sz="3200" dirty="0"/>
              <a:t>Return to </a:t>
            </a:r>
            <a:r>
              <a:rPr lang="en-US" sz="3200" dirty="0">
                <a:hlinkClick r:id="rId3" action="ppaction://hlinksldjump"/>
              </a:rPr>
              <a:t>Slide 70</a:t>
            </a:r>
            <a:r>
              <a:rPr lang="en-US" sz="3200" dirty="0"/>
              <a:t>: ATSI Plan Development (1)</a:t>
            </a:r>
          </a:p>
          <a:p>
            <a:pPr marL="0" indent="0">
              <a:lnSpc>
                <a:spcPct val="110000"/>
              </a:lnSpc>
              <a:spcBef>
                <a:spcPts val="600"/>
              </a:spcBef>
              <a:spcAft>
                <a:spcPts val="1200"/>
              </a:spcAft>
              <a:buNone/>
            </a:pPr>
            <a:r>
              <a:rPr lang="en-US" sz="3200" dirty="0"/>
              <a:t>Image of the ATSI plan elements in a graphic.</a:t>
            </a:r>
          </a:p>
          <a:p>
            <a:pPr marL="0" indent="0">
              <a:lnSpc>
                <a:spcPct val="110000"/>
              </a:lnSpc>
              <a:spcBef>
                <a:spcPts val="600"/>
              </a:spcBef>
              <a:spcAft>
                <a:spcPts val="1200"/>
              </a:spcAft>
              <a:buNone/>
            </a:pPr>
            <a:r>
              <a:rPr lang="en-US" sz="3200" dirty="0"/>
              <a:t>ATSI Plan is written at the center of the graphic. Surrounding the center of the graphic the following plan elements are listed: be based on all indicators, include EBIs, be monitored by the LEA, be approved by the LEA, and identify resource inequities.</a:t>
            </a:r>
          </a:p>
          <a:p>
            <a:pPr marL="0" indent="0">
              <a:lnSpc>
                <a:spcPct val="110000"/>
              </a:lnSpc>
              <a:spcBef>
                <a:spcPts val="600"/>
              </a:spcBef>
              <a:spcAft>
                <a:spcPts val="1200"/>
              </a:spcAft>
              <a:buNone/>
            </a:pPr>
            <a:r>
              <a:rPr lang="en-US" sz="3200" dirty="0"/>
              <a:t>“Identify resource inequities” is outlined in black to distinguish it as an additional plan element.</a:t>
            </a:r>
          </a:p>
        </p:txBody>
      </p:sp>
      <p:sp>
        <p:nvSpPr>
          <p:cNvPr id="2" name="Slide Number Placeholder 1">
            <a:extLst>
              <a:ext uri="{FF2B5EF4-FFF2-40B4-BE49-F238E27FC236}">
                <a16:creationId xmlns:a16="http://schemas.microsoft.com/office/drawing/2014/main" id="{4B9892E1-1297-CF27-6B1B-7C4C704D67EF}"/>
              </a:ext>
            </a:extLst>
          </p:cNvPr>
          <p:cNvSpPr>
            <a:spLocks noGrp="1"/>
          </p:cNvSpPr>
          <p:nvPr>
            <p:ph type="sldNum" sz="quarter" idx="12"/>
          </p:nvPr>
        </p:nvSpPr>
        <p:spPr/>
        <p:txBody>
          <a:bodyPr/>
          <a:lstStyle/>
          <a:p>
            <a:fld id="{425B8834-9231-4E95-9474-5E208B968EA0}" type="slidenum">
              <a:rPr lang="en-US" smtClean="0"/>
              <a:pPr/>
              <a:t>93</a:t>
            </a:fld>
            <a:endParaRPr lang="en-US"/>
          </a:p>
        </p:txBody>
      </p:sp>
    </p:spTree>
    <p:extLst>
      <p:ext uri="{BB962C8B-B14F-4D97-AF65-F5344CB8AC3E}">
        <p14:creationId xmlns:p14="http://schemas.microsoft.com/office/powerpoint/2010/main" val="285087805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C48EB-3AD6-D1B8-1AD7-237DC0C19E8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F25C981-D7E0-8EED-51A9-ADCA3B9416F0}"/>
              </a:ext>
            </a:extLst>
          </p:cNvPr>
          <p:cNvSpPr>
            <a:spLocks noGrp="1"/>
          </p:cNvSpPr>
          <p:nvPr>
            <p:ph type="title"/>
          </p:nvPr>
        </p:nvSpPr>
        <p:spPr>
          <a:xfrm>
            <a:off x="2111489" y="400613"/>
            <a:ext cx="10058400" cy="738479"/>
          </a:xfrm>
        </p:spPr>
        <p:txBody>
          <a:bodyPr>
            <a:normAutofit/>
          </a:bodyPr>
          <a:lstStyle/>
          <a:p>
            <a:r>
              <a:rPr lang="en-US" sz="4000" dirty="0"/>
              <a:t>Appendix 9: Long Description for Slide 60</a:t>
            </a:r>
          </a:p>
        </p:txBody>
      </p:sp>
      <p:sp>
        <p:nvSpPr>
          <p:cNvPr id="4" name="Content Placeholder 3">
            <a:extLst>
              <a:ext uri="{FF2B5EF4-FFF2-40B4-BE49-F238E27FC236}">
                <a16:creationId xmlns:a16="http://schemas.microsoft.com/office/drawing/2014/main" id="{179DCFF8-993B-C1A1-E90C-89F1FFBE3028}"/>
              </a:ext>
            </a:extLst>
          </p:cNvPr>
          <p:cNvSpPr>
            <a:spLocks noGrp="1"/>
          </p:cNvSpPr>
          <p:nvPr>
            <p:ph idx="1"/>
          </p:nvPr>
        </p:nvSpPr>
        <p:spPr>
          <a:xfrm>
            <a:off x="2111489" y="1338485"/>
            <a:ext cx="10058400" cy="5138878"/>
          </a:xfrm>
        </p:spPr>
        <p:txBody>
          <a:bodyPr>
            <a:normAutofit lnSpcReduction="10000"/>
          </a:bodyPr>
          <a:lstStyle/>
          <a:p>
            <a:pPr marL="0" indent="0">
              <a:lnSpc>
                <a:spcPct val="100000"/>
              </a:lnSpc>
              <a:spcBef>
                <a:spcPts val="600"/>
              </a:spcBef>
              <a:spcAft>
                <a:spcPts val="1200"/>
              </a:spcAft>
              <a:buNone/>
            </a:pPr>
            <a:r>
              <a:rPr lang="en-US" sz="3200" dirty="0"/>
              <a:t>Return to </a:t>
            </a:r>
            <a:r>
              <a:rPr lang="en-US" sz="3200" dirty="0">
                <a:hlinkClick r:id="rId2" action="ppaction://hlinksldjump"/>
              </a:rPr>
              <a:t>Slide 60</a:t>
            </a:r>
            <a:r>
              <a:rPr lang="en-US" sz="3200" dirty="0"/>
              <a:t>: TSI Plan Development (2)</a:t>
            </a:r>
          </a:p>
          <a:p>
            <a:pPr marL="0" indent="0">
              <a:lnSpc>
                <a:spcPct val="100000"/>
              </a:lnSpc>
              <a:spcBef>
                <a:spcPts val="600"/>
              </a:spcBef>
              <a:spcAft>
                <a:spcPts val="1200"/>
              </a:spcAft>
              <a:buNone/>
            </a:pPr>
            <a:r>
              <a:rPr lang="en-US" sz="3200" dirty="0"/>
              <a:t>Image of the TSI plan elements in a graphic.</a:t>
            </a:r>
          </a:p>
          <a:p>
            <a:pPr marL="0" indent="0">
              <a:lnSpc>
                <a:spcPct val="100000"/>
              </a:lnSpc>
              <a:spcBef>
                <a:spcPts val="600"/>
              </a:spcBef>
              <a:spcAft>
                <a:spcPts val="1200"/>
              </a:spcAft>
              <a:buNone/>
            </a:pPr>
            <a:r>
              <a:rPr lang="en-US" sz="3200" dirty="0"/>
              <a:t>TSI Plan is written at the center of the graphic. Surrounding the center of the graphic the following plan elements are listed: be based on all indicators, include EBIs, be monitored by the LEA, and be approved by the LEA.</a:t>
            </a:r>
          </a:p>
          <a:p>
            <a:pPr marL="0" indent="0">
              <a:lnSpc>
                <a:spcPct val="100000"/>
              </a:lnSpc>
              <a:spcBef>
                <a:spcPts val="600"/>
              </a:spcBef>
              <a:spcAft>
                <a:spcPts val="1200"/>
              </a:spcAft>
              <a:buNone/>
            </a:pPr>
            <a:r>
              <a:rPr lang="en-US" sz="3200" dirty="0"/>
              <a:t>“Be based on all indicators” is outlined in black to highlight the plan element being discussed on the slide.</a:t>
            </a:r>
          </a:p>
        </p:txBody>
      </p:sp>
      <p:sp>
        <p:nvSpPr>
          <p:cNvPr id="2" name="Slide Number Placeholder 1">
            <a:extLst>
              <a:ext uri="{FF2B5EF4-FFF2-40B4-BE49-F238E27FC236}">
                <a16:creationId xmlns:a16="http://schemas.microsoft.com/office/drawing/2014/main" id="{A1FCE960-EB43-F202-1E07-EAE7457FEB23}"/>
              </a:ext>
            </a:extLst>
          </p:cNvPr>
          <p:cNvSpPr>
            <a:spLocks noGrp="1"/>
          </p:cNvSpPr>
          <p:nvPr>
            <p:ph type="sldNum" sz="quarter" idx="12"/>
          </p:nvPr>
        </p:nvSpPr>
        <p:spPr/>
        <p:txBody>
          <a:bodyPr/>
          <a:lstStyle/>
          <a:p>
            <a:fld id="{425B8834-9231-4E95-9474-5E208B968EA0}" type="slidenum">
              <a:rPr lang="en-US" smtClean="0"/>
              <a:pPr/>
              <a:t>94</a:t>
            </a:fld>
            <a:endParaRPr lang="en-US"/>
          </a:p>
        </p:txBody>
      </p:sp>
    </p:spTree>
    <p:extLst>
      <p:ext uri="{BB962C8B-B14F-4D97-AF65-F5344CB8AC3E}">
        <p14:creationId xmlns:p14="http://schemas.microsoft.com/office/powerpoint/2010/main" val="333493067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29C3F6-F8B0-0D8C-19E7-A4E05CFECB5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A99C3EC-2BF7-9B85-2CF7-FC7DDAD5B5CD}"/>
              </a:ext>
            </a:extLst>
          </p:cNvPr>
          <p:cNvSpPr>
            <a:spLocks noGrp="1"/>
          </p:cNvSpPr>
          <p:nvPr>
            <p:ph type="title"/>
          </p:nvPr>
        </p:nvSpPr>
        <p:spPr>
          <a:xfrm>
            <a:off x="2111489" y="400613"/>
            <a:ext cx="10058400" cy="738479"/>
          </a:xfrm>
        </p:spPr>
        <p:txBody>
          <a:bodyPr>
            <a:normAutofit/>
          </a:bodyPr>
          <a:lstStyle/>
          <a:p>
            <a:r>
              <a:rPr lang="en-US" sz="4000" dirty="0"/>
              <a:t>Appendix 10: Long Description for Slide 61</a:t>
            </a:r>
          </a:p>
        </p:txBody>
      </p:sp>
      <p:sp>
        <p:nvSpPr>
          <p:cNvPr id="4" name="Content Placeholder 3">
            <a:extLst>
              <a:ext uri="{FF2B5EF4-FFF2-40B4-BE49-F238E27FC236}">
                <a16:creationId xmlns:a16="http://schemas.microsoft.com/office/drawing/2014/main" id="{D7BCE7C6-5941-53FF-BBF1-B2088B143518}"/>
              </a:ext>
            </a:extLst>
          </p:cNvPr>
          <p:cNvSpPr>
            <a:spLocks noGrp="1"/>
          </p:cNvSpPr>
          <p:nvPr>
            <p:ph idx="1"/>
          </p:nvPr>
        </p:nvSpPr>
        <p:spPr>
          <a:xfrm>
            <a:off x="2111489" y="1338485"/>
            <a:ext cx="10058400" cy="5138878"/>
          </a:xfrm>
        </p:spPr>
        <p:txBody>
          <a:bodyPr>
            <a:normAutofit fontScale="85000" lnSpcReduction="10000"/>
          </a:bodyPr>
          <a:lstStyle/>
          <a:p>
            <a:pPr marL="0" indent="0">
              <a:lnSpc>
                <a:spcPct val="110000"/>
              </a:lnSpc>
              <a:spcBef>
                <a:spcPts val="600"/>
              </a:spcBef>
              <a:spcAft>
                <a:spcPts val="1200"/>
              </a:spcAft>
              <a:buNone/>
            </a:pPr>
            <a:r>
              <a:rPr lang="en-US" sz="3200" dirty="0"/>
              <a:t>Return to </a:t>
            </a:r>
            <a:r>
              <a:rPr lang="en-US" sz="3200" dirty="0">
                <a:hlinkClick r:id="rId2" action="ppaction://hlinksldjump"/>
              </a:rPr>
              <a:t>Slide 61</a:t>
            </a:r>
            <a:r>
              <a:rPr lang="en-US" sz="3200" dirty="0"/>
              <a:t>: TSI Plan Development (3)</a:t>
            </a:r>
          </a:p>
          <a:p>
            <a:pPr marL="0" indent="0">
              <a:lnSpc>
                <a:spcPct val="110000"/>
              </a:lnSpc>
              <a:spcBef>
                <a:spcPts val="600"/>
              </a:spcBef>
              <a:spcAft>
                <a:spcPts val="1200"/>
              </a:spcAft>
              <a:buNone/>
            </a:pPr>
            <a:r>
              <a:rPr lang="en-US" sz="3200" dirty="0"/>
              <a:t>Image of the SPSA template showing Plan Description: Briefly </a:t>
            </a:r>
            <a:r>
              <a:rPr lang="en-US" sz="3200" dirty="0">
                <a:effectLst/>
                <a:latin typeface="Arial" panose="020B0604020202020204" pitchFamily="34" charset="0"/>
                <a:ea typeface="Cambria" panose="02040503050406030204" pitchFamily="18" charset="0"/>
                <a:cs typeface="Times New Roman" panose="02020603050405020304" pitchFamily="18" charset="0"/>
              </a:rPr>
              <a:t>describe your school’s plan for effectively meeting the ESSA planning requirements in alignment with the LCAP and other federal, state, and local programs. [Add plan description]</a:t>
            </a:r>
          </a:p>
          <a:p>
            <a:pPr marL="0" marR="0" fontAlgn="base">
              <a:lnSpc>
                <a:spcPct val="110000"/>
              </a:lnSpc>
              <a:spcBef>
                <a:spcPts val="600"/>
              </a:spcBef>
              <a:spcAft>
                <a:spcPts val="1200"/>
              </a:spcAft>
              <a:buNone/>
            </a:pPr>
            <a:r>
              <a:rPr lang="en-US" sz="3200" dirty="0">
                <a:latin typeface="Arial" panose="020B0604020202020204" pitchFamily="34" charset="0"/>
                <a:ea typeface="Cambria" panose="02040503050406030204" pitchFamily="18" charset="0"/>
                <a:cs typeface="Times New Roman" panose="02020603050405020304" pitchFamily="18" charset="0"/>
              </a:rPr>
              <a:t>Educational Partner Involvement: </a:t>
            </a:r>
            <a:r>
              <a:rPr lang="en-US" sz="3200" dirty="0">
                <a:effectLst/>
                <a:latin typeface="Arial" panose="020B0604020202020204" pitchFamily="34" charset="0"/>
                <a:ea typeface="Times New Roman" panose="02020603050405020304" pitchFamily="18" charset="0"/>
              </a:rPr>
              <a:t>How, when, and with whom did your school consult as part of the planning process for this SPSA/Annual Review and Update? Involvement Process for the SPSA and Annual Review and Update. [Add Educational Partner Involvement]</a:t>
            </a:r>
            <a:endParaRPr lang="en-US" sz="3200" dirty="0">
              <a:effectLst/>
              <a:latin typeface="Times New Roman" panose="02020603050405020304" pitchFamily="18" charset="0"/>
              <a:ea typeface="Times New Roman" panose="02020603050405020304" pitchFamily="18" charset="0"/>
            </a:endParaRPr>
          </a:p>
          <a:p>
            <a:pPr marL="0" indent="0">
              <a:buNone/>
            </a:pPr>
            <a:endParaRPr lang="en-US" sz="3200" dirty="0"/>
          </a:p>
        </p:txBody>
      </p:sp>
      <p:sp>
        <p:nvSpPr>
          <p:cNvPr id="2" name="Slide Number Placeholder 1">
            <a:extLst>
              <a:ext uri="{FF2B5EF4-FFF2-40B4-BE49-F238E27FC236}">
                <a16:creationId xmlns:a16="http://schemas.microsoft.com/office/drawing/2014/main" id="{601CB306-6B62-5C6F-A48F-FFA13F42E295}"/>
              </a:ext>
            </a:extLst>
          </p:cNvPr>
          <p:cNvSpPr>
            <a:spLocks noGrp="1"/>
          </p:cNvSpPr>
          <p:nvPr>
            <p:ph type="sldNum" sz="quarter" idx="12"/>
          </p:nvPr>
        </p:nvSpPr>
        <p:spPr/>
        <p:txBody>
          <a:bodyPr/>
          <a:lstStyle/>
          <a:p>
            <a:fld id="{425B8834-9231-4E95-9474-5E208B968EA0}" type="slidenum">
              <a:rPr lang="en-US" smtClean="0"/>
              <a:pPr/>
              <a:t>95</a:t>
            </a:fld>
            <a:endParaRPr lang="en-US"/>
          </a:p>
        </p:txBody>
      </p:sp>
    </p:spTree>
    <p:extLst>
      <p:ext uri="{BB962C8B-B14F-4D97-AF65-F5344CB8AC3E}">
        <p14:creationId xmlns:p14="http://schemas.microsoft.com/office/powerpoint/2010/main" val="5654461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1B842D-4416-2419-9AC9-F1C75CA7ED1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8840378-C7F9-C5B4-2495-B8462C228DFF}"/>
              </a:ext>
            </a:extLst>
          </p:cNvPr>
          <p:cNvSpPr>
            <a:spLocks noGrp="1"/>
          </p:cNvSpPr>
          <p:nvPr>
            <p:ph type="title"/>
          </p:nvPr>
        </p:nvSpPr>
        <p:spPr>
          <a:xfrm>
            <a:off x="2111489" y="400613"/>
            <a:ext cx="10058400" cy="738479"/>
          </a:xfrm>
        </p:spPr>
        <p:txBody>
          <a:bodyPr>
            <a:normAutofit/>
          </a:bodyPr>
          <a:lstStyle/>
          <a:p>
            <a:r>
              <a:rPr lang="en-US" sz="4000" dirty="0"/>
              <a:t>Appendix 11: Long Description for Slide 62</a:t>
            </a:r>
          </a:p>
        </p:txBody>
      </p:sp>
      <p:sp>
        <p:nvSpPr>
          <p:cNvPr id="4" name="Content Placeholder 3">
            <a:extLst>
              <a:ext uri="{FF2B5EF4-FFF2-40B4-BE49-F238E27FC236}">
                <a16:creationId xmlns:a16="http://schemas.microsoft.com/office/drawing/2014/main" id="{92CC4BD8-3AF4-164D-CA84-6C48A62696F9}"/>
              </a:ext>
            </a:extLst>
          </p:cNvPr>
          <p:cNvSpPr>
            <a:spLocks noGrp="1"/>
          </p:cNvSpPr>
          <p:nvPr>
            <p:ph idx="1"/>
          </p:nvPr>
        </p:nvSpPr>
        <p:spPr>
          <a:xfrm>
            <a:off x="2111489" y="1338485"/>
            <a:ext cx="10058400" cy="5138878"/>
          </a:xfrm>
        </p:spPr>
        <p:txBody>
          <a:bodyPr>
            <a:normAutofit/>
          </a:bodyPr>
          <a:lstStyle/>
          <a:p>
            <a:pPr marL="0" indent="0">
              <a:lnSpc>
                <a:spcPct val="100000"/>
              </a:lnSpc>
              <a:spcBef>
                <a:spcPts val="600"/>
              </a:spcBef>
              <a:spcAft>
                <a:spcPts val="1200"/>
              </a:spcAft>
              <a:buNone/>
            </a:pPr>
            <a:r>
              <a:rPr lang="en-US" sz="3200" dirty="0"/>
              <a:t>Return to </a:t>
            </a:r>
            <a:r>
              <a:rPr lang="en-US" sz="3200" dirty="0">
                <a:hlinkClick r:id="rId2" action="ppaction://hlinksldjump"/>
              </a:rPr>
              <a:t>Slide</a:t>
            </a:r>
            <a:r>
              <a:rPr lang="en-US" sz="3200" dirty="0">
                <a:hlinkClick r:id="rId2" action="ppaction://hlinksldjump" tooltip="Link back to Slide 62"/>
              </a:rPr>
              <a:t> 62</a:t>
            </a:r>
            <a:r>
              <a:rPr lang="en-US" sz="3200" dirty="0"/>
              <a:t>: TSI Plan Development (4)</a:t>
            </a:r>
          </a:p>
          <a:p>
            <a:pPr marL="0" indent="0">
              <a:lnSpc>
                <a:spcPct val="100000"/>
              </a:lnSpc>
              <a:spcBef>
                <a:spcPts val="600"/>
              </a:spcBef>
              <a:spcAft>
                <a:spcPts val="1200"/>
              </a:spcAft>
              <a:buNone/>
            </a:pPr>
            <a:r>
              <a:rPr lang="en-US" sz="3200" dirty="0"/>
              <a:t>Image of the SPSA template showing Comprehensive Needs Assessment: Identify and describe any areas that need significant improvement based on a review of Dashboard and local data, including any areas of low performance and significant performance gaps among student groups on Dashboard indicators, and any steps taken to address those areas. [Add Comprehensive Needs Assessment]</a:t>
            </a:r>
          </a:p>
          <a:p>
            <a:pPr marL="0" indent="0">
              <a:buNone/>
            </a:pPr>
            <a:endParaRPr lang="en-US" sz="3200" dirty="0"/>
          </a:p>
        </p:txBody>
      </p:sp>
      <p:sp>
        <p:nvSpPr>
          <p:cNvPr id="2" name="Slide Number Placeholder 1">
            <a:extLst>
              <a:ext uri="{FF2B5EF4-FFF2-40B4-BE49-F238E27FC236}">
                <a16:creationId xmlns:a16="http://schemas.microsoft.com/office/drawing/2014/main" id="{FD71D74B-AE68-EA06-023C-61D298CD01FA}"/>
              </a:ext>
            </a:extLst>
          </p:cNvPr>
          <p:cNvSpPr>
            <a:spLocks noGrp="1"/>
          </p:cNvSpPr>
          <p:nvPr>
            <p:ph type="sldNum" sz="quarter" idx="12"/>
          </p:nvPr>
        </p:nvSpPr>
        <p:spPr/>
        <p:txBody>
          <a:bodyPr/>
          <a:lstStyle/>
          <a:p>
            <a:fld id="{425B8834-9231-4E95-9474-5E208B968EA0}" type="slidenum">
              <a:rPr lang="en-US" smtClean="0"/>
              <a:pPr/>
              <a:t>96</a:t>
            </a:fld>
            <a:endParaRPr lang="en-US"/>
          </a:p>
        </p:txBody>
      </p:sp>
    </p:spTree>
    <p:extLst>
      <p:ext uri="{BB962C8B-B14F-4D97-AF65-F5344CB8AC3E}">
        <p14:creationId xmlns:p14="http://schemas.microsoft.com/office/powerpoint/2010/main" val="278186519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9EC84-5C2A-566C-F3F3-6702799FAFE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B8B14C8-5D58-D77C-BBA5-F4E986959478}"/>
              </a:ext>
            </a:extLst>
          </p:cNvPr>
          <p:cNvSpPr>
            <a:spLocks noGrp="1"/>
          </p:cNvSpPr>
          <p:nvPr>
            <p:ph type="title"/>
          </p:nvPr>
        </p:nvSpPr>
        <p:spPr>
          <a:xfrm>
            <a:off x="2111489" y="400613"/>
            <a:ext cx="10058400" cy="738479"/>
          </a:xfrm>
        </p:spPr>
        <p:txBody>
          <a:bodyPr>
            <a:normAutofit/>
          </a:bodyPr>
          <a:lstStyle/>
          <a:p>
            <a:r>
              <a:rPr lang="en-US" sz="4000" dirty="0"/>
              <a:t>Appendix 12: Long Description for Slide 63</a:t>
            </a:r>
          </a:p>
        </p:txBody>
      </p:sp>
      <p:sp>
        <p:nvSpPr>
          <p:cNvPr id="4" name="Content Placeholder 3">
            <a:extLst>
              <a:ext uri="{FF2B5EF4-FFF2-40B4-BE49-F238E27FC236}">
                <a16:creationId xmlns:a16="http://schemas.microsoft.com/office/drawing/2014/main" id="{7998AFD0-507B-2568-B74D-04E4C57217B5}"/>
              </a:ext>
            </a:extLst>
          </p:cNvPr>
          <p:cNvSpPr>
            <a:spLocks noGrp="1"/>
          </p:cNvSpPr>
          <p:nvPr>
            <p:ph idx="1"/>
          </p:nvPr>
        </p:nvSpPr>
        <p:spPr>
          <a:xfrm>
            <a:off x="2111489" y="1338485"/>
            <a:ext cx="10058400" cy="5138878"/>
          </a:xfrm>
        </p:spPr>
        <p:txBody>
          <a:bodyPr>
            <a:normAutofit lnSpcReduction="10000"/>
          </a:bodyPr>
          <a:lstStyle/>
          <a:p>
            <a:pPr marL="0" indent="0">
              <a:lnSpc>
                <a:spcPct val="100000"/>
              </a:lnSpc>
              <a:spcBef>
                <a:spcPts val="600"/>
              </a:spcBef>
              <a:spcAft>
                <a:spcPts val="1200"/>
              </a:spcAft>
              <a:buNone/>
            </a:pPr>
            <a:r>
              <a:rPr lang="en-US" sz="3200" dirty="0"/>
              <a:t>Return to </a:t>
            </a:r>
            <a:r>
              <a:rPr lang="en-US" sz="3200" dirty="0">
                <a:hlinkClick r:id="rId2" action="ppaction://hlinksldjump"/>
              </a:rPr>
              <a:t>Slide 63</a:t>
            </a:r>
            <a:r>
              <a:rPr lang="en-US" sz="3200" dirty="0"/>
              <a:t>: TSI Plan Development (5)</a:t>
            </a:r>
          </a:p>
          <a:p>
            <a:pPr marL="0" indent="0">
              <a:lnSpc>
                <a:spcPct val="100000"/>
              </a:lnSpc>
              <a:spcBef>
                <a:spcPts val="600"/>
              </a:spcBef>
              <a:spcAft>
                <a:spcPts val="1200"/>
              </a:spcAft>
              <a:buNone/>
            </a:pPr>
            <a:r>
              <a:rPr lang="en-US" sz="3200" dirty="0"/>
              <a:t>Image of the TSI plan elements in a graphic.</a:t>
            </a:r>
          </a:p>
          <a:p>
            <a:pPr marL="0" indent="0">
              <a:lnSpc>
                <a:spcPct val="100000"/>
              </a:lnSpc>
              <a:spcBef>
                <a:spcPts val="600"/>
              </a:spcBef>
              <a:spcAft>
                <a:spcPts val="1200"/>
              </a:spcAft>
              <a:buNone/>
            </a:pPr>
            <a:r>
              <a:rPr lang="en-US" sz="3200" dirty="0"/>
              <a:t>TSI Plan is written at the center of the graphic. Surrounding the center of the graphic the following plan elements are listed: be based on all indicators, include EBIs, be monitored by the LEA, and be approved by the LEA.</a:t>
            </a:r>
          </a:p>
          <a:p>
            <a:pPr marL="0" indent="0">
              <a:lnSpc>
                <a:spcPct val="100000"/>
              </a:lnSpc>
              <a:spcBef>
                <a:spcPts val="600"/>
              </a:spcBef>
              <a:spcAft>
                <a:spcPts val="1200"/>
              </a:spcAft>
              <a:buNone/>
            </a:pPr>
            <a:r>
              <a:rPr lang="en-US" sz="3200" dirty="0"/>
              <a:t>“Include EBIs” is outlined in black to highlight the plan element being discussed on the slide.</a:t>
            </a:r>
          </a:p>
        </p:txBody>
      </p:sp>
      <p:sp>
        <p:nvSpPr>
          <p:cNvPr id="2" name="Slide Number Placeholder 1">
            <a:extLst>
              <a:ext uri="{FF2B5EF4-FFF2-40B4-BE49-F238E27FC236}">
                <a16:creationId xmlns:a16="http://schemas.microsoft.com/office/drawing/2014/main" id="{EA8CB7F5-C826-A54C-87CF-ABE3F0F0686B}"/>
              </a:ext>
            </a:extLst>
          </p:cNvPr>
          <p:cNvSpPr>
            <a:spLocks noGrp="1"/>
          </p:cNvSpPr>
          <p:nvPr>
            <p:ph type="sldNum" sz="quarter" idx="12"/>
          </p:nvPr>
        </p:nvSpPr>
        <p:spPr/>
        <p:txBody>
          <a:bodyPr/>
          <a:lstStyle/>
          <a:p>
            <a:fld id="{425B8834-9231-4E95-9474-5E208B968EA0}" type="slidenum">
              <a:rPr lang="en-US" smtClean="0"/>
              <a:pPr/>
              <a:t>97</a:t>
            </a:fld>
            <a:endParaRPr lang="en-US"/>
          </a:p>
        </p:txBody>
      </p:sp>
    </p:spTree>
    <p:extLst>
      <p:ext uri="{BB962C8B-B14F-4D97-AF65-F5344CB8AC3E}">
        <p14:creationId xmlns:p14="http://schemas.microsoft.com/office/powerpoint/2010/main" val="342562804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46892-6A1B-CC7B-4771-17F3423DDD1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12EFBF-8C60-2106-9FDA-2D4F0726DC49}"/>
              </a:ext>
            </a:extLst>
          </p:cNvPr>
          <p:cNvSpPr>
            <a:spLocks noGrp="1"/>
          </p:cNvSpPr>
          <p:nvPr>
            <p:ph type="title"/>
          </p:nvPr>
        </p:nvSpPr>
        <p:spPr>
          <a:xfrm>
            <a:off x="2111489" y="400613"/>
            <a:ext cx="10058400" cy="738479"/>
          </a:xfrm>
        </p:spPr>
        <p:txBody>
          <a:bodyPr>
            <a:normAutofit/>
          </a:bodyPr>
          <a:lstStyle/>
          <a:p>
            <a:r>
              <a:rPr lang="en-US" sz="4000" dirty="0"/>
              <a:t>Appendix 13: Long Description for Slide 64</a:t>
            </a:r>
          </a:p>
        </p:txBody>
      </p:sp>
      <p:sp>
        <p:nvSpPr>
          <p:cNvPr id="4" name="Content Placeholder 3">
            <a:extLst>
              <a:ext uri="{FF2B5EF4-FFF2-40B4-BE49-F238E27FC236}">
                <a16:creationId xmlns:a16="http://schemas.microsoft.com/office/drawing/2014/main" id="{29B9A583-FE00-3AD1-DA5F-BA15EE267608}"/>
              </a:ext>
            </a:extLst>
          </p:cNvPr>
          <p:cNvSpPr>
            <a:spLocks noGrp="1"/>
          </p:cNvSpPr>
          <p:nvPr>
            <p:ph idx="1"/>
          </p:nvPr>
        </p:nvSpPr>
        <p:spPr>
          <a:xfrm>
            <a:off x="2111489" y="1338485"/>
            <a:ext cx="10058400" cy="5138878"/>
          </a:xfrm>
        </p:spPr>
        <p:txBody>
          <a:bodyPr>
            <a:normAutofit/>
          </a:bodyPr>
          <a:lstStyle/>
          <a:p>
            <a:pPr marL="0" indent="0">
              <a:lnSpc>
                <a:spcPct val="100000"/>
              </a:lnSpc>
              <a:spcBef>
                <a:spcPts val="600"/>
              </a:spcBef>
              <a:spcAft>
                <a:spcPts val="1200"/>
              </a:spcAft>
              <a:buNone/>
            </a:pPr>
            <a:r>
              <a:rPr lang="en-US" dirty="0"/>
              <a:t>Return to </a:t>
            </a:r>
            <a:r>
              <a:rPr lang="en-US" dirty="0">
                <a:hlinkClick r:id="rId2" action="ppaction://hlinksldjump"/>
              </a:rPr>
              <a:t>Slide 64</a:t>
            </a:r>
            <a:r>
              <a:rPr lang="en-US" dirty="0"/>
              <a:t>: TSI Plan Development (6)</a:t>
            </a:r>
          </a:p>
          <a:p>
            <a:pPr marL="0" indent="0">
              <a:lnSpc>
                <a:spcPct val="100000"/>
              </a:lnSpc>
              <a:spcBef>
                <a:spcPts val="600"/>
              </a:spcBef>
              <a:spcAft>
                <a:spcPts val="1200"/>
              </a:spcAft>
              <a:buNone/>
            </a:pPr>
            <a:r>
              <a:rPr lang="en-US" dirty="0"/>
              <a:t>Image of the SPSA template showing the heading of Goal # and subheadings of Goal # and Description. Enter goal number and a description of what the school plans to accomplish.</a:t>
            </a:r>
          </a:p>
          <a:p>
            <a:pPr marL="0" indent="0">
              <a:lnSpc>
                <a:spcPct val="100000"/>
              </a:lnSpc>
              <a:spcBef>
                <a:spcPts val="600"/>
              </a:spcBef>
              <a:spcAft>
                <a:spcPts val="1200"/>
              </a:spcAft>
              <a:buNone/>
            </a:pPr>
            <a:r>
              <a:rPr lang="en-US" dirty="0"/>
              <a:t>Next heading showing Identified Need: A description of any areas that need significant improvement based on a review of Dashboard and local data, including any areas of low performance and significant performance gaps among student groups on Dashboard indicators, and any steps taken to address those areas. [Add identified need description]</a:t>
            </a:r>
          </a:p>
          <a:p>
            <a:pPr marL="0" indent="0">
              <a:buNone/>
            </a:pPr>
            <a:endParaRPr lang="en-US" sz="3200" dirty="0"/>
          </a:p>
          <a:p>
            <a:pPr marL="0" indent="0">
              <a:buNone/>
            </a:pPr>
            <a:endParaRPr lang="en-US" sz="3200" dirty="0"/>
          </a:p>
        </p:txBody>
      </p:sp>
      <p:sp>
        <p:nvSpPr>
          <p:cNvPr id="2" name="Slide Number Placeholder 1">
            <a:extLst>
              <a:ext uri="{FF2B5EF4-FFF2-40B4-BE49-F238E27FC236}">
                <a16:creationId xmlns:a16="http://schemas.microsoft.com/office/drawing/2014/main" id="{34730FE3-574C-CB99-BA58-4DB17A736F32}"/>
              </a:ext>
            </a:extLst>
          </p:cNvPr>
          <p:cNvSpPr>
            <a:spLocks noGrp="1"/>
          </p:cNvSpPr>
          <p:nvPr>
            <p:ph type="sldNum" sz="quarter" idx="12"/>
          </p:nvPr>
        </p:nvSpPr>
        <p:spPr/>
        <p:txBody>
          <a:bodyPr/>
          <a:lstStyle/>
          <a:p>
            <a:fld id="{425B8834-9231-4E95-9474-5E208B968EA0}" type="slidenum">
              <a:rPr lang="en-US" smtClean="0"/>
              <a:pPr/>
              <a:t>98</a:t>
            </a:fld>
            <a:endParaRPr lang="en-US"/>
          </a:p>
        </p:txBody>
      </p:sp>
    </p:spTree>
    <p:extLst>
      <p:ext uri="{BB962C8B-B14F-4D97-AF65-F5344CB8AC3E}">
        <p14:creationId xmlns:p14="http://schemas.microsoft.com/office/powerpoint/2010/main" val="250566423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6CE88-BA65-59C1-F675-5D27CB74B66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9F4514-A254-4094-6644-A3AE500EA7FC}"/>
              </a:ext>
            </a:extLst>
          </p:cNvPr>
          <p:cNvSpPr>
            <a:spLocks noGrp="1"/>
          </p:cNvSpPr>
          <p:nvPr>
            <p:ph type="title"/>
          </p:nvPr>
        </p:nvSpPr>
        <p:spPr>
          <a:xfrm>
            <a:off x="2111489" y="400613"/>
            <a:ext cx="10058400" cy="738479"/>
          </a:xfrm>
        </p:spPr>
        <p:txBody>
          <a:bodyPr>
            <a:normAutofit/>
          </a:bodyPr>
          <a:lstStyle/>
          <a:p>
            <a:r>
              <a:rPr lang="en-US" sz="4000" dirty="0"/>
              <a:t>Appendix 14: Long Description for Slide 66</a:t>
            </a:r>
          </a:p>
        </p:txBody>
      </p:sp>
      <p:sp>
        <p:nvSpPr>
          <p:cNvPr id="4" name="Content Placeholder 3">
            <a:extLst>
              <a:ext uri="{FF2B5EF4-FFF2-40B4-BE49-F238E27FC236}">
                <a16:creationId xmlns:a16="http://schemas.microsoft.com/office/drawing/2014/main" id="{30A9994A-94BB-1A86-2F7C-210EB7DED379}"/>
              </a:ext>
            </a:extLst>
          </p:cNvPr>
          <p:cNvSpPr>
            <a:spLocks noGrp="1"/>
          </p:cNvSpPr>
          <p:nvPr>
            <p:ph idx="1"/>
          </p:nvPr>
        </p:nvSpPr>
        <p:spPr>
          <a:xfrm>
            <a:off x="2111489" y="1338485"/>
            <a:ext cx="10058400" cy="5138878"/>
          </a:xfrm>
        </p:spPr>
        <p:txBody>
          <a:bodyPr>
            <a:normAutofit lnSpcReduction="10000"/>
          </a:bodyPr>
          <a:lstStyle/>
          <a:p>
            <a:pPr marL="0" indent="0">
              <a:lnSpc>
                <a:spcPct val="100000"/>
              </a:lnSpc>
              <a:spcBef>
                <a:spcPts val="600"/>
              </a:spcBef>
              <a:spcAft>
                <a:spcPts val="1200"/>
              </a:spcAft>
              <a:buNone/>
            </a:pPr>
            <a:r>
              <a:rPr lang="en-US" dirty="0"/>
              <a:t>Return to </a:t>
            </a:r>
            <a:r>
              <a:rPr lang="en-US" dirty="0">
                <a:hlinkClick r:id="rId3" action="ppaction://hlinksldjump"/>
              </a:rPr>
              <a:t>Slide 66</a:t>
            </a:r>
            <a:r>
              <a:rPr lang="en-US" dirty="0"/>
              <a:t>: TSI Plan Development (8)</a:t>
            </a:r>
          </a:p>
          <a:p>
            <a:pPr marL="0" indent="0">
              <a:lnSpc>
                <a:spcPct val="100000"/>
              </a:lnSpc>
              <a:spcBef>
                <a:spcPts val="600"/>
              </a:spcBef>
              <a:spcAft>
                <a:spcPts val="1200"/>
              </a:spcAft>
              <a:buNone/>
            </a:pPr>
            <a:r>
              <a:rPr lang="en-US" dirty="0"/>
              <a:t>Image of the SPSA template showing the section heading of Strategies/Activities: Complete the Strategy/Activity Table with each of your school’s strategies/activities. Add additional rows as necessary. </a:t>
            </a:r>
          </a:p>
          <a:p>
            <a:pPr marL="0" indent="0">
              <a:lnSpc>
                <a:spcPct val="100000"/>
              </a:lnSpc>
              <a:spcBef>
                <a:spcPts val="600"/>
              </a:spcBef>
              <a:spcAft>
                <a:spcPts val="1200"/>
              </a:spcAft>
              <a:buNone/>
            </a:pPr>
            <a:r>
              <a:rPr lang="en-US" dirty="0"/>
              <a:t>Next section heading showing Strategies/Activities Table. Table headings are Strategy/Activity #, Description (a description of what the strategy/activity is), Students to be Served (identify either All Students or one or more specific student groups), Proposed Expenditures ($0.00), Funding Sources (specify the funding source/s/).</a:t>
            </a:r>
          </a:p>
          <a:p>
            <a:pPr marL="0" indent="0">
              <a:buNone/>
            </a:pPr>
            <a:endParaRPr lang="en-US" sz="3200" dirty="0"/>
          </a:p>
          <a:p>
            <a:pPr marL="0" indent="0">
              <a:buNone/>
            </a:pPr>
            <a:endParaRPr lang="en-US" sz="3200" dirty="0"/>
          </a:p>
        </p:txBody>
      </p:sp>
      <p:sp>
        <p:nvSpPr>
          <p:cNvPr id="2" name="Slide Number Placeholder 1">
            <a:extLst>
              <a:ext uri="{FF2B5EF4-FFF2-40B4-BE49-F238E27FC236}">
                <a16:creationId xmlns:a16="http://schemas.microsoft.com/office/drawing/2014/main" id="{424D28DA-FC32-358E-6BDC-833E72A41145}"/>
              </a:ext>
            </a:extLst>
          </p:cNvPr>
          <p:cNvSpPr>
            <a:spLocks noGrp="1"/>
          </p:cNvSpPr>
          <p:nvPr>
            <p:ph type="sldNum" sz="quarter" idx="12"/>
          </p:nvPr>
        </p:nvSpPr>
        <p:spPr/>
        <p:txBody>
          <a:bodyPr/>
          <a:lstStyle/>
          <a:p>
            <a:fld id="{425B8834-9231-4E95-9474-5E208B968EA0}" type="slidenum">
              <a:rPr lang="en-US" smtClean="0"/>
              <a:pPr/>
              <a:t>99</a:t>
            </a:fld>
            <a:endParaRPr lang="en-US"/>
          </a:p>
        </p:txBody>
      </p:sp>
    </p:spTree>
    <p:extLst>
      <p:ext uri="{BB962C8B-B14F-4D97-AF65-F5344CB8AC3E}">
        <p14:creationId xmlns:p14="http://schemas.microsoft.com/office/powerpoint/2010/main" val="11399994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Retrospect">
  <a:themeElements>
    <a:clrScheme name="Custom 8">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0563C1"/>
      </a:hlink>
      <a:folHlink>
        <a:srgbClr val="0070C0"/>
      </a:folHlink>
    </a:clrScheme>
    <a:fontScheme name="Custom 1">
      <a:majorFont>
        <a:latin typeface="Arial"/>
        <a:ea typeface=""/>
        <a:cs typeface=""/>
      </a:majorFont>
      <a:minorFont>
        <a:latin typeface="Arial"/>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2.xml><?xml version="1.0" encoding="utf-8"?>
<a:theme xmlns:a="http://schemas.openxmlformats.org/drawingml/2006/main" name="section break - yes">
  <a:themeElements>
    <a:clrScheme name="Custom 7 - KC">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0563C1"/>
      </a:hlink>
      <a:folHlink>
        <a:srgbClr val="777777"/>
      </a:folHlink>
    </a:clrScheme>
    <a:fontScheme name="Custom 1">
      <a:majorFont>
        <a:latin typeface="Arial"/>
        <a:ea typeface=""/>
        <a:cs typeface=""/>
      </a:majorFont>
      <a:minorFont>
        <a:latin typeface="Arial"/>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6797</Words>
  <Application>Microsoft Office PowerPoint</Application>
  <PresentationFormat>Widescreen</PresentationFormat>
  <Paragraphs>724</Paragraphs>
  <Slides>103</Slides>
  <Notes>41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103</vt:i4>
      </vt:variant>
    </vt:vector>
  </HeadingPairs>
  <TitlesOfParts>
    <vt:vector size="112" baseType="lpstr">
      <vt:lpstr>Aptos</vt:lpstr>
      <vt:lpstr>Arial</vt:lpstr>
      <vt:lpstr>Calibri</vt:lpstr>
      <vt:lpstr>Cambria</vt:lpstr>
      <vt:lpstr>Helvetica</vt:lpstr>
      <vt:lpstr>Helvetica Neue</vt:lpstr>
      <vt:lpstr>Times New Roman</vt:lpstr>
      <vt:lpstr>Retrospect</vt:lpstr>
      <vt:lpstr>section break - yes</vt:lpstr>
      <vt:lpstr>Targeted Support and Improvement / Additional Targeted Support and Improvement</vt:lpstr>
      <vt:lpstr>Acronyms (1)</vt:lpstr>
      <vt:lpstr>Acronyms (2)</vt:lpstr>
      <vt:lpstr>ESSA School Support Webinars</vt:lpstr>
      <vt:lpstr>Office Hours</vt:lpstr>
      <vt:lpstr>Agenda</vt:lpstr>
      <vt:lpstr>Reminders</vt:lpstr>
      <vt:lpstr>TSI and ATSI Overview</vt:lpstr>
      <vt:lpstr>Statutory Authority</vt:lpstr>
      <vt:lpstr>What is TSI and ATSI?</vt:lpstr>
      <vt:lpstr>TSI and ATSI Eligibility Overview</vt:lpstr>
      <vt:lpstr>TSI and ATSI Comparison</vt:lpstr>
      <vt:lpstr>Why do we make TSI determinations?</vt:lpstr>
      <vt:lpstr>Categories of Support</vt:lpstr>
      <vt:lpstr>Timeline of Federal School Support Determinations</vt:lpstr>
      <vt:lpstr>TSI and ATSI in California</vt:lpstr>
      <vt:lpstr>TSI and ATSI Student Groups</vt:lpstr>
      <vt:lpstr>TSI Eligibility Criteria</vt:lpstr>
      <vt:lpstr>TSI Entry and ATSI Exit  Examples </vt:lpstr>
      <vt:lpstr>Example 1: School Is Eligible for TSI</vt:lpstr>
      <vt:lpstr>ATSI Exit Criteria (1)</vt:lpstr>
      <vt:lpstr>ATSI Exit Criteria (2)</vt:lpstr>
      <vt:lpstr>ATSI Exit Criteria (3)</vt:lpstr>
      <vt:lpstr>Example 2: School Exits ATSI (1)</vt:lpstr>
      <vt:lpstr>Example 2: School Exits ATSI (2)</vt:lpstr>
      <vt:lpstr>Example 2: School Exits ATSI (3)</vt:lpstr>
      <vt:lpstr>Data File and Student Group Report</vt:lpstr>
      <vt:lpstr>ESSA Assistance Status Data File (1)</vt:lpstr>
      <vt:lpstr>ESSA Assistance Status Data File (2)</vt:lpstr>
      <vt:lpstr>Student Group Report (1)</vt:lpstr>
      <vt:lpstr>Student Group Report (2)</vt:lpstr>
      <vt:lpstr>Student Group Report (3)</vt:lpstr>
      <vt:lpstr>Student Group Report (4)</vt:lpstr>
      <vt:lpstr>Planning Requirements</vt:lpstr>
      <vt:lpstr>TSI and ATSI Requirements for LEAs </vt:lpstr>
      <vt:lpstr>TSI and ATSI Requirements for Schools </vt:lpstr>
      <vt:lpstr>TSI Plan Elements</vt:lpstr>
      <vt:lpstr>ATSI Plan Elements</vt:lpstr>
      <vt:lpstr>Using the SPSA for Planning</vt:lpstr>
      <vt:lpstr>Using the LCAP for Planning</vt:lpstr>
      <vt:lpstr>Who Approves the TSI or ATSI  Plan? (1)</vt:lpstr>
      <vt:lpstr>Who Approves the TSI or ATSI  Plan? (2)</vt:lpstr>
      <vt:lpstr>Plan Approval and  Implementation Timeline</vt:lpstr>
      <vt:lpstr>Federal Program Monitoring</vt:lpstr>
      <vt:lpstr>No School Improvement Funding</vt:lpstr>
      <vt:lpstr>Title II Prioritization of Funds</vt:lpstr>
      <vt:lpstr>Title II, Part A  – Purpose</vt:lpstr>
      <vt:lpstr>LCAP Federal Addendum – Title II (1)</vt:lpstr>
      <vt:lpstr>LCAP Federal Addendum – Title II (2)</vt:lpstr>
      <vt:lpstr>Title II Prioritization Examples (1)</vt:lpstr>
      <vt:lpstr>Title II Prioritization Examples (2)</vt:lpstr>
      <vt:lpstr>Evidence-Based Intervention</vt:lpstr>
      <vt:lpstr>High-Impact Tutoring (1)</vt:lpstr>
      <vt:lpstr>High-Impact Tutoring (2)</vt:lpstr>
      <vt:lpstr>High-Impact Tutoring (3)</vt:lpstr>
      <vt:lpstr>Funding Source for HIT</vt:lpstr>
      <vt:lpstr>High-Impact Tutoring Resources</vt:lpstr>
      <vt:lpstr>Plan Development Process</vt:lpstr>
      <vt:lpstr>TSI Plan Development (1)</vt:lpstr>
      <vt:lpstr>TSI Plan Development (2)</vt:lpstr>
      <vt:lpstr>TSI Plan Development (3)</vt:lpstr>
      <vt:lpstr>TSI Plan Development (4)</vt:lpstr>
      <vt:lpstr>TSI Plan Development (5)</vt:lpstr>
      <vt:lpstr>TSI Plan Development (6)</vt:lpstr>
      <vt:lpstr>TSI Plan Development (7)</vt:lpstr>
      <vt:lpstr>TSI Plan Development (8)</vt:lpstr>
      <vt:lpstr>TSI Plan Development (9)</vt:lpstr>
      <vt:lpstr>TSI Plan Development (10)</vt:lpstr>
      <vt:lpstr>TSI Plan Development (11)</vt:lpstr>
      <vt:lpstr>ATSI Plan Development (1)</vt:lpstr>
      <vt:lpstr>ATSI Plan Development (2)</vt:lpstr>
      <vt:lpstr>Summary and Resources</vt:lpstr>
      <vt:lpstr>Summary (1)</vt:lpstr>
      <vt:lpstr>Summary (2)</vt:lpstr>
      <vt:lpstr>Resources (1)</vt:lpstr>
      <vt:lpstr>Resources (2)</vt:lpstr>
      <vt:lpstr>Resources (3)</vt:lpstr>
      <vt:lpstr>Contact Information</vt:lpstr>
      <vt:lpstr>Thank You</vt:lpstr>
      <vt:lpstr>Appendices</vt:lpstr>
      <vt:lpstr>Appendix 1: Long Description for Slide 4 (1)</vt:lpstr>
      <vt:lpstr>Appendix 1: Long Description for Slide 4 (2)</vt:lpstr>
      <vt:lpstr>Appendix 1: Long Description for Slide 4 (3)</vt:lpstr>
      <vt:lpstr>Appendix 2: Long Description for Slide 14 (1)</vt:lpstr>
      <vt:lpstr>Appendix 2: Long Description for Slide 14 (2)</vt:lpstr>
      <vt:lpstr>Appendix 2: Long Description for Slide 14 (3)</vt:lpstr>
      <vt:lpstr>Appendix 3: Long Description for Slide 15</vt:lpstr>
      <vt:lpstr>Appendix 4: Long Description for Slide 31</vt:lpstr>
      <vt:lpstr>Appendix 5: Long Description for Slide 32</vt:lpstr>
      <vt:lpstr>Appendix 6: Long Description for Slide 33 (1)</vt:lpstr>
      <vt:lpstr>Appendix 6: Long Description for Slide 33 (2)</vt:lpstr>
      <vt:lpstr>Appendix 7: Long Description for Slide 37</vt:lpstr>
      <vt:lpstr>Appendix 8: Long Description for Slides 38 and 70</vt:lpstr>
      <vt:lpstr>Appendix 9: Long Description for Slide 60</vt:lpstr>
      <vt:lpstr>Appendix 10: Long Description for Slide 61</vt:lpstr>
      <vt:lpstr>Appendix 11: Long Description for Slide 62</vt:lpstr>
      <vt:lpstr>Appendix 12: Long Description for Slide 63</vt:lpstr>
      <vt:lpstr>Appendix 13: Long Description for Slide 64</vt:lpstr>
      <vt:lpstr>Appendix 14: Long Description for Slide 66</vt:lpstr>
      <vt:lpstr>Appendix 15: Long Description for Slide 67</vt:lpstr>
      <vt:lpstr>Appendix 16: Long Description for Slide 68</vt:lpstr>
      <vt:lpstr>Appendix 17: Long Description for Slide 69</vt:lpstr>
      <vt:lpstr>Appendix 18: Long Description for Slide 71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2025-26 TSI/ATSI  Webinar - Title l, Part A (CA Dept of Education)</dc:title>
  <dc:subject>Planning and Support webinar for schools eligible for Targeted Support and Improvement (TSI)/Additional Targeted Support and Improvement (ATSI) based on the 2025–26 Every Student Succeeds Act (ESSA) Assistance Status Data File.</dc:subject>
  <dc:creator/>
  <cp:lastModifiedBy/>
  <cp:revision>1</cp:revision>
  <dcterms:created xsi:type="dcterms:W3CDTF">2026-01-07T22:36:09Z</dcterms:created>
  <dcterms:modified xsi:type="dcterms:W3CDTF">2026-01-09T20:36:41Z</dcterms:modified>
</cp:coreProperties>
</file>