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4" r:id="rId1"/>
    <p:sldMasterId id="2147483659" r:id="rId2"/>
    <p:sldMasterId id="2147483648" r:id="rId3"/>
    <p:sldMasterId id="2147483664" r:id="rId4"/>
    <p:sldMasterId id="2147483671" r:id="rId5"/>
    <p:sldMasterId id="2147483676" r:id="rId6"/>
    <p:sldMasterId id="2147483681" r:id="rId7"/>
  </p:sldMasterIdLst>
  <p:notesMasterIdLst>
    <p:notesMasterId r:id="rId44"/>
  </p:notesMasterIdLst>
  <p:handoutMasterIdLst>
    <p:handoutMasterId r:id="rId45"/>
  </p:handoutMasterIdLst>
  <p:sldIdLst>
    <p:sldId id="260" r:id="rId8"/>
    <p:sldId id="262" r:id="rId9"/>
    <p:sldId id="257" r:id="rId10"/>
    <p:sldId id="263" r:id="rId11"/>
    <p:sldId id="264" r:id="rId12"/>
    <p:sldId id="265" r:id="rId13"/>
    <p:sldId id="266" r:id="rId14"/>
    <p:sldId id="269" r:id="rId15"/>
    <p:sldId id="270" r:id="rId16"/>
    <p:sldId id="271" r:id="rId17"/>
    <p:sldId id="276" r:id="rId18"/>
    <p:sldId id="273" r:id="rId19"/>
    <p:sldId id="275" r:id="rId20"/>
    <p:sldId id="277" r:id="rId21"/>
    <p:sldId id="278" r:id="rId22"/>
    <p:sldId id="274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81" r:id="rId41"/>
    <p:sldId id="268" r:id="rId42"/>
    <p:sldId id="29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A6D"/>
    <a:srgbClr val="ED8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AF2138-9DE8-4FCA-9257-719A238FA057}" v="258" dt="2020-08-25T06:14:19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56" autoAdjust="0"/>
    <p:restoredTop sz="95324" autoAdjust="0"/>
  </p:normalViewPr>
  <p:slideViewPr>
    <p:cSldViewPr snapToGrid="0">
      <p:cViewPr varScale="1">
        <p:scale>
          <a:sx n="108" d="100"/>
          <a:sy n="108" d="100"/>
        </p:scale>
        <p:origin x="5394" y="96"/>
      </p:cViewPr>
      <p:guideLst/>
    </p:cSldViewPr>
  </p:slideViewPr>
  <p:outlineViewPr>
    <p:cViewPr>
      <p:scale>
        <a:sx n="33" d="100"/>
        <a:sy n="33" d="100"/>
      </p:scale>
      <p:origin x="0" y="-190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theme" Target="theme/theme1.xml"/><Relationship Id="rId8" Type="http://schemas.openxmlformats.org/officeDocument/2006/relationships/slide" Target="slides/slide1.xml"/><Relationship Id="rId51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31343-2F6C-4EC9-9DC2-9270877BDB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EEC52-11A2-463D-8A0E-792EF2BC21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8BE69-669F-416A-93EF-12E394687B1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C21C6-577A-414D-80D9-7CC98EBCB7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81264-43C8-4B2A-8249-E8564476D4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9019-704D-4805-9B43-8A1089A6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2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0321-FE7C-41D5-A6A6-9361CA1AFD5B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2AC79-A108-4FDF-A0BE-96CEB0D6F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01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A2547-572A-FA91-5996-CB7607A1FD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A09AD-D556-450C-2E60-4C8B41FA65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B9A7-09E9-40AC-9982-F108DF52281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The official seal of the California Department of Education.">
            <a:extLst>
              <a:ext uri="{FF2B5EF4-FFF2-40B4-BE49-F238E27FC236}">
                <a16:creationId xmlns:a16="http://schemas.microsoft.com/office/drawing/2014/main" id="{741367EA-E576-58B6-EAF1-A0B5D11C92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72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DA1D8-EA82-FA40-AED4-6F529673E7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B9A7-09E9-40AC-9982-F108DF52281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The official seal of the California Department of Education.">
            <a:extLst>
              <a:ext uri="{FF2B5EF4-FFF2-40B4-BE49-F238E27FC236}">
                <a16:creationId xmlns:a16="http://schemas.microsoft.com/office/drawing/2014/main" id="{04659F2C-4793-0824-6019-1EAFA6F1B1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88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.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4F75D0-545C-6EF0-BCA0-4982F40A03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B9A7-09E9-40AC-9982-F108DF5228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458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4" name="Picture 3" descr="The official seal of the California Department of Education.">
            <a:extLst>
              <a:ext uri="{FF2B5EF4-FFF2-40B4-BE49-F238E27FC236}">
                <a16:creationId xmlns:a16="http://schemas.microsoft.com/office/drawing/2014/main" id="{3258E68A-EEC6-19CF-485D-15323F565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725400"/>
            <a:ext cx="1120923" cy="1132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E4EC2-CDFC-DBDC-91BF-CC0194B991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98434-C384-4E23-B7AF-D2A2C0334C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07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835FD-124E-AA19-AA89-AB6274A46E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98434-C384-4E23-B7AF-D2A2C0334C5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official seal of the California Department of Education.">
            <a:extLst>
              <a:ext uri="{FF2B5EF4-FFF2-40B4-BE49-F238E27FC236}">
                <a16:creationId xmlns:a16="http://schemas.microsoft.com/office/drawing/2014/main" id="{71535EE5-A50B-DED4-455F-2F351DD45C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873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ED710-1B77-D042-4D22-F9342CA9E6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98434-C384-4E23-B7AF-D2A2C0334C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20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5" name="Picture 4" descr="The official seal of the California Department of Education.">
            <a:extLst>
              <a:ext uri="{FF2B5EF4-FFF2-40B4-BE49-F238E27FC236}">
                <a16:creationId xmlns:a16="http://schemas.microsoft.com/office/drawing/2014/main" id="{4655C19E-A589-18AE-0E93-83122F1786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804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6" name="Picture 5" descr="The official seal of the California Department of Education.">
            <a:extLst>
              <a:ext uri="{FF2B5EF4-FFF2-40B4-BE49-F238E27FC236}">
                <a16:creationId xmlns:a16="http://schemas.microsoft.com/office/drawing/2014/main" id="{3CDA1A1E-C09D-412F-E25B-18043C9450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933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.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FE142D-C0C6-932B-A979-2BDB3B65F6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E4333-266E-4058-A022-4DFA6BF7E7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92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F4AE5-55E6-00F6-E230-9E971544D5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06CEE-6B70-4398-A4A5-54F3D6BA602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The official seal of the California Department of Education.">
            <a:extLst>
              <a:ext uri="{FF2B5EF4-FFF2-40B4-BE49-F238E27FC236}">
                <a16:creationId xmlns:a16="http://schemas.microsoft.com/office/drawing/2014/main" id="{12F35C37-46E6-3EC8-7B6C-9581E0C46C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4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official seal of the California Department of Education.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F105A-67F1-93BE-EC9F-D1FD4D3B87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06CEE-6B70-4398-A4A5-54F3D6BA602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official seal of the California Department of Education.">
            <a:extLst>
              <a:ext uri="{FF2B5EF4-FFF2-40B4-BE49-F238E27FC236}">
                <a16:creationId xmlns:a16="http://schemas.microsoft.com/office/drawing/2014/main" id="{6BE8322F-ECE6-9793-D0AF-E87DC51DD3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4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71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FAE247-2109-A6B3-EABF-E84E5EB029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DAB1F-D90C-40F8-90BE-5B39FC79018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The official seal of the California Department of Education.">
            <a:extLst>
              <a:ext uri="{FF2B5EF4-FFF2-40B4-BE49-F238E27FC236}">
                <a16:creationId xmlns:a16="http://schemas.microsoft.com/office/drawing/2014/main" id="{591794BB-A238-4587-0450-5393D8ECB8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96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71D92D-E948-BD27-1449-A4452E7AAB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DAB1F-D90C-40F8-90BE-5B39FC79018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official seal of the California Department of Education.">
            <a:extLst>
              <a:ext uri="{FF2B5EF4-FFF2-40B4-BE49-F238E27FC236}">
                <a16:creationId xmlns:a16="http://schemas.microsoft.com/office/drawing/2014/main" id="{DDD67D12-2752-4A22-F4FB-8498CED5C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168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FE1F9F-4AAD-9F3B-2FFC-47DE8C73DD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DAB1F-D90C-40F8-90BE-5B39FC7901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30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y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366" y="203799"/>
            <a:ext cx="10468303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364" y="1638301"/>
            <a:ext cx="10468303" cy="4415658"/>
          </a:xfrm>
        </p:spPr>
        <p:txBody>
          <a:bodyPr>
            <a:normAutofit/>
          </a:bodyPr>
          <a:lstStyle>
            <a:lvl1pPr>
              <a:defRPr sz="3200"/>
            </a:lvl1pPr>
            <a:lvl2pPr marL="111125" indent="0"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61497-721F-C311-E3B2-B00F188191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The official seal of the California Department of Education.">
            <a:extLst>
              <a:ext uri="{FF2B5EF4-FFF2-40B4-BE49-F238E27FC236}">
                <a16:creationId xmlns:a16="http://schemas.microsoft.com/office/drawing/2014/main" id="{F4201B04-1C40-CA61-1B2A-0E0F85368C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y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322" y="203799"/>
            <a:ext cx="10613879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3322" y="1638301"/>
            <a:ext cx="5316664" cy="43683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16111" y="1638299"/>
            <a:ext cx="5171090" cy="43683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C9C719-0DC9-051F-0B24-B873939CBD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official seal of the California Department of Education.">
            <a:extLst>
              <a:ext uri="{FF2B5EF4-FFF2-40B4-BE49-F238E27FC236}">
                <a16:creationId xmlns:a16="http://schemas.microsoft.com/office/drawing/2014/main" id="{9037218C-9230-B8EA-2C52-E9EA60F150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990600"/>
            <a:ext cx="12192000" cy="5079124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515555"/>
            <a:chOff x="152397" y="161925"/>
            <a:chExt cx="11887200" cy="6515555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6215815"/>
              <a:ext cx="1188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88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- y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990600"/>
            <a:ext cx="12192000" cy="5079124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76651" y="161925"/>
            <a:ext cx="1638692" cy="16557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786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B1B5C-61D4-A866-498C-AC4055470F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EE-AE24-4B0F-8278-886358F6AD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official seal of the California Department of Education.">
            <a:extLst>
              <a:ext uri="{FF2B5EF4-FFF2-40B4-BE49-F238E27FC236}">
                <a16:creationId xmlns:a16="http://schemas.microsoft.com/office/drawing/2014/main" id="{1C3B5A59-C234-A8BF-CFF3-795AFA76BA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57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5F2AA-2667-CD61-148C-55354A067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EE-AE24-4B0F-8278-886358F6AD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he official seal of the California Department of Education.">
            <a:extLst>
              <a:ext uri="{FF2B5EF4-FFF2-40B4-BE49-F238E27FC236}">
                <a16:creationId xmlns:a16="http://schemas.microsoft.com/office/drawing/2014/main" id="{68D91F5E-34FA-3B6E-3920-0C96A38D88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5521601"/>
            <a:ext cx="1120923" cy="11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4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467BE9-1491-1883-0879-4CAEACE53E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EE-AE24-4B0F-8278-886358F6A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5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03E7D-3CFE-2E4E-3E1F-DEB149F5E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287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fld id="{34C8D5D0-5ABB-40D7-A021-B610E956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5" r:id="rId2"/>
    <p:sldLayoutId id="2147483656" r:id="rId3"/>
    <p:sldLayoutId id="2147483657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AA6D8-942E-1A72-16E5-62C9394E8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2702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C4A6D"/>
                </a:solidFill>
              </a:defRPr>
            </a:lvl1pPr>
          </a:lstStyle>
          <a:p>
            <a:fld id="{576418EE-AE24-4B0F-8278-886358F6A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61" r:id="rId3"/>
    <p:sldLayoutId id="2147483662" r:id="rId4"/>
    <p:sldLayoutId id="2147483663" r:id="rId5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49AC6-B6F5-BF1A-CA9E-DC3D77E56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28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fld id="{B38DB9A7-09E9-40AC-9982-F108DF5228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0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DEDC7-951A-7375-0156-84A4C4166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2890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C4A6D"/>
                </a:solidFill>
              </a:defRPr>
            </a:lvl1pPr>
          </a:lstStyle>
          <a:p>
            <a:fld id="{66B98434-C384-4E23-B7AF-D2A2C0334C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1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DA460-525A-D8A2-2F82-97074960B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2890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fld id="{46FE4333-266E-4058-A022-4DFA6BF7E7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C1ED7-5501-5FCF-6018-56C1B8A5C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2890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C4A6D"/>
                </a:solidFill>
              </a:defRPr>
            </a:lvl1pPr>
          </a:lstStyle>
          <a:p>
            <a:fld id="{28A06CEE-6B70-4398-A4A5-54F3D6BA60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3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654200"/>
            <a:ext cx="12192000" cy="2038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79AF4-67B8-1E00-B7AF-F2A452E13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26783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fld id="{3CADAB1F-D90C-40F8-90BE-5B39FC7901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ca.gov/sp/sw/t1/csss.asp#goal" TargetMode="Externa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schooldashboard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cde.ca.gov/re/lc/" TargetMode="External"/><Relationship Id="rId5" Type="http://schemas.openxmlformats.org/officeDocument/2006/relationships/hyperlink" Target="https://www.cde.ca.gov/sp/sw/t1/continuousimprovement.asp" TargetMode="External"/><Relationship Id="rId4" Type="http://schemas.openxmlformats.org/officeDocument/2006/relationships/hyperlink" Target="https://www.cde.ca.gov/sp/sw/t1/csss.asp#goal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.gov/sites/ed/files/2020/10/needsassessment-final.pdf" TargetMode="External"/><Relationship Id="rId2" Type="http://schemas.openxmlformats.org/officeDocument/2006/relationships/hyperlink" Target="https://www.adi.org/downloads/District%20School%20Improvement%20Integrated%20Resources.pdf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i.org/downloads/District%20School%20Improvement%20Integrated%20Resources.pdf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08C66-6E45-412D-8D6F-2383C4BAA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445" y="1893497"/>
            <a:ext cx="11335109" cy="3541143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California’s System of Support</a:t>
            </a:r>
            <a:br>
              <a:rPr lang="en-US" sz="5400" dirty="0"/>
            </a:br>
            <a:r>
              <a:rPr lang="en-US" sz="5400" dirty="0"/>
              <a:t>1. Set Direction and Purpose</a:t>
            </a:r>
            <a:br>
              <a:rPr lang="en-US" sz="5400" dirty="0"/>
            </a:br>
            <a:br>
              <a:rPr lang="en-US" sz="5400" dirty="0"/>
            </a:br>
            <a:r>
              <a:rPr lang="en-US" sz="4400" b="1" dirty="0"/>
              <a:t>Module 1A: Overview of Continuous Improvement and the Local Control and Accountability Plan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989682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B98CA-6740-D708-59C7-84919CF11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is the Continuous Improvement Process? (1)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2E3AB98F-7E69-1EE2-5EFE-529432B95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continuous improvement process is sometimes described as </a:t>
            </a:r>
            <a:r>
              <a:rPr lang="en-US" b="1" dirty="0">
                <a:solidFill>
                  <a:srgbClr val="FFFF00"/>
                </a:solidFill>
              </a:rPr>
              <a:t>Plan</a:t>
            </a:r>
            <a:r>
              <a:rPr lang="en-US" b="1" dirty="0"/>
              <a:t>, </a:t>
            </a:r>
            <a:r>
              <a:rPr lang="en-US" b="1" dirty="0">
                <a:solidFill>
                  <a:srgbClr val="FFFF00"/>
                </a:solidFill>
              </a:rPr>
              <a:t>Do</a:t>
            </a:r>
            <a:r>
              <a:rPr lang="en-US" b="1" dirty="0"/>
              <a:t>, </a:t>
            </a:r>
            <a:r>
              <a:rPr lang="en-US" b="1" dirty="0">
                <a:solidFill>
                  <a:srgbClr val="FFFF00"/>
                </a:solidFill>
              </a:rPr>
              <a:t>Study</a:t>
            </a:r>
            <a:r>
              <a:rPr lang="en-US" b="1" dirty="0"/>
              <a:t>, </a:t>
            </a:r>
            <a:r>
              <a:rPr lang="en-US" b="1" dirty="0">
                <a:solidFill>
                  <a:srgbClr val="FFFF00"/>
                </a:solidFill>
              </a:rPr>
              <a:t>Act</a:t>
            </a:r>
            <a:r>
              <a:rPr lang="en-US" b="1" dirty="0"/>
              <a:t> </a:t>
            </a:r>
            <a:r>
              <a:rPr lang="en-US" dirty="0"/>
              <a:t>(PDSA) or the “planning cycle”.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833AA-9FC3-9037-A3C5-FE28EAB574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4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2986B-E3FD-C57C-1C6E-7ECAD1D9A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F9FBE-4E9F-3A3C-1389-6D084627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is the Continuous Improvement Process? (2)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D11C3E81-FC3A-1404-9456-14A38C281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>
                <a:solidFill>
                  <a:srgbClr val="FFFF00"/>
                </a:solidFill>
              </a:rPr>
              <a:t>PDSA</a:t>
            </a:r>
            <a:r>
              <a:rPr lang="en-US" b="1" dirty="0"/>
              <a:t> </a:t>
            </a:r>
            <a:r>
              <a:rPr lang="en-US" dirty="0"/>
              <a:t>cycle can be broken down into five steps: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Set Direction and Purpose</a:t>
            </a:r>
          </a:p>
          <a:p>
            <a:pPr marL="514350" indent="-514350">
              <a:buAutoNum type="arabicPeriod"/>
            </a:pPr>
            <a:r>
              <a:rPr lang="en-US" dirty="0"/>
              <a:t>Assess Local Needs and Determine Causal Factors of Greatest Needs</a:t>
            </a:r>
          </a:p>
          <a:p>
            <a:pPr marL="514350" indent="-514350">
              <a:buAutoNum type="arabicPeriod"/>
            </a:pPr>
            <a:r>
              <a:rPr lang="en-US" dirty="0"/>
              <a:t>Plan for Improvement: Select EBIs Responsive to Greatest Needs</a:t>
            </a:r>
          </a:p>
          <a:p>
            <a:pPr marL="514350" indent="-514350">
              <a:buAutoNum type="arabicPeriod"/>
            </a:pPr>
            <a:r>
              <a:rPr lang="en-US" dirty="0"/>
              <a:t>Implement and Monitor Work</a:t>
            </a:r>
          </a:p>
          <a:p>
            <a:pPr marL="514350" indent="-514350">
              <a:buAutoNum type="arabicPeriod"/>
            </a:pPr>
            <a:r>
              <a:rPr lang="en-US" dirty="0"/>
              <a:t>Reflect and Adjust Course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A5664-1A04-B399-5DAC-898F143787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97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6BA54-49D3-D2A7-15B8-2DF032164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8F9EE-68AF-3F2C-0154-6745CCAA6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is the Continuous Improvement Process? (3)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553A87-2E61-B057-3374-877FA11F4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>
                <a:solidFill>
                  <a:srgbClr val="FFFF00"/>
                </a:solidFill>
              </a:rPr>
              <a:t>Plan</a:t>
            </a:r>
            <a:r>
              <a:rPr lang="en-US" dirty="0"/>
              <a:t> phase of the PDSA cycle includes Steps 1–3: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Set Direction and Purpose</a:t>
            </a:r>
          </a:p>
          <a:p>
            <a:pPr marL="514350" indent="-514350">
              <a:buAutoNum type="arabicPeriod"/>
            </a:pPr>
            <a:r>
              <a:rPr lang="en-US" dirty="0"/>
              <a:t>Assess Local Needs and Determine Causal Factors of Greatest Needs</a:t>
            </a:r>
          </a:p>
          <a:p>
            <a:pPr marL="514350" indent="-514350">
              <a:buAutoNum type="arabicPeriod"/>
            </a:pPr>
            <a:r>
              <a:rPr lang="en-US" dirty="0"/>
              <a:t>Plan for Improvement: Select EBIs Responsive to Greatest Needs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204DA-CB8B-1C3E-AAB0-456208DBE9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28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A7B29A-F129-C510-38FB-A093A8D92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5AFEE-1615-2D28-AAFC-22B78259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is the Continuous Improvement Process? (4)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2F0660-D1C0-6A49-46DA-48578EDF1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>
                <a:solidFill>
                  <a:srgbClr val="FFFF00"/>
                </a:solidFill>
              </a:rPr>
              <a:t>Do</a:t>
            </a:r>
            <a:r>
              <a:rPr lang="en-US" dirty="0"/>
              <a:t> phase of the PDSA cycle includes Step 4: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Implement and Monitor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AE155-CF57-40DD-64D9-80D22DD28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981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6BCDB8-DF7C-169B-003D-2F3120ECE9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F33FC-7B2A-7462-F1EE-4DF203CB3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is the Continuous Improvement Process? (5)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24C2FF-2E13-42EC-637B-F15F699AE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>
                <a:solidFill>
                  <a:srgbClr val="FFFF00"/>
                </a:solidFill>
              </a:rPr>
              <a:t>Study</a:t>
            </a:r>
            <a:r>
              <a:rPr lang="en-US" dirty="0"/>
              <a:t> phase of the PDSA cycle includes Steps 4–5: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Implement and Monitor Work</a:t>
            </a:r>
          </a:p>
          <a:p>
            <a:pPr marL="0" indent="0">
              <a:buNone/>
            </a:pPr>
            <a:r>
              <a:rPr lang="en-US" dirty="0"/>
              <a:t>5. Reflect and Adjust Course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21468-89EA-1C5C-041D-9D44CB296D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96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26EB10-F59B-6DF7-97A9-E37AB9711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C5967-5803-E677-82C3-846C3F75B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is the Continuous Improvement Process? (6)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8D15D3-4E1E-37BD-5DDD-5F8522AD4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>
                <a:solidFill>
                  <a:srgbClr val="FFFF00"/>
                </a:solidFill>
              </a:rPr>
              <a:t>Act</a:t>
            </a:r>
            <a:r>
              <a:rPr lang="en-US" dirty="0"/>
              <a:t> phase of the PDSA cycle includes Step 5: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5. Reflect and Adjust Course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767DA-7661-5872-2610-8DF2743AB3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218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44C16-135A-5F7A-DE94-EE5306C22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PDSA Cycle Summary</a:t>
            </a:r>
          </a:p>
        </p:txBody>
      </p:sp>
      <p:graphicFrame>
        <p:nvGraphicFramePr>
          <p:cNvPr id="5" name="Content Placeholder 4" descr="Cycle Summary with additional steps of the Plan, Do, Study, Act cycle.">
            <a:extLst>
              <a:ext uri="{FF2B5EF4-FFF2-40B4-BE49-F238E27FC236}">
                <a16:creationId xmlns:a16="http://schemas.microsoft.com/office/drawing/2014/main" id="{6BBE5236-0A5C-3A89-11E4-3F78C26E06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564541"/>
              </p:ext>
            </p:extLst>
          </p:nvPr>
        </p:nvGraphicFramePr>
        <p:xfrm>
          <a:off x="1387366" y="1529362"/>
          <a:ext cx="1031291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5423">
                  <a:extLst>
                    <a:ext uri="{9D8B030D-6E8A-4147-A177-3AD203B41FA5}">
                      <a16:colId xmlns:a16="http://schemas.microsoft.com/office/drawing/2014/main" val="486431152"/>
                    </a:ext>
                  </a:extLst>
                </a:gridCol>
                <a:gridCol w="3177495">
                  <a:extLst>
                    <a:ext uri="{9D8B030D-6E8A-4147-A177-3AD203B41FA5}">
                      <a16:colId xmlns:a16="http://schemas.microsoft.com/office/drawing/2014/main" val="412767198"/>
                    </a:ext>
                  </a:extLst>
                </a:gridCol>
              </a:tblGrid>
              <a:tr h="829300">
                <a:tc>
                  <a:txBody>
                    <a:bodyPr/>
                    <a:lstStyle/>
                    <a:p>
                      <a:r>
                        <a:rPr lang="en-US" sz="2600" dirty="0"/>
                        <a:t>Module 1A: Continuous Improvement Cycle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Plan, Do, Study, Act Cycle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539468"/>
                  </a:ext>
                </a:extLst>
              </a:tr>
              <a:tr h="460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Set Direction and 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84561"/>
                  </a:ext>
                </a:extLst>
              </a:tr>
              <a:tr h="832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Assess Local Needs and Determine Causal Factors of Greatest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0164"/>
                  </a:ext>
                </a:extLst>
              </a:tr>
              <a:tr h="879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 for Improvement: Select EBIs Responsive to Greatest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227322"/>
                  </a:ext>
                </a:extLst>
              </a:tr>
              <a:tr h="460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Implement and Monitor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Do, Study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717258"/>
                  </a:ext>
                </a:extLst>
              </a:tr>
              <a:tr h="460722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Reflect and Adjust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Study, 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1557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CE494-4B5C-F5F2-D467-11C6C37207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13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A4A98-4EB0-D4E1-16B9-1576B79CC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70DF3-56BB-154E-6B99-D6D44655C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102" y="1932317"/>
            <a:ext cx="11093570" cy="3536829"/>
          </a:xfrm>
        </p:spPr>
        <p:txBody>
          <a:bodyPr>
            <a:normAutofit/>
          </a:bodyPr>
          <a:lstStyle/>
          <a:p>
            <a:r>
              <a:rPr lang="en-US" dirty="0"/>
              <a:t>Implications for the LCAP</a:t>
            </a:r>
          </a:p>
        </p:txBody>
      </p:sp>
    </p:spTree>
    <p:extLst>
      <p:ext uri="{BB962C8B-B14F-4D97-AF65-F5344CB8AC3E}">
        <p14:creationId xmlns:p14="http://schemas.microsoft.com/office/powerpoint/2010/main" val="97544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07DF8-75D2-29C3-D6EE-6B45115AF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Integrating Continuous Improvement and the LCAP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CB375-DF29-6974-E6FF-94E20C5600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Set Direction and Purpose</a:t>
            </a:r>
          </a:p>
          <a:p>
            <a:pPr marL="514350" indent="-514350">
              <a:buAutoNum type="arabicPeriod"/>
            </a:pPr>
            <a:r>
              <a:rPr lang="en-US" dirty="0"/>
              <a:t>Assess Local Needs and Determine Causal Factors of Greatest Needs</a:t>
            </a:r>
          </a:p>
          <a:p>
            <a:pPr marL="514350" indent="-514350">
              <a:buAutoNum type="arabicPeriod"/>
            </a:pPr>
            <a:r>
              <a:rPr lang="en-US" dirty="0"/>
              <a:t>Plan for Improvement: Select EBIs Responsive to Greatest Needs</a:t>
            </a:r>
          </a:p>
          <a:p>
            <a:pPr marL="514350" indent="-514350">
              <a:buAutoNum type="arabicPeriod"/>
            </a:pPr>
            <a:r>
              <a:rPr lang="en-US" dirty="0"/>
              <a:t>Implement and Monitor Work</a:t>
            </a:r>
          </a:p>
          <a:p>
            <a:pPr marL="514350" indent="-514350">
              <a:buAutoNum type="arabicPeriod"/>
            </a:pPr>
            <a:r>
              <a:rPr lang="en-US" dirty="0"/>
              <a:t>Reflect and Adjust Course</a:t>
            </a:r>
          </a:p>
        </p:txBody>
      </p:sp>
      <p:pic>
        <p:nvPicPr>
          <p:cNvPr id="7" name="Content Placeholder 6" descr="This image is provided as a sample screenshot from the Local Control and Accountability Plan.">
            <a:extLst>
              <a:ext uri="{FF2B5EF4-FFF2-40B4-BE49-F238E27FC236}">
                <a16:creationId xmlns:a16="http://schemas.microsoft.com/office/drawing/2014/main" id="{CE59399D-587F-CEAF-56B6-1D32F0AEBFB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16713" y="2352218"/>
            <a:ext cx="5170487" cy="2940964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E8B3DF-7F0B-AC1E-AA36-C0D7F3940D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322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B577B-FB9E-DE4C-5E77-85A85255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 Direction and Purpose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564FC-E831-EE0D-F315-CAF42AF04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LEA’s direction is used as a filter for all work.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in place, staff know how their work influences or impacts student-focused goals and commits to continuous capacity building and improvement.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751B9E-EBD8-5A77-1AE6-FEB1BDCBF9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0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2BD3-579B-DDE4-8918-44351374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Acronyms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677F9-44C3-456D-D438-BEBB70BD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CCSSO</a:t>
            </a:r>
            <a:r>
              <a:rPr lang="en-US" dirty="0"/>
              <a:t>: Council of Chief State School Officers</a:t>
            </a:r>
            <a:endParaRPr lang="en-US" b="1" dirty="0"/>
          </a:p>
          <a:p>
            <a:r>
              <a:rPr lang="en-US" b="1" dirty="0">
                <a:solidFill>
                  <a:srgbClr val="FFFF00"/>
                </a:solidFill>
              </a:rPr>
              <a:t>CDE</a:t>
            </a:r>
            <a:r>
              <a:rPr lang="en-US" dirty="0"/>
              <a:t>: California Department of Education</a:t>
            </a:r>
          </a:p>
          <a:p>
            <a:r>
              <a:rPr lang="en-US" b="1" dirty="0">
                <a:solidFill>
                  <a:srgbClr val="FFFF00"/>
                </a:solidFill>
              </a:rPr>
              <a:t>COE</a:t>
            </a:r>
            <a:r>
              <a:rPr lang="en-US" dirty="0"/>
              <a:t>: County Office of Education</a:t>
            </a:r>
          </a:p>
          <a:p>
            <a:r>
              <a:rPr lang="en-US" b="1" dirty="0">
                <a:solidFill>
                  <a:srgbClr val="FFFF00"/>
                </a:solidFill>
              </a:rPr>
              <a:t>EBIs</a:t>
            </a:r>
            <a:r>
              <a:rPr lang="en-US" dirty="0"/>
              <a:t>: Evidence-based Interventions, Strategies, and Activities</a:t>
            </a:r>
            <a:endParaRPr lang="en-US" b="1" dirty="0"/>
          </a:p>
          <a:p>
            <a:r>
              <a:rPr lang="en-US" b="1" dirty="0">
                <a:solidFill>
                  <a:srgbClr val="FFFF00"/>
                </a:solidFill>
              </a:rPr>
              <a:t>LCAP</a:t>
            </a:r>
            <a:r>
              <a:rPr lang="en-US" dirty="0"/>
              <a:t>: Local Control and Accountability Plan</a:t>
            </a:r>
          </a:p>
          <a:p>
            <a:r>
              <a:rPr lang="en-US" b="1" dirty="0">
                <a:solidFill>
                  <a:srgbClr val="FFFF00"/>
                </a:solidFill>
              </a:rPr>
              <a:t>LEA</a:t>
            </a:r>
            <a:r>
              <a:rPr lang="en-US" dirty="0"/>
              <a:t>: local educational agency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C2B33-C828-4E41-D351-8564EC805A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394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5BBB8-4488-8779-ED19-9CB54F1D2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717F-3D84-DB7E-4025-78E03AA8A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 Direction and Purpose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13662-BA8F-039C-9B7B-F54C33ADE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dirty="0"/>
              <a:t>Setting the direction is the </a:t>
            </a:r>
            <a:r>
              <a:rPr lang="en-US" sz="3500" b="1" dirty="0">
                <a:solidFill>
                  <a:srgbClr val="FFFF00"/>
                </a:solidFill>
              </a:rPr>
              <a:t>foundation</a:t>
            </a:r>
            <a:r>
              <a:rPr lang="en-US" sz="3500" dirty="0"/>
              <a:t> upon which an improvement cycle is built. It is comprised of identifying the LEA’s:</a:t>
            </a:r>
          </a:p>
          <a:p>
            <a:pPr marL="690563" indent="-225425"/>
            <a:r>
              <a:rPr lang="en-US" dirty="0"/>
              <a:t>Mission and/or vision</a:t>
            </a:r>
          </a:p>
          <a:p>
            <a:pPr marL="690563" indent="-225425"/>
            <a:r>
              <a:rPr lang="en-US" dirty="0"/>
              <a:t>Goals</a:t>
            </a:r>
          </a:p>
          <a:p>
            <a:pPr marL="690563" indent="-225425"/>
            <a:r>
              <a:rPr lang="en-US" dirty="0"/>
              <a:t>Goal performance measures </a:t>
            </a:r>
          </a:p>
          <a:p>
            <a:pPr marL="690563" indent="-225425"/>
            <a:r>
              <a:rPr lang="en-US" dirty="0"/>
              <a:t>Statement of purpose for its improvement efforts (theory of action). </a:t>
            </a:r>
            <a:r>
              <a:rPr lang="en-US" sz="2800" dirty="0"/>
              <a:t>See Module 2C for more information.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E48BD-6633-2BC3-7D22-F5602516AE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69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664B7-FC02-B25F-410B-AA7352CB4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Assess Local Needs and Determine Causal Factors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2BF7C-09A1-EF16-9F1C-B93DB0BF5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needs assessment process allows the LEA to:</a:t>
            </a:r>
          </a:p>
          <a:p>
            <a:pPr marL="0" indent="0">
              <a:buNone/>
            </a:pPr>
            <a:endParaRPr lang="en-US" dirty="0"/>
          </a:p>
          <a:p>
            <a:pPr marL="690563" indent="-225425"/>
            <a:r>
              <a:rPr lang="en-US" dirty="0"/>
              <a:t>Address the </a:t>
            </a:r>
            <a:r>
              <a:rPr lang="en-US" b="1" dirty="0">
                <a:solidFill>
                  <a:srgbClr val="FFFF00"/>
                </a:solidFill>
              </a:rPr>
              <a:t>problem</a:t>
            </a:r>
            <a:r>
              <a:rPr lang="en-US" dirty="0"/>
              <a:t> itself, rather than the </a:t>
            </a:r>
            <a:r>
              <a:rPr lang="en-US" b="1" dirty="0">
                <a:solidFill>
                  <a:srgbClr val="FFFF00"/>
                </a:solidFill>
              </a:rPr>
              <a:t>symptoms</a:t>
            </a:r>
            <a:r>
              <a:rPr lang="en-US" dirty="0"/>
              <a:t> of the problem.</a:t>
            </a:r>
          </a:p>
          <a:p>
            <a:pPr marL="690563" indent="-225425"/>
            <a:r>
              <a:rPr lang="en-US" dirty="0"/>
              <a:t>Prioritize causes by those most likely to have a </a:t>
            </a:r>
            <a:r>
              <a:rPr lang="en-US" b="1" dirty="0">
                <a:solidFill>
                  <a:srgbClr val="FFFF00"/>
                </a:solidFill>
              </a:rPr>
              <a:t>significant impact </a:t>
            </a:r>
            <a:r>
              <a:rPr lang="en-US" dirty="0"/>
              <a:t>on the problem.</a:t>
            </a:r>
          </a:p>
          <a:p>
            <a:pPr marL="690563" indent="-225425"/>
            <a:r>
              <a:rPr lang="en-US" dirty="0"/>
              <a:t>Focus on </a:t>
            </a:r>
            <a:r>
              <a:rPr lang="en-US" b="1" dirty="0">
                <a:solidFill>
                  <a:srgbClr val="FFFF00"/>
                </a:solidFill>
              </a:rPr>
              <a:t>actionable causes </a:t>
            </a:r>
            <a:r>
              <a:rPr lang="en-US" dirty="0"/>
              <a:t>of the problem.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24196-370D-7FCD-2960-6B5D074C32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9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474062-2CD5-98D9-50D3-F6D30F7FCC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EADAB-5AF8-EBEE-E7CF-2D300E7DA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Assess Local Needs and Determine Causal Factors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7B6E7-9D55-6DBE-7ABE-7285408A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dirty="0">
                <a:latin typeface="Arial"/>
                <a:cs typeface="Arial"/>
              </a:rPr>
              <a:t>A </a:t>
            </a:r>
            <a:r>
              <a:rPr lang="en-US" sz="3200" spc="-5" dirty="0">
                <a:latin typeface="Arial"/>
                <a:cs typeface="Arial"/>
              </a:rPr>
              <a:t>needs </a:t>
            </a:r>
            <a:r>
              <a:rPr lang="en-US" sz="3200" dirty="0">
                <a:latin typeface="Arial"/>
                <a:cs typeface="Arial"/>
              </a:rPr>
              <a:t>assessment </a:t>
            </a:r>
            <a:r>
              <a:rPr lang="en-US" sz="3200" spc="-5" dirty="0">
                <a:latin typeface="Arial"/>
                <a:cs typeface="Arial"/>
              </a:rPr>
              <a:t>is used </a:t>
            </a:r>
            <a:r>
              <a:rPr lang="en-US" sz="3200" dirty="0">
                <a:latin typeface="Arial"/>
                <a:cs typeface="Arial"/>
              </a:rPr>
              <a:t>to </a:t>
            </a:r>
            <a:r>
              <a:rPr lang="en-US" sz="3200" spc="-5" dirty="0">
                <a:latin typeface="Arial"/>
                <a:cs typeface="Arial"/>
              </a:rPr>
              <a:t>identify strengths </a:t>
            </a:r>
            <a:r>
              <a:rPr lang="en-US" sz="3200" dirty="0">
                <a:latin typeface="Arial"/>
                <a:cs typeface="Arial"/>
              </a:rPr>
              <a:t>and weaknesses within the context and</a:t>
            </a:r>
            <a:r>
              <a:rPr lang="en-US" sz="3200" spc="-150" dirty="0">
                <a:latin typeface="Arial"/>
                <a:cs typeface="Arial"/>
              </a:rPr>
              <a:t> </a:t>
            </a:r>
            <a:r>
              <a:rPr lang="en-US" sz="3200" spc="-5" dirty="0">
                <a:latin typeface="Arial"/>
                <a:cs typeface="Arial"/>
              </a:rPr>
              <a:t>constraints </a:t>
            </a:r>
            <a:r>
              <a:rPr lang="en-US" sz="3200" dirty="0">
                <a:latin typeface="Arial"/>
                <a:cs typeface="Arial"/>
              </a:rPr>
              <a:t>of </a:t>
            </a:r>
            <a:r>
              <a:rPr lang="en-US" sz="3200" spc="-5" dirty="0">
                <a:latin typeface="Arial"/>
                <a:cs typeface="Arial"/>
              </a:rPr>
              <a:t>the </a:t>
            </a:r>
            <a:r>
              <a:rPr lang="en-US" sz="3200" dirty="0">
                <a:latin typeface="Arial"/>
                <a:cs typeface="Arial"/>
              </a:rPr>
              <a:t>LEA </a:t>
            </a:r>
            <a:r>
              <a:rPr lang="en-US" sz="3200" spc="-5" dirty="0">
                <a:latin typeface="Arial"/>
                <a:cs typeface="Arial"/>
              </a:rPr>
              <a:t>and dig deeper into </a:t>
            </a:r>
            <a:r>
              <a:rPr lang="en-US" sz="3200" b="1" dirty="0">
                <a:solidFill>
                  <a:srgbClr val="FFFF00"/>
                </a:solidFill>
                <a:latin typeface="Arial"/>
                <a:cs typeface="Arial"/>
              </a:rPr>
              <a:t>root</a:t>
            </a:r>
            <a:r>
              <a:rPr lang="en-US" sz="3200" b="1" spc="-2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Arial"/>
                <a:cs typeface="Arial"/>
              </a:rPr>
              <a:t>causes</a:t>
            </a:r>
            <a:r>
              <a:rPr lang="en-US" sz="3200" dirty="0">
                <a:latin typeface="Arial"/>
                <a:cs typeface="Arial"/>
              </a:rPr>
              <a:t>.</a:t>
            </a:r>
          </a:p>
          <a:p>
            <a:pPr marL="354965" marR="427355" indent="-342900">
              <a:lnSpc>
                <a:spcPct val="10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dirty="0">
                <a:latin typeface="Arial"/>
                <a:cs typeface="Arial"/>
              </a:rPr>
              <a:t>The </a:t>
            </a:r>
            <a:r>
              <a:rPr lang="en-US" sz="3200" spc="-5" dirty="0">
                <a:latin typeface="Arial"/>
                <a:cs typeface="Arial"/>
              </a:rPr>
              <a:t>needs </a:t>
            </a:r>
            <a:r>
              <a:rPr lang="en-US" sz="3200" dirty="0">
                <a:latin typeface="Arial"/>
                <a:cs typeface="Arial"/>
              </a:rPr>
              <a:t>assessment </a:t>
            </a:r>
            <a:r>
              <a:rPr lang="en-US" sz="3200" spc="-5" dirty="0">
                <a:latin typeface="Arial"/>
                <a:cs typeface="Arial"/>
              </a:rPr>
              <a:t>goes </a:t>
            </a:r>
            <a:r>
              <a:rPr lang="en-US" sz="3200" b="1" dirty="0">
                <a:solidFill>
                  <a:srgbClr val="FFFF00"/>
                </a:solidFill>
                <a:latin typeface="Arial"/>
                <a:cs typeface="Arial"/>
              </a:rPr>
              <a:t>beyond student data </a:t>
            </a:r>
            <a:r>
              <a:rPr lang="en-US" sz="3200" dirty="0">
                <a:latin typeface="Arial"/>
                <a:cs typeface="Arial"/>
              </a:rPr>
              <a:t>to include </a:t>
            </a:r>
            <a:r>
              <a:rPr lang="en-US" sz="3200" spc="-5" dirty="0">
                <a:latin typeface="Arial"/>
                <a:cs typeface="Arial"/>
              </a:rPr>
              <a:t>data on the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effectiveness </a:t>
            </a:r>
            <a:r>
              <a:rPr lang="en-US" sz="3200" b="1" dirty="0">
                <a:solidFill>
                  <a:srgbClr val="FFFF00"/>
                </a:solidFill>
                <a:latin typeface="Arial"/>
                <a:cs typeface="Arial"/>
              </a:rPr>
              <a:t>of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current practices</a:t>
            </a:r>
            <a:r>
              <a:rPr lang="en-US" sz="3200" spc="-5" dirty="0">
                <a:latin typeface="Arial"/>
                <a:cs typeface="Arial"/>
              </a:rPr>
              <a:t>—to evaluate what is and isn’t working (e.g., Annual Update process in </a:t>
            </a:r>
            <a:r>
              <a:rPr lang="en-US" sz="3200" dirty="0">
                <a:latin typeface="Arial"/>
                <a:cs typeface="Arial"/>
              </a:rPr>
              <a:t>the LCAP). This step </a:t>
            </a:r>
            <a:r>
              <a:rPr lang="en-US" sz="3200" spc="-5" dirty="0">
                <a:latin typeface="Arial"/>
                <a:cs typeface="Arial"/>
              </a:rPr>
              <a:t>is addressed in Modules</a:t>
            </a:r>
            <a:r>
              <a:rPr lang="en-US" sz="3200" spc="-55" dirty="0">
                <a:latin typeface="Arial"/>
                <a:cs typeface="Arial"/>
              </a:rPr>
              <a:t> </a:t>
            </a:r>
            <a:r>
              <a:rPr lang="en-US" sz="3200" dirty="0">
                <a:latin typeface="Arial"/>
                <a:cs typeface="Arial"/>
              </a:rPr>
              <a:t>2A–2C.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48BADF-1FD4-ACA0-0857-74449A2240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96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F2D-543F-8E93-80C0-53A715AE5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Plan for Improvement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5FF3C-FD4A-6F72-EEAC-BBD6A3675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>
                <a:latin typeface="Arial"/>
                <a:cs typeface="Arial"/>
              </a:rPr>
              <a:t>Selecting </a:t>
            </a:r>
            <a:r>
              <a:rPr lang="en-US" sz="3200" spc="-10" dirty="0">
                <a:latin typeface="Arial"/>
                <a:cs typeface="Arial"/>
              </a:rPr>
              <a:t>EBIs </a:t>
            </a:r>
            <a:r>
              <a:rPr lang="en-US" sz="3200" spc="-5" dirty="0">
                <a:latin typeface="Arial"/>
                <a:cs typeface="Arial"/>
              </a:rPr>
              <a:t>most </a:t>
            </a:r>
            <a:r>
              <a:rPr lang="en-US" sz="3200" dirty="0">
                <a:latin typeface="Arial"/>
                <a:cs typeface="Arial"/>
              </a:rPr>
              <a:t>likely </a:t>
            </a:r>
            <a:r>
              <a:rPr lang="en-US" sz="3200" spc="-5" dirty="0">
                <a:latin typeface="Arial"/>
                <a:cs typeface="Arial"/>
              </a:rPr>
              <a:t>to produce </a:t>
            </a:r>
            <a:r>
              <a:rPr lang="en-US" sz="3200" dirty="0">
                <a:latin typeface="Arial"/>
                <a:cs typeface="Arial"/>
              </a:rPr>
              <a:t>results</a:t>
            </a:r>
            <a:r>
              <a:rPr lang="en-US" sz="3200" spc="-5" dirty="0">
                <a:latin typeface="Arial"/>
                <a:cs typeface="Arial"/>
              </a:rPr>
              <a:t> to inform the goals and actions in the improvement plan </a:t>
            </a:r>
            <a:r>
              <a:rPr lang="en-US" sz="3200" dirty="0">
                <a:latin typeface="Arial"/>
                <a:cs typeface="Arial"/>
              </a:rPr>
              <a:t>increases </a:t>
            </a:r>
            <a:r>
              <a:rPr lang="en-US" sz="3200" spc="-5" dirty="0">
                <a:latin typeface="Arial"/>
                <a:cs typeface="Arial"/>
              </a:rPr>
              <a:t>the </a:t>
            </a:r>
            <a:r>
              <a:rPr lang="en-US" sz="3200" dirty="0">
                <a:latin typeface="Arial"/>
                <a:cs typeface="Arial"/>
              </a:rPr>
              <a:t>likelihood </a:t>
            </a:r>
            <a:r>
              <a:rPr lang="en-US" sz="3200" spc="-5" dirty="0">
                <a:latin typeface="Arial"/>
                <a:cs typeface="Arial"/>
              </a:rPr>
              <a:t>of achieving improvement</a:t>
            </a:r>
            <a:r>
              <a:rPr lang="en-US" sz="3200" spc="40" dirty="0">
                <a:latin typeface="Arial"/>
                <a:cs typeface="Arial"/>
              </a:rPr>
              <a:t> </a:t>
            </a:r>
            <a:r>
              <a:rPr lang="en-US" sz="3200" dirty="0">
                <a:latin typeface="Arial"/>
                <a:cs typeface="Arial"/>
              </a:rPr>
              <a:t>goals.</a:t>
            </a:r>
          </a:p>
          <a:p>
            <a:pPr marL="355600" marR="48895" indent="-342900">
              <a:lnSpc>
                <a:spcPct val="100000"/>
              </a:lnSpc>
              <a:spcBef>
                <a:spcPts val="168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>
                <a:latin typeface="Arial"/>
                <a:cs typeface="Arial"/>
              </a:rPr>
              <a:t>Planning allows LEA and</a:t>
            </a:r>
            <a:r>
              <a:rPr lang="en-US" sz="3200" spc="-110" dirty="0">
                <a:latin typeface="Arial"/>
                <a:cs typeface="Arial"/>
              </a:rPr>
              <a:t> </a:t>
            </a:r>
            <a:r>
              <a:rPr lang="en-US" sz="3200" spc="-5" dirty="0">
                <a:latin typeface="Arial"/>
                <a:cs typeface="Arial"/>
              </a:rPr>
              <a:t>COE </a:t>
            </a:r>
            <a:r>
              <a:rPr lang="en-US" sz="3200" spc="-10" dirty="0">
                <a:latin typeface="Arial"/>
                <a:cs typeface="Arial"/>
              </a:rPr>
              <a:t>staff </a:t>
            </a:r>
            <a:r>
              <a:rPr lang="en-US" sz="3200" spc="-5" dirty="0">
                <a:latin typeface="Arial"/>
                <a:cs typeface="Arial"/>
              </a:rPr>
              <a:t>to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coordinate supports and resources</a:t>
            </a:r>
            <a:r>
              <a:rPr lang="en-US" sz="3200" b="1" spc="-5" dirty="0">
                <a:latin typeface="Arial"/>
                <a:cs typeface="Arial"/>
              </a:rPr>
              <a:t> </a:t>
            </a:r>
            <a:r>
              <a:rPr lang="en-US" sz="3200" spc="-5" dirty="0">
                <a:latin typeface="Arial"/>
                <a:cs typeface="Arial"/>
              </a:rPr>
              <a:t>to ensure effective  implementation.</a:t>
            </a:r>
            <a:endParaRPr lang="en-US" sz="32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0000B-E7F4-E255-03BA-14B06BAF01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35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86001-953A-9502-2F79-4828CC0E8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ED037-7D15-99E9-D061-4497C992C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Plan for Improvement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F8D1E-371B-71EE-4235-1954FB11B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pc="-5" dirty="0"/>
              <a:t>The plan </a:t>
            </a:r>
            <a:r>
              <a:rPr lang="en-US" dirty="0"/>
              <a:t>for </a:t>
            </a:r>
            <a:r>
              <a:rPr lang="en-US" spc="-5" dirty="0"/>
              <a:t>improvement </a:t>
            </a:r>
            <a:r>
              <a:rPr lang="en-US" dirty="0"/>
              <a:t>(e.g., </a:t>
            </a:r>
            <a:r>
              <a:rPr lang="en-US" spc="-5" dirty="0"/>
              <a:t>LCAP) is created </a:t>
            </a:r>
            <a:r>
              <a:rPr lang="en-US" b="1" spc="-5" dirty="0">
                <a:solidFill>
                  <a:srgbClr val="FFFF00"/>
                </a:solidFill>
                <a:latin typeface="Arial"/>
                <a:cs typeface="Arial"/>
              </a:rPr>
              <a:t>based </a:t>
            </a:r>
            <a:r>
              <a:rPr lang="en-US" b="1" dirty="0">
                <a:solidFill>
                  <a:srgbClr val="FFFF00"/>
                </a:solidFill>
                <a:latin typeface="Arial"/>
                <a:cs typeface="Arial"/>
              </a:rPr>
              <a:t>on the prioritized </a:t>
            </a:r>
            <a:r>
              <a:rPr lang="en-US" b="1" spc="-5" dirty="0">
                <a:solidFill>
                  <a:srgbClr val="FFFF00"/>
                </a:solidFill>
                <a:latin typeface="Arial"/>
                <a:cs typeface="Arial"/>
              </a:rPr>
              <a:t>needs</a:t>
            </a:r>
            <a:r>
              <a:rPr lang="en-US" b="1" spc="-5" dirty="0">
                <a:latin typeface="Arial"/>
                <a:cs typeface="Arial"/>
              </a:rPr>
              <a:t> </a:t>
            </a:r>
            <a:r>
              <a:rPr lang="en-US" spc="-5" dirty="0"/>
              <a:t>identified through </a:t>
            </a:r>
            <a:r>
              <a:rPr lang="en-US" dirty="0"/>
              <a:t>the </a:t>
            </a:r>
            <a:r>
              <a:rPr lang="en-US" spc="-5" dirty="0"/>
              <a:t>needs </a:t>
            </a:r>
            <a:r>
              <a:rPr lang="en-US" dirty="0"/>
              <a:t>assessment. It </a:t>
            </a:r>
            <a:r>
              <a:rPr lang="en-US" spc="-5" dirty="0"/>
              <a:t>focuses </a:t>
            </a:r>
            <a:r>
              <a:rPr lang="en-US" dirty="0"/>
              <a:t>on </a:t>
            </a:r>
            <a:r>
              <a:rPr lang="en-US" dirty="0">
                <a:latin typeface="Arial"/>
                <a:cs typeface="Arial"/>
              </a:rPr>
              <a:t>what the </a:t>
            </a:r>
            <a:r>
              <a:rPr lang="en-US" spc="-5" dirty="0">
                <a:latin typeface="Arial"/>
                <a:cs typeface="Arial"/>
              </a:rPr>
              <a:t>LEA does </a:t>
            </a:r>
            <a:r>
              <a:rPr lang="en-US" dirty="0"/>
              <a:t>to </a:t>
            </a:r>
            <a:r>
              <a:rPr lang="en-US" spc="-5" dirty="0"/>
              <a:t>address </a:t>
            </a:r>
            <a:r>
              <a:rPr lang="en-US" dirty="0"/>
              <a:t>its </a:t>
            </a:r>
            <a:r>
              <a:rPr lang="en-US" spc="-5" dirty="0"/>
              <a:t>improvement needs and</a:t>
            </a:r>
            <a:r>
              <a:rPr lang="en-US" spc="15" dirty="0"/>
              <a:t> </a:t>
            </a:r>
            <a:r>
              <a:rPr lang="en-US" spc="-5" dirty="0"/>
              <a:t>includes:</a:t>
            </a:r>
          </a:p>
          <a:p>
            <a:pPr marL="0" indent="0">
              <a:buNone/>
            </a:pPr>
            <a:endParaRPr lang="en-US" spc="-5" dirty="0"/>
          </a:p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>
                <a:latin typeface="Arial"/>
                <a:cs typeface="Arial"/>
              </a:rPr>
              <a:t>EBIs (effective practices aligned with needs and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spc="-5" dirty="0">
                <a:latin typeface="Arial"/>
                <a:cs typeface="Arial"/>
              </a:rPr>
              <a:t>context)</a:t>
            </a:r>
            <a:endParaRPr lang="en-US" sz="3200" dirty="0">
              <a:latin typeface="Arial"/>
              <a:cs typeface="Arial"/>
            </a:endParaRPr>
          </a:p>
          <a:p>
            <a:pPr marL="355600" marR="64008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>
                <a:latin typeface="Arial"/>
                <a:cs typeface="Arial"/>
              </a:rPr>
              <a:t>Goals and Actions (what the LEA plans to accomplish and how)</a:t>
            </a:r>
          </a:p>
          <a:p>
            <a:pPr marL="355600" marR="64008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</a:tabLst>
            </a:pPr>
            <a:endParaRPr lang="en-US" sz="32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10B03-D303-EE5C-D42F-C244844CBF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251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8481A-98B8-B343-5061-884AB47E3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B295E-5E38-E88A-1F18-A4B69089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Plan for Improvement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A4BE-8C48-0003-75D3-47EA1EDCD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Continued</a:t>
            </a:r>
          </a:p>
          <a:p>
            <a:pPr marL="0" indent="0">
              <a:buNone/>
            </a:pPr>
            <a:endParaRPr lang="en-US" i="1" dirty="0"/>
          </a:p>
          <a:p>
            <a:pPr marL="355600" indent="-342900">
              <a:spcBef>
                <a:spcPts val="53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latin typeface="Arial"/>
                <a:cs typeface="Arial"/>
              </a:rPr>
              <a:t>Metrics (how </a:t>
            </a:r>
            <a:r>
              <a:rPr lang="en-US" sz="3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LEA will track progress)</a:t>
            </a:r>
            <a:endParaRPr lang="en-US" sz="32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>
                <a:latin typeface="Arial"/>
                <a:cs typeface="Arial"/>
              </a:rPr>
              <a:t>Outcomes (produced in completing</a:t>
            </a:r>
            <a:r>
              <a:rPr lang="en-US" sz="3200" spc="40" dirty="0">
                <a:latin typeface="Arial"/>
                <a:cs typeface="Arial"/>
              </a:rPr>
              <a:t> </a:t>
            </a:r>
            <a:r>
              <a:rPr lang="en-US" sz="3200" spc="-5" dirty="0">
                <a:latin typeface="Arial"/>
                <a:cs typeface="Arial"/>
              </a:rPr>
              <a:t>actions)</a:t>
            </a:r>
            <a:endParaRPr lang="en-US"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spc="-15" dirty="0">
                <a:latin typeface="Arial"/>
                <a:cs typeface="Arial"/>
              </a:rPr>
              <a:t>Timeline </a:t>
            </a:r>
            <a:r>
              <a:rPr lang="en-US" sz="3200" spc="-5" dirty="0">
                <a:latin typeface="Arial"/>
                <a:cs typeface="Arial"/>
              </a:rPr>
              <a:t>(for completing goals and actions)</a:t>
            </a:r>
            <a:endParaRPr lang="en-US" sz="32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B7F0D-8381-34FE-C4E2-E93F36FC2B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672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4BC64-AE62-3F46-12B9-DA94A16BE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Implement and Monitor Work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6BB8E-562A-CF64-12AF-060AA45AB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spc="-5" dirty="0">
                <a:latin typeface="Arial"/>
                <a:cs typeface="Arial"/>
              </a:rPr>
              <a:t>Data from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regular monitoring </a:t>
            </a:r>
            <a:r>
              <a:rPr lang="en-US" sz="3200" spc="-5" dirty="0">
                <a:latin typeface="Arial"/>
                <a:cs typeface="Arial"/>
              </a:rPr>
              <a:t>can </a:t>
            </a:r>
            <a:r>
              <a:rPr lang="en-US" sz="3200" dirty="0">
                <a:latin typeface="Arial"/>
                <a:cs typeface="Arial"/>
              </a:rPr>
              <a:t>be aggregated across  </a:t>
            </a:r>
            <a:r>
              <a:rPr lang="en-US" sz="3200" spc="-5" dirty="0">
                <a:latin typeface="Arial"/>
                <a:cs typeface="Arial"/>
              </a:rPr>
              <a:t>multiple </a:t>
            </a:r>
            <a:r>
              <a:rPr lang="en-US" sz="3200" dirty="0">
                <a:latin typeface="Arial"/>
                <a:cs typeface="Arial"/>
              </a:rPr>
              <a:t>schools with</a:t>
            </a:r>
            <a:r>
              <a:rPr lang="en-US" sz="3200" spc="-5" dirty="0">
                <a:latin typeface="Arial"/>
                <a:cs typeface="Arial"/>
              </a:rPr>
              <a:t>in an LEA (or multiple </a:t>
            </a:r>
            <a:r>
              <a:rPr lang="en-US" sz="3200" dirty="0">
                <a:latin typeface="Arial"/>
                <a:cs typeface="Arial"/>
              </a:rPr>
              <a:t>LEAs with</a:t>
            </a:r>
            <a:r>
              <a:rPr lang="en-US" sz="3200" spc="-5" dirty="0">
                <a:latin typeface="Arial"/>
                <a:cs typeface="Arial"/>
              </a:rPr>
              <a:t>in a</a:t>
            </a:r>
            <a:r>
              <a:rPr lang="en-US" sz="3200" spc="-95" dirty="0">
                <a:latin typeface="Arial"/>
                <a:cs typeface="Arial"/>
              </a:rPr>
              <a:t> </a:t>
            </a:r>
            <a:r>
              <a:rPr lang="en-US" sz="3200" dirty="0">
                <a:latin typeface="Arial"/>
                <a:cs typeface="Arial"/>
              </a:rPr>
              <a:t>county) </a:t>
            </a:r>
            <a:r>
              <a:rPr lang="en-US" sz="3200" spc="-5" dirty="0">
                <a:latin typeface="Arial"/>
                <a:cs typeface="Arial"/>
              </a:rPr>
              <a:t>to provide an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overall </a:t>
            </a:r>
            <a:r>
              <a:rPr lang="en-US" sz="3200" b="1" spc="-10" dirty="0">
                <a:solidFill>
                  <a:srgbClr val="FFFF00"/>
                </a:solidFill>
                <a:latin typeface="Arial"/>
                <a:cs typeface="Arial"/>
              </a:rPr>
              <a:t>analysis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of progress  </a:t>
            </a:r>
            <a:r>
              <a:rPr lang="en-US" sz="3200" dirty="0">
                <a:latin typeface="Arial"/>
                <a:cs typeface="Arial"/>
              </a:rPr>
              <a:t>relative to a </a:t>
            </a:r>
            <a:r>
              <a:rPr lang="en-US" sz="3200" spc="-5" dirty="0">
                <a:latin typeface="Arial"/>
                <a:cs typeface="Arial"/>
              </a:rPr>
              <a:t>particular </a:t>
            </a:r>
            <a:r>
              <a:rPr lang="en-US" sz="3200" dirty="0">
                <a:latin typeface="Arial"/>
                <a:cs typeface="Arial"/>
              </a:rPr>
              <a:t>practice.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D83B9-09DF-308D-1D0F-0D6B58B31F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1014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82F64-9CA4-1BC5-8F85-B15500709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49072-015E-2EDE-4776-EBCCF645E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Implement and Monitor Work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22096-A140-3F76-5769-5BDF252FB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890"/>
              </a:spcBef>
              <a:buNone/>
            </a:pPr>
            <a:r>
              <a:rPr lang="en-US" sz="3600" spc="-10" dirty="0">
                <a:latin typeface="Arial"/>
                <a:cs typeface="Arial"/>
              </a:rPr>
              <a:t>Effective </a:t>
            </a:r>
            <a:r>
              <a:rPr lang="en-US" sz="3600" spc="-5" dirty="0">
                <a:latin typeface="Arial"/>
                <a:cs typeface="Arial"/>
              </a:rPr>
              <a:t>implementation involves</a:t>
            </a:r>
            <a:r>
              <a:rPr lang="en-US" sz="3600" spc="-25" dirty="0">
                <a:latin typeface="Arial"/>
                <a:cs typeface="Arial"/>
              </a:rPr>
              <a:t> </a:t>
            </a:r>
            <a:r>
              <a:rPr lang="en-US" sz="3600" spc="-5" dirty="0">
                <a:latin typeface="Arial"/>
                <a:cs typeface="Arial"/>
              </a:rPr>
              <a:t>regularly:</a:t>
            </a:r>
            <a:endParaRPr lang="en-US" sz="3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Examining progress </a:t>
            </a:r>
            <a:r>
              <a:rPr lang="en-US" sz="3200" spc="-5" dirty="0">
                <a:latin typeface="Arial"/>
                <a:cs typeface="Arial"/>
              </a:rPr>
              <a:t>on goals, </a:t>
            </a:r>
            <a:r>
              <a:rPr lang="en-US" sz="3200" dirty="0">
                <a:latin typeface="Arial"/>
                <a:cs typeface="Arial"/>
              </a:rPr>
              <a:t>actions, outcomes,</a:t>
            </a:r>
            <a:r>
              <a:rPr lang="en-US" sz="3200" spc="-25" dirty="0">
                <a:latin typeface="Arial"/>
                <a:cs typeface="Arial"/>
              </a:rPr>
              <a:t> </a:t>
            </a:r>
            <a:r>
              <a:rPr lang="en-US" sz="3200" spc="-5" dirty="0">
                <a:latin typeface="Arial"/>
                <a:cs typeface="Arial"/>
              </a:rPr>
              <a:t>and</a:t>
            </a:r>
            <a:r>
              <a:rPr lang="en-US" spc="-5" dirty="0">
                <a:latin typeface="Arial"/>
                <a:cs typeface="Arial"/>
              </a:rPr>
              <a:t> </a:t>
            </a:r>
            <a:r>
              <a:rPr lang="en-US" sz="3200" dirty="0">
                <a:latin typeface="Arial"/>
                <a:cs typeface="Arial"/>
              </a:rPr>
              <a:t>results (e.g., </a:t>
            </a:r>
            <a:r>
              <a:rPr lang="en-US" sz="3200" spc="-5" dirty="0">
                <a:latin typeface="Arial"/>
                <a:cs typeface="Arial"/>
              </a:rPr>
              <a:t>in </a:t>
            </a:r>
            <a:r>
              <a:rPr lang="en-US" sz="3200" dirty="0">
                <a:latin typeface="Arial"/>
                <a:cs typeface="Arial"/>
              </a:rPr>
              <a:t>the </a:t>
            </a:r>
            <a:r>
              <a:rPr lang="en-US" sz="3200" spc="-5" dirty="0">
                <a:latin typeface="Arial"/>
                <a:cs typeface="Arial"/>
              </a:rPr>
              <a:t>Annual</a:t>
            </a:r>
            <a:r>
              <a:rPr lang="en-US" sz="3200" spc="-180" dirty="0">
                <a:latin typeface="Arial"/>
                <a:cs typeface="Arial"/>
              </a:rPr>
              <a:t> </a:t>
            </a:r>
            <a:r>
              <a:rPr lang="en-US" sz="3200" spc="-5" dirty="0">
                <a:latin typeface="Arial"/>
                <a:cs typeface="Arial"/>
              </a:rPr>
              <a:t>Update, Goal Analysis</a:t>
            </a:r>
            <a:r>
              <a:rPr lang="en-US" sz="3200" dirty="0">
                <a:latin typeface="Arial"/>
                <a:cs typeface="Arial"/>
              </a:rPr>
              <a:t>).</a:t>
            </a:r>
          </a:p>
          <a:p>
            <a:pPr marL="355600" marR="102235" indent="-342900">
              <a:lnSpc>
                <a:spcPct val="10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Meeting</a:t>
            </a:r>
            <a:r>
              <a:rPr lang="en-US" sz="3200" b="1" spc="-5" dirty="0">
                <a:latin typeface="Arial"/>
                <a:cs typeface="Arial"/>
              </a:rPr>
              <a:t> </a:t>
            </a:r>
            <a:r>
              <a:rPr lang="en-US" sz="3200" dirty="0">
                <a:latin typeface="Arial"/>
                <a:cs typeface="Arial"/>
              </a:rPr>
              <a:t>to discuss </a:t>
            </a:r>
            <a:r>
              <a:rPr lang="en-US" sz="3200" spc="-5" dirty="0">
                <a:latin typeface="Arial"/>
                <a:cs typeface="Arial"/>
              </a:rPr>
              <a:t>progress, </a:t>
            </a:r>
            <a:r>
              <a:rPr lang="en-US" sz="3200" dirty="0">
                <a:latin typeface="Arial"/>
                <a:cs typeface="Arial"/>
              </a:rPr>
              <a:t>celebrate successes,</a:t>
            </a:r>
            <a:r>
              <a:rPr lang="en-US" sz="3200" spc="-70" dirty="0">
                <a:latin typeface="Arial"/>
                <a:cs typeface="Arial"/>
              </a:rPr>
              <a:t> </a:t>
            </a:r>
            <a:r>
              <a:rPr lang="en-US" sz="3200" dirty="0">
                <a:latin typeface="Arial"/>
                <a:cs typeface="Arial"/>
              </a:rPr>
              <a:t>and identify </a:t>
            </a:r>
            <a:r>
              <a:rPr lang="en-US" sz="3200" spc="-5" dirty="0">
                <a:latin typeface="Arial"/>
                <a:cs typeface="Arial"/>
              </a:rPr>
              <a:t>challenges and </a:t>
            </a:r>
            <a:r>
              <a:rPr lang="en-US" sz="3200" dirty="0">
                <a:latin typeface="Arial"/>
                <a:cs typeface="Arial"/>
              </a:rPr>
              <a:t>possible</a:t>
            </a:r>
            <a:r>
              <a:rPr lang="en-US" sz="3200" spc="-25" dirty="0">
                <a:latin typeface="Arial"/>
                <a:cs typeface="Arial"/>
              </a:rPr>
              <a:t> </a:t>
            </a:r>
            <a:r>
              <a:rPr lang="en-US" sz="3200" dirty="0">
                <a:latin typeface="Arial"/>
                <a:cs typeface="Arial"/>
              </a:rPr>
              <a:t>solutions.</a:t>
            </a:r>
          </a:p>
          <a:p>
            <a:pPr marL="355600" marR="5080" indent="-342900">
              <a:lnSpc>
                <a:spcPct val="10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>
                <a:latin typeface="Arial"/>
                <a:cs typeface="Arial"/>
              </a:rPr>
              <a:t>Providing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status reports </a:t>
            </a:r>
            <a:r>
              <a:rPr lang="en-US" sz="3200" dirty="0">
                <a:latin typeface="Arial"/>
                <a:cs typeface="Arial"/>
              </a:rPr>
              <a:t>to the </a:t>
            </a:r>
            <a:r>
              <a:rPr lang="en-US" sz="3200" spc="-5" dirty="0">
                <a:latin typeface="Arial"/>
                <a:cs typeface="Arial"/>
              </a:rPr>
              <a:t>leadership </a:t>
            </a:r>
            <a:r>
              <a:rPr lang="en-US" sz="3200" dirty="0">
                <a:latin typeface="Arial"/>
                <a:cs typeface="Arial"/>
              </a:rPr>
              <a:t>team </a:t>
            </a:r>
            <a:r>
              <a:rPr lang="en-US" sz="3200" spc="-5" dirty="0">
                <a:latin typeface="Arial"/>
                <a:cs typeface="Arial"/>
              </a:rPr>
              <a:t>so </a:t>
            </a:r>
            <a:r>
              <a:rPr lang="en-US" sz="3200" dirty="0">
                <a:latin typeface="Arial"/>
                <a:cs typeface="Arial"/>
              </a:rPr>
              <a:t>they can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provide support </a:t>
            </a:r>
            <a:r>
              <a:rPr lang="en-US" sz="3200" dirty="0">
                <a:latin typeface="Arial"/>
                <a:cs typeface="Arial"/>
              </a:rPr>
              <a:t>and </a:t>
            </a:r>
            <a:r>
              <a:rPr lang="en-US" sz="3200" spc="-5" dirty="0">
                <a:latin typeface="Arial"/>
                <a:cs typeface="Arial"/>
              </a:rPr>
              <a:t>make </a:t>
            </a:r>
            <a:r>
              <a:rPr lang="en-US" sz="3200" b="1" dirty="0">
                <a:solidFill>
                  <a:srgbClr val="FFFF00"/>
                </a:solidFill>
                <a:latin typeface="Arial"/>
                <a:cs typeface="Arial"/>
              </a:rPr>
              <a:t>timely</a:t>
            </a:r>
            <a:r>
              <a:rPr lang="en-US" sz="3200" b="1" spc="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adjustments</a:t>
            </a:r>
            <a:r>
              <a:rPr lang="en-US" sz="3200" spc="-5" dirty="0">
                <a:latin typeface="Arial"/>
                <a:cs typeface="Arial"/>
              </a:rPr>
              <a:t>.</a:t>
            </a:r>
            <a:endParaRPr lang="en-US" sz="32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ABC5C3-3870-F3F1-83F8-546F930828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498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505C5-BF55-2564-2B42-27C6D770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Reflect and Adjust Course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F607D-0098-1523-D12E-1E24BEF91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spc="-5" dirty="0">
                <a:latin typeface="Arial"/>
                <a:cs typeface="Arial"/>
              </a:rPr>
              <a:t>If </a:t>
            </a:r>
            <a:r>
              <a:rPr lang="en-US" sz="3200" dirty="0">
                <a:latin typeface="Arial"/>
                <a:cs typeface="Arial"/>
              </a:rPr>
              <a:t>EBIs </a:t>
            </a:r>
            <a:r>
              <a:rPr lang="en-US" sz="3200" spc="-5" dirty="0">
                <a:latin typeface="Arial"/>
                <a:cs typeface="Arial"/>
              </a:rPr>
              <a:t>are </a:t>
            </a:r>
            <a:r>
              <a:rPr lang="en-US" sz="3200" dirty="0">
                <a:latin typeface="Arial"/>
                <a:cs typeface="Arial"/>
              </a:rPr>
              <a:t>not achieving the desired </a:t>
            </a:r>
            <a:r>
              <a:rPr lang="en-US" sz="3200" spc="-5" dirty="0">
                <a:latin typeface="Arial"/>
                <a:cs typeface="Arial"/>
              </a:rPr>
              <a:t>outcomes, use implementation and monitoring data to determine how to adjust course to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stay on track </a:t>
            </a:r>
            <a:r>
              <a:rPr lang="en-US" sz="3200" spc="-5" dirty="0">
                <a:latin typeface="Arial"/>
                <a:cs typeface="Arial"/>
              </a:rPr>
              <a:t>with </a:t>
            </a:r>
            <a:r>
              <a:rPr lang="en-US" sz="3200" dirty="0">
                <a:latin typeface="Arial"/>
                <a:cs typeface="Arial"/>
              </a:rPr>
              <a:t>goals </a:t>
            </a:r>
            <a:r>
              <a:rPr lang="en-US" sz="3200" spc="-5" dirty="0">
                <a:latin typeface="Arial"/>
                <a:cs typeface="Arial"/>
              </a:rPr>
              <a:t>and </a:t>
            </a:r>
            <a:r>
              <a:rPr lang="en-US" sz="3200" b="1" spc="-5" dirty="0">
                <a:solidFill>
                  <a:srgbClr val="FFFF00"/>
                </a:solidFill>
                <a:latin typeface="Arial"/>
                <a:cs typeface="Arial"/>
              </a:rPr>
              <a:t>minimize the loss of time and </a:t>
            </a:r>
            <a:r>
              <a:rPr lang="en-US" sz="3200" b="1" dirty="0">
                <a:solidFill>
                  <a:srgbClr val="FFFF00"/>
                </a:solidFill>
                <a:latin typeface="Arial"/>
                <a:cs typeface="Arial"/>
              </a:rPr>
              <a:t>resources</a:t>
            </a:r>
            <a:r>
              <a:rPr lang="en-US" sz="3200" dirty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6F94D-9D16-DE20-401F-D60E869D9B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604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924F1-AEE9-8875-B726-2E42A9136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D787-8516-C02D-B222-28B69BE9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Reflect and Adjust Course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46988-C0E0-4E11-2497-6FBC7B945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data are used to make adjustments to the plan and are monitored carefully to determine if they are positively impacting progress.</a:t>
            </a:r>
          </a:p>
          <a:p>
            <a:r>
              <a:rPr lang="en-US" dirty="0"/>
              <a:t>Monthly and quarterly reviews inform what adjustments are needed.</a:t>
            </a:r>
          </a:p>
          <a:p>
            <a:r>
              <a:rPr lang="en-US" dirty="0"/>
              <a:t>Reporting routines built across the system keep data accessible and educational partners in the loop.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B00AF-6F77-FC1A-ADE5-E1CFFB21A3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3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3AF29-8653-45C1-BB00-1E8E8821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California’s System of Support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5E13-849A-48CD-B849-43EA36324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508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pc="-5" dirty="0"/>
              <a:t>The overarching goal of </a:t>
            </a:r>
            <a:r>
              <a:rPr lang="en-US" spc="-5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2" tooltip="California Department of Education California's System of Support 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California's System of Support</a:t>
            </a:r>
            <a:r>
              <a:rPr lang="en-US" spc="-5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pc="-5" dirty="0"/>
              <a:t>is to help LEAs and their schools meet the needs of each student they serve, with a focus on building local  capacity to sustain improvement and to effectively address disparities in opportunities and outcomes.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8FB9C-259B-55E9-D483-F97202355B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4150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F2F8F-A8C4-ADE2-31CA-F0B4872C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Cycle: Step 5 back to Step 1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D3BCE-743B-61AC-4C4C-AAF2A0E1F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909955" lvl="0" indent="-342900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Discussions are more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results-focused</a:t>
            </a:r>
            <a:r>
              <a:rPr kumimoji="0" lang="en-US" b="1" i="0" u="none" strike="noStrike" kern="1200" cap="none" spc="-8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than compliance-driven.</a:t>
            </a:r>
          </a:p>
          <a:p>
            <a:pPr marL="355600" marR="5080" lvl="0" indent="-342900" defTabSz="914400" rtl="0" eaLnBrk="1" fontAlgn="auto" latinLnBrk="0" hangingPunct="1">
              <a:lnSpc>
                <a:spcPct val="100000"/>
              </a:lnSpc>
              <a:spcBef>
                <a:spcPts val="178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Adjustments to the plan are determined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collaboratively, are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justified, and</a:t>
            </a:r>
            <a:r>
              <a:rPr kumimoji="0" lang="en-US" b="0" i="0" u="none" strike="noStrike" kern="1200" cap="none" spc="-5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are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communicated to </a:t>
            </a:r>
            <a:r>
              <a:rPr kumimoji="0" lang="en-US" b="0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staff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(promotes </a:t>
            </a:r>
            <a:r>
              <a:rPr kumimoji="0" lang="en-US" b="1" i="0" u="none" strike="noStrike" kern="1200" cap="none" spc="-5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buy-in</a:t>
            </a:r>
            <a:r>
              <a:rPr kumimoji="0" lang="en-US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).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116839" lvl="0" indent="-342900" defTabSz="914400" rtl="0" eaLnBrk="1" fontAlgn="auto" latinLnBrk="0" hangingPunct="1">
              <a:lnSpc>
                <a:spcPct val="100000"/>
              </a:lnSpc>
              <a:spcBef>
                <a:spcPts val="177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LEAs use school-level</a:t>
            </a:r>
            <a:r>
              <a:rPr kumimoji="0" lang="en-US" b="0" i="0" u="none" strike="noStrike" kern="1200" cap="none" spc="-6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data to make adjustments, so their responsive</a:t>
            </a:r>
            <a:r>
              <a:rPr kumimoji="0" lang="en-US" b="0" i="0" u="none" strike="noStrike" kern="1200" cap="none" spc="-4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supports are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more effective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31187-F2D1-02F5-5D7E-63E6DA53F0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217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815A6A-BCE9-5985-A677-4EF3030A0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545AE-B877-3485-5FA6-7C778002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Cycle: Step 5 back to Step 1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BEE8D-1767-0B5B-9389-C4A7321D8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14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continuous improvement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cycle is</a:t>
            </a:r>
            <a:r>
              <a:rPr kumimoji="0" lang="en-US" sz="3200" b="0" i="0" u="none" strike="noStrike" kern="1200" cap="none" spc="-8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ongoing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.</a:t>
            </a: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At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the end of each school </a:t>
            </a:r>
            <a:r>
              <a:rPr kumimoji="0" lang="en-US" sz="3200" b="0" i="0" u="none" strike="noStrike" kern="1200" cap="none" spc="-4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year,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outcomes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are reviewed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and those not completed/not achieved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are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examined and </a:t>
            </a:r>
            <a:r>
              <a:rPr kumimoji="0" lang="en-US" sz="3200" b="1" i="0" u="none" strike="noStrike" kern="1200" cap="none" spc="-5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adjusted based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 data</a:t>
            </a:r>
            <a:r>
              <a:rPr kumimoji="0" lang="en-US" sz="3200" b="1" i="0" u="none" strike="noStrike" kern="1200" cap="none" spc="-12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results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(e.g., Annual</a:t>
            </a:r>
            <a:r>
              <a:rPr kumimoji="0" lang="en-US" sz="3200" b="0" i="0" u="none" strike="noStrike" kern="1200" cap="none" spc="-20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Update, Goal Analysis).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542290" lvl="0" indent="-342900" defTabSz="914400" rtl="0" eaLnBrk="1" fontAlgn="auto" latinLnBrk="0" hangingPunct="1">
              <a:lnSpc>
                <a:spcPct val="100000"/>
              </a:lnSpc>
              <a:spcBef>
                <a:spcPts val="192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Other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goals and actions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are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added, and improvement</a:t>
            </a:r>
            <a:r>
              <a:rPr kumimoji="0" lang="en-US" sz="3200" b="0" i="0" u="none" strike="noStrike" kern="1200" cap="none" spc="-8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plans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are</a:t>
            </a:r>
            <a:r>
              <a:rPr kumimoji="0" lang="en-US" sz="3200" b="0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32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detailed.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2F4C3-B2EE-CCAC-C4DC-592E9D1DE7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5141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8D5E4-7735-FE59-2B70-E77D0656B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Outline the Continuous Improvement Process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B154B-FD3B-5D8B-D7B2-514EF8E85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9266" marR="498475" lvl="0" indent="-4572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69900" algn="l"/>
                <a:tab pos="470534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Will you work with a framework of </a:t>
            </a:r>
            <a:r>
              <a:rPr kumimoji="0" lang="en-US" sz="28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effective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practice? If so, which</a:t>
            </a:r>
            <a:r>
              <a:rPr kumimoji="0" lang="en-US" sz="2800" b="0" i="0" u="none" strike="noStrike" kern="1200" cap="none" spc="-23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one(s)? </a:t>
            </a:r>
            <a:r>
              <a:rPr kumimoji="0" lang="en-US" sz="2800" b="0" i="0" u="none" strike="noStrike" kern="1200" cap="none" spc="-4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(You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may incorporate portions of more than one.) </a:t>
            </a:r>
          </a:p>
          <a:p>
            <a:pPr marL="469266" marR="498475" lvl="0" indent="-4572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69900" algn="l"/>
                <a:tab pos="470534" algn="l"/>
              </a:tabLst>
              <a:defRPr/>
            </a:pPr>
            <a:endParaRPr lang="en-US" sz="2800" dirty="0">
              <a:latin typeface="Arial"/>
              <a:cs typeface="Arial"/>
            </a:endParaRPr>
          </a:p>
          <a:p>
            <a:pPr marL="469266" marR="498475" lvl="0" indent="-4572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69900" algn="l"/>
                <a:tab pos="470534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How does the needs assessment fit </a:t>
            </a:r>
            <a:r>
              <a:rPr kumimoji="0" lang="en-US" sz="28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into your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overall theory of action</a:t>
            </a:r>
            <a:r>
              <a:rPr kumimoji="0" lang="en-US" sz="2800" b="0" i="0" u="none" strike="noStrike" kern="1200" cap="none" spc="-204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for improvement? </a:t>
            </a:r>
          </a:p>
          <a:p>
            <a:pPr marL="469266" marR="498475" lvl="0" indent="-4572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69900" algn="l"/>
                <a:tab pos="470534" algn="l"/>
              </a:tabLst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266" marR="498475" lvl="0" indent="-4572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69900" algn="l"/>
                <a:tab pos="470534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How do the results from the needs assessment inform the creation of a</a:t>
            </a:r>
            <a:r>
              <a:rPr kumimoji="0" lang="en-US" sz="2800" b="0" i="0" u="none" strike="noStrike" kern="1200" cap="none" spc="-28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plan?</a:t>
            </a:r>
          </a:p>
          <a:p>
            <a:pPr marL="12066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>
                <a:tab pos="469900" algn="l"/>
                <a:tab pos="470534" algn="l"/>
              </a:tabLst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343FE-3E82-12ED-92D5-AF92A3D8E5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208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08B49-D1FB-D84C-F75D-A2576D3F0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6A3A0-7460-BAAD-68E8-CBFBBE31A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Outline the Continuous Improvement Process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EB8EB-3345-F984-1DC9-C461CE39C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066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>
                <a:tab pos="469900" algn="l"/>
                <a:tab pos="470534" algn="l"/>
              </a:tabLst>
              <a:defRPr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Continued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12066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>
                <a:tab pos="469900" algn="l"/>
                <a:tab pos="470534" algn="l"/>
              </a:tabLst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26416" indent="-514350">
              <a:buFont typeface="+mj-lt"/>
              <a:buAutoNum type="arabicPeriod" startAt="4"/>
              <a:tabLst>
                <a:tab pos="469900" algn="l"/>
                <a:tab pos="470534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How do the results from the needs assessment inform immediate next</a:t>
            </a:r>
            <a:r>
              <a:rPr kumimoji="0" lang="en-US" sz="2800" b="0" i="0" u="none" strike="noStrike" kern="1200" cap="none" spc="-23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steps for the school, the </a:t>
            </a:r>
            <a:r>
              <a:rPr kumimoji="0" lang="en-US" sz="28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LEA,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and the COE? </a:t>
            </a:r>
          </a:p>
          <a:p>
            <a:pPr marL="12066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>
                <a:tab pos="469900" algn="l"/>
                <a:tab pos="470534" algn="l"/>
              </a:tabLst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26416" marR="0" lvl="0" indent="-5143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5"/>
              <a:tabLst>
                <a:tab pos="469900" algn="l"/>
                <a:tab pos="470534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How do the monitoring processes (by the school, </a:t>
            </a:r>
            <a:r>
              <a:rPr kumimoji="0" lang="en-US" sz="28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LEA,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and/or COE)</a:t>
            </a:r>
            <a:r>
              <a:rPr kumimoji="0" lang="en-US" sz="2800" b="0" i="0" u="none" strike="noStrike" kern="1200" cap="none" spc="-19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connect back to the needs assessment? </a:t>
            </a:r>
          </a:p>
          <a:p>
            <a:pPr marL="526416" marR="0" lvl="0" indent="-5143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5"/>
              <a:tabLst>
                <a:tab pos="469900" algn="l"/>
                <a:tab pos="470534" algn="l"/>
              </a:tabLst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26416" marR="0" lvl="0" indent="-5143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5"/>
              <a:tabLst>
                <a:tab pos="469900" algn="l"/>
                <a:tab pos="470534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How do the results from the monitoring processes inform future</a:t>
            </a:r>
            <a:r>
              <a:rPr kumimoji="0" lang="en-US" sz="2800" b="0" i="0" u="none" strike="noStrike" kern="1200" cap="none" spc="-24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needs assessments and subsequent improvement plans?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CD5600-980F-5BB7-8EDC-B67030C054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463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C68EE-6474-BA14-63CB-6EDE20CAE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D153-7FAE-76FB-72C7-48691FE85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102" y="1932317"/>
            <a:ext cx="11093570" cy="3536829"/>
          </a:xfrm>
        </p:spPr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02719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479C8-65B9-E3FF-76F3-DAFC4DE16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DF065-E478-2C0B-691A-7E20C1EEB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3" tooltip="California Department of Education California School Dashboard"/>
              </a:rPr>
              <a:t>CDE California School Dashboard</a:t>
            </a:r>
            <a:endParaRPr lang="en-US" dirty="0"/>
          </a:p>
          <a:p>
            <a:endParaRPr lang="en-US" spc="-5" dirty="0">
              <a:hlinkClick r:id="rId4" tooltip="California Department of Education California's System of Support "/>
            </a:endParaRPr>
          </a:p>
          <a:p>
            <a:r>
              <a:rPr lang="en-US" spc="-5" dirty="0">
                <a:hlinkClick r:id="rId4" tooltip="California Department of Education California's System of Support "/>
              </a:rPr>
              <a:t>CDE California's System of Support</a:t>
            </a:r>
            <a:endParaRPr lang="en-US" spc="-5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5" tooltip="California Department of Education Continuous Improvement Resources"/>
              </a:rPr>
              <a:t>CDE Continuous Improvement Resources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6" tooltip="California Department of Education Local Control and Accountability Plan"/>
              </a:rPr>
              <a:t>CDE Local Control and Accountability Plan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F713F-CF00-6D98-7906-5293D435AA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29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A5004-04D9-9DDC-E189-CB70B175B1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FC4C-B287-90B5-B1AB-16C717ED9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DB947-1AC9-EBFE-3717-E0401A1A7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 tooltip="Utilizing Integrated Resources to Implement the School and District Improvement Cycle and Supports"/>
              </a:rPr>
              <a:t>CCSSO Utilizing Integrated Resources to Implement the School and District Improvement Cycle and Supports</a:t>
            </a:r>
            <a:endParaRPr lang="en-US" dirty="0"/>
          </a:p>
          <a:p>
            <a:endParaRPr lang="en-US" sz="3200" spc="-5" dirty="0">
              <a:latin typeface="Arial"/>
              <a:cs typeface="Arial"/>
              <a:hlinkClick r:id="rId3" tooltip="Using Needs Assessments for School and District Improvement: A Tactical Guide"/>
            </a:endParaRPr>
          </a:p>
          <a:p>
            <a:r>
              <a:rPr lang="en-US" sz="3200" spc="-5" dirty="0">
                <a:latin typeface="Arial"/>
                <a:cs typeface="Arial"/>
                <a:hlinkClick r:id="rId3" tooltip="Using Needs Assessments for School and District Improvement: A Tactical Guide"/>
              </a:rPr>
              <a:t>CCSSO Using Needs Assessments </a:t>
            </a:r>
            <a:r>
              <a:rPr lang="en-US" sz="3200" dirty="0">
                <a:latin typeface="Arial"/>
                <a:cs typeface="Arial"/>
                <a:hlinkClick r:id="rId3" tooltip="Using Needs Assessments for School and District Improvement: A Tactical Guide"/>
              </a:rPr>
              <a:t>for </a:t>
            </a:r>
            <a:r>
              <a:rPr lang="en-US" sz="3200" spc="-5" dirty="0">
                <a:latin typeface="Arial"/>
                <a:cs typeface="Arial"/>
                <a:hlinkClick r:id="rId3" tooltip="Using Needs Assessments for School and District Improvement: A Tactical Guide"/>
              </a:rPr>
              <a:t>School and</a:t>
            </a:r>
            <a:r>
              <a:rPr lang="en-US" sz="3200" spc="-45" dirty="0">
                <a:latin typeface="Arial"/>
                <a:cs typeface="Arial"/>
                <a:hlinkClick r:id="rId3" tooltip="Using Needs Assessments for School and District Improvement: A Tactical Guide"/>
              </a:rPr>
              <a:t> </a:t>
            </a:r>
            <a:r>
              <a:rPr lang="en-US" sz="3200" dirty="0">
                <a:latin typeface="Arial"/>
                <a:cs typeface="Arial"/>
                <a:hlinkClick r:id="rId3" tooltip="Using Needs Assessments for School and District Improvement: A Tactical Guide"/>
              </a:rPr>
              <a:t>District </a:t>
            </a:r>
            <a:r>
              <a:rPr lang="en-US" sz="3200" spc="-5" dirty="0">
                <a:latin typeface="Arial"/>
                <a:cs typeface="Arial"/>
                <a:hlinkClick r:id="rId3" tooltip="Using Needs Assessments for School and District Improvement: A Tactical Guide"/>
              </a:rPr>
              <a:t>Improvement: </a:t>
            </a:r>
            <a:r>
              <a:rPr lang="en-US" sz="3200" dirty="0">
                <a:latin typeface="Arial"/>
                <a:cs typeface="Arial"/>
                <a:hlinkClick r:id="rId3" tooltip="Using Needs Assessments for School and District Improvement: A Tactical Guide"/>
              </a:rPr>
              <a:t>A </a:t>
            </a:r>
            <a:r>
              <a:rPr lang="en-US" sz="3200" spc="-30" dirty="0">
                <a:latin typeface="Arial"/>
                <a:cs typeface="Arial"/>
                <a:hlinkClick r:id="rId3" tooltip="Using Needs Assessments for School and District Improvement: A Tactical Guide"/>
              </a:rPr>
              <a:t>Tactical </a:t>
            </a:r>
            <a:r>
              <a:rPr lang="en-US" sz="3200" spc="-5" dirty="0">
                <a:latin typeface="Arial"/>
                <a:cs typeface="Arial"/>
                <a:hlinkClick r:id="rId3" tooltip="Using Needs Assessments for School and District Improvement: A Tactical Guide"/>
              </a:rPr>
              <a:t>Guide</a:t>
            </a:r>
            <a:endParaRPr lang="en-US" sz="3200" spc="-5" dirty="0">
              <a:latin typeface="Arial"/>
              <a:cs typeface="Arial"/>
            </a:endParaRPr>
          </a:p>
          <a:p>
            <a:endParaRPr lang="en-US" spc="-5" dirty="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20575-0862-6F1D-23E2-7207ABDEF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7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0642-21CC-2FE7-BD29-307E285E9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83349-F891-0020-BB61-12FDDADFF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Set Direction and Purpose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FFFF00"/>
                </a:solidFill>
              </a:rPr>
              <a:t>1A: Overview of Continuous Improvement and the LCAP</a:t>
            </a:r>
          </a:p>
          <a:p>
            <a:pPr marL="517525" indent="-517525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517525" indent="-517525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en-US" dirty="0"/>
              <a:t>Assess Local Needs and Determine Causal Factors of Greatest Needs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3000" dirty="0">
                <a:solidFill>
                  <a:schemeClr val="bg1"/>
                </a:solidFill>
              </a:rPr>
              <a:t>2A: Planning a Needs Assessment for Continuous Improvement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3000" dirty="0">
                <a:solidFill>
                  <a:schemeClr val="bg1"/>
                </a:solidFill>
              </a:rPr>
              <a:t>2B: Designing a Needs Assessment for Continuous Improvement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3000" dirty="0">
                <a:solidFill>
                  <a:schemeClr val="bg1"/>
                </a:solidFill>
              </a:rPr>
              <a:t>2C: Introduction to Root Cause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80B6F1-D14F-7DEC-766B-12937988FD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3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2605D1-3CD5-00BF-FCB4-C98F88847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35FA-8E26-9BE6-B5FE-27550154D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Purpose of Module 1A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1C19-765C-2B55-172A-8479D6C9B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508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pc="-5" dirty="0"/>
              <a:t>The purpose of Module 1A is to assist LEAs and their educational partners as they plan and implement their continuous improvement efforts through the LCAP and school planning processes.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561D5B-F73A-5B11-6EEC-AA42F161C8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3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F7525-FAE0-D478-4A20-11538E3F9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102" y="1932317"/>
            <a:ext cx="11093570" cy="3536829"/>
          </a:xfrm>
        </p:spPr>
        <p:txBody>
          <a:bodyPr>
            <a:normAutofit/>
          </a:bodyPr>
          <a:lstStyle/>
          <a:p>
            <a:r>
              <a:rPr lang="en-US" dirty="0"/>
              <a:t>Introduction to Continuous Improvement</a:t>
            </a:r>
          </a:p>
        </p:txBody>
      </p:sp>
    </p:spTree>
    <p:extLst>
      <p:ext uri="{BB962C8B-B14F-4D97-AF65-F5344CB8AC3E}">
        <p14:creationId xmlns:p14="http://schemas.microsoft.com/office/powerpoint/2010/main" val="368621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6DA5-D509-BB59-A485-59767F0AE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Continuous Improvement?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0C550-6EF2-521C-63AE-7B25222A5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CCSSO publication, </a:t>
            </a:r>
            <a:r>
              <a:rPr lang="en-US" dirty="0">
                <a:hlinkClick r:id="rId2" tooltip="Utilizing Integrated Resources to Implement the School and District Improvement Cycle and Supports"/>
              </a:rPr>
              <a:t>Utilizing Integrated Resources to Implement the School and District Improvement Cycle and Supports</a:t>
            </a:r>
            <a:r>
              <a:rPr lang="en-US" dirty="0"/>
              <a:t>, states that the goal of continuous improvement is to reduce “the gap between </a:t>
            </a:r>
            <a:r>
              <a:rPr lang="en-US" b="1" dirty="0">
                <a:solidFill>
                  <a:srgbClr val="FFFF00"/>
                </a:solidFill>
              </a:rPr>
              <a:t>actual</a:t>
            </a:r>
            <a:r>
              <a:rPr lang="en-US" dirty="0"/>
              <a:t> practice and the </a:t>
            </a:r>
            <a:r>
              <a:rPr lang="en-US" b="1" dirty="0">
                <a:solidFill>
                  <a:srgbClr val="FFFF00"/>
                </a:solidFill>
              </a:rPr>
              <a:t>most effective </a:t>
            </a:r>
            <a:r>
              <a:rPr lang="en-US" dirty="0"/>
              <a:t>practice.”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CD6B3-3F95-1B9B-6869-3731137F47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7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AF663-C4AE-3416-D321-AB111C9E2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Continuous Improvement?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0BC40-B43D-6343-86EA-BE9B401C5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Continuous improvement is a process of:</a:t>
            </a:r>
          </a:p>
          <a:p>
            <a:pPr marL="793750" indent="-328613">
              <a:spcBef>
                <a:spcPts val="0"/>
              </a:spcBef>
            </a:pPr>
            <a:r>
              <a:rPr lang="en-US" dirty="0"/>
              <a:t>Identifying what is working and what needs to change.</a:t>
            </a:r>
          </a:p>
          <a:p>
            <a:pPr marL="793750" indent="-328613">
              <a:spcBef>
                <a:spcPts val="0"/>
              </a:spcBef>
            </a:pPr>
            <a:r>
              <a:rPr lang="en-US" dirty="0"/>
              <a:t>Developing a sound plan (e.g., LCAP, school plan) and including effective EBIs in the plan.</a:t>
            </a:r>
          </a:p>
          <a:p>
            <a:pPr marL="793750" indent="-328613">
              <a:spcBef>
                <a:spcPts val="0"/>
              </a:spcBef>
            </a:pPr>
            <a:r>
              <a:rPr lang="en-US" dirty="0"/>
              <a:t>Implementing the plan.</a:t>
            </a:r>
          </a:p>
          <a:p>
            <a:pPr marL="793750" indent="-328613">
              <a:spcBef>
                <a:spcPts val="0"/>
              </a:spcBef>
            </a:pPr>
            <a:r>
              <a:rPr lang="en-US" dirty="0"/>
              <a:t>Using data to monitor outcomes and make timely  adjustments to improve those outcomes.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BCC5A-5501-D976-F627-04AA41953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04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65A04-B05B-8E39-4B15-FD1C7E27E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Drives Continuous Improvement?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5B747-CBCB-96CC-96DF-E940EDA3F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Change in practice </a:t>
            </a:r>
            <a:r>
              <a:rPr lang="en-US" dirty="0"/>
              <a:t>is the core driver of improvement. This is true for state educational agencies, LEAs, schools, and individuals.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9BAD7-08A4-A035-E838-E796014379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D5D0-5ABB-40D7-A021-B610E9560A5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83601"/>
      </p:ext>
    </p:extLst>
  </p:cSld>
  <p:clrMapOvr>
    <a:masterClrMapping/>
  </p:clrMapOvr>
</p:sld>
</file>

<file path=ppt/theme/theme1.xml><?xml version="1.0" encoding="utf-8"?>
<a:theme xmlns:a="http://schemas.openxmlformats.org/drawingml/2006/main" name="CDE Set 1">
  <a:themeElements>
    <a:clrScheme name="Custom 1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C000"/>
      </a:hlink>
      <a:folHlink>
        <a:srgbClr val="FFC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 Set 2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E Set 3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DE Set 4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DE Set 5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DE Set 6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DE Set 7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1638</Words>
  <Application>Microsoft Office PowerPoint</Application>
  <PresentationFormat>Widescreen</PresentationFormat>
  <Paragraphs>195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CDE Set 1</vt:lpstr>
      <vt:lpstr>CDE Set 2</vt:lpstr>
      <vt:lpstr>CDE Set 3</vt:lpstr>
      <vt:lpstr>CDE Set 4</vt:lpstr>
      <vt:lpstr>CDE Set 5</vt:lpstr>
      <vt:lpstr>CDE Set 6</vt:lpstr>
      <vt:lpstr>CDE Set 7</vt:lpstr>
      <vt:lpstr>California’s System of Support 1. Set Direction and Purpose  Module 1A: Overview of Continuous Improvement and the Local Control and Accountability Plan</vt:lpstr>
      <vt:lpstr>Acronyms</vt:lpstr>
      <vt:lpstr>California’s System of Support Goal</vt:lpstr>
      <vt:lpstr>Overview of Modules</vt:lpstr>
      <vt:lpstr>Purpose of Module 1A</vt:lpstr>
      <vt:lpstr>Introduction to Continuous Improvement</vt:lpstr>
      <vt:lpstr>Why Continuous Improvement?</vt:lpstr>
      <vt:lpstr>What is Continuous Improvement?</vt:lpstr>
      <vt:lpstr>What Drives Continuous Improvement?</vt:lpstr>
      <vt:lpstr>What is the Continuous Improvement Process? (1)</vt:lpstr>
      <vt:lpstr>What is the Continuous Improvement Process? (2)</vt:lpstr>
      <vt:lpstr>What is the Continuous Improvement Process? (3)</vt:lpstr>
      <vt:lpstr>What is the Continuous Improvement Process? (4)</vt:lpstr>
      <vt:lpstr>What is the Continuous Improvement Process? (5)</vt:lpstr>
      <vt:lpstr>What is the Continuous Improvement Process? (6)</vt:lpstr>
      <vt:lpstr>PDSA Cycle Summary</vt:lpstr>
      <vt:lpstr>Implications for the LCAP</vt:lpstr>
      <vt:lpstr>Integrating Continuous Improvement and the LCAP</vt:lpstr>
      <vt:lpstr>Step 1: Set Direction and Purpose (1)</vt:lpstr>
      <vt:lpstr>Step 1: Set Direction and Purpose (2)</vt:lpstr>
      <vt:lpstr>Step 2: Assess Local Needs and Determine Causal Factors (1)</vt:lpstr>
      <vt:lpstr>Step 2: Assess Local Needs and Determine Causal Factors (2)</vt:lpstr>
      <vt:lpstr>Step 3: Plan for Improvement (1)</vt:lpstr>
      <vt:lpstr>Step 3: Plan for Improvement (2)</vt:lpstr>
      <vt:lpstr>Step 3: Plan for Improvement (3)</vt:lpstr>
      <vt:lpstr>Step 4: Implement and Monitor Work (1)</vt:lpstr>
      <vt:lpstr>Step 4: Implement and Monitor Work (2)</vt:lpstr>
      <vt:lpstr>Step 5: Reflect and Adjust Course (1)</vt:lpstr>
      <vt:lpstr>Step 5: Reflect and Adjust Course (2)</vt:lpstr>
      <vt:lpstr>Full Cycle: Step 5 back to Step 1 (1)</vt:lpstr>
      <vt:lpstr>Full Cycle: Step 5 back to Step 1 (2)</vt:lpstr>
      <vt:lpstr>Questions to Outline the Continuous Improvement Process (1)</vt:lpstr>
      <vt:lpstr>Questions to Outline the Continuous Improvement Process (2)</vt:lpstr>
      <vt:lpstr>Resources</vt:lpstr>
      <vt:lpstr>Resources (1)</vt:lpstr>
      <vt:lpstr>Resources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Improvement Module 1A - Title I (CA Dept of Education)</dc:title>
  <dc:subject>Overview of Continuous Improvement and the Local Control and Accountability Plan.</dc:subject>
  <dc:creator/>
  <cp:lastModifiedBy/>
  <cp:revision>1</cp:revision>
  <dcterms:created xsi:type="dcterms:W3CDTF">2025-06-17T16:02:55Z</dcterms:created>
  <dcterms:modified xsi:type="dcterms:W3CDTF">2025-07-10T18:44:10Z</dcterms:modified>
</cp:coreProperties>
</file>