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4.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5.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6.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54" r:id="rId1"/>
    <p:sldMasterId id="2147483659" r:id="rId2"/>
    <p:sldMasterId id="2147483648" r:id="rId3"/>
    <p:sldMasterId id="2147483664" r:id="rId4"/>
    <p:sldMasterId id="2147483671" r:id="rId5"/>
    <p:sldMasterId id="2147483676" r:id="rId6"/>
    <p:sldMasterId id="2147483681" r:id="rId7"/>
  </p:sldMasterIdLst>
  <p:notesMasterIdLst>
    <p:notesMasterId r:id="rId49"/>
  </p:notesMasterIdLst>
  <p:handoutMasterIdLst>
    <p:handoutMasterId r:id="rId50"/>
  </p:handoutMasterIdLst>
  <p:sldIdLst>
    <p:sldId id="260" r:id="rId8"/>
    <p:sldId id="262" r:id="rId9"/>
    <p:sldId id="257" r:id="rId10"/>
    <p:sldId id="263" r:id="rId11"/>
    <p:sldId id="264" r:id="rId12"/>
    <p:sldId id="265" r:id="rId13"/>
    <p:sldId id="266" r:id="rId14"/>
    <p:sldId id="269" r:id="rId15"/>
    <p:sldId id="270" r:id="rId16"/>
    <p:sldId id="271" r:id="rId17"/>
    <p:sldId id="276" r:id="rId18"/>
    <p:sldId id="299" r:id="rId19"/>
    <p:sldId id="300" r:id="rId20"/>
    <p:sldId id="277" r:id="rId21"/>
    <p:sldId id="278" r:id="rId22"/>
    <p:sldId id="301" r:id="rId23"/>
    <p:sldId id="302" r:id="rId24"/>
    <p:sldId id="303" r:id="rId25"/>
    <p:sldId id="304" r:id="rId26"/>
    <p:sldId id="305" r:id="rId27"/>
    <p:sldId id="306" r:id="rId28"/>
    <p:sldId id="283" r:id="rId29"/>
    <p:sldId id="307" r:id="rId30"/>
    <p:sldId id="308" r:id="rId31"/>
    <p:sldId id="309" r:id="rId32"/>
    <p:sldId id="285" r:id="rId33"/>
    <p:sldId id="310" r:id="rId34"/>
    <p:sldId id="286" r:id="rId35"/>
    <p:sldId id="311" r:id="rId36"/>
    <p:sldId id="312" r:id="rId37"/>
    <p:sldId id="313" r:id="rId38"/>
    <p:sldId id="314" r:id="rId39"/>
    <p:sldId id="274" r:id="rId40"/>
    <p:sldId id="315" r:id="rId41"/>
    <p:sldId id="287" r:id="rId42"/>
    <p:sldId id="317" r:id="rId43"/>
    <p:sldId id="318" r:id="rId44"/>
    <p:sldId id="316" r:id="rId45"/>
    <p:sldId id="268" r:id="rId46"/>
    <p:sldId id="298" r:id="rId47"/>
    <p:sldId id="319" r:id="rId4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4A6D"/>
    <a:srgbClr val="E56915"/>
    <a:srgbClr val="ED8B6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AF2138-9DE8-4FCA-9257-719A238FA057}" v="258" dt="2020-08-25T06:14:19.95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8" autoAdjust="0"/>
    <p:restoredTop sz="86328" autoAdjust="0"/>
  </p:normalViewPr>
  <p:slideViewPr>
    <p:cSldViewPr snapToGrid="0">
      <p:cViewPr varScale="1">
        <p:scale>
          <a:sx n="97" d="100"/>
          <a:sy n="97" d="100"/>
        </p:scale>
        <p:origin x="5796" y="90"/>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7" d="100"/>
          <a:sy n="87" d="100"/>
        </p:scale>
        <p:origin x="2988"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slide" Target="slides/slide32.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slide" Target="slides/slide35.xml"/><Relationship Id="rId47" Type="http://schemas.openxmlformats.org/officeDocument/2006/relationships/slide" Target="slides/slide40.xml"/><Relationship Id="rId50" Type="http://schemas.openxmlformats.org/officeDocument/2006/relationships/handoutMaster" Target="handoutMasters/handoutMaster1.xml"/><Relationship Id="rId55" Type="http://schemas.microsoft.com/office/2015/10/relationships/revisionInfo" Target="revisionInfo.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openxmlformats.org/officeDocument/2006/relationships/slide" Target="slides/slide39.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41" Type="http://schemas.openxmlformats.org/officeDocument/2006/relationships/slide" Target="slides/slide34.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slide" Target="slides/slide33.xml"/><Relationship Id="rId45" Type="http://schemas.openxmlformats.org/officeDocument/2006/relationships/slide" Target="slides/slide38.xml"/><Relationship Id="rId53"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49" Type="http://schemas.openxmlformats.org/officeDocument/2006/relationships/notesMaster" Target="notesMasters/notesMaster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4" Type="http://schemas.openxmlformats.org/officeDocument/2006/relationships/slide" Target="slides/slide37.xml"/><Relationship Id="rId52"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slide" Target="slides/slide36.xml"/><Relationship Id="rId48" Type="http://schemas.openxmlformats.org/officeDocument/2006/relationships/slide" Target="slides/slide41.xml"/><Relationship Id="rId56" Type="http://schemas.microsoft.com/office/2018/10/relationships/authors" Target="authors.xml"/><Relationship Id="rId8" Type="http://schemas.openxmlformats.org/officeDocument/2006/relationships/slide" Target="slides/slide1.xml"/><Relationship Id="rId51" Type="http://schemas.openxmlformats.org/officeDocument/2006/relationships/presProps" Target="presProps.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E931343-2F6C-4EC9-9DC2-9270877BDB4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B7EEC52-11A2-463D-8A0E-792EF2BC214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A08BE69-669F-416A-93EF-12E394687B13}" type="datetimeFigureOut">
              <a:rPr lang="en-US" smtClean="0"/>
              <a:t>7/10/2025</a:t>
            </a:fld>
            <a:endParaRPr lang="en-US"/>
          </a:p>
        </p:txBody>
      </p:sp>
      <p:sp>
        <p:nvSpPr>
          <p:cNvPr id="4" name="Footer Placeholder 3">
            <a:extLst>
              <a:ext uri="{FF2B5EF4-FFF2-40B4-BE49-F238E27FC236}">
                <a16:creationId xmlns:a16="http://schemas.microsoft.com/office/drawing/2014/main" id="{CA2C21C6-577A-414D-80D9-7CC98EBCB7A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8581264-43C8-4B2A-8249-E8564476D45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8F29019-704D-4805-9B43-8A1089A67E53}" type="slidenum">
              <a:rPr lang="en-US" smtClean="0"/>
              <a:t>‹#›</a:t>
            </a:fld>
            <a:endParaRPr lang="en-US"/>
          </a:p>
        </p:txBody>
      </p:sp>
    </p:spTree>
    <p:extLst>
      <p:ext uri="{BB962C8B-B14F-4D97-AF65-F5344CB8AC3E}">
        <p14:creationId xmlns:p14="http://schemas.microsoft.com/office/powerpoint/2010/main" val="35074621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110321-FE7C-41D5-A6A6-9361CA1AFD5B}" type="datetimeFigureOut">
              <a:rPr lang="en-US" smtClean="0"/>
              <a:t>7/10/2025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52AC79-A108-4FDF-A0BE-96CEB0D6FF0B}" type="slidenum">
              <a:rPr lang="en-US" smtClean="0"/>
              <a:t>‹#›</a:t>
            </a:fld>
            <a:endParaRPr lang="en-US"/>
          </a:p>
        </p:txBody>
      </p:sp>
    </p:spTree>
    <p:extLst>
      <p:ext uri="{BB962C8B-B14F-4D97-AF65-F5344CB8AC3E}">
        <p14:creationId xmlns:p14="http://schemas.microsoft.com/office/powerpoint/2010/main" val="20428694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dirty="0"/>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
        <p:nvSpPr>
          <p:cNvPr id="4" name="Slide Number Placeholder 3">
            <a:extLst>
              <a:ext uri="{FF2B5EF4-FFF2-40B4-BE49-F238E27FC236}">
                <a16:creationId xmlns:a16="http://schemas.microsoft.com/office/drawing/2014/main" id="{CFDA2547-572A-FA91-5996-CB7607A1FDF3}"/>
              </a:ext>
            </a:extLst>
          </p:cNvPr>
          <p:cNvSpPr>
            <a:spLocks noGrp="1"/>
          </p:cNvSpPr>
          <p:nvPr>
            <p:ph type="sldNum" sz="quarter" idx="10"/>
          </p:nvPr>
        </p:nvSpPr>
        <p:spPr/>
        <p:txBody>
          <a:bodyPr/>
          <a:lstStyle/>
          <a:p>
            <a:fld id="{34C8D5D0-5ABB-40D7-A021-B610E9560A54}" type="slidenum">
              <a:rPr lang="en-US" smtClean="0"/>
              <a:pPr/>
              <a:t>‹#›</a:t>
            </a:fld>
            <a:endParaRPr lang="en-US" dirty="0"/>
          </a:p>
        </p:txBody>
      </p:sp>
    </p:spTree>
    <p:extLst>
      <p:ext uri="{BB962C8B-B14F-4D97-AF65-F5344CB8AC3E}">
        <p14:creationId xmlns:p14="http://schemas.microsoft.com/office/powerpoint/2010/main" val="2526991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 uri="{C183D7F6-B498-43B3-948B-1728B52AA6E4}">
                <adec:decorative xmlns:adec="http://schemas.microsoft.com/office/drawing/2017/decorative" val="1"/>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
        <p:nvSpPr>
          <p:cNvPr id="5" name="Slide Number Placeholder 4">
            <a:extLst>
              <a:ext uri="{FF2B5EF4-FFF2-40B4-BE49-F238E27FC236}">
                <a16:creationId xmlns:a16="http://schemas.microsoft.com/office/drawing/2014/main" id="{7B6B1B5C-61D4-A866-498C-AC4055470F67}"/>
              </a:ext>
            </a:extLst>
          </p:cNvPr>
          <p:cNvSpPr>
            <a:spLocks noGrp="1"/>
          </p:cNvSpPr>
          <p:nvPr>
            <p:ph type="sldNum" sz="quarter" idx="10"/>
          </p:nvPr>
        </p:nvSpPr>
        <p:spPr/>
        <p:txBody>
          <a:bodyPr/>
          <a:lstStyle/>
          <a:p>
            <a:fld id="{576418EE-AE24-4B0F-8278-886358F6AD96}" type="slidenum">
              <a:rPr lang="en-US" smtClean="0"/>
              <a:pPr/>
              <a:t>‹#›</a:t>
            </a:fld>
            <a:endParaRPr lang="en-US" dirty="0"/>
          </a:p>
        </p:txBody>
      </p:sp>
      <p:pic>
        <p:nvPicPr>
          <p:cNvPr id="7" name="Picture 6" descr="The official seal of the California Department of Education.">
            <a:extLst>
              <a:ext uri="{FF2B5EF4-FFF2-40B4-BE49-F238E27FC236}">
                <a16:creationId xmlns:a16="http://schemas.microsoft.com/office/drawing/2014/main" id="{1C3B5A59-C234-A8BF-CFF3-795AFA76BAB4}"/>
              </a:ext>
            </a:extLst>
          </p:cNvPr>
          <p:cNvPicPr>
            <a:picLocks noChangeAspect="1"/>
          </p:cNvPicPr>
          <p:nvPr userDrawn="1"/>
        </p:nvPicPr>
        <p:blipFill>
          <a:blip r:embed="rId2"/>
          <a:stretch>
            <a:fillRect/>
          </a:stretch>
        </p:blipFill>
        <p:spPr>
          <a:xfrm>
            <a:off x="152400" y="5521601"/>
            <a:ext cx="1120923" cy="1132600"/>
          </a:xfrm>
          <a:prstGeom prst="rect">
            <a:avLst/>
          </a:prstGeom>
        </p:spPr>
      </p:pic>
    </p:spTree>
    <p:extLst>
      <p:ext uri="{BB962C8B-B14F-4D97-AF65-F5344CB8AC3E}">
        <p14:creationId xmlns:p14="http://schemas.microsoft.com/office/powerpoint/2010/main" val="12515705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 uri="{C183D7F6-B498-43B3-948B-1728B52AA6E4}">
                <adec:decorative xmlns:adec="http://schemas.microsoft.com/office/drawing/2017/decorative" val="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
        <p:nvSpPr>
          <p:cNvPr id="7" name="Slide Number Placeholder 6">
            <a:extLst>
              <a:ext uri="{FF2B5EF4-FFF2-40B4-BE49-F238E27FC236}">
                <a16:creationId xmlns:a16="http://schemas.microsoft.com/office/drawing/2014/main" id="{F025F2AA-2667-CD61-148C-55354A067FE3}"/>
              </a:ext>
            </a:extLst>
          </p:cNvPr>
          <p:cNvSpPr>
            <a:spLocks noGrp="1"/>
          </p:cNvSpPr>
          <p:nvPr>
            <p:ph type="sldNum" sz="quarter" idx="10"/>
          </p:nvPr>
        </p:nvSpPr>
        <p:spPr/>
        <p:txBody>
          <a:bodyPr/>
          <a:lstStyle/>
          <a:p>
            <a:fld id="{576418EE-AE24-4B0F-8278-886358F6AD96}" type="slidenum">
              <a:rPr lang="en-US" smtClean="0"/>
              <a:pPr/>
              <a:t>‹#›</a:t>
            </a:fld>
            <a:endParaRPr lang="en-US" dirty="0"/>
          </a:p>
        </p:txBody>
      </p:sp>
      <p:pic>
        <p:nvPicPr>
          <p:cNvPr id="8" name="Picture 7" descr="The official seal of the California Department of Education.">
            <a:extLst>
              <a:ext uri="{FF2B5EF4-FFF2-40B4-BE49-F238E27FC236}">
                <a16:creationId xmlns:a16="http://schemas.microsoft.com/office/drawing/2014/main" id="{68D91F5E-34FA-3B6E-3920-0C96A38D886A}"/>
              </a:ext>
            </a:extLst>
          </p:cNvPr>
          <p:cNvPicPr>
            <a:picLocks noChangeAspect="1"/>
          </p:cNvPicPr>
          <p:nvPr userDrawn="1"/>
        </p:nvPicPr>
        <p:blipFill>
          <a:blip r:embed="rId2"/>
          <a:stretch>
            <a:fillRect/>
          </a:stretch>
        </p:blipFill>
        <p:spPr>
          <a:xfrm>
            <a:off x="152400" y="5521601"/>
            <a:ext cx="1120923" cy="1132600"/>
          </a:xfrm>
          <a:prstGeom prst="rect">
            <a:avLst/>
          </a:prstGeom>
        </p:spPr>
      </p:pic>
    </p:spTree>
    <p:extLst>
      <p:ext uri="{BB962C8B-B14F-4D97-AF65-F5344CB8AC3E}">
        <p14:creationId xmlns:p14="http://schemas.microsoft.com/office/powerpoint/2010/main" val="5165479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
        <p:nvSpPr>
          <p:cNvPr id="3" name="Slide Number Placeholder 2">
            <a:extLst>
              <a:ext uri="{FF2B5EF4-FFF2-40B4-BE49-F238E27FC236}">
                <a16:creationId xmlns:a16="http://schemas.microsoft.com/office/drawing/2014/main" id="{66467BE9-1491-1883-0879-4CAEACE53EC4}"/>
              </a:ext>
            </a:extLst>
          </p:cNvPr>
          <p:cNvSpPr>
            <a:spLocks noGrp="1"/>
          </p:cNvSpPr>
          <p:nvPr>
            <p:ph type="sldNum" sz="quarter" idx="10"/>
          </p:nvPr>
        </p:nvSpPr>
        <p:spPr/>
        <p:txBody>
          <a:bodyPr/>
          <a:lstStyle/>
          <a:p>
            <a:fld id="{576418EE-AE24-4B0F-8278-886358F6AD96}" type="slidenum">
              <a:rPr lang="en-US" smtClean="0"/>
              <a:pPr/>
              <a:t>‹#›</a:t>
            </a:fld>
            <a:endParaRPr lang="en-US" dirty="0"/>
          </a:p>
        </p:txBody>
      </p:sp>
    </p:spTree>
    <p:extLst>
      <p:ext uri="{BB962C8B-B14F-4D97-AF65-F5344CB8AC3E}">
        <p14:creationId xmlns:p14="http://schemas.microsoft.com/office/powerpoint/2010/main" val="11310539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 uri="{C183D7F6-B498-43B3-948B-1728B52AA6E4}">
                <adec:decorative xmlns:adec="http://schemas.microsoft.com/office/drawing/2017/decorative" val="1"/>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
        <p:nvSpPr>
          <p:cNvPr id="5" name="Slide Number Placeholder 4">
            <a:extLst>
              <a:ext uri="{FF2B5EF4-FFF2-40B4-BE49-F238E27FC236}">
                <a16:creationId xmlns:a16="http://schemas.microsoft.com/office/drawing/2014/main" id="{967A09AD-D556-450C-2E60-4C8B41FA65B4}"/>
              </a:ext>
            </a:extLst>
          </p:cNvPr>
          <p:cNvSpPr>
            <a:spLocks noGrp="1"/>
          </p:cNvSpPr>
          <p:nvPr>
            <p:ph type="sldNum" sz="quarter" idx="10"/>
          </p:nvPr>
        </p:nvSpPr>
        <p:spPr/>
        <p:txBody>
          <a:bodyPr/>
          <a:lstStyle/>
          <a:p>
            <a:fld id="{B38DB9A7-09E9-40AC-9982-F108DF522819}" type="slidenum">
              <a:rPr lang="en-US" smtClean="0"/>
              <a:pPr/>
              <a:t>‹#›</a:t>
            </a:fld>
            <a:endParaRPr lang="en-US" dirty="0"/>
          </a:p>
        </p:txBody>
      </p:sp>
      <p:pic>
        <p:nvPicPr>
          <p:cNvPr id="6" name="Picture 5" descr="The official seal of the California Department of Education.">
            <a:extLst>
              <a:ext uri="{FF2B5EF4-FFF2-40B4-BE49-F238E27FC236}">
                <a16:creationId xmlns:a16="http://schemas.microsoft.com/office/drawing/2014/main" id="{741367EA-E576-58B6-EAF1-A0B5D11C92F2}"/>
              </a:ext>
            </a:extLst>
          </p:cNvPr>
          <p:cNvPicPr>
            <a:picLocks noChangeAspect="1"/>
          </p:cNvPicPr>
          <p:nvPr userDrawn="1"/>
        </p:nvPicPr>
        <p:blipFill>
          <a:blip r:embed="rId2"/>
          <a:stretch>
            <a:fillRect/>
          </a:stretch>
        </p:blipFill>
        <p:spPr>
          <a:xfrm>
            <a:off x="152400" y="5521601"/>
            <a:ext cx="1120923" cy="1132600"/>
          </a:xfrm>
          <a:prstGeom prst="rect">
            <a:avLst/>
          </a:prstGeom>
        </p:spPr>
      </p:pic>
    </p:spTree>
    <p:extLst>
      <p:ext uri="{BB962C8B-B14F-4D97-AF65-F5344CB8AC3E}">
        <p14:creationId xmlns:p14="http://schemas.microsoft.com/office/powerpoint/2010/main" val="15437290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 uri="{C183D7F6-B498-43B3-948B-1728B52AA6E4}">
                <adec:decorative xmlns:adec="http://schemas.microsoft.com/office/drawing/2017/decorative" val="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
        <p:nvSpPr>
          <p:cNvPr id="7" name="Slide Number Placeholder 6">
            <a:extLst>
              <a:ext uri="{FF2B5EF4-FFF2-40B4-BE49-F238E27FC236}">
                <a16:creationId xmlns:a16="http://schemas.microsoft.com/office/drawing/2014/main" id="{A81DA1D8-EA82-FA40-AED4-6F529673E710}"/>
              </a:ext>
            </a:extLst>
          </p:cNvPr>
          <p:cNvSpPr>
            <a:spLocks noGrp="1"/>
          </p:cNvSpPr>
          <p:nvPr>
            <p:ph type="sldNum" sz="quarter" idx="10"/>
          </p:nvPr>
        </p:nvSpPr>
        <p:spPr/>
        <p:txBody>
          <a:bodyPr/>
          <a:lstStyle/>
          <a:p>
            <a:fld id="{B38DB9A7-09E9-40AC-9982-F108DF522819}" type="slidenum">
              <a:rPr lang="en-US" smtClean="0"/>
              <a:pPr/>
              <a:t>‹#›</a:t>
            </a:fld>
            <a:endParaRPr lang="en-US" dirty="0"/>
          </a:p>
        </p:txBody>
      </p:sp>
      <p:pic>
        <p:nvPicPr>
          <p:cNvPr id="5" name="Picture 4" descr="The official seal of the California Department of Education.">
            <a:extLst>
              <a:ext uri="{FF2B5EF4-FFF2-40B4-BE49-F238E27FC236}">
                <a16:creationId xmlns:a16="http://schemas.microsoft.com/office/drawing/2014/main" id="{04659F2C-4793-0824-6019-1EAFA6F1B199}"/>
              </a:ext>
            </a:extLst>
          </p:cNvPr>
          <p:cNvPicPr>
            <a:picLocks noChangeAspect="1"/>
          </p:cNvPicPr>
          <p:nvPr userDrawn="1"/>
        </p:nvPicPr>
        <p:blipFill>
          <a:blip r:embed="rId2"/>
          <a:stretch>
            <a:fillRect/>
          </a:stretch>
        </p:blipFill>
        <p:spPr>
          <a:xfrm>
            <a:off x="152400" y="5521601"/>
            <a:ext cx="1120923" cy="1132600"/>
          </a:xfrm>
          <a:prstGeom prst="rect">
            <a:avLst/>
          </a:prstGeom>
        </p:spPr>
      </p:pic>
    </p:spTree>
    <p:extLst>
      <p:ext uri="{BB962C8B-B14F-4D97-AF65-F5344CB8AC3E}">
        <p14:creationId xmlns:p14="http://schemas.microsoft.com/office/powerpoint/2010/main" val="12321883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
        <p:nvSpPr>
          <p:cNvPr id="3" name="Slide Number Placeholder 2">
            <a:extLst>
              <a:ext uri="{FF2B5EF4-FFF2-40B4-BE49-F238E27FC236}">
                <a16:creationId xmlns:a16="http://schemas.microsoft.com/office/drawing/2014/main" id="{264F75D0-545C-6EF0-BCA0-4982F40A0311}"/>
              </a:ext>
            </a:extLst>
          </p:cNvPr>
          <p:cNvSpPr>
            <a:spLocks noGrp="1"/>
          </p:cNvSpPr>
          <p:nvPr>
            <p:ph type="sldNum" sz="quarter" idx="10"/>
          </p:nvPr>
        </p:nvSpPr>
        <p:spPr/>
        <p:txBody>
          <a:bodyPr/>
          <a:lstStyle/>
          <a:p>
            <a:fld id="{B38DB9A7-09E9-40AC-9982-F108DF522819}" type="slidenum">
              <a:rPr lang="en-US" smtClean="0"/>
              <a:pPr/>
              <a:t>‹#›</a:t>
            </a:fld>
            <a:endParaRPr lang="en-US" dirty="0"/>
          </a:p>
        </p:txBody>
      </p:sp>
    </p:spTree>
    <p:extLst>
      <p:ext uri="{BB962C8B-B14F-4D97-AF65-F5344CB8AC3E}">
        <p14:creationId xmlns:p14="http://schemas.microsoft.com/office/powerpoint/2010/main" val="29054589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pic>
        <p:nvPicPr>
          <p:cNvPr id="4" name="Picture 3" descr="The official seal of the California Department of Education.">
            <a:extLst>
              <a:ext uri="{FF2B5EF4-FFF2-40B4-BE49-F238E27FC236}">
                <a16:creationId xmlns:a16="http://schemas.microsoft.com/office/drawing/2014/main" id="{3258E68A-EEC6-19CF-485D-15323F5651C3}"/>
              </a:ext>
            </a:extLst>
          </p:cNvPr>
          <p:cNvPicPr>
            <a:picLocks noChangeAspect="1"/>
          </p:cNvPicPr>
          <p:nvPr userDrawn="1"/>
        </p:nvPicPr>
        <p:blipFill>
          <a:blip r:embed="rId2"/>
          <a:stretch>
            <a:fillRect/>
          </a:stretch>
        </p:blipFill>
        <p:spPr>
          <a:xfrm>
            <a:off x="152400" y="5725400"/>
            <a:ext cx="1120923" cy="1132600"/>
          </a:xfrm>
          <a:prstGeom prst="rect">
            <a:avLst/>
          </a:prstGeom>
        </p:spPr>
      </p:pic>
      <p:sp>
        <p:nvSpPr>
          <p:cNvPr id="5" name="Slide Number Placeholder 4">
            <a:extLst>
              <a:ext uri="{FF2B5EF4-FFF2-40B4-BE49-F238E27FC236}">
                <a16:creationId xmlns:a16="http://schemas.microsoft.com/office/drawing/2014/main" id="{03DE4EC2-CDFC-DBDC-91BF-CC0194B99143}"/>
              </a:ext>
            </a:extLst>
          </p:cNvPr>
          <p:cNvSpPr>
            <a:spLocks noGrp="1"/>
          </p:cNvSpPr>
          <p:nvPr>
            <p:ph type="sldNum" sz="quarter" idx="10"/>
          </p:nvPr>
        </p:nvSpPr>
        <p:spPr/>
        <p:txBody>
          <a:bodyPr/>
          <a:lstStyle/>
          <a:p>
            <a:fld id="{66B98434-C384-4E23-B7AF-D2A2C0334C52}" type="slidenum">
              <a:rPr lang="en-US" smtClean="0"/>
              <a:pPr/>
              <a:t>‹#›</a:t>
            </a:fld>
            <a:endParaRPr lang="en-US" dirty="0"/>
          </a:p>
        </p:txBody>
      </p:sp>
    </p:spTree>
    <p:extLst>
      <p:ext uri="{BB962C8B-B14F-4D97-AF65-F5344CB8AC3E}">
        <p14:creationId xmlns:p14="http://schemas.microsoft.com/office/powerpoint/2010/main" val="36125077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
        <p:nvSpPr>
          <p:cNvPr id="6" name="Slide Number Placeholder 5">
            <a:extLst>
              <a:ext uri="{FF2B5EF4-FFF2-40B4-BE49-F238E27FC236}">
                <a16:creationId xmlns:a16="http://schemas.microsoft.com/office/drawing/2014/main" id="{0A0835FD-124E-AA19-AA89-AB6274A46E01}"/>
              </a:ext>
            </a:extLst>
          </p:cNvPr>
          <p:cNvSpPr>
            <a:spLocks noGrp="1"/>
          </p:cNvSpPr>
          <p:nvPr>
            <p:ph type="sldNum" sz="quarter" idx="10"/>
          </p:nvPr>
        </p:nvSpPr>
        <p:spPr/>
        <p:txBody>
          <a:bodyPr/>
          <a:lstStyle/>
          <a:p>
            <a:fld id="{66B98434-C384-4E23-B7AF-D2A2C0334C52}" type="slidenum">
              <a:rPr lang="en-US" smtClean="0"/>
              <a:pPr/>
              <a:t>‹#›</a:t>
            </a:fld>
            <a:endParaRPr lang="en-US" dirty="0"/>
          </a:p>
        </p:txBody>
      </p:sp>
      <p:pic>
        <p:nvPicPr>
          <p:cNvPr id="7" name="Picture 6" descr="The official seal of the California Department of Education.">
            <a:extLst>
              <a:ext uri="{FF2B5EF4-FFF2-40B4-BE49-F238E27FC236}">
                <a16:creationId xmlns:a16="http://schemas.microsoft.com/office/drawing/2014/main" id="{71535EE5-A50B-DED4-455F-2F351DD45CCD}"/>
              </a:ext>
            </a:extLst>
          </p:cNvPr>
          <p:cNvPicPr>
            <a:picLocks noChangeAspect="1"/>
          </p:cNvPicPr>
          <p:nvPr userDrawn="1"/>
        </p:nvPicPr>
        <p:blipFill>
          <a:blip r:embed="rId2"/>
          <a:stretch>
            <a:fillRect/>
          </a:stretch>
        </p:blipFill>
        <p:spPr>
          <a:xfrm>
            <a:off x="152400" y="5521601"/>
            <a:ext cx="1120923" cy="1132600"/>
          </a:xfrm>
          <a:prstGeom prst="rect">
            <a:avLst/>
          </a:prstGeom>
        </p:spPr>
      </p:pic>
    </p:spTree>
    <p:extLst>
      <p:ext uri="{BB962C8B-B14F-4D97-AF65-F5344CB8AC3E}">
        <p14:creationId xmlns:p14="http://schemas.microsoft.com/office/powerpoint/2010/main" val="21548731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
        <p:nvSpPr>
          <p:cNvPr id="3" name="Slide Number Placeholder 2">
            <a:extLst>
              <a:ext uri="{FF2B5EF4-FFF2-40B4-BE49-F238E27FC236}">
                <a16:creationId xmlns:a16="http://schemas.microsoft.com/office/drawing/2014/main" id="{4A7ED710-1B77-D042-4D22-F9342CA9E610}"/>
              </a:ext>
            </a:extLst>
          </p:cNvPr>
          <p:cNvSpPr>
            <a:spLocks noGrp="1"/>
          </p:cNvSpPr>
          <p:nvPr>
            <p:ph type="sldNum" sz="quarter" idx="10"/>
          </p:nvPr>
        </p:nvSpPr>
        <p:spPr/>
        <p:txBody>
          <a:bodyPr/>
          <a:lstStyle/>
          <a:p>
            <a:fld id="{66B98434-C384-4E23-B7AF-D2A2C0334C52}" type="slidenum">
              <a:rPr lang="en-US" smtClean="0"/>
              <a:pPr/>
              <a:t>‹#›</a:t>
            </a:fld>
            <a:endParaRPr lang="en-US" dirty="0"/>
          </a:p>
        </p:txBody>
      </p:sp>
    </p:spTree>
    <p:extLst>
      <p:ext uri="{BB962C8B-B14F-4D97-AF65-F5344CB8AC3E}">
        <p14:creationId xmlns:p14="http://schemas.microsoft.com/office/powerpoint/2010/main" val="13454200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pic>
        <p:nvPicPr>
          <p:cNvPr id="5" name="Picture 4" descr="The official seal of the California Department of Education.">
            <a:extLst>
              <a:ext uri="{FF2B5EF4-FFF2-40B4-BE49-F238E27FC236}">
                <a16:creationId xmlns:a16="http://schemas.microsoft.com/office/drawing/2014/main" id="{4655C19E-A589-18AE-0E93-83122F178671}"/>
              </a:ext>
            </a:extLst>
          </p:cNvPr>
          <p:cNvPicPr>
            <a:picLocks noChangeAspect="1"/>
          </p:cNvPicPr>
          <p:nvPr userDrawn="1"/>
        </p:nvPicPr>
        <p:blipFill>
          <a:blip r:embed="rId2"/>
          <a:stretch>
            <a:fillRect/>
          </a:stretch>
        </p:blipFill>
        <p:spPr>
          <a:xfrm>
            <a:off x="152400" y="5521601"/>
            <a:ext cx="1120923" cy="1132600"/>
          </a:xfrm>
          <a:prstGeom prst="rect">
            <a:avLst/>
          </a:prstGeom>
        </p:spPr>
      </p:pic>
    </p:spTree>
    <p:extLst>
      <p:ext uri="{BB962C8B-B14F-4D97-AF65-F5344CB8AC3E}">
        <p14:creationId xmlns:p14="http://schemas.microsoft.com/office/powerpoint/2010/main" val="2530804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E4EA3A2-1F8E-4D59-8CCD-ADE780EA398C}"/>
              </a:ext>
              <a:ext uri="{C183D7F6-B498-43B3-948B-1728B52AA6E4}">
                <adec:decorative xmlns:adec="http://schemas.microsoft.com/office/drawing/2017/decorative" val="1"/>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461665"/>
          </a:xfrm>
          <a:prstGeom prst="rect">
            <a:avLst/>
          </a:prstGeom>
          <a:noFill/>
        </p:spPr>
        <p:txBody>
          <a:bodyPr wrap="square" rtlCol="0">
            <a:spAutoFit/>
          </a:bodyPr>
          <a:lstStyle/>
          <a:p>
            <a:pPr algn="r"/>
            <a:r>
              <a:rPr lang="en-US" sz="2400" b="1" dirty="0">
                <a:solidFill>
                  <a:schemeClr val="bg1"/>
                </a:solidFill>
                <a:latin typeface="Arial" panose="020B0604020202020204" pitchFamily="34" charset="0"/>
                <a:cs typeface="Arial" panose="020B0604020202020204" pitchFamily="34" charset="0"/>
              </a:rPr>
              <a:t>CALIFORNIA DEPARTMENT OF EDUCATION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2867816" y="1390650"/>
            <a:ext cx="9153525" cy="3347821"/>
          </a:xfrm>
        </p:spPr>
        <p:txBody>
          <a:bodyPr anchor="ctr"/>
          <a:lstStyle>
            <a:lvl1pPr algn="ctr">
              <a:defRPr sz="600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30540484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pic>
        <p:nvPicPr>
          <p:cNvPr id="6" name="Picture 5" descr="The official seal of the California Department of Education.">
            <a:extLst>
              <a:ext uri="{FF2B5EF4-FFF2-40B4-BE49-F238E27FC236}">
                <a16:creationId xmlns:a16="http://schemas.microsoft.com/office/drawing/2014/main" id="{3CDA1A1E-C09D-412F-E25B-18043C945012}"/>
              </a:ext>
            </a:extLst>
          </p:cNvPr>
          <p:cNvPicPr>
            <a:picLocks noChangeAspect="1"/>
          </p:cNvPicPr>
          <p:nvPr userDrawn="1"/>
        </p:nvPicPr>
        <p:blipFill>
          <a:blip r:embed="rId2"/>
          <a:stretch>
            <a:fillRect/>
          </a:stretch>
        </p:blipFill>
        <p:spPr>
          <a:xfrm>
            <a:off x="152400" y="5521601"/>
            <a:ext cx="1120923" cy="1132600"/>
          </a:xfrm>
          <a:prstGeom prst="rect">
            <a:avLst/>
          </a:prstGeom>
        </p:spPr>
      </p:pic>
    </p:spTree>
    <p:extLst>
      <p:ext uri="{BB962C8B-B14F-4D97-AF65-F5344CB8AC3E}">
        <p14:creationId xmlns:p14="http://schemas.microsoft.com/office/powerpoint/2010/main" val="20759337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
        <p:nvSpPr>
          <p:cNvPr id="3" name="Slide Number Placeholder 2">
            <a:extLst>
              <a:ext uri="{FF2B5EF4-FFF2-40B4-BE49-F238E27FC236}">
                <a16:creationId xmlns:a16="http://schemas.microsoft.com/office/drawing/2014/main" id="{60FE142D-C0C6-932B-A979-2BDB3B65F61D}"/>
              </a:ext>
            </a:extLst>
          </p:cNvPr>
          <p:cNvSpPr>
            <a:spLocks noGrp="1"/>
          </p:cNvSpPr>
          <p:nvPr>
            <p:ph type="sldNum" sz="quarter" idx="10"/>
          </p:nvPr>
        </p:nvSpPr>
        <p:spPr/>
        <p:txBody>
          <a:bodyPr/>
          <a:lstStyle/>
          <a:p>
            <a:fld id="{46FE4333-266E-4058-A022-4DFA6BF7E755}" type="slidenum">
              <a:rPr lang="en-US" smtClean="0"/>
              <a:pPr/>
              <a:t>‹#›</a:t>
            </a:fld>
            <a:endParaRPr lang="en-US" dirty="0"/>
          </a:p>
        </p:txBody>
      </p:sp>
    </p:spTree>
    <p:extLst>
      <p:ext uri="{BB962C8B-B14F-4D97-AF65-F5344CB8AC3E}">
        <p14:creationId xmlns:p14="http://schemas.microsoft.com/office/powerpoint/2010/main" val="18340923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
        <p:nvSpPr>
          <p:cNvPr id="4" name="Slide Number Placeholder 3">
            <a:extLst>
              <a:ext uri="{FF2B5EF4-FFF2-40B4-BE49-F238E27FC236}">
                <a16:creationId xmlns:a16="http://schemas.microsoft.com/office/drawing/2014/main" id="{577F4AE5-55E6-00F6-E230-9E971544D51A}"/>
              </a:ext>
            </a:extLst>
          </p:cNvPr>
          <p:cNvSpPr>
            <a:spLocks noGrp="1"/>
          </p:cNvSpPr>
          <p:nvPr>
            <p:ph type="sldNum" sz="quarter" idx="10"/>
          </p:nvPr>
        </p:nvSpPr>
        <p:spPr/>
        <p:txBody>
          <a:bodyPr/>
          <a:lstStyle/>
          <a:p>
            <a:fld id="{28A06CEE-6B70-4398-A4A5-54F3D6BA6021}" type="slidenum">
              <a:rPr lang="en-US" smtClean="0"/>
              <a:pPr/>
              <a:t>‹#›</a:t>
            </a:fld>
            <a:endParaRPr lang="en-US" dirty="0"/>
          </a:p>
        </p:txBody>
      </p:sp>
      <p:pic>
        <p:nvPicPr>
          <p:cNvPr id="6" name="Picture 5" descr="The official seal of the California Department of Education.">
            <a:extLst>
              <a:ext uri="{FF2B5EF4-FFF2-40B4-BE49-F238E27FC236}">
                <a16:creationId xmlns:a16="http://schemas.microsoft.com/office/drawing/2014/main" id="{12F35C37-46E6-3EC8-7B6C-9581E0C46CE0}"/>
              </a:ext>
            </a:extLst>
          </p:cNvPr>
          <p:cNvPicPr>
            <a:picLocks noChangeAspect="1"/>
          </p:cNvPicPr>
          <p:nvPr userDrawn="1"/>
        </p:nvPicPr>
        <p:blipFill>
          <a:blip r:embed="rId2"/>
          <a:stretch>
            <a:fillRect/>
          </a:stretch>
        </p:blipFill>
        <p:spPr>
          <a:xfrm>
            <a:off x="152400" y="5521601"/>
            <a:ext cx="1120923" cy="1132600"/>
          </a:xfrm>
          <a:prstGeom prst="rect">
            <a:avLst/>
          </a:prstGeom>
        </p:spPr>
      </p:pic>
    </p:spTree>
    <p:extLst>
      <p:ext uri="{BB962C8B-B14F-4D97-AF65-F5344CB8AC3E}">
        <p14:creationId xmlns:p14="http://schemas.microsoft.com/office/powerpoint/2010/main" val="99724661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
        <p:nvSpPr>
          <p:cNvPr id="6" name="Slide Number Placeholder 5">
            <a:extLst>
              <a:ext uri="{FF2B5EF4-FFF2-40B4-BE49-F238E27FC236}">
                <a16:creationId xmlns:a16="http://schemas.microsoft.com/office/drawing/2014/main" id="{6FDF105A-67F1-93BE-EC9F-D1FD4D3B877E}"/>
              </a:ext>
            </a:extLst>
          </p:cNvPr>
          <p:cNvSpPr>
            <a:spLocks noGrp="1"/>
          </p:cNvSpPr>
          <p:nvPr>
            <p:ph type="sldNum" sz="quarter" idx="10"/>
          </p:nvPr>
        </p:nvSpPr>
        <p:spPr/>
        <p:txBody>
          <a:bodyPr/>
          <a:lstStyle/>
          <a:p>
            <a:fld id="{28A06CEE-6B70-4398-A4A5-54F3D6BA6021}" type="slidenum">
              <a:rPr lang="en-US" smtClean="0"/>
              <a:pPr/>
              <a:t>‹#›</a:t>
            </a:fld>
            <a:endParaRPr lang="en-US" dirty="0"/>
          </a:p>
        </p:txBody>
      </p:sp>
      <p:pic>
        <p:nvPicPr>
          <p:cNvPr id="7" name="Picture 6" descr="The official seal of the California Department of Education.">
            <a:extLst>
              <a:ext uri="{FF2B5EF4-FFF2-40B4-BE49-F238E27FC236}">
                <a16:creationId xmlns:a16="http://schemas.microsoft.com/office/drawing/2014/main" id="{6BE8322F-ECE6-9793-D0AF-E87DC51DD398}"/>
              </a:ext>
            </a:extLst>
          </p:cNvPr>
          <p:cNvPicPr>
            <a:picLocks noChangeAspect="1"/>
          </p:cNvPicPr>
          <p:nvPr userDrawn="1"/>
        </p:nvPicPr>
        <p:blipFill>
          <a:blip r:embed="rId2"/>
          <a:stretch>
            <a:fillRect/>
          </a:stretch>
        </p:blipFill>
        <p:spPr>
          <a:xfrm>
            <a:off x="152400" y="5521601"/>
            <a:ext cx="1120923" cy="1132600"/>
          </a:xfrm>
          <a:prstGeom prst="rect">
            <a:avLst/>
          </a:prstGeom>
        </p:spPr>
      </p:pic>
    </p:spTree>
    <p:extLst>
      <p:ext uri="{BB962C8B-B14F-4D97-AF65-F5344CB8AC3E}">
        <p14:creationId xmlns:p14="http://schemas.microsoft.com/office/powerpoint/2010/main" val="39160447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03347162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
        <p:nvSpPr>
          <p:cNvPr id="5" name="Slide Number Placeholder 4">
            <a:extLst>
              <a:ext uri="{FF2B5EF4-FFF2-40B4-BE49-F238E27FC236}">
                <a16:creationId xmlns:a16="http://schemas.microsoft.com/office/drawing/2014/main" id="{0DFAE247-2109-A6B3-EABF-E84E5EB029EA}"/>
              </a:ext>
            </a:extLst>
          </p:cNvPr>
          <p:cNvSpPr>
            <a:spLocks noGrp="1"/>
          </p:cNvSpPr>
          <p:nvPr>
            <p:ph type="sldNum" sz="quarter" idx="10"/>
          </p:nvPr>
        </p:nvSpPr>
        <p:spPr/>
        <p:txBody>
          <a:bodyPr/>
          <a:lstStyle/>
          <a:p>
            <a:fld id="{3CADAB1F-D90C-40F8-90BE-5B39FC79018B}" type="slidenum">
              <a:rPr lang="en-US" smtClean="0"/>
              <a:pPr/>
              <a:t>‹#›</a:t>
            </a:fld>
            <a:endParaRPr lang="en-US" dirty="0"/>
          </a:p>
        </p:txBody>
      </p:sp>
      <p:pic>
        <p:nvPicPr>
          <p:cNvPr id="6" name="Picture 5" descr="The official seal of the California Department of Education.">
            <a:extLst>
              <a:ext uri="{FF2B5EF4-FFF2-40B4-BE49-F238E27FC236}">
                <a16:creationId xmlns:a16="http://schemas.microsoft.com/office/drawing/2014/main" id="{591794BB-A238-4587-0450-5393D8ECB85C}"/>
              </a:ext>
            </a:extLst>
          </p:cNvPr>
          <p:cNvPicPr>
            <a:picLocks noChangeAspect="1"/>
          </p:cNvPicPr>
          <p:nvPr userDrawn="1"/>
        </p:nvPicPr>
        <p:blipFill>
          <a:blip r:embed="rId2"/>
          <a:stretch>
            <a:fillRect/>
          </a:stretch>
        </p:blipFill>
        <p:spPr>
          <a:xfrm>
            <a:off x="152400" y="5521601"/>
            <a:ext cx="1120923" cy="1132600"/>
          </a:xfrm>
          <a:prstGeom prst="rect">
            <a:avLst/>
          </a:prstGeom>
        </p:spPr>
      </p:pic>
    </p:spTree>
    <p:extLst>
      <p:ext uri="{BB962C8B-B14F-4D97-AF65-F5344CB8AC3E}">
        <p14:creationId xmlns:p14="http://schemas.microsoft.com/office/powerpoint/2010/main" val="42339661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
        <p:nvSpPr>
          <p:cNvPr id="5" name="Slide Number Placeholder 4">
            <a:extLst>
              <a:ext uri="{FF2B5EF4-FFF2-40B4-BE49-F238E27FC236}">
                <a16:creationId xmlns:a16="http://schemas.microsoft.com/office/drawing/2014/main" id="{9771D92D-E948-BD27-1449-A4452E7AAB70}"/>
              </a:ext>
            </a:extLst>
          </p:cNvPr>
          <p:cNvSpPr>
            <a:spLocks noGrp="1"/>
          </p:cNvSpPr>
          <p:nvPr>
            <p:ph type="sldNum" sz="quarter" idx="10"/>
          </p:nvPr>
        </p:nvSpPr>
        <p:spPr/>
        <p:txBody>
          <a:bodyPr/>
          <a:lstStyle/>
          <a:p>
            <a:fld id="{3CADAB1F-D90C-40F8-90BE-5B39FC79018B}" type="slidenum">
              <a:rPr lang="en-US" smtClean="0"/>
              <a:pPr/>
              <a:t>‹#›</a:t>
            </a:fld>
            <a:endParaRPr lang="en-US" dirty="0"/>
          </a:p>
        </p:txBody>
      </p:sp>
      <p:pic>
        <p:nvPicPr>
          <p:cNvPr id="7" name="Picture 6" descr="The official seal of the California Department of Education.">
            <a:extLst>
              <a:ext uri="{FF2B5EF4-FFF2-40B4-BE49-F238E27FC236}">
                <a16:creationId xmlns:a16="http://schemas.microsoft.com/office/drawing/2014/main" id="{DDD67D12-2752-4A22-F4FB-8498CED5C707}"/>
              </a:ext>
            </a:extLst>
          </p:cNvPr>
          <p:cNvPicPr>
            <a:picLocks noChangeAspect="1"/>
          </p:cNvPicPr>
          <p:nvPr userDrawn="1"/>
        </p:nvPicPr>
        <p:blipFill>
          <a:blip r:embed="rId2"/>
          <a:stretch>
            <a:fillRect/>
          </a:stretch>
        </p:blipFill>
        <p:spPr>
          <a:xfrm>
            <a:off x="152400" y="5521601"/>
            <a:ext cx="1120923" cy="1132600"/>
          </a:xfrm>
          <a:prstGeom prst="rect">
            <a:avLst/>
          </a:prstGeom>
        </p:spPr>
      </p:pic>
    </p:spTree>
    <p:extLst>
      <p:ext uri="{BB962C8B-B14F-4D97-AF65-F5344CB8AC3E}">
        <p14:creationId xmlns:p14="http://schemas.microsoft.com/office/powerpoint/2010/main" val="345116879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
        <p:nvSpPr>
          <p:cNvPr id="3" name="Slide Number Placeholder 2">
            <a:extLst>
              <a:ext uri="{FF2B5EF4-FFF2-40B4-BE49-F238E27FC236}">
                <a16:creationId xmlns:a16="http://schemas.microsoft.com/office/drawing/2014/main" id="{29FE1F9F-4AAD-9F3B-2FFC-47DE8C73DDC0}"/>
              </a:ext>
            </a:extLst>
          </p:cNvPr>
          <p:cNvSpPr>
            <a:spLocks noGrp="1"/>
          </p:cNvSpPr>
          <p:nvPr>
            <p:ph type="sldNum" sz="quarter" idx="10"/>
          </p:nvPr>
        </p:nvSpPr>
        <p:spPr/>
        <p:txBody>
          <a:bodyPr/>
          <a:lstStyle/>
          <a:p>
            <a:fld id="{3CADAB1F-D90C-40F8-90BE-5B39FC79018B}" type="slidenum">
              <a:rPr lang="en-US" smtClean="0"/>
              <a:pPr/>
              <a:t>‹#›</a:t>
            </a:fld>
            <a:endParaRPr lang="en-US" dirty="0"/>
          </a:p>
        </p:txBody>
      </p:sp>
    </p:spTree>
    <p:extLst>
      <p:ext uri="{BB962C8B-B14F-4D97-AF65-F5344CB8AC3E}">
        <p14:creationId xmlns:p14="http://schemas.microsoft.com/office/powerpoint/2010/main" val="536300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 y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a:xfrm>
            <a:off x="1387366" y="203799"/>
            <a:ext cx="10468303" cy="1325563"/>
          </a:xfrm>
        </p:spPr>
        <p:txBody>
          <a:bodyPr/>
          <a:lstStyle>
            <a:lvl1pPr algn="l">
              <a:defRPr/>
            </a:lvl1p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387364" y="1638301"/>
            <a:ext cx="10468303" cy="4415658"/>
          </a:xfrm>
        </p:spPr>
        <p:txBody>
          <a:bodyPr>
            <a:normAutofit/>
          </a:bodyPr>
          <a:lstStyle>
            <a:lvl1pPr>
              <a:defRPr sz="3200"/>
            </a:lvl1pPr>
            <a:lvl2pPr marL="111125" indent="0">
              <a:defRPr sz="2800"/>
            </a:lvl2pPr>
          </a:lstStyle>
          <a:p>
            <a:pPr lvl="0"/>
            <a:r>
              <a:rPr lang="en-US" dirty="0"/>
              <a:t>Click to edit Master text styles</a:t>
            </a:r>
          </a:p>
          <a:p>
            <a:pPr lvl="1"/>
            <a:r>
              <a:rPr lang="en-US" dirty="0"/>
              <a:t>Second level</a:t>
            </a:r>
          </a:p>
        </p:txBody>
      </p:sp>
      <p:sp>
        <p:nvSpPr>
          <p:cNvPr id="4" name="Slide Number Placeholder 3">
            <a:extLst>
              <a:ext uri="{FF2B5EF4-FFF2-40B4-BE49-F238E27FC236}">
                <a16:creationId xmlns:a16="http://schemas.microsoft.com/office/drawing/2014/main" id="{58961497-721F-C311-E3B2-B00F1881917C}"/>
              </a:ext>
            </a:extLst>
          </p:cNvPr>
          <p:cNvSpPr>
            <a:spLocks noGrp="1"/>
          </p:cNvSpPr>
          <p:nvPr>
            <p:ph type="sldNum" sz="quarter" idx="10"/>
          </p:nvPr>
        </p:nvSpPr>
        <p:spPr/>
        <p:txBody>
          <a:bodyPr/>
          <a:lstStyle/>
          <a:p>
            <a:fld id="{34C8D5D0-5ABB-40D7-A021-B610E9560A54}" type="slidenum">
              <a:rPr lang="en-US" smtClean="0"/>
              <a:pPr/>
              <a:t>‹#›</a:t>
            </a:fld>
            <a:endParaRPr lang="en-US" dirty="0"/>
          </a:p>
        </p:txBody>
      </p:sp>
      <p:pic>
        <p:nvPicPr>
          <p:cNvPr id="6" name="Picture 5" descr="The official seal of the California Department of Education.">
            <a:extLst>
              <a:ext uri="{FF2B5EF4-FFF2-40B4-BE49-F238E27FC236}">
                <a16:creationId xmlns:a16="http://schemas.microsoft.com/office/drawing/2014/main" id="{F4201B04-1C40-CA61-1B2A-0E0F85368C86}"/>
              </a:ext>
            </a:extLst>
          </p:cNvPr>
          <p:cNvPicPr>
            <a:picLocks noChangeAspect="1"/>
          </p:cNvPicPr>
          <p:nvPr userDrawn="1"/>
        </p:nvPicPr>
        <p:blipFill>
          <a:blip r:embed="rId2"/>
          <a:stretch>
            <a:fillRect/>
          </a:stretch>
        </p:blipFill>
        <p:spPr>
          <a:xfrm>
            <a:off x="152400" y="5521601"/>
            <a:ext cx="1120923" cy="1132600"/>
          </a:xfrm>
          <a:prstGeom prst="rect">
            <a:avLst/>
          </a:prstGeom>
        </p:spPr>
      </p:pic>
    </p:spTree>
    <p:extLst>
      <p:ext uri="{BB962C8B-B14F-4D97-AF65-F5344CB8AC3E}">
        <p14:creationId xmlns:p14="http://schemas.microsoft.com/office/powerpoint/2010/main" val="3690796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 yes w 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a:xfrm>
            <a:off x="1387366" y="203799"/>
            <a:ext cx="10468303" cy="1325563"/>
          </a:xfrm>
        </p:spPr>
        <p:txBody>
          <a:bodyPr/>
          <a:lstStyle>
            <a:lvl1pPr algn="l">
              <a:defRPr/>
            </a:lvl1p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387364" y="1638301"/>
            <a:ext cx="10468303" cy="1159490"/>
          </a:xfrm>
        </p:spPr>
        <p:txBody>
          <a:bodyPr>
            <a:normAutofit/>
          </a:bodyPr>
          <a:lstStyle>
            <a:lvl1pPr>
              <a:defRPr sz="3200"/>
            </a:lvl1pPr>
            <a:lvl2pPr marL="111125" indent="0">
              <a:defRPr sz="2800"/>
            </a:lvl2pPr>
          </a:lstStyle>
          <a:p>
            <a:pPr lvl="0"/>
            <a:r>
              <a:rPr lang="en-US" dirty="0"/>
              <a:t>Click to edit Master text styles</a:t>
            </a:r>
          </a:p>
          <a:p>
            <a:pPr lvl="1"/>
            <a:r>
              <a:rPr lang="en-US" dirty="0"/>
              <a:t>Second level</a:t>
            </a:r>
          </a:p>
        </p:txBody>
      </p:sp>
      <p:sp>
        <p:nvSpPr>
          <p:cNvPr id="4" name="Slide Number Placeholder 3">
            <a:extLst>
              <a:ext uri="{FF2B5EF4-FFF2-40B4-BE49-F238E27FC236}">
                <a16:creationId xmlns:a16="http://schemas.microsoft.com/office/drawing/2014/main" id="{58961497-721F-C311-E3B2-B00F1881917C}"/>
              </a:ext>
            </a:extLst>
          </p:cNvPr>
          <p:cNvSpPr>
            <a:spLocks noGrp="1"/>
          </p:cNvSpPr>
          <p:nvPr>
            <p:ph type="sldNum" sz="quarter" idx="10"/>
          </p:nvPr>
        </p:nvSpPr>
        <p:spPr/>
        <p:txBody>
          <a:bodyPr/>
          <a:lstStyle/>
          <a:p>
            <a:fld id="{34C8D5D0-5ABB-40D7-A021-B610E9560A54}" type="slidenum">
              <a:rPr lang="en-US" smtClean="0"/>
              <a:pPr/>
              <a:t>‹#›</a:t>
            </a:fld>
            <a:endParaRPr lang="en-US" dirty="0"/>
          </a:p>
        </p:txBody>
      </p:sp>
      <p:pic>
        <p:nvPicPr>
          <p:cNvPr id="6" name="Picture 5" descr="The official seal of the California Department of Education.">
            <a:extLst>
              <a:ext uri="{FF2B5EF4-FFF2-40B4-BE49-F238E27FC236}">
                <a16:creationId xmlns:a16="http://schemas.microsoft.com/office/drawing/2014/main" id="{F4201B04-1C40-CA61-1B2A-0E0F85368C86}"/>
              </a:ext>
            </a:extLst>
          </p:cNvPr>
          <p:cNvPicPr>
            <a:picLocks noChangeAspect="1"/>
          </p:cNvPicPr>
          <p:nvPr userDrawn="1"/>
        </p:nvPicPr>
        <p:blipFill>
          <a:blip r:embed="rId2"/>
          <a:stretch>
            <a:fillRect/>
          </a:stretch>
        </p:blipFill>
        <p:spPr>
          <a:xfrm>
            <a:off x="152400" y="5521601"/>
            <a:ext cx="1120923" cy="1132600"/>
          </a:xfrm>
          <a:prstGeom prst="rect">
            <a:avLst/>
          </a:prstGeom>
        </p:spPr>
      </p:pic>
      <p:sp>
        <p:nvSpPr>
          <p:cNvPr id="9" name="Table Placeholder 8">
            <a:extLst>
              <a:ext uri="{FF2B5EF4-FFF2-40B4-BE49-F238E27FC236}">
                <a16:creationId xmlns:a16="http://schemas.microsoft.com/office/drawing/2014/main" id="{D59D2EE9-3A45-DE93-1647-0CFD4050C508}"/>
              </a:ext>
            </a:extLst>
          </p:cNvPr>
          <p:cNvSpPr>
            <a:spLocks noGrp="1"/>
          </p:cNvSpPr>
          <p:nvPr>
            <p:ph type="tbl" sz="quarter" idx="11"/>
          </p:nvPr>
        </p:nvSpPr>
        <p:spPr>
          <a:xfrm>
            <a:off x="1387475" y="2947988"/>
            <a:ext cx="10467975" cy="2894012"/>
          </a:xfrm>
        </p:spPr>
        <p:txBody>
          <a:bodyPr/>
          <a:lstStyle/>
          <a:p>
            <a:endParaRPr lang="en-US"/>
          </a:p>
        </p:txBody>
      </p:sp>
    </p:spTree>
    <p:extLst>
      <p:ext uri="{BB962C8B-B14F-4D97-AF65-F5344CB8AC3E}">
        <p14:creationId xmlns:p14="http://schemas.microsoft.com/office/powerpoint/2010/main" val="3566121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 y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a:xfrm>
            <a:off x="1273322" y="203799"/>
            <a:ext cx="10613879" cy="1325563"/>
          </a:xfrm>
        </p:spPr>
        <p:txBody>
          <a:bodyPr/>
          <a:lstStyle>
            <a:lvl1pPr algn="l">
              <a:defRPr/>
            </a:lvl1pPr>
          </a:lstStyle>
          <a:p>
            <a:r>
              <a:rPr lang="en-US" dirty="0"/>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273322" y="1638301"/>
            <a:ext cx="5316664" cy="436836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716111" y="1638299"/>
            <a:ext cx="5171090" cy="4368361"/>
          </a:xfrm>
        </p:spPr>
        <p:txBody>
          <a:bodyPr/>
          <a:lstStyle/>
          <a:p>
            <a:pPr lvl="0"/>
            <a:r>
              <a:rPr lang="en-US" dirty="0"/>
              <a:t>Click to edit Master text styles</a:t>
            </a:r>
          </a:p>
          <a:p>
            <a:pPr lvl="1"/>
            <a:r>
              <a:rPr lang="en-US" dirty="0"/>
              <a:t>Second level</a:t>
            </a:r>
          </a:p>
        </p:txBody>
      </p:sp>
      <p:sp>
        <p:nvSpPr>
          <p:cNvPr id="5" name="Slide Number Placeholder 4">
            <a:extLst>
              <a:ext uri="{FF2B5EF4-FFF2-40B4-BE49-F238E27FC236}">
                <a16:creationId xmlns:a16="http://schemas.microsoft.com/office/drawing/2014/main" id="{6DC9C719-0DC9-051F-0B24-B873939CBD71}"/>
              </a:ext>
            </a:extLst>
          </p:cNvPr>
          <p:cNvSpPr>
            <a:spLocks noGrp="1"/>
          </p:cNvSpPr>
          <p:nvPr>
            <p:ph type="sldNum" sz="quarter" idx="10"/>
          </p:nvPr>
        </p:nvSpPr>
        <p:spPr/>
        <p:txBody>
          <a:bodyPr/>
          <a:lstStyle/>
          <a:p>
            <a:fld id="{34C8D5D0-5ABB-40D7-A021-B610E9560A54}" type="slidenum">
              <a:rPr lang="en-US" smtClean="0"/>
              <a:pPr/>
              <a:t>‹#›</a:t>
            </a:fld>
            <a:endParaRPr lang="en-US" dirty="0"/>
          </a:p>
        </p:txBody>
      </p:sp>
      <p:pic>
        <p:nvPicPr>
          <p:cNvPr id="7" name="Picture 6" descr="The official seal of the California Department of Education.">
            <a:extLst>
              <a:ext uri="{FF2B5EF4-FFF2-40B4-BE49-F238E27FC236}">
                <a16:creationId xmlns:a16="http://schemas.microsoft.com/office/drawing/2014/main" id="{9037218C-9230-B8EA-2C52-E9EA60F150CC}"/>
              </a:ext>
            </a:extLst>
          </p:cNvPr>
          <p:cNvPicPr>
            <a:picLocks noChangeAspect="1"/>
          </p:cNvPicPr>
          <p:nvPr userDrawn="1"/>
        </p:nvPicPr>
        <p:blipFill>
          <a:blip r:embed="rId2"/>
          <a:stretch>
            <a:fillRect/>
          </a:stretch>
        </p:blipFill>
        <p:spPr>
          <a:xfrm>
            <a:off x="152400" y="5521601"/>
            <a:ext cx="1120923" cy="1132600"/>
          </a:xfrm>
          <a:prstGeom prst="rect">
            <a:avLst/>
          </a:prstGeom>
        </p:spPr>
      </p:pic>
    </p:spTree>
    <p:extLst>
      <p:ext uri="{BB962C8B-B14F-4D97-AF65-F5344CB8AC3E}">
        <p14:creationId xmlns:p14="http://schemas.microsoft.com/office/powerpoint/2010/main" val="896593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wo Content - yes w extr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a:xfrm>
            <a:off x="1273322" y="203799"/>
            <a:ext cx="10613879" cy="1325563"/>
          </a:xfrm>
        </p:spPr>
        <p:txBody>
          <a:bodyPr/>
          <a:lstStyle>
            <a:lvl1pPr algn="l">
              <a:defRPr/>
            </a:lvl1pPr>
          </a:lstStyle>
          <a:p>
            <a:r>
              <a:rPr lang="en-US" dirty="0"/>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273322" y="2284119"/>
            <a:ext cx="5316664" cy="436836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716111" y="2284118"/>
            <a:ext cx="5171090" cy="4368361"/>
          </a:xfrm>
        </p:spPr>
        <p:txBody>
          <a:bodyPr/>
          <a:lstStyle/>
          <a:p>
            <a:pPr lvl="0"/>
            <a:r>
              <a:rPr lang="en-US" dirty="0"/>
              <a:t>Click to edit Master text styles</a:t>
            </a:r>
          </a:p>
          <a:p>
            <a:pPr lvl="1"/>
            <a:r>
              <a:rPr lang="en-US" dirty="0"/>
              <a:t>Second level</a:t>
            </a:r>
          </a:p>
        </p:txBody>
      </p:sp>
      <p:sp>
        <p:nvSpPr>
          <p:cNvPr id="5" name="Slide Number Placeholder 4">
            <a:extLst>
              <a:ext uri="{FF2B5EF4-FFF2-40B4-BE49-F238E27FC236}">
                <a16:creationId xmlns:a16="http://schemas.microsoft.com/office/drawing/2014/main" id="{6DC9C719-0DC9-051F-0B24-B873939CBD71}"/>
              </a:ext>
            </a:extLst>
          </p:cNvPr>
          <p:cNvSpPr>
            <a:spLocks noGrp="1"/>
          </p:cNvSpPr>
          <p:nvPr>
            <p:ph type="sldNum" sz="quarter" idx="10"/>
          </p:nvPr>
        </p:nvSpPr>
        <p:spPr/>
        <p:txBody>
          <a:bodyPr/>
          <a:lstStyle/>
          <a:p>
            <a:fld id="{34C8D5D0-5ABB-40D7-A021-B610E9560A54}" type="slidenum">
              <a:rPr lang="en-US" smtClean="0"/>
              <a:pPr/>
              <a:t>‹#›</a:t>
            </a:fld>
            <a:endParaRPr lang="en-US" dirty="0"/>
          </a:p>
        </p:txBody>
      </p:sp>
      <p:pic>
        <p:nvPicPr>
          <p:cNvPr id="7" name="Picture 6" descr="The official seal of the California Department of Education.">
            <a:extLst>
              <a:ext uri="{FF2B5EF4-FFF2-40B4-BE49-F238E27FC236}">
                <a16:creationId xmlns:a16="http://schemas.microsoft.com/office/drawing/2014/main" id="{9037218C-9230-B8EA-2C52-E9EA60F150CC}"/>
              </a:ext>
            </a:extLst>
          </p:cNvPr>
          <p:cNvPicPr>
            <a:picLocks noChangeAspect="1"/>
          </p:cNvPicPr>
          <p:nvPr userDrawn="1"/>
        </p:nvPicPr>
        <p:blipFill>
          <a:blip r:embed="rId2"/>
          <a:stretch>
            <a:fillRect/>
          </a:stretch>
        </p:blipFill>
        <p:spPr>
          <a:xfrm>
            <a:off x="152400" y="5521601"/>
            <a:ext cx="1120923" cy="1132600"/>
          </a:xfrm>
          <a:prstGeom prst="rect">
            <a:avLst/>
          </a:prstGeom>
        </p:spPr>
      </p:pic>
      <p:sp>
        <p:nvSpPr>
          <p:cNvPr id="8" name="Content Placeholder 7">
            <a:extLst>
              <a:ext uri="{FF2B5EF4-FFF2-40B4-BE49-F238E27FC236}">
                <a16:creationId xmlns:a16="http://schemas.microsoft.com/office/drawing/2014/main" id="{7A58FD77-4213-9939-F2C9-0F9AC920C659}"/>
              </a:ext>
            </a:extLst>
          </p:cNvPr>
          <p:cNvSpPr>
            <a:spLocks noGrp="1"/>
          </p:cNvSpPr>
          <p:nvPr>
            <p:ph sz="quarter" idx="11"/>
          </p:nvPr>
        </p:nvSpPr>
        <p:spPr>
          <a:xfrm>
            <a:off x="1273175" y="1528763"/>
            <a:ext cx="10614025" cy="75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506331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userDrawn="1">
  <p:cSld name="section break - yes">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CC35A081-3005-4A0A-8613-6F350DD754D9}"/>
              </a:ext>
              <a:ext uri="{C183D7F6-B498-43B3-948B-1728B52AA6E4}">
                <adec:decorative xmlns:adec="http://schemas.microsoft.com/office/drawing/2017/decorative" val="1"/>
              </a:ext>
            </a:extLst>
          </p:cNvPr>
          <p:cNvGrpSpPr/>
          <p:nvPr userDrawn="1"/>
        </p:nvGrpSpPr>
        <p:grpSpPr>
          <a:xfrm>
            <a:off x="0" y="990600"/>
            <a:ext cx="12192000" cy="5079124"/>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3842120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CC35A081-3005-4A0A-8613-6F350DD754D9}"/>
              </a:ext>
              <a:ext uri="{C183D7F6-B498-43B3-948B-1728B52AA6E4}">
                <adec:decorative xmlns:adec="http://schemas.microsoft.com/office/drawing/2017/decorative" val="1"/>
              </a:ext>
            </a:extLst>
          </p:cNvPr>
          <p:cNvGrpSpPr/>
          <p:nvPr userDrawn="1"/>
        </p:nvGrpSpPr>
        <p:grpSpPr>
          <a:xfrm>
            <a:off x="0" y="990600"/>
            <a:ext cx="12192000" cy="5079124"/>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515555"/>
            <a:chOff x="152397" y="161925"/>
            <a:chExt cx="11887200" cy="6515555"/>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6215815"/>
              <a:ext cx="11887200" cy="461665"/>
            </a:xfrm>
            <a:prstGeom prst="rect">
              <a:avLst/>
            </a:prstGeom>
            <a:noFill/>
          </p:spPr>
          <p:txBody>
            <a:bodyPr wrap="square" rtlCol="0">
              <a:spAutoFit/>
            </a:bodyPr>
            <a:lstStyle/>
            <a:p>
              <a:pPr algn="ctr"/>
              <a:r>
                <a:rPr lang="en-US" sz="2400" b="1" dirty="0">
                  <a:solidFill>
                    <a:srgbClr val="0C4A6D"/>
                  </a:solidFill>
                  <a:latin typeface="Arial" panose="020B0604020202020204" pitchFamily="34" charset="0"/>
                  <a:cs typeface="Arial" panose="020B0604020202020204" pitchFamily="34" charset="0"/>
                </a:rPr>
                <a:t>CALIFORNIA DEPARTMENT OF EDUCATION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1683886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section break - yes">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CC35A081-3005-4A0A-8613-6F350DD754D9}"/>
              </a:ext>
              <a:ext uri="{C183D7F6-B498-43B3-948B-1728B52AA6E4}">
                <adec:decorative xmlns:adec="http://schemas.microsoft.com/office/drawing/2017/decorative" val="1"/>
              </a:ext>
            </a:extLst>
          </p:cNvPr>
          <p:cNvGrpSpPr/>
          <p:nvPr userDrawn="1"/>
        </p:nvGrpSpPr>
        <p:grpSpPr>
          <a:xfrm>
            <a:off x="0" y="990600"/>
            <a:ext cx="12192000" cy="5079124"/>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3297868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theme" Target="../theme/theme2.xml"/><Relationship Id="rId5" Type="http://schemas.openxmlformats.org/officeDocument/2006/relationships/slideLayout" Target="../slideLayouts/slideLayout12.xml"/><Relationship Id="rId4"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slideLayout" Target="../slideLayouts/slideLayout17.xml"/><Relationship Id="rId1" Type="http://schemas.openxmlformats.org/officeDocument/2006/relationships/slideLayout" Target="../slideLayouts/slideLayout16.xml"/><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21.xml"/><Relationship Id="rId2" Type="http://schemas.openxmlformats.org/officeDocument/2006/relationships/slideLayout" Target="../slideLayouts/slideLayout20.xml"/><Relationship Id="rId1" Type="http://schemas.openxmlformats.org/officeDocument/2006/relationships/slideLayout" Target="../slideLayouts/slideLayout19.xml"/><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slideLayout" Target="../slideLayouts/slideLayout23.xml"/><Relationship Id="rId1" Type="http://schemas.openxmlformats.org/officeDocument/2006/relationships/slideLayout" Target="../slideLayouts/slideLayout22.xml"/><Relationship Id="rId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27.xml"/><Relationship Id="rId2" Type="http://schemas.openxmlformats.org/officeDocument/2006/relationships/slideLayout" Target="../slideLayouts/slideLayout26.xml"/><Relationship Id="rId1" Type="http://schemas.openxmlformats.org/officeDocument/2006/relationships/slideLayout" Target="../slideLayouts/slideLayout25.xml"/><Relationship Id="rId4" Type="http://schemas.openxmlformats.org/officeDocument/2006/relationships/theme" Target="../theme/theme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 uri="{C183D7F6-B498-43B3-948B-1728B52AA6E4}">
                <adec:decorative xmlns:adec="http://schemas.microsoft.com/office/drawing/2017/decorative" val="1"/>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
        <p:nvSpPr>
          <p:cNvPr id="5" name="Slide Number Placeholder 4">
            <a:extLst>
              <a:ext uri="{FF2B5EF4-FFF2-40B4-BE49-F238E27FC236}">
                <a16:creationId xmlns:a16="http://schemas.microsoft.com/office/drawing/2014/main" id="{4CF03E7D-3CFE-2E4E-3E1F-DEB149F5E7D9}"/>
              </a:ext>
            </a:extLst>
          </p:cNvPr>
          <p:cNvSpPr>
            <a:spLocks noGrp="1"/>
          </p:cNvSpPr>
          <p:nvPr>
            <p:ph type="sldNum" sz="quarter" idx="4"/>
          </p:nvPr>
        </p:nvSpPr>
        <p:spPr>
          <a:xfrm>
            <a:off x="9296400" y="6287355"/>
            <a:ext cx="2743200" cy="365125"/>
          </a:xfrm>
          <a:prstGeom prst="rect">
            <a:avLst/>
          </a:prstGeom>
        </p:spPr>
        <p:txBody>
          <a:bodyPr vert="horz" lIns="91440" tIns="45720" rIns="91440" bIns="45720" rtlCol="0" anchor="ctr"/>
          <a:lstStyle>
            <a:lvl1pPr algn="r">
              <a:defRPr sz="2400">
                <a:solidFill>
                  <a:schemeClr val="bg1"/>
                </a:solidFill>
              </a:defRPr>
            </a:lvl1pPr>
          </a:lstStyle>
          <a:p>
            <a:fld id="{34C8D5D0-5ABB-40D7-A021-B610E9560A54}" type="slidenum">
              <a:rPr lang="en-US" smtClean="0"/>
              <a:pPr/>
              <a:t>‹#›</a:t>
            </a:fld>
            <a:endParaRPr lang="en-US" dirty="0"/>
          </a:p>
        </p:txBody>
      </p:sp>
    </p:spTree>
    <p:extLst>
      <p:ext uri="{BB962C8B-B14F-4D97-AF65-F5344CB8AC3E}">
        <p14:creationId xmlns:p14="http://schemas.microsoft.com/office/powerpoint/2010/main" val="2273882459"/>
      </p:ext>
    </p:extLst>
  </p:cSld>
  <p:clrMap bg1="lt1" tx1="dk1" bg2="lt2" tx2="dk2" accent1="accent1" accent2="accent2" accent3="accent3" accent4="accent4" accent5="accent5" accent6="accent6" hlink="hlink" folHlink="folHlink"/>
  <p:sldLayoutIdLst>
    <p:sldLayoutId id="2147483658" r:id="rId1"/>
    <p:sldLayoutId id="2147483655" r:id="rId2"/>
    <p:sldLayoutId id="2147483656" r:id="rId3"/>
    <p:sldLayoutId id="2147483687" r:id="rId4"/>
    <p:sldLayoutId id="2147483657" r:id="rId5"/>
    <p:sldLayoutId id="2147483688" r:id="rId6"/>
    <p:sldLayoutId id="2147483686" r:id="rId7"/>
  </p:sldLayoutIdLst>
  <p:hf hdr="0" ftr="0" dt="0"/>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100000"/>
        </a:lnSpc>
        <a:spcBef>
          <a:spcPts val="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100000"/>
        </a:lnSpc>
        <a:spcBef>
          <a:spcPts val="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52400" y="203800"/>
            <a:ext cx="11887200" cy="6450401"/>
          </a:xfrm>
          <a:prstGeom prst="rect">
            <a:avLst/>
          </a:prstGeom>
          <a:noFill/>
          <a:ln w="25400" cmpd="sng">
            <a:solidFill>
              <a:srgbClr val="ED8B6F"/>
            </a:solid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
        <p:nvSpPr>
          <p:cNvPr id="5" name="Slide Number Placeholder 4">
            <a:extLst>
              <a:ext uri="{FF2B5EF4-FFF2-40B4-BE49-F238E27FC236}">
                <a16:creationId xmlns:a16="http://schemas.microsoft.com/office/drawing/2014/main" id="{81BAA6D8-942E-1A72-16E5-62C9394E82DB}"/>
              </a:ext>
            </a:extLst>
          </p:cNvPr>
          <p:cNvSpPr>
            <a:spLocks noGrp="1"/>
          </p:cNvSpPr>
          <p:nvPr>
            <p:ph type="sldNum" sz="quarter" idx="4"/>
          </p:nvPr>
        </p:nvSpPr>
        <p:spPr>
          <a:xfrm>
            <a:off x="9296400" y="6270262"/>
            <a:ext cx="2743200" cy="365125"/>
          </a:xfrm>
          <a:prstGeom prst="rect">
            <a:avLst/>
          </a:prstGeom>
        </p:spPr>
        <p:txBody>
          <a:bodyPr vert="horz" lIns="91440" tIns="45720" rIns="91440" bIns="45720" rtlCol="0" anchor="ctr"/>
          <a:lstStyle>
            <a:lvl1pPr algn="r">
              <a:defRPr sz="2400">
                <a:solidFill>
                  <a:srgbClr val="0C4A6D"/>
                </a:solidFill>
              </a:defRPr>
            </a:lvl1pPr>
          </a:lstStyle>
          <a:p>
            <a:fld id="{576418EE-AE24-4B0F-8278-886358F6AD96}" type="slidenum">
              <a:rPr lang="en-US" smtClean="0"/>
              <a:pPr/>
              <a:t>‹#›</a:t>
            </a:fld>
            <a:endParaRPr lang="en-US" dirty="0"/>
          </a:p>
        </p:txBody>
      </p:sp>
    </p:spTree>
    <p:extLst>
      <p:ext uri="{BB962C8B-B14F-4D97-AF65-F5344CB8AC3E}">
        <p14:creationId xmlns:p14="http://schemas.microsoft.com/office/powerpoint/2010/main" val="2402199638"/>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61" r:id="rId3"/>
    <p:sldLayoutId id="2147483662" r:id="rId4"/>
    <p:sldLayoutId id="2147483663" r:id="rId5"/>
  </p:sldLayoutIdLst>
  <p:hf hdr="0" ftr="0" dt="0"/>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52400" y="203800"/>
            <a:ext cx="11887200" cy="6450401"/>
          </a:xfrm>
          <a:prstGeom prst="rect">
            <a:avLst/>
          </a:prstGeom>
          <a:noFill/>
          <a:ln w="25400" cmpd="sng">
            <a:solidFill>
              <a:srgbClr val="ED8B6F"/>
            </a:solid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 uri="{C183D7F6-B498-43B3-948B-1728B52AA6E4}">
                <adec:decorative xmlns:adec="http://schemas.microsoft.com/office/drawing/2017/decorative" val="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 uri="{C183D7F6-B498-43B3-948B-1728B52AA6E4}">
                <adec:decorative xmlns:adec="http://schemas.microsoft.com/office/drawing/2017/decorative" val="1"/>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
        <p:nvSpPr>
          <p:cNvPr id="4" name="Slide Number Placeholder 3">
            <a:extLst>
              <a:ext uri="{FF2B5EF4-FFF2-40B4-BE49-F238E27FC236}">
                <a16:creationId xmlns:a16="http://schemas.microsoft.com/office/drawing/2014/main" id="{90F49AC6-B6F5-BF1A-CA9E-DC3D77E56A5D}"/>
              </a:ext>
            </a:extLst>
          </p:cNvPr>
          <p:cNvSpPr>
            <a:spLocks noGrp="1"/>
          </p:cNvSpPr>
          <p:nvPr>
            <p:ph type="sldNum" sz="quarter" idx="4"/>
          </p:nvPr>
        </p:nvSpPr>
        <p:spPr>
          <a:xfrm>
            <a:off x="9296400" y="6289075"/>
            <a:ext cx="2743200" cy="365125"/>
          </a:xfrm>
          <a:prstGeom prst="rect">
            <a:avLst/>
          </a:prstGeom>
        </p:spPr>
        <p:txBody>
          <a:bodyPr vert="horz" lIns="91440" tIns="45720" rIns="91440" bIns="45720" rtlCol="0" anchor="ctr"/>
          <a:lstStyle>
            <a:lvl1pPr algn="r">
              <a:defRPr sz="2400">
                <a:solidFill>
                  <a:schemeClr val="bg1"/>
                </a:solidFill>
              </a:defRPr>
            </a:lvl1pPr>
          </a:lstStyle>
          <a:p>
            <a:fld id="{B38DB9A7-09E9-40AC-9982-F108DF522819}" type="slidenum">
              <a:rPr lang="en-US" smtClean="0"/>
              <a:pPr/>
              <a:t>‹#›</a:t>
            </a:fld>
            <a:endParaRPr lang="en-US" dirty="0"/>
          </a:p>
        </p:txBody>
      </p:sp>
    </p:spTree>
    <p:extLst>
      <p:ext uri="{BB962C8B-B14F-4D97-AF65-F5344CB8AC3E}">
        <p14:creationId xmlns:p14="http://schemas.microsoft.com/office/powerpoint/2010/main" val="1877708683"/>
      </p:ext>
    </p:extLst>
  </p:cSld>
  <p:clrMap bg1="lt1" tx1="dk1" bg2="lt2" tx2="dk2" accent1="accent1" accent2="accent2" accent3="accent3" accent4="accent4" accent5="accent5" accent6="accent6" hlink="hlink" folHlink="folHlink"/>
  <p:sldLayoutIdLst>
    <p:sldLayoutId id="2147483650" r:id="rId1"/>
    <p:sldLayoutId id="2147483652" r:id="rId2"/>
    <p:sldLayoutId id="2147483653" r:id="rId3"/>
  </p:sldLayoutIdLst>
  <p:hf hdr="0" ftr="0" dt="0"/>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100000"/>
        </a:lnSpc>
        <a:spcBef>
          <a:spcPts val="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100000"/>
        </a:lnSpc>
        <a:spcBef>
          <a:spcPts val="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 uri="{C183D7F6-B498-43B3-948B-1728B52AA6E4}">
                <adec:decorative xmlns:adec="http://schemas.microsoft.com/office/drawing/2017/decorative" val="1"/>
              </a:ext>
            </a:extLst>
          </p:cNvPr>
          <p:cNvSpPr/>
          <p:nvPr userDrawn="1"/>
        </p:nvSpPr>
        <p:spPr>
          <a:xfrm>
            <a:off x="0" y="0"/>
            <a:ext cx="152400" cy="6858000"/>
          </a:xfrm>
          <a:prstGeom prst="rect">
            <a:avLst/>
          </a:prstGeom>
          <a:solidFill>
            <a:srgbClr val="ED8B6F"/>
          </a:solidFill>
          <a:ln w="25400" cmpd="sng">
            <a:no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
        <p:nvSpPr>
          <p:cNvPr id="4" name="Slide Number Placeholder 3">
            <a:extLst>
              <a:ext uri="{FF2B5EF4-FFF2-40B4-BE49-F238E27FC236}">
                <a16:creationId xmlns:a16="http://schemas.microsoft.com/office/drawing/2014/main" id="{0E4DEDC7-951A-7375-0156-84A4C4166BB4}"/>
              </a:ext>
            </a:extLst>
          </p:cNvPr>
          <p:cNvSpPr>
            <a:spLocks noGrp="1"/>
          </p:cNvSpPr>
          <p:nvPr>
            <p:ph type="sldNum" sz="quarter" idx="4"/>
          </p:nvPr>
        </p:nvSpPr>
        <p:spPr>
          <a:xfrm>
            <a:off x="9296400" y="6289076"/>
            <a:ext cx="2743200" cy="365125"/>
          </a:xfrm>
          <a:prstGeom prst="rect">
            <a:avLst/>
          </a:prstGeom>
        </p:spPr>
        <p:txBody>
          <a:bodyPr vert="horz" lIns="91440" tIns="45720" rIns="91440" bIns="45720" rtlCol="0" anchor="ctr"/>
          <a:lstStyle>
            <a:lvl1pPr algn="r">
              <a:defRPr sz="2400">
                <a:solidFill>
                  <a:srgbClr val="0C4A6D"/>
                </a:solidFill>
              </a:defRPr>
            </a:lvl1pPr>
          </a:lstStyle>
          <a:p>
            <a:fld id="{66B98434-C384-4E23-B7AF-D2A2C0334C52}" type="slidenum">
              <a:rPr lang="en-US" smtClean="0"/>
              <a:pPr/>
              <a:t>‹#›</a:t>
            </a:fld>
            <a:endParaRPr lang="en-US" dirty="0"/>
          </a:p>
        </p:txBody>
      </p:sp>
    </p:spTree>
    <p:extLst>
      <p:ext uri="{BB962C8B-B14F-4D97-AF65-F5344CB8AC3E}">
        <p14:creationId xmlns:p14="http://schemas.microsoft.com/office/powerpoint/2010/main" val="3956017735"/>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Lst>
  <p:hf hdr="0" ftr="0" dt="0"/>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 uri="{C183D7F6-B498-43B3-948B-1728B52AA6E4}">
                <adec:decorative xmlns:adec="http://schemas.microsoft.com/office/drawing/2017/decorative" val="1"/>
              </a:ext>
            </a:extLst>
          </p:cNvPr>
          <p:cNvSpPr/>
          <p:nvPr userDrawn="1"/>
        </p:nvSpPr>
        <p:spPr>
          <a:xfrm>
            <a:off x="12039600" y="0"/>
            <a:ext cx="152400" cy="6858000"/>
          </a:xfrm>
          <a:prstGeom prst="rect">
            <a:avLst/>
          </a:prstGeom>
          <a:solidFill>
            <a:srgbClr val="ED8B6F"/>
          </a:solidFill>
          <a:ln w="25400" cmpd="sng">
            <a:no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
        <p:nvSpPr>
          <p:cNvPr id="5" name="Slide Number Placeholder 4">
            <a:extLst>
              <a:ext uri="{FF2B5EF4-FFF2-40B4-BE49-F238E27FC236}">
                <a16:creationId xmlns:a16="http://schemas.microsoft.com/office/drawing/2014/main" id="{4CDDA460-525A-D8A2-2F82-97074960BB72}"/>
              </a:ext>
            </a:extLst>
          </p:cNvPr>
          <p:cNvSpPr>
            <a:spLocks noGrp="1"/>
          </p:cNvSpPr>
          <p:nvPr>
            <p:ph type="sldNum" sz="quarter" idx="4"/>
          </p:nvPr>
        </p:nvSpPr>
        <p:spPr>
          <a:xfrm>
            <a:off x="9296400" y="6289076"/>
            <a:ext cx="2743200" cy="365125"/>
          </a:xfrm>
          <a:prstGeom prst="rect">
            <a:avLst/>
          </a:prstGeom>
        </p:spPr>
        <p:txBody>
          <a:bodyPr vert="horz" lIns="91440" tIns="45720" rIns="91440" bIns="45720" rtlCol="0" anchor="ctr"/>
          <a:lstStyle>
            <a:lvl1pPr algn="r">
              <a:defRPr sz="2400">
                <a:solidFill>
                  <a:schemeClr val="bg1"/>
                </a:solidFill>
              </a:defRPr>
            </a:lvl1pPr>
          </a:lstStyle>
          <a:p>
            <a:fld id="{46FE4333-266E-4058-A022-4DFA6BF7E755}" type="slidenum">
              <a:rPr lang="en-US" smtClean="0"/>
              <a:pPr/>
              <a:t>‹#›</a:t>
            </a:fld>
            <a:endParaRPr lang="en-US" dirty="0"/>
          </a:p>
        </p:txBody>
      </p:sp>
    </p:spTree>
    <p:extLst>
      <p:ext uri="{BB962C8B-B14F-4D97-AF65-F5344CB8AC3E}">
        <p14:creationId xmlns:p14="http://schemas.microsoft.com/office/powerpoint/2010/main" val="2293969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Lst>
  <p:hf hdr="0" ftr="0" dt="0"/>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 y="6654200"/>
            <a:ext cx="12192000" cy="203799"/>
          </a:xfrm>
          <a:prstGeom prst="rect">
            <a:avLst/>
          </a:prstGeom>
          <a:solidFill>
            <a:srgbClr val="ED8B6F"/>
          </a:solidFill>
          <a:ln w="25400" cmpd="sng">
            <a:no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
        <p:nvSpPr>
          <p:cNvPr id="4" name="Slide Number Placeholder 3">
            <a:extLst>
              <a:ext uri="{FF2B5EF4-FFF2-40B4-BE49-F238E27FC236}">
                <a16:creationId xmlns:a16="http://schemas.microsoft.com/office/drawing/2014/main" id="{227C1ED7-5501-5FCF-6018-56C1B8A5CBCD}"/>
              </a:ext>
            </a:extLst>
          </p:cNvPr>
          <p:cNvSpPr>
            <a:spLocks noGrp="1"/>
          </p:cNvSpPr>
          <p:nvPr>
            <p:ph type="sldNum" sz="quarter" idx="4"/>
          </p:nvPr>
        </p:nvSpPr>
        <p:spPr>
          <a:xfrm>
            <a:off x="9296400" y="6289074"/>
            <a:ext cx="2743200" cy="365125"/>
          </a:xfrm>
          <a:prstGeom prst="rect">
            <a:avLst/>
          </a:prstGeom>
        </p:spPr>
        <p:txBody>
          <a:bodyPr vert="horz" lIns="91440" tIns="45720" rIns="91440" bIns="45720" rtlCol="0" anchor="ctr"/>
          <a:lstStyle>
            <a:lvl1pPr algn="r">
              <a:defRPr sz="2400">
                <a:solidFill>
                  <a:srgbClr val="0C4A6D"/>
                </a:solidFill>
              </a:defRPr>
            </a:lvl1pPr>
          </a:lstStyle>
          <a:p>
            <a:fld id="{28A06CEE-6B70-4398-A4A5-54F3D6BA6021}" type="slidenum">
              <a:rPr lang="en-US" smtClean="0"/>
              <a:pPr/>
              <a:t>‹#›</a:t>
            </a:fld>
            <a:endParaRPr lang="en-US" dirty="0"/>
          </a:p>
        </p:txBody>
      </p:sp>
    </p:spTree>
    <p:extLst>
      <p:ext uri="{BB962C8B-B14F-4D97-AF65-F5344CB8AC3E}">
        <p14:creationId xmlns:p14="http://schemas.microsoft.com/office/powerpoint/2010/main" val="149843474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Lst>
  <p:hf hdr="0" ftr="0" dt="0"/>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 uri="{C183D7F6-B498-43B3-948B-1728B52AA6E4}">
                <adec:decorative xmlns:adec="http://schemas.microsoft.com/office/drawing/2017/decorative" val="1"/>
              </a:ext>
            </a:extLst>
          </p:cNvPr>
          <p:cNvSpPr/>
          <p:nvPr userDrawn="1"/>
        </p:nvSpPr>
        <p:spPr>
          <a:xfrm>
            <a:off x="1" y="6654200"/>
            <a:ext cx="12192000" cy="203800"/>
          </a:xfrm>
          <a:prstGeom prst="rect">
            <a:avLst/>
          </a:prstGeom>
          <a:solidFill>
            <a:srgbClr val="ED8B6F"/>
          </a:solidFill>
          <a:ln w="25400" cmpd="sng">
            <a:no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
        <p:nvSpPr>
          <p:cNvPr id="4" name="Slide Number Placeholder 3">
            <a:extLst>
              <a:ext uri="{FF2B5EF4-FFF2-40B4-BE49-F238E27FC236}">
                <a16:creationId xmlns:a16="http://schemas.microsoft.com/office/drawing/2014/main" id="{EF479AF4-67B8-1E00-B7AF-F2A452E13CC0}"/>
              </a:ext>
            </a:extLst>
          </p:cNvPr>
          <p:cNvSpPr>
            <a:spLocks noGrp="1"/>
          </p:cNvSpPr>
          <p:nvPr>
            <p:ph type="sldNum" sz="quarter" idx="4"/>
          </p:nvPr>
        </p:nvSpPr>
        <p:spPr>
          <a:xfrm>
            <a:off x="9296400" y="6267839"/>
            <a:ext cx="2743200" cy="365125"/>
          </a:xfrm>
          <a:prstGeom prst="rect">
            <a:avLst/>
          </a:prstGeom>
        </p:spPr>
        <p:txBody>
          <a:bodyPr vert="horz" lIns="91440" tIns="45720" rIns="91440" bIns="45720" rtlCol="0" anchor="ctr"/>
          <a:lstStyle>
            <a:lvl1pPr algn="r">
              <a:defRPr sz="2400">
                <a:solidFill>
                  <a:schemeClr val="bg1"/>
                </a:solidFill>
              </a:defRPr>
            </a:lvl1pPr>
          </a:lstStyle>
          <a:p>
            <a:fld id="{3CADAB1F-D90C-40F8-90BE-5B39FC79018B}" type="slidenum">
              <a:rPr lang="en-US" smtClean="0"/>
              <a:pPr/>
              <a:t>‹#›</a:t>
            </a:fld>
            <a:endParaRPr lang="en-US" dirty="0"/>
          </a:p>
        </p:txBody>
      </p:sp>
    </p:spTree>
    <p:extLst>
      <p:ext uri="{BB962C8B-B14F-4D97-AF65-F5344CB8AC3E}">
        <p14:creationId xmlns:p14="http://schemas.microsoft.com/office/powerpoint/2010/main" val="1599010289"/>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Lst>
  <p:hf hdr="0" ftr="0" dt="0"/>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hyperlink" Target="https://www.ed.gov/teaching-and-administration/lead-and-manage-my-school/state-support-network/ssn-resources/casting-a-statewide-strategic-performance-net-interlaced-data-and-responsive-supports" TargetMode="Externa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hyperlink" Target="https://www.cde.ca.gov/fg/aa/lc/statepriorityresources.asp" TargetMode="Externa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hyperlink" Target="https://www.wested.org/resource/four-domains/" TargetMode="Externa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hyperlink" Target="https://www.cde.ca.gov/sp/sw/t1/csss.asp#goal" TargetMode="Externa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hyperlink" Target="https://www.cde.ca.gov/sp/sw/t1/csss.asp#levelsofsupport" TargetMode="Externa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9.xml.rels><?xml version="1.0" encoding="UTF-8" standalone="yes"?>
<Relationships xmlns="http://schemas.openxmlformats.org/package/2006/relationships"><Relationship Id="rId3" Type="http://schemas.openxmlformats.org/officeDocument/2006/relationships/hyperlink" Target="https://www.cde.ca.gov/sp/sw/t1/csss.asp#goal" TargetMode="External"/><Relationship Id="rId2" Type="http://schemas.openxmlformats.org/officeDocument/2006/relationships/hyperlink" Target="https://www.caschooldashboard.org/" TargetMode="External"/><Relationship Id="rId1" Type="http://schemas.openxmlformats.org/officeDocument/2006/relationships/slideLayout" Target="../slideLayouts/slideLayout3.xml"/><Relationship Id="rId6" Type="http://schemas.openxmlformats.org/officeDocument/2006/relationships/hyperlink" Target="https://www.cde.ca.gov/fg/aa/lc/statepriorityresources.asp" TargetMode="External"/><Relationship Id="rId5" Type="http://schemas.openxmlformats.org/officeDocument/2006/relationships/hyperlink" Target="https://www.cde.ca.gov/re/lc/" TargetMode="External"/><Relationship Id="rId4" Type="http://schemas.openxmlformats.org/officeDocument/2006/relationships/hyperlink" Target="https://www.cde.ca.gov/sp/sw/t1/continuousimprovement.asp"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8" Type="http://schemas.openxmlformats.org/officeDocument/2006/relationships/hyperlink" Target="https://www.ed.gov/sites/ed/files/2020/10/needsassessment-final.pdf" TargetMode="External"/><Relationship Id="rId3" Type="http://schemas.openxmlformats.org/officeDocument/2006/relationships/hyperlink" Target="https://compcenternetwork.org/resources/resource/1946/casting-statewide-strategic-performance-net-interlaced-data-and-responsive" TargetMode="External"/><Relationship Id="rId7" Type="http://schemas.openxmlformats.org/officeDocument/2006/relationships/hyperlink" Target="https://ccsso.org/sites/default/files/2017-12/Using%20Needs%20Assessments%20For%20School%20and%20District%20Improvement.pdf" TargetMode="External"/><Relationship Id="rId2" Type="http://schemas.openxmlformats.org/officeDocument/2006/relationships/hyperlink" Target="https://www.ed.gov/teaching-and-administration/lead-and-manage-my-school/state-support-network/ssn-resources/casting-a-statewide-strategic-performance-net-interlaced-data-and-responsive-supports" TargetMode="External"/><Relationship Id="rId1" Type="http://schemas.openxmlformats.org/officeDocument/2006/relationships/slideLayout" Target="../slideLayouts/slideLayout3.xml"/><Relationship Id="rId6" Type="http://schemas.openxmlformats.org/officeDocument/2006/relationships/hyperlink" Target="https://www.adi.org/downloads/District%20School%20Improvement%20Integrated%20Resources.pdf" TargetMode="External"/><Relationship Id="rId5" Type="http://schemas.openxmlformats.org/officeDocument/2006/relationships/hyperlink" Target="https://www.wested.org/resource/four-domains/" TargetMode="External"/><Relationship Id="rId4" Type="http://schemas.openxmlformats.org/officeDocument/2006/relationships/hyperlink" Target="https://ccsso.org/sites/default/files/2017-12/District%20School%20Improvement%20Integrated%20Resources.pdf"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www.wested.org/resource/four-domains/" TargetMode="External"/><Relationship Id="rId2" Type="http://schemas.openxmlformats.org/officeDocument/2006/relationships/hyperlink" Target="https://www.ed.gov/teaching-and-administration/lead-and-manage-my-school/state-support-network/cop/scaling-needs-assessment" TargetMode="External"/><Relationship Id="rId1" Type="http://schemas.openxmlformats.org/officeDocument/2006/relationships/slideLayout" Target="../slideLayouts/slideLayout3.xml"/><Relationship Id="rId4" Type="http://schemas.openxmlformats.org/officeDocument/2006/relationships/hyperlink" Target="https://www.cde.ca.gov/sp/sw/t1/documents/contimp2aw1.doc"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https://www.caschooldashboard.org/"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08C66-6E45-412D-8D6F-2383C4BAA0DB}"/>
              </a:ext>
            </a:extLst>
          </p:cNvPr>
          <p:cNvSpPr>
            <a:spLocks noGrp="1"/>
          </p:cNvSpPr>
          <p:nvPr>
            <p:ph type="ctrTitle"/>
          </p:nvPr>
        </p:nvSpPr>
        <p:spPr>
          <a:xfrm>
            <a:off x="428445" y="1893497"/>
            <a:ext cx="11335109" cy="3541143"/>
          </a:xfrm>
        </p:spPr>
        <p:txBody>
          <a:bodyPr>
            <a:normAutofit/>
          </a:bodyPr>
          <a:lstStyle/>
          <a:p>
            <a:r>
              <a:rPr lang="en-US" sz="5400" dirty="0"/>
              <a:t>California’s System of Support</a:t>
            </a:r>
            <a:br>
              <a:rPr lang="en-US" sz="5400" dirty="0"/>
            </a:br>
            <a:r>
              <a:rPr lang="en-US" sz="5400" dirty="0"/>
              <a:t>2. Assess Needs</a:t>
            </a:r>
            <a:br>
              <a:rPr lang="en-US" sz="5400" dirty="0"/>
            </a:br>
            <a:br>
              <a:rPr lang="en-US" sz="5400" dirty="0"/>
            </a:br>
            <a:r>
              <a:rPr lang="en-US" sz="4400" b="1" dirty="0"/>
              <a:t>Module 2A: Planning a Needs Assessment for Continuous Improvement</a:t>
            </a:r>
            <a:endParaRPr lang="en-US" sz="5400" b="1" dirty="0"/>
          </a:p>
        </p:txBody>
      </p:sp>
    </p:spTree>
    <p:extLst>
      <p:ext uri="{BB962C8B-B14F-4D97-AF65-F5344CB8AC3E}">
        <p14:creationId xmlns:p14="http://schemas.microsoft.com/office/powerpoint/2010/main" val="9896827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B98CA-6740-D708-59C7-84919CF1156F}"/>
              </a:ext>
            </a:extLst>
          </p:cNvPr>
          <p:cNvSpPr>
            <a:spLocks noGrp="1"/>
          </p:cNvSpPr>
          <p:nvPr>
            <p:ph type="title"/>
          </p:nvPr>
        </p:nvSpPr>
        <p:spPr/>
        <p:txBody>
          <a:bodyPr/>
          <a:lstStyle/>
          <a:p>
            <a:pPr algn="l"/>
            <a:r>
              <a:rPr lang="en-US" dirty="0"/>
              <a:t>What is a Needs Assessment for Improvement? (1)</a:t>
            </a:r>
          </a:p>
        </p:txBody>
      </p:sp>
      <p:sp>
        <p:nvSpPr>
          <p:cNvPr id="17" name="Content Placeholder 16">
            <a:extLst>
              <a:ext uri="{FF2B5EF4-FFF2-40B4-BE49-F238E27FC236}">
                <a16:creationId xmlns:a16="http://schemas.microsoft.com/office/drawing/2014/main" id="{2E3AB98F-7E69-1EE2-5EFE-529432B952D6}"/>
              </a:ext>
            </a:extLst>
          </p:cNvPr>
          <p:cNvSpPr>
            <a:spLocks noGrp="1"/>
          </p:cNvSpPr>
          <p:nvPr>
            <p:ph sz="half" idx="1"/>
          </p:nvPr>
        </p:nvSpPr>
        <p:spPr>
          <a:xfrm>
            <a:off x="1273322" y="1638301"/>
            <a:ext cx="4202568" cy="4368361"/>
          </a:xfrm>
        </p:spPr>
        <p:txBody>
          <a:bodyPr>
            <a:normAutofit fontScale="85000" lnSpcReduction="20000"/>
          </a:bodyPr>
          <a:lstStyle/>
          <a:p>
            <a:pPr marL="0" indent="0">
              <a:buNone/>
            </a:pPr>
            <a:endParaRPr lang="en-US" dirty="0"/>
          </a:p>
          <a:p>
            <a:pPr marL="0" marR="5080" indent="0">
              <a:lnSpc>
                <a:spcPct val="100000"/>
              </a:lnSpc>
              <a:spcBef>
                <a:spcPts val="105"/>
              </a:spcBef>
              <a:buNone/>
            </a:pPr>
            <a:r>
              <a:rPr lang="en-US" sz="4200" dirty="0">
                <a:latin typeface="Arial"/>
                <a:cs typeface="Arial"/>
              </a:rPr>
              <a:t>A </a:t>
            </a:r>
            <a:r>
              <a:rPr lang="en-US" sz="4200" spc="-5" dirty="0">
                <a:latin typeface="Arial"/>
                <a:cs typeface="Arial"/>
              </a:rPr>
              <a:t>needs </a:t>
            </a:r>
            <a:r>
              <a:rPr lang="en-US" sz="4200" dirty="0">
                <a:latin typeface="Arial"/>
                <a:cs typeface="Arial"/>
              </a:rPr>
              <a:t>assessment for </a:t>
            </a:r>
            <a:r>
              <a:rPr lang="en-US" sz="4200" spc="-5" dirty="0">
                <a:latin typeface="Arial"/>
                <a:cs typeface="Arial"/>
              </a:rPr>
              <a:t>improvement </a:t>
            </a:r>
            <a:r>
              <a:rPr lang="en-US" sz="4200" dirty="0">
                <a:latin typeface="Arial"/>
                <a:cs typeface="Arial"/>
              </a:rPr>
              <a:t>is </a:t>
            </a:r>
            <a:r>
              <a:rPr lang="en-US" sz="4200" spc="-5" dirty="0">
                <a:latin typeface="Arial"/>
                <a:cs typeface="Arial"/>
              </a:rPr>
              <a:t>part </a:t>
            </a:r>
            <a:r>
              <a:rPr lang="en-US" sz="4200" dirty="0">
                <a:latin typeface="Arial"/>
                <a:cs typeface="Arial"/>
              </a:rPr>
              <a:t>of a </a:t>
            </a:r>
            <a:r>
              <a:rPr lang="en-US" sz="4200" b="1" spc="-5" dirty="0">
                <a:solidFill>
                  <a:srgbClr val="FFFF00"/>
                </a:solidFill>
                <a:latin typeface="Arial"/>
                <a:cs typeface="Arial"/>
              </a:rPr>
              <a:t>systemic</a:t>
            </a:r>
            <a:r>
              <a:rPr lang="en-US" sz="4200" b="1" spc="-80" dirty="0">
                <a:solidFill>
                  <a:srgbClr val="FFFF00"/>
                </a:solidFill>
                <a:latin typeface="Arial"/>
                <a:cs typeface="Arial"/>
              </a:rPr>
              <a:t> </a:t>
            </a:r>
            <a:r>
              <a:rPr lang="en-US" sz="4200" b="1" spc="-5" dirty="0">
                <a:solidFill>
                  <a:srgbClr val="FFFF00"/>
                </a:solidFill>
                <a:latin typeface="Arial"/>
                <a:cs typeface="Arial"/>
              </a:rPr>
              <a:t>process </a:t>
            </a:r>
            <a:r>
              <a:rPr lang="en-US" sz="4200" dirty="0">
                <a:latin typeface="Arial"/>
                <a:cs typeface="Arial"/>
              </a:rPr>
              <a:t>used</a:t>
            </a:r>
            <a:r>
              <a:rPr lang="en-US" sz="4200" spc="-35" dirty="0">
                <a:latin typeface="Arial"/>
                <a:cs typeface="Arial"/>
              </a:rPr>
              <a:t> </a:t>
            </a:r>
            <a:r>
              <a:rPr lang="en-US" sz="4200" spc="-5" dirty="0">
                <a:latin typeface="Arial"/>
                <a:cs typeface="Arial"/>
              </a:rPr>
              <a:t>to:</a:t>
            </a:r>
            <a:endParaRPr lang="en-US" sz="4200" dirty="0">
              <a:latin typeface="Arial"/>
              <a:cs typeface="Arial"/>
            </a:endParaRPr>
          </a:p>
          <a:p>
            <a:pPr marL="0" indent="0">
              <a:buNone/>
            </a:pPr>
            <a:endParaRPr lang="en-US" dirty="0"/>
          </a:p>
        </p:txBody>
      </p:sp>
      <p:sp>
        <p:nvSpPr>
          <p:cNvPr id="3" name="Content Placeholder 2">
            <a:extLst>
              <a:ext uri="{FF2B5EF4-FFF2-40B4-BE49-F238E27FC236}">
                <a16:creationId xmlns:a16="http://schemas.microsoft.com/office/drawing/2014/main" id="{B96E41EE-962E-3A0C-2CA6-48FE7CA52670}"/>
              </a:ext>
            </a:extLst>
          </p:cNvPr>
          <p:cNvSpPr>
            <a:spLocks noGrp="1"/>
          </p:cNvSpPr>
          <p:nvPr>
            <p:ph sz="half" idx="2"/>
          </p:nvPr>
        </p:nvSpPr>
        <p:spPr>
          <a:xfrm>
            <a:off x="5916706" y="1638299"/>
            <a:ext cx="5970495" cy="4368361"/>
          </a:xfrm>
        </p:spPr>
        <p:txBody>
          <a:bodyPr>
            <a:normAutofit fontScale="85000" lnSpcReduction="20000"/>
          </a:bodyPr>
          <a:lstStyle/>
          <a:p>
            <a:pPr marL="355600" marR="687070" indent="-342900">
              <a:lnSpc>
                <a:spcPct val="120000"/>
              </a:lnSpc>
              <a:buChar char="•"/>
              <a:tabLst>
                <a:tab pos="354965" algn="l"/>
                <a:tab pos="355600" algn="l"/>
              </a:tabLst>
            </a:pPr>
            <a:r>
              <a:rPr lang="en-US" sz="3200" dirty="0">
                <a:latin typeface="Arial"/>
                <a:cs typeface="Arial"/>
              </a:rPr>
              <a:t>Determine strengths</a:t>
            </a:r>
            <a:r>
              <a:rPr lang="en-US" sz="3200" spc="-160" dirty="0">
                <a:latin typeface="Arial"/>
                <a:cs typeface="Arial"/>
              </a:rPr>
              <a:t> </a:t>
            </a:r>
            <a:r>
              <a:rPr lang="en-US" sz="3200" dirty="0">
                <a:latin typeface="Arial"/>
                <a:cs typeface="Arial"/>
              </a:rPr>
              <a:t>and  weaknesses.</a:t>
            </a:r>
          </a:p>
          <a:p>
            <a:pPr marL="355600" marR="784225" indent="-342900">
              <a:lnSpc>
                <a:spcPct val="120000"/>
              </a:lnSpc>
              <a:buChar char="•"/>
              <a:tabLst>
                <a:tab pos="354965" algn="l"/>
                <a:tab pos="355600" algn="l"/>
              </a:tabLst>
            </a:pPr>
            <a:r>
              <a:rPr lang="en-US" sz="3200" spc="-5" dirty="0">
                <a:latin typeface="Arial"/>
                <a:cs typeface="Arial"/>
              </a:rPr>
              <a:t>Understand </a:t>
            </a:r>
            <a:r>
              <a:rPr lang="en-US" sz="3200" dirty="0">
                <a:latin typeface="Arial"/>
                <a:cs typeface="Arial"/>
              </a:rPr>
              <a:t>context</a:t>
            </a:r>
            <a:r>
              <a:rPr lang="en-US" sz="3200" spc="-114" dirty="0">
                <a:latin typeface="Arial"/>
                <a:cs typeface="Arial"/>
              </a:rPr>
              <a:t> </a:t>
            </a:r>
            <a:r>
              <a:rPr lang="en-US" sz="3200" dirty="0">
                <a:latin typeface="Arial"/>
                <a:cs typeface="Arial"/>
              </a:rPr>
              <a:t>and  constraints.</a:t>
            </a:r>
          </a:p>
          <a:p>
            <a:pPr marL="355600" indent="-342900">
              <a:lnSpc>
                <a:spcPct val="120000"/>
              </a:lnSpc>
              <a:buChar char="•"/>
              <a:tabLst>
                <a:tab pos="354965" algn="l"/>
                <a:tab pos="355600" algn="l"/>
              </a:tabLst>
            </a:pPr>
            <a:r>
              <a:rPr lang="en-US" sz="3200" dirty="0">
                <a:latin typeface="Arial"/>
                <a:cs typeface="Arial"/>
              </a:rPr>
              <a:t>Perform a root cause</a:t>
            </a:r>
            <a:r>
              <a:rPr lang="en-US" sz="3200" spc="-140" dirty="0">
                <a:latin typeface="Arial"/>
                <a:cs typeface="Arial"/>
              </a:rPr>
              <a:t> </a:t>
            </a:r>
            <a:r>
              <a:rPr lang="en-US" sz="3200" dirty="0">
                <a:latin typeface="Arial"/>
                <a:cs typeface="Arial"/>
              </a:rPr>
              <a:t>analysis.</a:t>
            </a:r>
          </a:p>
          <a:p>
            <a:pPr marL="355600" marR="5080" indent="-342900">
              <a:lnSpc>
                <a:spcPct val="120000"/>
              </a:lnSpc>
              <a:buChar char="•"/>
              <a:tabLst>
                <a:tab pos="354965" algn="l"/>
                <a:tab pos="355600" algn="l"/>
              </a:tabLst>
            </a:pPr>
            <a:r>
              <a:rPr lang="en-US" sz="3200" dirty="0">
                <a:latin typeface="Arial"/>
                <a:cs typeface="Arial"/>
              </a:rPr>
              <a:t>Develop an improvement</a:t>
            </a:r>
            <a:r>
              <a:rPr lang="en-US" sz="3200" spc="-175" dirty="0">
                <a:latin typeface="Arial"/>
                <a:cs typeface="Arial"/>
              </a:rPr>
              <a:t> </a:t>
            </a:r>
            <a:r>
              <a:rPr lang="en-US" sz="3200" dirty="0">
                <a:latin typeface="Arial"/>
                <a:cs typeface="Arial"/>
              </a:rPr>
              <a:t>plan (e.g., LCAP or school plan) outlining </a:t>
            </a:r>
            <a:r>
              <a:rPr lang="en-US" sz="3200" spc="-5" dirty="0">
                <a:latin typeface="Arial"/>
                <a:cs typeface="Arial"/>
              </a:rPr>
              <a:t>changes </a:t>
            </a:r>
            <a:r>
              <a:rPr lang="en-US" sz="3200" dirty="0">
                <a:latin typeface="Arial"/>
                <a:cs typeface="Arial"/>
              </a:rPr>
              <a:t>considered most likely to bolster or build on strengths and to</a:t>
            </a:r>
            <a:r>
              <a:rPr lang="en-US" sz="3200" spc="-114" dirty="0">
                <a:latin typeface="Arial"/>
                <a:cs typeface="Arial"/>
              </a:rPr>
              <a:t> </a:t>
            </a:r>
            <a:r>
              <a:rPr lang="en-US" sz="3200" spc="-5" dirty="0">
                <a:latin typeface="Arial"/>
                <a:cs typeface="Arial"/>
              </a:rPr>
              <a:t>remediate </a:t>
            </a:r>
            <a:r>
              <a:rPr lang="en-US" sz="3200" dirty="0">
                <a:latin typeface="Arial"/>
                <a:cs typeface="Arial"/>
              </a:rPr>
              <a:t>weaknesses.</a:t>
            </a:r>
          </a:p>
        </p:txBody>
      </p:sp>
      <p:sp>
        <p:nvSpPr>
          <p:cNvPr id="4" name="Slide Number Placeholder 3">
            <a:extLst>
              <a:ext uri="{FF2B5EF4-FFF2-40B4-BE49-F238E27FC236}">
                <a16:creationId xmlns:a16="http://schemas.microsoft.com/office/drawing/2014/main" id="{BD5833AA-9FC3-9037-A3C5-FE28EAB57413}"/>
              </a:ext>
            </a:extLst>
          </p:cNvPr>
          <p:cNvSpPr>
            <a:spLocks noGrp="1"/>
          </p:cNvSpPr>
          <p:nvPr>
            <p:ph type="sldNum" sz="quarter" idx="10"/>
          </p:nvPr>
        </p:nvSpPr>
        <p:spPr/>
        <p:txBody>
          <a:bodyPr/>
          <a:lstStyle/>
          <a:p>
            <a:fld id="{34C8D5D0-5ABB-40D7-A021-B610E9560A54}" type="slidenum">
              <a:rPr lang="en-US" smtClean="0"/>
              <a:pPr/>
              <a:t>10</a:t>
            </a:fld>
            <a:endParaRPr lang="en-US" dirty="0"/>
          </a:p>
        </p:txBody>
      </p:sp>
    </p:spTree>
    <p:extLst>
      <p:ext uri="{BB962C8B-B14F-4D97-AF65-F5344CB8AC3E}">
        <p14:creationId xmlns:p14="http://schemas.microsoft.com/office/powerpoint/2010/main" val="27213455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02986B-E3FD-C57C-1C6E-7ECAD1D9A76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5F9FBE-4E9F-3A3C-1389-6D0846270FCF}"/>
              </a:ext>
            </a:extLst>
          </p:cNvPr>
          <p:cNvSpPr>
            <a:spLocks noGrp="1"/>
          </p:cNvSpPr>
          <p:nvPr>
            <p:ph type="title"/>
          </p:nvPr>
        </p:nvSpPr>
        <p:spPr/>
        <p:txBody>
          <a:bodyPr/>
          <a:lstStyle/>
          <a:p>
            <a:pPr algn="l"/>
            <a:r>
              <a:rPr lang="en-US" dirty="0"/>
              <a:t>What is a Needs Assessment for Improvement? (2)</a:t>
            </a:r>
          </a:p>
        </p:txBody>
      </p:sp>
      <p:sp>
        <p:nvSpPr>
          <p:cNvPr id="17" name="Content Placeholder 16">
            <a:extLst>
              <a:ext uri="{FF2B5EF4-FFF2-40B4-BE49-F238E27FC236}">
                <a16:creationId xmlns:a16="http://schemas.microsoft.com/office/drawing/2014/main" id="{D11C3E81-FC3A-1404-9456-14A38C281FD7}"/>
              </a:ext>
            </a:extLst>
          </p:cNvPr>
          <p:cNvSpPr>
            <a:spLocks noGrp="1"/>
          </p:cNvSpPr>
          <p:nvPr>
            <p:ph idx="1"/>
          </p:nvPr>
        </p:nvSpPr>
        <p:spPr/>
        <p:txBody>
          <a:bodyPr>
            <a:normAutofit/>
          </a:bodyPr>
          <a:lstStyle/>
          <a:p>
            <a:pPr marL="0" marR="5080" indent="0">
              <a:lnSpc>
                <a:spcPct val="100000"/>
              </a:lnSpc>
              <a:spcBef>
                <a:spcPts val="105"/>
              </a:spcBef>
              <a:buNone/>
            </a:pPr>
            <a:r>
              <a:rPr lang="en-US" sz="3200" dirty="0">
                <a:latin typeface="Arial"/>
                <a:cs typeface="Arial"/>
              </a:rPr>
              <a:t>A needs assessment for improvement is </a:t>
            </a:r>
            <a:r>
              <a:rPr lang="en-US" sz="3200" i="1" dirty="0">
                <a:latin typeface="Arial"/>
                <a:cs typeface="Arial"/>
              </a:rPr>
              <a:t>not </a:t>
            </a:r>
            <a:r>
              <a:rPr lang="en-US" sz="3200" dirty="0">
                <a:latin typeface="Arial"/>
                <a:cs typeface="Arial"/>
              </a:rPr>
              <a:t>an isolated tool </a:t>
            </a:r>
            <a:r>
              <a:rPr lang="en-US" sz="3200" spc="5" dirty="0">
                <a:latin typeface="Arial"/>
                <a:cs typeface="Arial"/>
              </a:rPr>
              <a:t>or </a:t>
            </a:r>
            <a:r>
              <a:rPr lang="en-US" sz="3200" dirty="0">
                <a:latin typeface="Arial"/>
                <a:cs typeface="Arial"/>
              </a:rPr>
              <a:t>practice but should be part of an </a:t>
            </a:r>
            <a:r>
              <a:rPr lang="en-US" sz="3200" b="1" dirty="0">
                <a:solidFill>
                  <a:srgbClr val="FFFF00"/>
                </a:solidFill>
                <a:latin typeface="Arial"/>
                <a:cs typeface="Arial"/>
              </a:rPr>
              <a:t>ongoing </a:t>
            </a:r>
            <a:r>
              <a:rPr lang="en-US" sz="3200" b="1" spc="-5" dirty="0">
                <a:solidFill>
                  <a:srgbClr val="FFFF00"/>
                </a:solidFill>
                <a:latin typeface="Arial"/>
                <a:cs typeface="Arial"/>
              </a:rPr>
              <a:t>cycle </a:t>
            </a:r>
            <a:r>
              <a:rPr lang="en-US" sz="3200" b="1" dirty="0">
                <a:solidFill>
                  <a:srgbClr val="FFFF00"/>
                </a:solidFill>
                <a:latin typeface="Arial"/>
                <a:cs typeface="Arial"/>
              </a:rPr>
              <a:t>of continuous improvement</a:t>
            </a:r>
            <a:r>
              <a:rPr lang="en-US" sz="3200" b="1" dirty="0">
                <a:latin typeface="Arial"/>
                <a:cs typeface="Arial"/>
              </a:rPr>
              <a:t> </a:t>
            </a:r>
            <a:r>
              <a:rPr lang="en-US" sz="3200" dirty="0">
                <a:latin typeface="Arial"/>
                <a:cs typeface="Arial"/>
              </a:rPr>
              <a:t>that includes</a:t>
            </a:r>
            <a:r>
              <a:rPr lang="en-US" sz="3200" spc="-25" dirty="0">
                <a:latin typeface="Arial"/>
                <a:cs typeface="Arial"/>
              </a:rPr>
              <a:t> </a:t>
            </a:r>
            <a:r>
              <a:rPr lang="en-US" sz="3200" dirty="0">
                <a:latin typeface="Arial"/>
                <a:cs typeface="Arial"/>
              </a:rPr>
              <a:t>both long-range</a:t>
            </a:r>
            <a:r>
              <a:rPr lang="en-US" sz="3200" spc="-60" dirty="0">
                <a:latin typeface="Arial"/>
                <a:cs typeface="Arial"/>
              </a:rPr>
              <a:t> </a:t>
            </a:r>
            <a:r>
              <a:rPr lang="en-US" sz="3200" dirty="0">
                <a:latin typeface="Arial"/>
                <a:cs typeface="Arial"/>
              </a:rPr>
              <a:t>performance goals and short-cycle implementation</a:t>
            </a:r>
            <a:r>
              <a:rPr lang="en-US" sz="3200" spc="-50" dirty="0">
                <a:latin typeface="Arial"/>
                <a:cs typeface="Arial"/>
              </a:rPr>
              <a:t> </a:t>
            </a:r>
            <a:r>
              <a:rPr lang="en-US" sz="3200" dirty="0">
                <a:latin typeface="Arial"/>
                <a:cs typeface="Arial"/>
              </a:rPr>
              <a:t>targets.</a:t>
            </a:r>
          </a:p>
          <a:p>
            <a:pPr marL="0" indent="0">
              <a:buNone/>
            </a:pPr>
            <a:endParaRPr lang="en-US" dirty="0"/>
          </a:p>
        </p:txBody>
      </p:sp>
      <p:sp>
        <p:nvSpPr>
          <p:cNvPr id="4" name="Slide Number Placeholder 3">
            <a:extLst>
              <a:ext uri="{FF2B5EF4-FFF2-40B4-BE49-F238E27FC236}">
                <a16:creationId xmlns:a16="http://schemas.microsoft.com/office/drawing/2014/main" id="{B7BA5664-1A04-B399-5DAC-898F14378724}"/>
              </a:ext>
            </a:extLst>
          </p:cNvPr>
          <p:cNvSpPr>
            <a:spLocks noGrp="1"/>
          </p:cNvSpPr>
          <p:nvPr>
            <p:ph type="sldNum" sz="quarter" idx="10"/>
          </p:nvPr>
        </p:nvSpPr>
        <p:spPr/>
        <p:txBody>
          <a:bodyPr/>
          <a:lstStyle/>
          <a:p>
            <a:fld id="{34C8D5D0-5ABB-40D7-A021-B610E9560A54}" type="slidenum">
              <a:rPr lang="en-US" smtClean="0"/>
              <a:pPr/>
              <a:t>11</a:t>
            </a:fld>
            <a:endParaRPr lang="en-US" dirty="0"/>
          </a:p>
        </p:txBody>
      </p:sp>
    </p:spTree>
    <p:extLst>
      <p:ext uri="{BB962C8B-B14F-4D97-AF65-F5344CB8AC3E}">
        <p14:creationId xmlns:p14="http://schemas.microsoft.com/office/powerpoint/2010/main" val="34788976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07621F-84DC-2DD2-ECC4-E15049B8481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BCCCC8B-62DE-9836-FD5F-E1DB8BE57E4C}"/>
              </a:ext>
            </a:extLst>
          </p:cNvPr>
          <p:cNvSpPr>
            <a:spLocks noGrp="1"/>
          </p:cNvSpPr>
          <p:nvPr>
            <p:ph type="title"/>
          </p:nvPr>
        </p:nvSpPr>
        <p:spPr/>
        <p:txBody>
          <a:bodyPr/>
          <a:lstStyle/>
          <a:p>
            <a:pPr algn="l"/>
            <a:r>
              <a:rPr lang="en-US" dirty="0"/>
              <a:t>What is a Needs Assessment for Improvement? (3)</a:t>
            </a:r>
          </a:p>
        </p:txBody>
      </p:sp>
      <p:sp>
        <p:nvSpPr>
          <p:cNvPr id="17" name="Content Placeholder 16">
            <a:extLst>
              <a:ext uri="{FF2B5EF4-FFF2-40B4-BE49-F238E27FC236}">
                <a16:creationId xmlns:a16="http://schemas.microsoft.com/office/drawing/2014/main" id="{CE4B297A-B7F9-BB62-E4CD-54AEC6028569}"/>
              </a:ext>
            </a:extLst>
          </p:cNvPr>
          <p:cNvSpPr>
            <a:spLocks noGrp="1"/>
          </p:cNvSpPr>
          <p:nvPr>
            <p:ph idx="1"/>
          </p:nvPr>
        </p:nvSpPr>
        <p:spPr/>
        <p:txBody>
          <a:bodyPr>
            <a:normAutofit/>
          </a:bodyPr>
          <a:lstStyle/>
          <a:p>
            <a:pPr marL="0" marR="5080" indent="0">
              <a:lnSpc>
                <a:spcPct val="100000"/>
              </a:lnSpc>
              <a:spcBef>
                <a:spcPts val="100"/>
              </a:spcBef>
              <a:buNone/>
            </a:pPr>
            <a:r>
              <a:rPr lang="en-US" sz="3200" spc="-5" dirty="0">
                <a:latin typeface="Arial"/>
                <a:cs typeface="Arial"/>
              </a:rPr>
              <a:t>Needs assessments should be revisited and </a:t>
            </a:r>
            <a:r>
              <a:rPr lang="en-US" sz="3200" b="1" dirty="0">
                <a:solidFill>
                  <a:srgbClr val="FFFF00"/>
                </a:solidFill>
                <a:latin typeface="Arial"/>
                <a:cs typeface="Arial"/>
              </a:rPr>
              <a:t>updated on a </a:t>
            </a:r>
            <a:r>
              <a:rPr lang="en-US" sz="3200" b="1" spc="-5" dirty="0">
                <a:solidFill>
                  <a:srgbClr val="FFFF00"/>
                </a:solidFill>
                <a:latin typeface="Arial"/>
                <a:cs typeface="Arial"/>
              </a:rPr>
              <a:t>regular basis</a:t>
            </a:r>
            <a:r>
              <a:rPr lang="en-US" sz="3200" b="1" spc="-5" dirty="0">
                <a:latin typeface="Arial"/>
                <a:cs typeface="Arial"/>
              </a:rPr>
              <a:t> </a:t>
            </a:r>
            <a:r>
              <a:rPr lang="en-US" sz="3200" spc="-5" dirty="0">
                <a:latin typeface="Arial"/>
                <a:cs typeface="Arial"/>
              </a:rPr>
              <a:t>(e.g., </a:t>
            </a:r>
            <a:r>
              <a:rPr lang="en-US" sz="3200" dirty="0">
                <a:latin typeface="Arial"/>
                <a:cs typeface="Arial"/>
              </a:rPr>
              <a:t>LCAP </a:t>
            </a:r>
            <a:r>
              <a:rPr lang="en-US" sz="3200" spc="-5" dirty="0">
                <a:latin typeface="Arial"/>
                <a:cs typeface="Arial"/>
              </a:rPr>
              <a:t>Annual Update) </a:t>
            </a:r>
            <a:r>
              <a:rPr lang="en-US" sz="3200" dirty="0">
                <a:latin typeface="Arial"/>
                <a:cs typeface="Arial"/>
              </a:rPr>
              <a:t>to ensure alignment to </a:t>
            </a:r>
            <a:r>
              <a:rPr lang="en-US" sz="3200" spc="-5" dirty="0">
                <a:latin typeface="Arial"/>
                <a:cs typeface="Arial"/>
              </a:rPr>
              <a:t>the improvement plan and</a:t>
            </a:r>
            <a:r>
              <a:rPr lang="en-US" sz="3200" spc="-45" dirty="0">
                <a:latin typeface="Arial"/>
                <a:cs typeface="Arial"/>
              </a:rPr>
              <a:t> </a:t>
            </a:r>
            <a:r>
              <a:rPr lang="en-US" sz="3200" spc="-10" dirty="0">
                <a:latin typeface="Arial"/>
                <a:cs typeface="Arial"/>
              </a:rPr>
              <a:t>to </a:t>
            </a:r>
            <a:r>
              <a:rPr lang="en-US" sz="3200" spc="-5" dirty="0">
                <a:latin typeface="Arial"/>
                <a:cs typeface="Arial"/>
              </a:rPr>
              <a:t>check for progress </a:t>
            </a:r>
            <a:r>
              <a:rPr lang="en-US" sz="3200" dirty="0">
                <a:latin typeface="Arial"/>
                <a:cs typeface="Arial"/>
              </a:rPr>
              <a:t>against the</a:t>
            </a:r>
            <a:r>
              <a:rPr lang="en-US" sz="3200" spc="-55" dirty="0">
                <a:latin typeface="Arial"/>
                <a:cs typeface="Arial"/>
              </a:rPr>
              <a:t> </a:t>
            </a:r>
            <a:r>
              <a:rPr lang="en-US" sz="3200" dirty="0">
                <a:latin typeface="Arial"/>
                <a:cs typeface="Arial"/>
              </a:rPr>
              <a:t>original discoveries. </a:t>
            </a:r>
          </a:p>
          <a:p>
            <a:pPr marL="0" indent="0">
              <a:buNone/>
            </a:pPr>
            <a:endParaRPr lang="en-US" dirty="0"/>
          </a:p>
        </p:txBody>
      </p:sp>
      <p:sp>
        <p:nvSpPr>
          <p:cNvPr id="4" name="Slide Number Placeholder 3">
            <a:extLst>
              <a:ext uri="{FF2B5EF4-FFF2-40B4-BE49-F238E27FC236}">
                <a16:creationId xmlns:a16="http://schemas.microsoft.com/office/drawing/2014/main" id="{19AC6573-EA5E-1093-56A7-2DCC86DEE3CF}"/>
              </a:ext>
            </a:extLst>
          </p:cNvPr>
          <p:cNvSpPr>
            <a:spLocks noGrp="1"/>
          </p:cNvSpPr>
          <p:nvPr>
            <p:ph type="sldNum" sz="quarter" idx="10"/>
          </p:nvPr>
        </p:nvSpPr>
        <p:spPr/>
        <p:txBody>
          <a:bodyPr/>
          <a:lstStyle/>
          <a:p>
            <a:fld id="{34C8D5D0-5ABB-40D7-A021-B610E9560A54}" type="slidenum">
              <a:rPr lang="en-US" smtClean="0"/>
              <a:pPr/>
              <a:t>12</a:t>
            </a:fld>
            <a:endParaRPr lang="en-US" dirty="0"/>
          </a:p>
        </p:txBody>
      </p:sp>
    </p:spTree>
    <p:extLst>
      <p:ext uri="{BB962C8B-B14F-4D97-AF65-F5344CB8AC3E}">
        <p14:creationId xmlns:p14="http://schemas.microsoft.com/office/powerpoint/2010/main" val="10140039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FDB5FB-5BED-11BB-5916-8C1191FCE65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E21F2ED-A5B6-7204-58EF-F34B0EF260BA}"/>
              </a:ext>
            </a:extLst>
          </p:cNvPr>
          <p:cNvSpPr>
            <a:spLocks noGrp="1"/>
          </p:cNvSpPr>
          <p:nvPr>
            <p:ph type="ctrTitle"/>
          </p:nvPr>
        </p:nvSpPr>
        <p:spPr>
          <a:xfrm>
            <a:off x="1524000" y="2729753"/>
            <a:ext cx="9144000" cy="1828800"/>
          </a:xfrm>
        </p:spPr>
        <p:txBody>
          <a:bodyPr>
            <a:normAutofit/>
          </a:bodyPr>
          <a:lstStyle/>
          <a:p>
            <a:r>
              <a:rPr lang="en-US" dirty="0"/>
              <a:t>Planning the Needs Assessment</a:t>
            </a:r>
          </a:p>
        </p:txBody>
      </p:sp>
    </p:spTree>
    <p:extLst>
      <p:ext uri="{BB962C8B-B14F-4D97-AF65-F5344CB8AC3E}">
        <p14:creationId xmlns:p14="http://schemas.microsoft.com/office/powerpoint/2010/main" val="13582008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6BCDB8-DF7C-169B-003D-2F3120ECE98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1F33FC-7B2A-7462-F1EE-4DF203CB3D81}"/>
              </a:ext>
            </a:extLst>
          </p:cNvPr>
          <p:cNvSpPr>
            <a:spLocks noGrp="1"/>
          </p:cNvSpPr>
          <p:nvPr>
            <p:ph type="title"/>
          </p:nvPr>
        </p:nvSpPr>
        <p:spPr/>
        <p:txBody>
          <a:bodyPr/>
          <a:lstStyle/>
          <a:p>
            <a:pPr algn="l"/>
            <a:r>
              <a:rPr lang="en-US" dirty="0"/>
              <a:t>Needs Assessment Implementation Phases Overview</a:t>
            </a:r>
          </a:p>
        </p:txBody>
      </p:sp>
      <p:sp>
        <p:nvSpPr>
          <p:cNvPr id="5" name="Content Placeholder 4">
            <a:extLst>
              <a:ext uri="{FF2B5EF4-FFF2-40B4-BE49-F238E27FC236}">
                <a16:creationId xmlns:a16="http://schemas.microsoft.com/office/drawing/2014/main" id="{1D24C2FF-2E13-42EC-637B-F15F699AE660}"/>
              </a:ext>
            </a:extLst>
          </p:cNvPr>
          <p:cNvSpPr>
            <a:spLocks noGrp="1"/>
          </p:cNvSpPr>
          <p:nvPr>
            <p:ph idx="1"/>
          </p:nvPr>
        </p:nvSpPr>
        <p:spPr/>
        <p:txBody>
          <a:bodyPr/>
          <a:lstStyle/>
          <a:p>
            <a:pPr marL="514350" indent="-514350">
              <a:buAutoNum type="alphaUcPeriod"/>
            </a:pPr>
            <a:r>
              <a:rPr lang="en-US" dirty="0"/>
              <a:t>Planning</a:t>
            </a:r>
          </a:p>
          <a:p>
            <a:pPr marL="514350" indent="-514350">
              <a:buAutoNum type="alphaUcPeriod"/>
            </a:pPr>
            <a:r>
              <a:rPr lang="en-US" dirty="0"/>
              <a:t>Collecting and Organizing Data</a:t>
            </a:r>
          </a:p>
          <a:p>
            <a:pPr marL="514350" indent="-514350">
              <a:buAutoNum type="alphaUcPeriod"/>
            </a:pPr>
            <a:r>
              <a:rPr lang="en-US" dirty="0"/>
              <a:t>Interpreting Information</a:t>
            </a:r>
          </a:p>
          <a:p>
            <a:pPr marL="514350" indent="-514350">
              <a:buAutoNum type="alphaUcPeriod"/>
            </a:pPr>
            <a:r>
              <a:rPr lang="en-US" dirty="0"/>
              <a:t>Prioritizing</a:t>
            </a:r>
          </a:p>
          <a:p>
            <a:pPr marL="514350" indent="-514350">
              <a:buAutoNum type="alphaUcPeriod"/>
            </a:pPr>
            <a:r>
              <a:rPr lang="en-US" dirty="0"/>
              <a:t>Connecting to Implementation</a:t>
            </a:r>
          </a:p>
          <a:p>
            <a:pPr marL="0" indent="0">
              <a:buNone/>
            </a:pPr>
            <a:endParaRPr lang="en-US" dirty="0"/>
          </a:p>
        </p:txBody>
      </p:sp>
      <p:sp>
        <p:nvSpPr>
          <p:cNvPr id="4" name="Slide Number Placeholder 3">
            <a:extLst>
              <a:ext uri="{FF2B5EF4-FFF2-40B4-BE49-F238E27FC236}">
                <a16:creationId xmlns:a16="http://schemas.microsoft.com/office/drawing/2014/main" id="{F9021468-89EA-1C5C-041D-9D44CB296DCC}"/>
              </a:ext>
            </a:extLst>
          </p:cNvPr>
          <p:cNvSpPr>
            <a:spLocks noGrp="1"/>
          </p:cNvSpPr>
          <p:nvPr>
            <p:ph type="sldNum" sz="quarter" idx="10"/>
          </p:nvPr>
        </p:nvSpPr>
        <p:spPr/>
        <p:txBody>
          <a:bodyPr/>
          <a:lstStyle/>
          <a:p>
            <a:fld id="{34C8D5D0-5ABB-40D7-A021-B610E9560A54}" type="slidenum">
              <a:rPr lang="en-US" smtClean="0"/>
              <a:pPr/>
              <a:t>14</a:t>
            </a:fld>
            <a:endParaRPr lang="en-US" dirty="0"/>
          </a:p>
        </p:txBody>
      </p:sp>
    </p:spTree>
    <p:extLst>
      <p:ext uri="{BB962C8B-B14F-4D97-AF65-F5344CB8AC3E}">
        <p14:creationId xmlns:p14="http://schemas.microsoft.com/office/powerpoint/2010/main" val="8510969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26EB10-F59B-6DF7-97A9-E37AB9711CC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7C5967-5803-E677-82C3-846C3F75B257}"/>
              </a:ext>
            </a:extLst>
          </p:cNvPr>
          <p:cNvSpPr>
            <a:spLocks noGrp="1"/>
          </p:cNvSpPr>
          <p:nvPr>
            <p:ph type="title"/>
          </p:nvPr>
        </p:nvSpPr>
        <p:spPr/>
        <p:txBody>
          <a:bodyPr/>
          <a:lstStyle/>
          <a:p>
            <a:pPr algn="l"/>
            <a:r>
              <a:rPr lang="en-US" dirty="0"/>
              <a:t>A. Planning</a:t>
            </a:r>
          </a:p>
        </p:txBody>
      </p:sp>
      <p:sp>
        <p:nvSpPr>
          <p:cNvPr id="5" name="Content Placeholder 4">
            <a:extLst>
              <a:ext uri="{FF2B5EF4-FFF2-40B4-BE49-F238E27FC236}">
                <a16:creationId xmlns:a16="http://schemas.microsoft.com/office/drawing/2014/main" id="{8E8D15D3-4E1E-37BD-5DDD-5F8522AD432D}"/>
              </a:ext>
            </a:extLst>
          </p:cNvPr>
          <p:cNvSpPr>
            <a:spLocks noGrp="1"/>
          </p:cNvSpPr>
          <p:nvPr>
            <p:ph idx="1"/>
          </p:nvPr>
        </p:nvSpPr>
        <p:spPr/>
        <p:txBody>
          <a:bodyPr/>
          <a:lstStyle/>
          <a:p>
            <a:pPr marL="469900" indent="-457200">
              <a:lnSpc>
                <a:spcPct val="100000"/>
              </a:lnSpc>
              <a:spcBef>
                <a:spcPts val="815"/>
              </a:spcBef>
              <a:buChar char="•"/>
              <a:tabLst>
                <a:tab pos="469265" algn="l"/>
                <a:tab pos="469900" algn="l"/>
              </a:tabLst>
            </a:pPr>
            <a:r>
              <a:rPr lang="en-US" sz="3200" spc="-5" dirty="0">
                <a:latin typeface="Arial"/>
                <a:cs typeface="Arial"/>
              </a:rPr>
              <a:t>Articulate </a:t>
            </a:r>
            <a:r>
              <a:rPr lang="en-US" sz="3200" dirty="0">
                <a:latin typeface="Arial"/>
                <a:cs typeface="Arial"/>
              </a:rPr>
              <a:t>the </a:t>
            </a:r>
            <a:r>
              <a:rPr lang="en-US" sz="3200" b="1" dirty="0">
                <a:solidFill>
                  <a:srgbClr val="FFFF00"/>
                </a:solidFill>
                <a:latin typeface="Arial"/>
                <a:cs typeface="Arial"/>
              </a:rPr>
              <a:t>purpose</a:t>
            </a:r>
            <a:r>
              <a:rPr lang="en-US" sz="3200" b="1" dirty="0">
                <a:latin typeface="Arial"/>
                <a:cs typeface="Arial"/>
              </a:rPr>
              <a:t> </a:t>
            </a:r>
            <a:r>
              <a:rPr lang="en-US" sz="3200" spc="-5" dirty="0">
                <a:latin typeface="Arial"/>
                <a:cs typeface="Arial"/>
              </a:rPr>
              <a:t>and </a:t>
            </a:r>
            <a:r>
              <a:rPr lang="en-US" sz="3200" b="1" dirty="0">
                <a:solidFill>
                  <a:srgbClr val="FFFF00"/>
                </a:solidFill>
                <a:latin typeface="Arial"/>
                <a:cs typeface="Arial"/>
              </a:rPr>
              <a:t>intended</a:t>
            </a:r>
            <a:r>
              <a:rPr lang="en-US" sz="3200" b="1" spc="-35" dirty="0">
                <a:solidFill>
                  <a:srgbClr val="FFFF00"/>
                </a:solidFill>
                <a:latin typeface="Arial"/>
                <a:cs typeface="Arial"/>
              </a:rPr>
              <a:t> </a:t>
            </a:r>
            <a:r>
              <a:rPr lang="en-US" sz="3200" b="1" dirty="0">
                <a:solidFill>
                  <a:srgbClr val="FFFF00"/>
                </a:solidFill>
                <a:latin typeface="Arial"/>
                <a:cs typeface="Arial"/>
              </a:rPr>
              <a:t>outcomes</a:t>
            </a:r>
            <a:r>
              <a:rPr lang="en-US" sz="3200" dirty="0">
                <a:latin typeface="Arial"/>
                <a:cs typeface="Arial"/>
              </a:rPr>
              <a:t>.</a:t>
            </a:r>
          </a:p>
          <a:p>
            <a:pPr marL="469900" marR="694690" indent="-457200">
              <a:lnSpc>
                <a:spcPct val="100000"/>
              </a:lnSpc>
              <a:spcBef>
                <a:spcPts val="720"/>
              </a:spcBef>
              <a:buChar char="•"/>
              <a:tabLst>
                <a:tab pos="469265" algn="l"/>
                <a:tab pos="469900" algn="l"/>
              </a:tabLst>
            </a:pPr>
            <a:r>
              <a:rPr lang="en-US" sz="3200" spc="-5" dirty="0">
                <a:latin typeface="Arial"/>
                <a:cs typeface="Arial"/>
              </a:rPr>
              <a:t>Determine </a:t>
            </a:r>
            <a:r>
              <a:rPr lang="en-US" sz="3200" b="1" spc="-5" dirty="0">
                <a:solidFill>
                  <a:srgbClr val="FFFF00"/>
                </a:solidFill>
                <a:latin typeface="Arial"/>
                <a:cs typeface="Arial"/>
              </a:rPr>
              <a:t>central </a:t>
            </a:r>
            <a:r>
              <a:rPr lang="en-US" sz="3200" b="1" dirty="0">
                <a:solidFill>
                  <a:srgbClr val="FFFF00"/>
                </a:solidFill>
                <a:latin typeface="Arial"/>
                <a:cs typeface="Arial"/>
              </a:rPr>
              <a:t>guiding questions </a:t>
            </a:r>
            <a:r>
              <a:rPr lang="en-US" sz="3200" spc="-5" dirty="0">
                <a:latin typeface="Arial"/>
                <a:cs typeface="Arial"/>
              </a:rPr>
              <a:t>that </a:t>
            </a:r>
            <a:r>
              <a:rPr lang="en-US" sz="3200" dirty="0">
                <a:latin typeface="Arial"/>
                <a:cs typeface="Arial"/>
              </a:rPr>
              <a:t>the  </a:t>
            </a:r>
            <a:r>
              <a:rPr lang="en-US" sz="3200" spc="-5" dirty="0">
                <a:latin typeface="Arial"/>
                <a:cs typeface="Arial"/>
              </a:rPr>
              <a:t>needs </a:t>
            </a:r>
            <a:r>
              <a:rPr lang="en-US" sz="3200" dirty="0">
                <a:latin typeface="Arial"/>
                <a:cs typeface="Arial"/>
              </a:rPr>
              <a:t>assessment </a:t>
            </a:r>
            <a:r>
              <a:rPr lang="en-US" sz="3200" spc="-5" dirty="0">
                <a:latin typeface="Arial"/>
                <a:cs typeface="Arial"/>
              </a:rPr>
              <a:t>should</a:t>
            </a:r>
            <a:r>
              <a:rPr lang="en-US" sz="3200" spc="-60" dirty="0">
                <a:latin typeface="Arial"/>
                <a:cs typeface="Arial"/>
              </a:rPr>
              <a:t> </a:t>
            </a:r>
            <a:r>
              <a:rPr lang="en-US" sz="3200" spc="-5" dirty="0">
                <a:latin typeface="Arial"/>
                <a:cs typeface="Arial"/>
              </a:rPr>
              <a:t>address.</a:t>
            </a:r>
            <a:endParaRPr lang="en-US" sz="3200" dirty="0">
              <a:latin typeface="Arial"/>
              <a:cs typeface="Arial"/>
            </a:endParaRPr>
          </a:p>
          <a:p>
            <a:pPr marL="469900" marR="5080" indent="-457200">
              <a:lnSpc>
                <a:spcPct val="100000"/>
              </a:lnSpc>
              <a:spcBef>
                <a:spcPts val="725"/>
              </a:spcBef>
              <a:buChar char="•"/>
              <a:tabLst>
                <a:tab pos="469265" algn="l"/>
                <a:tab pos="469900" algn="l"/>
              </a:tabLst>
            </a:pPr>
            <a:r>
              <a:rPr lang="en-US" sz="3200" spc="-5" dirty="0">
                <a:latin typeface="Arial"/>
                <a:cs typeface="Arial"/>
              </a:rPr>
              <a:t>Identify </a:t>
            </a:r>
            <a:r>
              <a:rPr lang="en-US" sz="3200" b="1" spc="-5" dirty="0">
                <a:solidFill>
                  <a:srgbClr val="FFFF00"/>
                </a:solidFill>
                <a:latin typeface="Arial"/>
                <a:cs typeface="Arial"/>
              </a:rPr>
              <a:t>relevant </a:t>
            </a:r>
            <a:r>
              <a:rPr lang="en-US" sz="3200" b="1" dirty="0">
                <a:solidFill>
                  <a:srgbClr val="FFFF00"/>
                </a:solidFill>
                <a:latin typeface="Arial"/>
                <a:cs typeface="Arial"/>
              </a:rPr>
              <a:t>educational partners </a:t>
            </a:r>
            <a:r>
              <a:rPr lang="en-US" sz="3200" dirty="0">
                <a:latin typeface="Arial"/>
                <a:cs typeface="Arial"/>
              </a:rPr>
              <a:t>to </a:t>
            </a:r>
            <a:r>
              <a:rPr lang="en-US" sz="3200" spc="-5" dirty="0">
                <a:latin typeface="Arial"/>
                <a:cs typeface="Arial"/>
              </a:rPr>
              <a:t>participate in </a:t>
            </a:r>
            <a:r>
              <a:rPr lang="en-US" sz="3200" dirty="0">
                <a:latin typeface="Arial"/>
                <a:cs typeface="Arial"/>
              </a:rPr>
              <a:t>the process.</a:t>
            </a:r>
          </a:p>
          <a:p>
            <a:pPr marL="469900" indent="-457200">
              <a:lnSpc>
                <a:spcPct val="100000"/>
              </a:lnSpc>
              <a:spcBef>
                <a:spcPts val="720"/>
              </a:spcBef>
              <a:buChar char="•"/>
              <a:tabLst>
                <a:tab pos="469265" algn="l"/>
                <a:tab pos="469900" algn="l"/>
              </a:tabLst>
            </a:pPr>
            <a:r>
              <a:rPr lang="en-US" sz="3200" spc="-5" dirty="0">
                <a:latin typeface="Arial"/>
                <a:cs typeface="Arial"/>
              </a:rPr>
              <a:t>Define your </a:t>
            </a:r>
            <a:r>
              <a:rPr lang="en-US" sz="3200" b="1" dirty="0">
                <a:solidFill>
                  <a:srgbClr val="FFFF00"/>
                </a:solidFill>
                <a:latin typeface="Arial"/>
                <a:cs typeface="Arial"/>
              </a:rPr>
              <a:t>context</a:t>
            </a:r>
            <a:r>
              <a:rPr lang="en-US" sz="3200" dirty="0">
                <a:latin typeface="Arial"/>
                <a:cs typeface="Arial"/>
              </a:rPr>
              <a:t>, </a:t>
            </a:r>
            <a:r>
              <a:rPr lang="en-US" sz="3200" b="1" dirty="0">
                <a:solidFill>
                  <a:srgbClr val="FFFF00"/>
                </a:solidFill>
                <a:latin typeface="Arial"/>
                <a:cs typeface="Arial"/>
              </a:rPr>
              <a:t>process</a:t>
            </a:r>
            <a:r>
              <a:rPr lang="en-US" sz="3200" dirty="0">
                <a:latin typeface="Arial"/>
                <a:cs typeface="Arial"/>
              </a:rPr>
              <a:t>, </a:t>
            </a:r>
            <a:r>
              <a:rPr lang="en-US" sz="3200" spc="-5" dirty="0">
                <a:latin typeface="Arial"/>
                <a:cs typeface="Arial"/>
              </a:rPr>
              <a:t>and</a:t>
            </a:r>
            <a:r>
              <a:rPr lang="en-US" sz="3200" spc="-10" dirty="0">
                <a:latin typeface="Arial"/>
                <a:cs typeface="Arial"/>
              </a:rPr>
              <a:t> </a:t>
            </a:r>
            <a:r>
              <a:rPr lang="en-US" sz="3200" b="1" spc="-5" dirty="0">
                <a:solidFill>
                  <a:srgbClr val="FFFF00"/>
                </a:solidFill>
                <a:latin typeface="Arial"/>
                <a:cs typeface="Arial"/>
              </a:rPr>
              <a:t>presentation</a:t>
            </a:r>
            <a:r>
              <a:rPr lang="en-US" sz="3200" spc="-5" dirty="0">
                <a:latin typeface="Arial"/>
                <a:cs typeface="Arial"/>
              </a:rPr>
              <a:t>.</a:t>
            </a:r>
            <a:endParaRPr lang="en-US" sz="3200" dirty="0">
              <a:latin typeface="Arial"/>
              <a:cs typeface="Arial"/>
            </a:endParaRPr>
          </a:p>
        </p:txBody>
      </p:sp>
      <p:sp>
        <p:nvSpPr>
          <p:cNvPr id="4" name="Slide Number Placeholder 3">
            <a:extLst>
              <a:ext uri="{FF2B5EF4-FFF2-40B4-BE49-F238E27FC236}">
                <a16:creationId xmlns:a16="http://schemas.microsoft.com/office/drawing/2014/main" id="{0CB767DA-7661-5872-2610-8DF2743AB37C}"/>
              </a:ext>
            </a:extLst>
          </p:cNvPr>
          <p:cNvSpPr>
            <a:spLocks noGrp="1"/>
          </p:cNvSpPr>
          <p:nvPr>
            <p:ph type="sldNum" sz="quarter" idx="10"/>
          </p:nvPr>
        </p:nvSpPr>
        <p:spPr/>
        <p:txBody>
          <a:bodyPr/>
          <a:lstStyle/>
          <a:p>
            <a:fld id="{34C8D5D0-5ABB-40D7-A021-B610E9560A54}" type="slidenum">
              <a:rPr lang="en-US" smtClean="0"/>
              <a:pPr/>
              <a:t>15</a:t>
            </a:fld>
            <a:endParaRPr lang="en-US" dirty="0"/>
          </a:p>
        </p:txBody>
      </p:sp>
    </p:spTree>
    <p:extLst>
      <p:ext uri="{BB962C8B-B14F-4D97-AF65-F5344CB8AC3E}">
        <p14:creationId xmlns:p14="http://schemas.microsoft.com/office/powerpoint/2010/main" val="26882183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3BE9DB-46E5-76A2-FD93-DC5C13067C2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9B1FACB-058C-0FA1-B952-BC14FCB5A138}"/>
              </a:ext>
            </a:extLst>
          </p:cNvPr>
          <p:cNvSpPr>
            <a:spLocks noGrp="1"/>
          </p:cNvSpPr>
          <p:nvPr>
            <p:ph type="title"/>
          </p:nvPr>
        </p:nvSpPr>
        <p:spPr/>
        <p:txBody>
          <a:bodyPr/>
          <a:lstStyle/>
          <a:p>
            <a:pPr algn="l"/>
            <a:r>
              <a:rPr lang="en-US" dirty="0"/>
              <a:t>B. Collecting and Organizing Data</a:t>
            </a:r>
          </a:p>
        </p:txBody>
      </p:sp>
      <p:sp>
        <p:nvSpPr>
          <p:cNvPr id="5" name="Content Placeholder 4">
            <a:extLst>
              <a:ext uri="{FF2B5EF4-FFF2-40B4-BE49-F238E27FC236}">
                <a16:creationId xmlns:a16="http://schemas.microsoft.com/office/drawing/2014/main" id="{37E8D632-3C61-0D65-10E9-60CF60D3A77A}"/>
              </a:ext>
            </a:extLst>
          </p:cNvPr>
          <p:cNvSpPr>
            <a:spLocks noGrp="1"/>
          </p:cNvSpPr>
          <p:nvPr>
            <p:ph idx="1"/>
          </p:nvPr>
        </p:nvSpPr>
        <p:spPr/>
        <p:txBody>
          <a:bodyPr/>
          <a:lstStyle/>
          <a:p>
            <a:pPr marL="355600" marR="295910" indent="-342900">
              <a:lnSpc>
                <a:spcPct val="100000"/>
              </a:lnSpc>
              <a:spcBef>
                <a:spcPts val="105"/>
              </a:spcBef>
              <a:buChar char="•"/>
              <a:tabLst>
                <a:tab pos="354965" algn="l"/>
                <a:tab pos="355600" algn="l"/>
              </a:tabLst>
            </a:pPr>
            <a:r>
              <a:rPr lang="en-US" sz="3200" spc="-5" dirty="0">
                <a:latin typeface="Arial"/>
                <a:cs typeface="Arial"/>
              </a:rPr>
              <a:t>Organize </a:t>
            </a:r>
            <a:r>
              <a:rPr lang="en-US" sz="3200" b="1" dirty="0">
                <a:solidFill>
                  <a:srgbClr val="FFFF00"/>
                </a:solidFill>
                <a:latin typeface="Arial"/>
                <a:cs typeface="Arial"/>
              </a:rPr>
              <a:t>readily available data </a:t>
            </a:r>
            <a:r>
              <a:rPr lang="en-US" sz="3200" dirty="0">
                <a:latin typeface="Arial"/>
                <a:cs typeface="Arial"/>
              </a:rPr>
              <a:t>from</a:t>
            </a:r>
            <a:r>
              <a:rPr lang="en-US" sz="3200" spc="-190" dirty="0">
                <a:latin typeface="Arial"/>
                <a:cs typeface="Arial"/>
              </a:rPr>
              <a:t> </a:t>
            </a:r>
            <a:r>
              <a:rPr lang="en-US" sz="3200" dirty="0">
                <a:latin typeface="Arial"/>
                <a:cs typeface="Arial"/>
              </a:rPr>
              <a:t>existing  sources.</a:t>
            </a:r>
          </a:p>
          <a:p>
            <a:pPr marL="355600" indent="-342900">
              <a:lnSpc>
                <a:spcPct val="100000"/>
              </a:lnSpc>
              <a:spcBef>
                <a:spcPts val="1925"/>
              </a:spcBef>
              <a:buChar char="•"/>
              <a:tabLst>
                <a:tab pos="354965" algn="l"/>
                <a:tab pos="355600" algn="l"/>
              </a:tabLst>
            </a:pPr>
            <a:r>
              <a:rPr lang="en-US" sz="3200" spc="-5" dirty="0">
                <a:latin typeface="Arial"/>
                <a:cs typeface="Arial"/>
              </a:rPr>
              <a:t>Determine and collect </a:t>
            </a:r>
            <a:r>
              <a:rPr lang="en-US" sz="3200" b="1" dirty="0">
                <a:solidFill>
                  <a:srgbClr val="FFFF00"/>
                </a:solidFill>
                <a:latin typeface="Arial"/>
                <a:cs typeface="Arial"/>
              </a:rPr>
              <a:t>additional needed</a:t>
            </a:r>
            <a:r>
              <a:rPr lang="en-US" sz="3200" b="1" spc="-90" dirty="0">
                <a:solidFill>
                  <a:srgbClr val="FFFF00"/>
                </a:solidFill>
                <a:latin typeface="Arial"/>
                <a:cs typeface="Arial"/>
              </a:rPr>
              <a:t> </a:t>
            </a:r>
            <a:r>
              <a:rPr lang="en-US" sz="3200" b="1" spc="-10" dirty="0">
                <a:solidFill>
                  <a:srgbClr val="FFFF00"/>
                </a:solidFill>
                <a:latin typeface="Arial"/>
                <a:cs typeface="Arial"/>
              </a:rPr>
              <a:t>data</a:t>
            </a:r>
            <a:r>
              <a:rPr lang="en-US" sz="3200" spc="-10" dirty="0">
                <a:latin typeface="Arial"/>
                <a:cs typeface="Arial"/>
              </a:rPr>
              <a:t>.</a:t>
            </a:r>
            <a:endParaRPr lang="en-US" sz="3200" dirty="0">
              <a:latin typeface="Arial"/>
              <a:cs typeface="Arial"/>
            </a:endParaRPr>
          </a:p>
          <a:p>
            <a:pPr marL="355600" indent="-342900">
              <a:lnSpc>
                <a:spcPct val="100000"/>
              </a:lnSpc>
              <a:spcBef>
                <a:spcPts val="1920"/>
              </a:spcBef>
              <a:buChar char="•"/>
              <a:tabLst>
                <a:tab pos="354965" algn="l"/>
                <a:tab pos="355600" algn="l"/>
              </a:tabLst>
            </a:pPr>
            <a:r>
              <a:rPr lang="en-US" sz="3200" dirty="0">
                <a:latin typeface="Arial"/>
                <a:cs typeface="Arial"/>
              </a:rPr>
              <a:t>Decide on </a:t>
            </a:r>
            <a:r>
              <a:rPr lang="en-US" sz="3200" b="1" spc="-5" dirty="0">
                <a:solidFill>
                  <a:srgbClr val="FFFF00"/>
                </a:solidFill>
                <a:latin typeface="Arial"/>
                <a:cs typeface="Arial"/>
              </a:rPr>
              <a:t>presentation</a:t>
            </a:r>
            <a:r>
              <a:rPr lang="en-US" sz="3200" b="1" spc="-5" dirty="0">
                <a:latin typeface="Arial"/>
                <a:cs typeface="Arial"/>
              </a:rPr>
              <a:t> </a:t>
            </a:r>
            <a:r>
              <a:rPr lang="en-US" sz="3200" dirty="0">
                <a:latin typeface="Arial"/>
                <a:cs typeface="Arial"/>
              </a:rPr>
              <a:t>of</a:t>
            </a:r>
            <a:r>
              <a:rPr lang="en-US" sz="3200" spc="-85" dirty="0">
                <a:latin typeface="Arial"/>
                <a:cs typeface="Arial"/>
              </a:rPr>
              <a:t> </a:t>
            </a:r>
            <a:r>
              <a:rPr lang="en-US" sz="3200" spc="-5" dirty="0">
                <a:latin typeface="Arial"/>
                <a:cs typeface="Arial"/>
              </a:rPr>
              <a:t>data.</a:t>
            </a:r>
            <a:endParaRPr lang="en-US" sz="3200" dirty="0">
              <a:latin typeface="Arial"/>
              <a:cs typeface="Arial"/>
            </a:endParaRPr>
          </a:p>
        </p:txBody>
      </p:sp>
      <p:sp>
        <p:nvSpPr>
          <p:cNvPr id="4" name="Slide Number Placeholder 3">
            <a:extLst>
              <a:ext uri="{FF2B5EF4-FFF2-40B4-BE49-F238E27FC236}">
                <a16:creationId xmlns:a16="http://schemas.microsoft.com/office/drawing/2014/main" id="{54DD821D-04A5-2CE7-6EA2-20623601CA1E}"/>
              </a:ext>
            </a:extLst>
          </p:cNvPr>
          <p:cNvSpPr>
            <a:spLocks noGrp="1"/>
          </p:cNvSpPr>
          <p:nvPr>
            <p:ph type="sldNum" sz="quarter" idx="10"/>
          </p:nvPr>
        </p:nvSpPr>
        <p:spPr/>
        <p:txBody>
          <a:bodyPr/>
          <a:lstStyle/>
          <a:p>
            <a:fld id="{34C8D5D0-5ABB-40D7-A021-B610E9560A54}" type="slidenum">
              <a:rPr lang="en-US" smtClean="0"/>
              <a:pPr/>
              <a:t>16</a:t>
            </a:fld>
            <a:endParaRPr lang="en-US" dirty="0"/>
          </a:p>
        </p:txBody>
      </p:sp>
    </p:spTree>
    <p:extLst>
      <p:ext uri="{BB962C8B-B14F-4D97-AF65-F5344CB8AC3E}">
        <p14:creationId xmlns:p14="http://schemas.microsoft.com/office/powerpoint/2010/main" val="34052620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15CDD8-9796-4E6C-C8B7-D38913A94F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0328B08-0F30-8DAD-75B7-19FAAB946E09}"/>
              </a:ext>
            </a:extLst>
          </p:cNvPr>
          <p:cNvSpPr>
            <a:spLocks noGrp="1"/>
          </p:cNvSpPr>
          <p:nvPr>
            <p:ph type="title"/>
          </p:nvPr>
        </p:nvSpPr>
        <p:spPr/>
        <p:txBody>
          <a:bodyPr/>
          <a:lstStyle/>
          <a:p>
            <a:pPr algn="l"/>
            <a:r>
              <a:rPr lang="en-US" dirty="0"/>
              <a:t>C. Interpreting Information</a:t>
            </a:r>
          </a:p>
        </p:txBody>
      </p:sp>
      <p:sp>
        <p:nvSpPr>
          <p:cNvPr id="5" name="Content Placeholder 4">
            <a:extLst>
              <a:ext uri="{FF2B5EF4-FFF2-40B4-BE49-F238E27FC236}">
                <a16:creationId xmlns:a16="http://schemas.microsoft.com/office/drawing/2014/main" id="{24134A92-4C9F-8B42-1D78-7D3A2B33F9C5}"/>
              </a:ext>
            </a:extLst>
          </p:cNvPr>
          <p:cNvSpPr>
            <a:spLocks noGrp="1"/>
          </p:cNvSpPr>
          <p:nvPr>
            <p:ph idx="1"/>
          </p:nvPr>
        </p:nvSpPr>
        <p:spPr/>
        <p:txBody>
          <a:bodyPr/>
          <a:lstStyle/>
          <a:p>
            <a:pPr marL="355600" indent="-342900">
              <a:lnSpc>
                <a:spcPct val="100000"/>
              </a:lnSpc>
              <a:spcBef>
                <a:spcPts val="1920"/>
              </a:spcBef>
              <a:buChar char="•"/>
              <a:tabLst>
                <a:tab pos="354965" algn="l"/>
                <a:tab pos="355600" algn="l"/>
              </a:tabLst>
            </a:pPr>
            <a:r>
              <a:rPr lang="en-US" sz="3200" spc="-5" dirty="0">
                <a:latin typeface="Arial"/>
                <a:cs typeface="Arial"/>
              </a:rPr>
              <a:t>Identify and categorize </a:t>
            </a:r>
            <a:r>
              <a:rPr lang="en-US" sz="3200" dirty="0">
                <a:latin typeface="Arial"/>
                <a:cs typeface="Arial"/>
              </a:rPr>
              <a:t>discoveries </a:t>
            </a:r>
            <a:r>
              <a:rPr lang="en-US" sz="3200" spc="-5" dirty="0">
                <a:latin typeface="Arial"/>
                <a:cs typeface="Arial"/>
              </a:rPr>
              <a:t>and</a:t>
            </a:r>
            <a:r>
              <a:rPr lang="en-US" sz="3200" spc="-55" dirty="0">
                <a:latin typeface="Arial"/>
                <a:cs typeface="Arial"/>
              </a:rPr>
              <a:t> </a:t>
            </a:r>
            <a:r>
              <a:rPr lang="en-US" sz="3200" spc="-5" dirty="0">
                <a:latin typeface="Arial"/>
                <a:cs typeface="Arial"/>
              </a:rPr>
              <a:t>themes.</a:t>
            </a:r>
            <a:endParaRPr lang="en-US" sz="3200" dirty="0">
              <a:latin typeface="Arial"/>
              <a:cs typeface="Arial"/>
            </a:endParaRPr>
          </a:p>
          <a:p>
            <a:pPr marL="355600" marR="275590" indent="-342900">
              <a:lnSpc>
                <a:spcPct val="100000"/>
              </a:lnSpc>
              <a:spcBef>
                <a:spcPts val="1920"/>
              </a:spcBef>
              <a:buChar char="•"/>
              <a:tabLst>
                <a:tab pos="354965" algn="l"/>
                <a:tab pos="355600" algn="l"/>
              </a:tabLst>
            </a:pPr>
            <a:r>
              <a:rPr lang="en-US" sz="3200" dirty="0">
                <a:latin typeface="Arial"/>
                <a:cs typeface="Arial"/>
              </a:rPr>
              <a:t>Investigate </a:t>
            </a:r>
            <a:r>
              <a:rPr lang="en-US" sz="3200" spc="-5" dirty="0">
                <a:latin typeface="Arial"/>
                <a:cs typeface="Arial"/>
              </a:rPr>
              <a:t>areas </a:t>
            </a:r>
            <a:r>
              <a:rPr lang="en-US" sz="3200" dirty="0">
                <a:latin typeface="Arial"/>
                <a:cs typeface="Arial"/>
              </a:rPr>
              <a:t>of </a:t>
            </a:r>
            <a:r>
              <a:rPr lang="en-US" sz="3200" spc="-5" dirty="0">
                <a:latin typeface="Arial"/>
                <a:cs typeface="Arial"/>
              </a:rPr>
              <a:t>educational partner</a:t>
            </a:r>
            <a:r>
              <a:rPr lang="en-US" sz="3200" spc="-70" dirty="0">
                <a:latin typeface="Arial"/>
                <a:cs typeface="Arial"/>
              </a:rPr>
              <a:t> </a:t>
            </a:r>
            <a:r>
              <a:rPr lang="en-US" sz="3200" spc="-5" dirty="0">
                <a:latin typeface="Arial"/>
                <a:cs typeface="Arial"/>
              </a:rPr>
              <a:t>disagreement and causes </a:t>
            </a:r>
            <a:r>
              <a:rPr lang="en-US" sz="3200" dirty="0">
                <a:latin typeface="Arial"/>
                <a:cs typeface="Arial"/>
              </a:rPr>
              <a:t>of</a:t>
            </a:r>
            <a:r>
              <a:rPr lang="en-US" sz="3200" spc="-40" dirty="0">
                <a:latin typeface="Arial"/>
                <a:cs typeface="Arial"/>
              </a:rPr>
              <a:t> </a:t>
            </a:r>
            <a:r>
              <a:rPr lang="en-US" sz="3200" spc="-5" dirty="0">
                <a:latin typeface="Arial"/>
                <a:cs typeface="Arial"/>
              </a:rPr>
              <a:t>disagreement.</a:t>
            </a:r>
            <a:endParaRPr lang="en-US" sz="3200" dirty="0">
              <a:latin typeface="Arial"/>
              <a:cs typeface="Arial"/>
            </a:endParaRPr>
          </a:p>
          <a:p>
            <a:pPr marL="355600" indent="-342900">
              <a:lnSpc>
                <a:spcPct val="100000"/>
              </a:lnSpc>
              <a:spcBef>
                <a:spcPts val="1925"/>
              </a:spcBef>
              <a:buChar char="•"/>
              <a:tabLst>
                <a:tab pos="354965" algn="l"/>
                <a:tab pos="355600" algn="l"/>
              </a:tabLst>
            </a:pPr>
            <a:r>
              <a:rPr lang="en-US" sz="3200" dirty="0">
                <a:latin typeface="Arial"/>
                <a:cs typeface="Arial"/>
              </a:rPr>
              <a:t>Articulate discoveries </a:t>
            </a:r>
            <a:r>
              <a:rPr lang="en-US" sz="3200" spc="-5" dirty="0">
                <a:latin typeface="Arial"/>
                <a:cs typeface="Arial"/>
              </a:rPr>
              <a:t>without </a:t>
            </a:r>
            <a:r>
              <a:rPr lang="en-US" sz="3200" dirty="0">
                <a:latin typeface="Arial"/>
                <a:cs typeface="Arial"/>
              </a:rPr>
              <a:t>casting</a:t>
            </a:r>
            <a:r>
              <a:rPr lang="en-US" sz="3200" spc="-110" dirty="0">
                <a:latin typeface="Arial"/>
                <a:cs typeface="Arial"/>
              </a:rPr>
              <a:t> </a:t>
            </a:r>
            <a:r>
              <a:rPr lang="en-US" sz="3200" spc="-5" dirty="0">
                <a:latin typeface="Arial"/>
                <a:cs typeface="Arial"/>
              </a:rPr>
              <a:t>blame.</a:t>
            </a:r>
            <a:endParaRPr lang="en-US" sz="3200" dirty="0">
              <a:latin typeface="Arial"/>
              <a:cs typeface="Arial"/>
            </a:endParaRPr>
          </a:p>
        </p:txBody>
      </p:sp>
      <p:sp>
        <p:nvSpPr>
          <p:cNvPr id="4" name="Slide Number Placeholder 3">
            <a:extLst>
              <a:ext uri="{FF2B5EF4-FFF2-40B4-BE49-F238E27FC236}">
                <a16:creationId xmlns:a16="http://schemas.microsoft.com/office/drawing/2014/main" id="{35360834-7A5D-DF56-46D5-3632E110DF13}"/>
              </a:ext>
            </a:extLst>
          </p:cNvPr>
          <p:cNvSpPr>
            <a:spLocks noGrp="1"/>
          </p:cNvSpPr>
          <p:nvPr>
            <p:ph type="sldNum" sz="quarter" idx="10"/>
          </p:nvPr>
        </p:nvSpPr>
        <p:spPr/>
        <p:txBody>
          <a:bodyPr/>
          <a:lstStyle/>
          <a:p>
            <a:fld id="{34C8D5D0-5ABB-40D7-A021-B610E9560A54}" type="slidenum">
              <a:rPr lang="en-US" smtClean="0"/>
              <a:pPr/>
              <a:t>17</a:t>
            </a:fld>
            <a:endParaRPr lang="en-US" dirty="0"/>
          </a:p>
        </p:txBody>
      </p:sp>
    </p:spTree>
    <p:extLst>
      <p:ext uri="{BB962C8B-B14F-4D97-AF65-F5344CB8AC3E}">
        <p14:creationId xmlns:p14="http://schemas.microsoft.com/office/powerpoint/2010/main" val="9238930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059CAA-5E1E-D572-E39D-F16C7D7FAA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639EB6-5706-78BB-B869-75E00FA865B8}"/>
              </a:ext>
            </a:extLst>
          </p:cNvPr>
          <p:cNvSpPr>
            <a:spLocks noGrp="1"/>
          </p:cNvSpPr>
          <p:nvPr>
            <p:ph type="title"/>
          </p:nvPr>
        </p:nvSpPr>
        <p:spPr/>
        <p:txBody>
          <a:bodyPr/>
          <a:lstStyle/>
          <a:p>
            <a:pPr algn="l"/>
            <a:r>
              <a:rPr lang="en-US" dirty="0"/>
              <a:t>D. Prioritizing</a:t>
            </a:r>
          </a:p>
        </p:txBody>
      </p:sp>
      <p:sp>
        <p:nvSpPr>
          <p:cNvPr id="5" name="Content Placeholder 4">
            <a:extLst>
              <a:ext uri="{FF2B5EF4-FFF2-40B4-BE49-F238E27FC236}">
                <a16:creationId xmlns:a16="http://schemas.microsoft.com/office/drawing/2014/main" id="{B875DC78-1710-11A7-A9F4-E07256B15C03}"/>
              </a:ext>
            </a:extLst>
          </p:cNvPr>
          <p:cNvSpPr>
            <a:spLocks noGrp="1"/>
          </p:cNvSpPr>
          <p:nvPr>
            <p:ph idx="1"/>
          </p:nvPr>
        </p:nvSpPr>
        <p:spPr/>
        <p:txBody>
          <a:bodyPr/>
          <a:lstStyle/>
          <a:p>
            <a:pPr marL="355600" marR="5080" indent="-342900">
              <a:lnSpc>
                <a:spcPct val="100000"/>
              </a:lnSpc>
              <a:spcBef>
                <a:spcPts val="105"/>
              </a:spcBef>
              <a:buChar char="•"/>
              <a:tabLst>
                <a:tab pos="354965" algn="l"/>
                <a:tab pos="355600" algn="l"/>
              </a:tabLst>
            </a:pPr>
            <a:r>
              <a:rPr lang="en-US" sz="3200" spc="-5" dirty="0">
                <a:latin typeface="Arial"/>
                <a:cs typeface="Arial"/>
              </a:rPr>
              <a:t>Identify </a:t>
            </a:r>
            <a:r>
              <a:rPr lang="en-US" sz="3200" dirty="0">
                <a:latin typeface="Arial"/>
                <a:cs typeface="Arial"/>
              </a:rPr>
              <a:t>which discoveries </a:t>
            </a:r>
            <a:r>
              <a:rPr lang="en-US" sz="3200" spc="-5" dirty="0">
                <a:latin typeface="Arial"/>
                <a:cs typeface="Arial"/>
              </a:rPr>
              <a:t>and themes </a:t>
            </a:r>
            <a:r>
              <a:rPr lang="en-US" sz="3200" dirty="0">
                <a:latin typeface="Arial"/>
                <a:cs typeface="Arial"/>
              </a:rPr>
              <a:t>will</a:t>
            </a:r>
            <a:r>
              <a:rPr lang="en-US" sz="3200" spc="-100" dirty="0">
                <a:latin typeface="Arial"/>
                <a:cs typeface="Arial"/>
              </a:rPr>
              <a:t> </a:t>
            </a:r>
            <a:r>
              <a:rPr lang="en-US" sz="3200" dirty="0">
                <a:latin typeface="Arial"/>
                <a:cs typeface="Arial"/>
              </a:rPr>
              <a:t>have the </a:t>
            </a:r>
            <a:r>
              <a:rPr lang="en-US" sz="3200" spc="-5" dirty="0">
                <a:latin typeface="Arial"/>
                <a:cs typeface="Arial"/>
              </a:rPr>
              <a:t>greatest impact </a:t>
            </a:r>
            <a:r>
              <a:rPr lang="en-US" sz="3200" dirty="0">
                <a:latin typeface="Arial"/>
                <a:cs typeface="Arial"/>
              </a:rPr>
              <a:t>if</a:t>
            </a:r>
            <a:r>
              <a:rPr lang="en-US" sz="3200" spc="-45" dirty="0">
                <a:latin typeface="Arial"/>
                <a:cs typeface="Arial"/>
              </a:rPr>
              <a:t> </a:t>
            </a:r>
            <a:r>
              <a:rPr lang="en-US" sz="3200" spc="-5" dirty="0">
                <a:latin typeface="Arial"/>
                <a:cs typeface="Arial"/>
              </a:rPr>
              <a:t>addressed.</a:t>
            </a:r>
            <a:endParaRPr lang="en-US" sz="3200" dirty="0">
              <a:latin typeface="Arial"/>
              <a:cs typeface="Arial"/>
            </a:endParaRPr>
          </a:p>
          <a:p>
            <a:pPr marL="355600" marR="909319" indent="-342900">
              <a:lnSpc>
                <a:spcPct val="100000"/>
              </a:lnSpc>
              <a:spcBef>
                <a:spcPts val="1920"/>
              </a:spcBef>
              <a:buChar char="•"/>
              <a:tabLst>
                <a:tab pos="354965" algn="l"/>
                <a:tab pos="355600" algn="l"/>
              </a:tabLst>
            </a:pPr>
            <a:r>
              <a:rPr lang="en-US" sz="3200" spc="-5" dirty="0">
                <a:latin typeface="Arial"/>
                <a:cs typeface="Arial"/>
              </a:rPr>
              <a:t>Contemplate </a:t>
            </a:r>
            <a:r>
              <a:rPr lang="en-US" sz="3200" dirty="0">
                <a:latin typeface="Arial"/>
                <a:cs typeface="Arial"/>
              </a:rPr>
              <a:t>if </a:t>
            </a:r>
            <a:r>
              <a:rPr lang="en-US" sz="3200" spc="-5" dirty="0">
                <a:latin typeface="Arial"/>
                <a:cs typeface="Arial"/>
              </a:rPr>
              <a:t>there </a:t>
            </a:r>
            <a:r>
              <a:rPr lang="en-US" sz="3200" dirty="0">
                <a:latin typeface="Arial"/>
                <a:cs typeface="Arial"/>
              </a:rPr>
              <a:t>is </a:t>
            </a:r>
            <a:r>
              <a:rPr lang="en-US" sz="3200" spc="-5" dirty="0">
                <a:latin typeface="Arial"/>
                <a:cs typeface="Arial"/>
              </a:rPr>
              <a:t>additional data</a:t>
            </a:r>
            <a:r>
              <a:rPr lang="en-US" sz="3200" spc="-60" dirty="0">
                <a:latin typeface="Arial"/>
                <a:cs typeface="Arial"/>
              </a:rPr>
              <a:t> </a:t>
            </a:r>
            <a:r>
              <a:rPr lang="en-US" sz="3200" dirty="0">
                <a:latin typeface="Arial"/>
                <a:cs typeface="Arial"/>
              </a:rPr>
              <a:t>that </a:t>
            </a:r>
            <a:r>
              <a:rPr lang="en-US" sz="3200" spc="-5" dirty="0">
                <a:latin typeface="Arial"/>
                <a:cs typeface="Arial"/>
              </a:rPr>
              <a:t>should </a:t>
            </a:r>
            <a:r>
              <a:rPr lang="en-US" sz="3200" dirty="0">
                <a:latin typeface="Arial"/>
                <a:cs typeface="Arial"/>
              </a:rPr>
              <a:t>be</a:t>
            </a:r>
            <a:r>
              <a:rPr lang="en-US" sz="3200" spc="-35" dirty="0">
                <a:latin typeface="Arial"/>
                <a:cs typeface="Arial"/>
              </a:rPr>
              <a:t> </a:t>
            </a:r>
            <a:r>
              <a:rPr lang="en-US" sz="3200" dirty="0">
                <a:latin typeface="Arial"/>
                <a:cs typeface="Arial"/>
              </a:rPr>
              <a:t>reviewed.</a:t>
            </a:r>
          </a:p>
        </p:txBody>
      </p:sp>
      <p:sp>
        <p:nvSpPr>
          <p:cNvPr id="4" name="Slide Number Placeholder 3">
            <a:extLst>
              <a:ext uri="{FF2B5EF4-FFF2-40B4-BE49-F238E27FC236}">
                <a16:creationId xmlns:a16="http://schemas.microsoft.com/office/drawing/2014/main" id="{80BFBF32-B952-2844-D88B-82B1F96AB599}"/>
              </a:ext>
            </a:extLst>
          </p:cNvPr>
          <p:cNvSpPr>
            <a:spLocks noGrp="1"/>
          </p:cNvSpPr>
          <p:nvPr>
            <p:ph type="sldNum" sz="quarter" idx="10"/>
          </p:nvPr>
        </p:nvSpPr>
        <p:spPr/>
        <p:txBody>
          <a:bodyPr/>
          <a:lstStyle/>
          <a:p>
            <a:fld id="{34C8D5D0-5ABB-40D7-A021-B610E9560A54}" type="slidenum">
              <a:rPr lang="en-US" smtClean="0"/>
              <a:pPr/>
              <a:t>18</a:t>
            </a:fld>
            <a:endParaRPr lang="en-US" dirty="0"/>
          </a:p>
        </p:txBody>
      </p:sp>
    </p:spTree>
    <p:extLst>
      <p:ext uri="{BB962C8B-B14F-4D97-AF65-F5344CB8AC3E}">
        <p14:creationId xmlns:p14="http://schemas.microsoft.com/office/powerpoint/2010/main" val="34926880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F495A0-6A9A-9287-BDE0-EF982415397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9831E4A-2B55-1A93-752D-501C5DE4A0D5}"/>
              </a:ext>
            </a:extLst>
          </p:cNvPr>
          <p:cNvSpPr>
            <a:spLocks noGrp="1"/>
          </p:cNvSpPr>
          <p:nvPr>
            <p:ph type="title"/>
          </p:nvPr>
        </p:nvSpPr>
        <p:spPr/>
        <p:txBody>
          <a:bodyPr/>
          <a:lstStyle/>
          <a:p>
            <a:pPr algn="l"/>
            <a:r>
              <a:rPr lang="en-US" dirty="0"/>
              <a:t>E. Connecting to Implementation</a:t>
            </a:r>
          </a:p>
        </p:txBody>
      </p:sp>
      <p:sp>
        <p:nvSpPr>
          <p:cNvPr id="5" name="Content Placeholder 4">
            <a:extLst>
              <a:ext uri="{FF2B5EF4-FFF2-40B4-BE49-F238E27FC236}">
                <a16:creationId xmlns:a16="http://schemas.microsoft.com/office/drawing/2014/main" id="{8012DF91-1EC7-BB5B-9DC0-C64ABD12788E}"/>
              </a:ext>
            </a:extLst>
          </p:cNvPr>
          <p:cNvSpPr>
            <a:spLocks noGrp="1"/>
          </p:cNvSpPr>
          <p:nvPr>
            <p:ph idx="1"/>
          </p:nvPr>
        </p:nvSpPr>
        <p:spPr/>
        <p:txBody>
          <a:bodyPr/>
          <a:lstStyle/>
          <a:p>
            <a:pPr marL="355600" marR="699770" indent="-342900">
              <a:lnSpc>
                <a:spcPct val="100000"/>
              </a:lnSpc>
              <a:spcBef>
                <a:spcPts val="105"/>
              </a:spcBef>
              <a:buChar char="•"/>
              <a:tabLst>
                <a:tab pos="354965" algn="l"/>
                <a:tab pos="355600" algn="l"/>
              </a:tabLst>
            </a:pPr>
            <a:r>
              <a:rPr lang="en-US" sz="3200" dirty="0">
                <a:latin typeface="Arial"/>
                <a:cs typeface="Arial"/>
              </a:rPr>
              <a:t>Use results to create </a:t>
            </a:r>
            <a:r>
              <a:rPr lang="en-US" sz="3200" spc="-5" dirty="0">
                <a:latin typeface="Arial"/>
                <a:cs typeface="Arial"/>
              </a:rPr>
              <a:t>meaningful,</a:t>
            </a:r>
            <a:r>
              <a:rPr lang="en-US" sz="3200" spc="-100" dirty="0">
                <a:latin typeface="Arial"/>
                <a:cs typeface="Arial"/>
              </a:rPr>
              <a:t> </a:t>
            </a:r>
            <a:r>
              <a:rPr lang="en-US" sz="3200" spc="-5" dirty="0">
                <a:latin typeface="Arial"/>
                <a:cs typeface="Arial"/>
              </a:rPr>
              <a:t>long-term  </a:t>
            </a:r>
            <a:r>
              <a:rPr lang="en-US" sz="3200" dirty="0">
                <a:latin typeface="Arial"/>
                <a:cs typeface="Arial"/>
              </a:rPr>
              <a:t>change.</a:t>
            </a:r>
          </a:p>
          <a:p>
            <a:pPr marL="355600" marR="243204" indent="-342900">
              <a:lnSpc>
                <a:spcPct val="100000"/>
              </a:lnSpc>
              <a:spcBef>
                <a:spcPts val="1920"/>
              </a:spcBef>
              <a:buChar char="•"/>
              <a:tabLst>
                <a:tab pos="354965" algn="l"/>
                <a:tab pos="355600" algn="l"/>
              </a:tabLst>
            </a:pPr>
            <a:r>
              <a:rPr lang="en-US" sz="3200" dirty="0">
                <a:latin typeface="Arial"/>
                <a:cs typeface="Arial"/>
              </a:rPr>
              <a:t>Collect </a:t>
            </a:r>
            <a:r>
              <a:rPr lang="en-US" sz="3200" spc="-5" dirty="0">
                <a:latin typeface="Arial"/>
                <a:cs typeface="Arial"/>
              </a:rPr>
              <a:t>additional information about </a:t>
            </a:r>
            <a:r>
              <a:rPr lang="en-US" sz="3200" dirty="0">
                <a:latin typeface="Arial"/>
                <a:cs typeface="Arial"/>
              </a:rPr>
              <a:t>prioritized </a:t>
            </a:r>
            <a:r>
              <a:rPr lang="en-US" sz="3200" spc="-5" dirty="0">
                <a:latin typeface="Arial"/>
                <a:cs typeface="Arial"/>
              </a:rPr>
              <a:t>needs.</a:t>
            </a:r>
            <a:endParaRPr lang="en-US" sz="3200" dirty="0">
              <a:latin typeface="Arial"/>
              <a:cs typeface="Arial"/>
            </a:endParaRPr>
          </a:p>
          <a:p>
            <a:pPr marL="355600" indent="-342900">
              <a:lnSpc>
                <a:spcPct val="100000"/>
              </a:lnSpc>
              <a:spcBef>
                <a:spcPts val="1920"/>
              </a:spcBef>
              <a:buChar char="•"/>
              <a:tabLst>
                <a:tab pos="354965" algn="l"/>
                <a:tab pos="355600" algn="l"/>
              </a:tabLst>
            </a:pPr>
            <a:r>
              <a:rPr lang="en-US" sz="3200" dirty="0">
                <a:latin typeface="Arial"/>
                <a:cs typeface="Arial"/>
              </a:rPr>
              <a:t>Investigate root causes of </a:t>
            </a:r>
            <a:r>
              <a:rPr lang="en-US" sz="3200" spc="-5" dirty="0">
                <a:latin typeface="Arial"/>
                <a:cs typeface="Arial"/>
              </a:rPr>
              <a:t>prioritized</a:t>
            </a:r>
            <a:r>
              <a:rPr lang="en-US" sz="3200" spc="-90" dirty="0">
                <a:latin typeface="Arial"/>
                <a:cs typeface="Arial"/>
              </a:rPr>
              <a:t> </a:t>
            </a:r>
            <a:r>
              <a:rPr lang="en-US" sz="3200" spc="-5" dirty="0">
                <a:latin typeface="Arial"/>
                <a:cs typeface="Arial"/>
              </a:rPr>
              <a:t>needs.</a:t>
            </a:r>
            <a:endParaRPr lang="en-US" sz="3200" dirty="0">
              <a:latin typeface="Arial"/>
              <a:cs typeface="Arial"/>
            </a:endParaRPr>
          </a:p>
          <a:p>
            <a:pPr marL="355600" indent="-342900">
              <a:lnSpc>
                <a:spcPct val="100000"/>
              </a:lnSpc>
              <a:spcBef>
                <a:spcPts val="1925"/>
              </a:spcBef>
              <a:buChar char="•"/>
              <a:tabLst>
                <a:tab pos="354965" algn="l"/>
                <a:tab pos="355600" algn="l"/>
              </a:tabLst>
            </a:pPr>
            <a:r>
              <a:rPr lang="en-US" sz="3200" dirty="0">
                <a:latin typeface="Arial"/>
                <a:cs typeface="Arial"/>
              </a:rPr>
              <a:t>Reflect on the progress of improvement</a:t>
            </a:r>
            <a:r>
              <a:rPr lang="en-US" sz="3200" spc="-160" dirty="0">
                <a:latin typeface="Arial"/>
                <a:cs typeface="Arial"/>
              </a:rPr>
              <a:t> </a:t>
            </a:r>
            <a:r>
              <a:rPr lang="en-US" sz="3200" spc="-10" dirty="0">
                <a:latin typeface="Arial"/>
                <a:cs typeface="Arial"/>
              </a:rPr>
              <a:t>efforts.</a:t>
            </a:r>
            <a:endParaRPr lang="en-US" sz="3200" dirty="0">
              <a:latin typeface="Arial"/>
              <a:cs typeface="Arial"/>
            </a:endParaRPr>
          </a:p>
        </p:txBody>
      </p:sp>
      <p:sp>
        <p:nvSpPr>
          <p:cNvPr id="4" name="Slide Number Placeholder 3">
            <a:extLst>
              <a:ext uri="{FF2B5EF4-FFF2-40B4-BE49-F238E27FC236}">
                <a16:creationId xmlns:a16="http://schemas.microsoft.com/office/drawing/2014/main" id="{FE59F7E9-CE6E-1B6C-78B0-6D99F466C955}"/>
              </a:ext>
            </a:extLst>
          </p:cNvPr>
          <p:cNvSpPr>
            <a:spLocks noGrp="1"/>
          </p:cNvSpPr>
          <p:nvPr>
            <p:ph type="sldNum" sz="quarter" idx="10"/>
          </p:nvPr>
        </p:nvSpPr>
        <p:spPr/>
        <p:txBody>
          <a:bodyPr/>
          <a:lstStyle/>
          <a:p>
            <a:fld id="{34C8D5D0-5ABB-40D7-A021-B610E9560A54}" type="slidenum">
              <a:rPr lang="en-US" smtClean="0"/>
              <a:pPr/>
              <a:t>19</a:t>
            </a:fld>
            <a:endParaRPr lang="en-US" dirty="0"/>
          </a:p>
        </p:txBody>
      </p:sp>
    </p:spTree>
    <p:extLst>
      <p:ext uri="{BB962C8B-B14F-4D97-AF65-F5344CB8AC3E}">
        <p14:creationId xmlns:p14="http://schemas.microsoft.com/office/powerpoint/2010/main" val="3689370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32BD3-579B-DDE4-8918-443513749871}"/>
              </a:ext>
            </a:extLst>
          </p:cNvPr>
          <p:cNvSpPr>
            <a:spLocks noGrp="1"/>
          </p:cNvSpPr>
          <p:nvPr>
            <p:ph type="title"/>
          </p:nvPr>
        </p:nvSpPr>
        <p:spPr/>
        <p:txBody>
          <a:bodyPr/>
          <a:lstStyle/>
          <a:p>
            <a:r>
              <a:rPr lang="en-US" dirty="0"/>
              <a:t>Acronyms</a:t>
            </a:r>
          </a:p>
        </p:txBody>
      </p:sp>
      <p:sp>
        <p:nvSpPr>
          <p:cNvPr id="3" name="Content Placeholder 2">
            <a:extLst>
              <a:ext uri="{FF2B5EF4-FFF2-40B4-BE49-F238E27FC236}">
                <a16:creationId xmlns:a16="http://schemas.microsoft.com/office/drawing/2014/main" id="{874677F9-44C3-456D-D438-BEBB70BDE8BE}"/>
              </a:ext>
            </a:extLst>
          </p:cNvPr>
          <p:cNvSpPr>
            <a:spLocks noGrp="1"/>
          </p:cNvSpPr>
          <p:nvPr>
            <p:ph idx="1"/>
          </p:nvPr>
        </p:nvSpPr>
        <p:spPr/>
        <p:txBody>
          <a:bodyPr>
            <a:normAutofit/>
          </a:bodyPr>
          <a:lstStyle/>
          <a:p>
            <a:r>
              <a:rPr lang="en-US" b="1" dirty="0">
                <a:solidFill>
                  <a:srgbClr val="FFFF00"/>
                </a:solidFill>
              </a:rPr>
              <a:t>CCEE</a:t>
            </a:r>
            <a:r>
              <a:rPr lang="en-US" dirty="0"/>
              <a:t>: California </a:t>
            </a:r>
            <a:r>
              <a:rPr lang="en-US" b="0" i="0" dirty="0">
                <a:effectLst/>
                <a:latin typeface="Helvetica Neue"/>
              </a:rPr>
              <a:t>Collaborative for Educational Excellence</a:t>
            </a:r>
            <a:endParaRPr lang="en-US" b="1" dirty="0"/>
          </a:p>
          <a:p>
            <a:r>
              <a:rPr lang="en-US" b="1" dirty="0">
                <a:solidFill>
                  <a:srgbClr val="FFFF00"/>
                </a:solidFill>
              </a:rPr>
              <a:t>CDE</a:t>
            </a:r>
            <a:r>
              <a:rPr lang="en-US" dirty="0"/>
              <a:t>: California Department of Education</a:t>
            </a:r>
          </a:p>
          <a:p>
            <a:r>
              <a:rPr lang="en-US" b="1" dirty="0">
                <a:solidFill>
                  <a:srgbClr val="FFFF00"/>
                </a:solidFill>
              </a:rPr>
              <a:t>COE</a:t>
            </a:r>
            <a:r>
              <a:rPr lang="en-US" dirty="0"/>
              <a:t>: County Office of Education</a:t>
            </a:r>
          </a:p>
          <a:p>
            <a:r>
              <a:rPr lang="en-US" b="1" dirty="0">
                <a:solidFill>
                  <a:srgbClr val="FFFF00"/>
                </a:solidFill>
              </a:rPr>
              <a:t>LCAP</a:t>
            </a:r>
            <a:r>
              <a:rPr lang="en-US" dirty="0"/>
              <a:t>: Local Control and Accountability Plan</a:t>
            </a:r>
          </a:p>
          <a:p>
            <a:r>
              <a:rPr lang="en-US" b="1" dirty="0">
                <a:solidFill>
                  <a:srgbClr val="FFFF00"/>
                </a:solidFill>
              </a:rPr>
              <a:t>LEA</a:t>
            </a:r>
            <a:r>
              <a:rPr lang="en-US" dirty="0"/>
              <a:t>: local educational agency</a:t>
            </a:r>
          </a:p>
          <a:p>
            <a:r>
              <a:rPr lang="en-US" b="1" dirty="0">
                <a:solidFill>
                  <a:srgbClr val="FFFF00"/>
                </a:solidFill>
              </a:rPr>
              <a:t>SBE</a:t>
            </a:r>
            <a:r>
              <a:rPr lang="en-US" dirty="0"/>
              <a:t>: State Board of Education</a:t>
            </a:r>
          </a:p>
          <a:p>
            <a:r>
              <a:rPr lang="en-US" b="1" dirty="0">
                <a:solidFill>
                  <a:srgbClr val="FFFF00"/>
                </a:solidFill>
              </a:rPr>
              <a:t>SSPI</a:t>
            </a:r>
            <a:r>
              <a:rPr lang="en-US" dirty="0"/>
              <a:t>: State Superintendent of Public Instruction</a:t>
            </a:r>
          </a:p>
        </p:txBody>
      </p:sp>
      <p:sp>
        <p:nvSpPr>
          <p:cNvPr id="4" name="Slide Number Placeholder 3">
            <a:extLst>
              <a:ext uri="{FF2B5EF4-FFF2-40B4-BE49-F238E27FC236}">
                <a16:creationId xmlns:a16="http://schemas.microsoft.com/office/drawing/2014/main" id="{0D6C2B33-C828-4E41-D351-8564EC805A2A}"/>
              </a:ext>
            </a:extLst>
          </p:cNvPr>
          <p:cNvSpPr>
            <a:spLocks noGrp="1"/>
          </p:cNvSpPr>
          <p:nvPr>
            <p:ph type="sldNum" sz="quarter" idx="10"/>
          </p:nvPr>
        </p:nvSpPr>
        <p:spPr/>
        <p:txBody>
          <a:bodyPr/>
          <a:lstStyle/>
          <a:p>
            <a:fld id="{34C8D5D0-5ABB-40D7-A021-B610E9560A54}" type="slidenum">
              <a:rPr lang="en-US" smtClean="0"/>
              <a:pPr/>
              <a:t>2</a:t>
            </a:fld>
            <a:endParaRPr lang="en-US" dirty="0"/>
          </a:p>
        </p:txBody>
      </p:sp>
    </p:spTree>
    <p:extLst>
      <p:ext uri="{BB962C8B-B14F-4D97-AF65-F5344CB8AC3E}">
        <p14:creationId xmlns:p14="http://schemas.microsoft.com/office/powerpoint/2010/main" val="21953940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BE9226-0393-27D2-D956-D2DA13CF309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C88C0B7-8501-6AB1-2923-3AABA479D5F6}"/>
              </a:ext>
            </a:extLst>
          </p:cNvPr>
          <p:cNvSpPr>
            <a:spLocks noGrp="1"/>
          </p:cNvSpPr>
          <p:nvPr>
            <p:ph type="title"/>
          </p:nvPr>
        </p:nvSpPr>
        <p:spPr/>
        <p:txBody>
          <a:bodyPr/>
          <a:lstStyle/>
          <a:p>
            <a:pPr algn="l"/>
            <a:r>
              <a:rPr lang="en-US" dirty="0"/>
              <a:t>Implementation Path Protocol (1)</a:t>
            </a:r>
          </a:p>
        </p:txBody>
      </p:sp>
      <p:sp>
        <p:nvSpPr>
          <p:cNvPr id="5" name="Content Placeholder 4">
            <a:extLst>
              <a:ext uri="{FF2B5EF4-FFF2-40B4-BE49-F238E27FC236}">
                <a16:creationId xmlns:a16="http://schemas.microsoft.com/office/drawing/2014/main" id="{EB7221D9-0F41-5F81-7A41-18D87EA411AE}"/>
              </a:ext>
            </a:extLst>
          </p:cNvPr>
          <p:cNvSpPr>
            <a:spLocks noGrp="1"/>
          </p:cNvSpPr>
          <p:nvPr>
            <p:ph idx="1"/>
          </p:nvPr>
        </p:nvSpPr>
        <p:spPr/>
        <p:txBody>
          <a:bodyPr>
            <a:normAutofit fontScale="92500" lnSpcReduction="20000"/>
          </a:bodyPr>
          <a:lstStyle/>
          <a:p>
            <a:pPr marL="527050" marR="699770" indent="-514350">
              <a:lnSpc>
                <a:spcPct val="100000"/>
              </a:lnSpc>
              <a:spcBef>
                <a:spcPts val="105"/>
              </a:spcBef>
              <a:buAutoNum type="arabicPeriod"/>
              <a:tabLst>
                <a:tab pos="354965" algn="l"/>
                <a:tab pos="355600" algn="l"/>
              </a:tabLst>
            </a:pPr>
            <a:r>
              <a:rPr lang="en-US" sz="3200" dirty="0">
                <a:latin typeface="Arial"/>
                <a:cs typeface="Arial"/>
              </a:rPr>
              <a:t>Assemble a group or small groups (including educational partners) to create an implementation path for the needs assessment.</a:t>
            </a:r>
          </a:p>
          <a:p>
            <a:pPr marL="527050" marR="699770" indent="-514350">
              <a:lnSpc>
                <a:spcPct val="100000"/>
              </a:lnSpc>
              <a:spcBef>
                <a:spcPts val="105"/>
              </a:spcBef>
              <a:buAutoNum type="arabicPeriod"/>
              <a:tabLst>
                <a:tab pos="354965" algn="l"/>
                <a:tab pos="355600" algn="l"/>
              </a:tabLst>
            </a:pPr>
            <a:endParaRPr lang="en-US" sz="3200" dirty="0">
              <a:latin typeface="Arial"/>
              <a:cs typeface="Arial"/>
            </a:endParaRPr>
          </a:p>
          <a:p>
            <a:pPr marL="527050" marR="699770" indent="-514350">
              <a:lnSpc>
                <a:spcPct val="100000"/>
              </a:lnSpc>
              <a:spcBef>
                <a:spcPts val="105"/>
              </a:spcBef>
              <a:buAutoNum type="arabicPeriod"/>
              <a:tabLst>
                <a:tab pos="354965" algn="l"/>
                <a:tab pos="355600" algn="l"/>
              </a:tabLst>
            </a:pPr>
            <a:r>
              <a:rPr lang="en-US" dirty="0">
                <a:latin typeface="Arial"/>
                <a:cs typeface="Arial"/>
              </a:rPr>
              <a:t>Draw a path/line (for sequencing only, not a timeline) on butcher paper.</a:t>
            </a:r>
          </a:p>
          <a:p>
            <a:pPr marL="12700" marR="699770" indent="0">
              <a:lnSpc>
                <a:spcPct val="100000"/>
              </a:lnSpc>
              <a:spcBef>
                <a:spcPts val="105"/>
              </a:spcBef>
              <a:buNone/>
              <a:tabLst>
                <a:tab pos="354965" algn="l"/>
                <a:tab pos="355600" algn="l"/>
              </a:tabLst>
            </a:pPr>
            <a:endParaRPr lang="en-US" dirty="0">
              <a:latin typeface="Arial"/>
              <a:cs typeface="Arial"/>
            </a:endParaRPr>
          </a:p>
          <a:p>
            <a:pPr marL="508000" marR="699770" indent="0">
              <a:lnSpc>
                <a:spcPct val="100000"/>
              </a:lnSpc>
              <a:spcBef>
                <a:spcPts val="105"/>
              </a:spcBef>
              <a:buNone/>
              <a:tabLst>
                <a:tab pos="354965" algn="l"/>
                <a:tab pos="355600" algn="l"/>
              </a:tabLst>
            </a:pPr>
            <a:r>
              <a:rPr lang="en-US" dirty="0">
                <a:latin typeface="Arial"/>
                <a:cs typeface="Arial"/>
              </a:rPr>
              <a:t>If more than one entity is involved in the implementation of the needs assessment (e.g., the LEA and the COE), add one entity name above and the other below the line. </a:t>
            </a:r>
          </a:p>
        </p:txBody>
      </p:sp>
      <p:sp>
        <p:nvSpPr>
          <p:cNvPr id="4" name="Slide Number Placeholder 3">
            <a:extLst>
              <a:ext uri="{FF2B5EF4-FFF2-40B4-BE49-F238E27FC236}">
                <a16:creationId xmlns:a16="http://schemas.microsoft.com/office/drawing/2014/main" id="{B658C017-D9B7-2009-C3C1-4E995630544B}"/>
              </a:ext>
            </a:extLst>
          </p:cNvPr>
          <p:cNvSpPr>
            <a:spLocks noGrp="1"/>
          </p:cNvSpPr>
          <p:nvPr>
            <p:ph type="sldNum" sz="quarter" idx="10"/>
          </p:nvPr>
        </p:nvSpPr>
        <p:spPr/>
        <p:txBody>
          <a:bodyPr/>
          <a:lstStyle/>
          <a:p>
            <a:fld id="{34C8D5D0-5ABB-40D7-A021-B610E9560A54}" type="slidenum">
              <a:rPr lang="en-US" smtClean="0"/>
              <a:pPr/>
              <a:t>20</a:t>
            </a:fld>
            <a:endParaRPr lang="en-US" dirty="0"/>
          </a:p>
        </p:txBody>
      </p:sp>
    </p:spTree>
    <p:extLst>
      <p:ext uri="{BB962C8B-B14F-4D97-AF65-F5344CB8AC3E}">
        <p14:creationId xmlns:p14="http://schemas.microsoft.com/office/powerpoint/2010/main" val="1836208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2B2FDB-4E92-FA6C-FF8D-DA993FF9906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174BA22-D3EF-CD98-4DF8-1180DE0EDE0B}"/>
              </a:ext>
            </a:extLst>
          </p:cNvPr>
          <p:cNvSpPr>
            <a:spLocks noGrp="1"/>
          </p:cNvSpPr>
          <p:nvPr>
            <p:ph type="title"/>
          </p:nvPr>
        </p:nvSpPr>
        <p:spPr/>
        <p:txBody>
          <a:bodyPr/>
          <a:lstStyle/>
          <a:p>
            <a:pPr algn="l"/>
            <a:r>
              <a:rPr lang="en-US" dirty="0"/>
              <a:t>Implementation Path Protocol (2)</a:t>
            </a:r>
          </a:p>
        </p:txBody>
      </p:sp>
      <p:sp>
        <p:nvSpPr>
          <p:cNvPr id="5" name="Content Placeholder 4">
            <a:extLst>
              <a:ext uri="{FF2B5EF4-FFF2-40B4-BE49-F238E27FC236}">
                <a16:creationId xmlns:a16="http://schemas.microsoft.com/office/drawing/2014/main" id="{8EA94262-4383-1425-A680-B04126C1E16F}"/>
              </a:ext>
            </a:extLst>
          </p:cNvPr>
          <p:cNvSpPr>
            <a:spLocks noGrp="1"/>
          </p:cNvSpPr>
          <p:nvPr>
            <p:ph idx="1"/>
          </p:nvPr>
        </p:nvSpPr>
        <p:spPr/>
        <p:txBody>
          <a:bodyPr>
            <a:normAutofit lnSpcReduction="10000"/>
          </a:bodyPr>
          <a:lstStyle/>
          <a:p>
            <a:pPr marL="508000" marR="5080" indent="-508000">
              <a:lnSpc>
                <a:spcPct val="100000"/>
              </a:lnSpc>
              <a:spcBef>
                <a:spcPts val="95"/>
              </a:spcBef>
              <a:buAutoNum type="arabicPeriod" startAt="3"/>
              <a:tabLst>
                <a:tab pos="406400" algn="l"/>
              </a:tabLst>
            </a:pPr>
            <a:r>
              <a:rPr lang="en-US" sz="3200" spc="-5" dirty="0"/>
              <a:t>Add the five needs assessment phases to the path in  </a:t>
            </a:r>
            <a:r>
              <a:rPr lang="en-US" sz="3200" dirty="0"/>
              <a:t>chronological </a:t>
            </a:r>
            <a:r>
              <a:rPr lang="en-US" sz="3200" spc="-5" dirty="0"/>
              <a:t>order (Planning, Collecting and  Organizing Data, </a:t>
            </a:r>
            <a:r>
              <a:rPr lang="en-US" sz="3200" dirty="0"/>
              <a:t>Interpreting Information, Prioritizing,  </a:t>
            </a:r>
            <a:r>
              <a:rPr lang="en-US" sz="3200" spc="-5" dirty="0"/>
              <a:t>Connecting to</a:t>
            </a:r>
            <a:r>
              <a:rPr lang="en-US" sz="3200" spc="15" dirty="0"/>
              <a:t> </a:t>
            </a:r>
            <a:r>
              <a:rPr lang="en-US" sz="3200" spc="-5" dirty="0"/>
              <a:t>Implementation).</a:t>
            </a:r>
            <a:endParaRPr lang="en-US" sz="3200" dirty="0"/>
          </a:p>
          <a:p>
            <a:pPr marL="508000" marR="1118870" indent="-508000">
              <a:lnSpc>
                <a:spcPct val="100000"/>
              </a:lnSpc>
              <a:spcBef>
                <a:spcPts val="675"/>
              </a:spcBef>
              <a:buAutoNum type="arabicPeriod" startAt="3"/>
              <a:tabLst>
                <a:tab pos="406400" algn="l"/>
              </a:tabLst>
            </a:pPr>
            <a:r>
              <a:rPr lang="en-US" sz="3200" spc="-5" dirty="0"/>
              <a:t>Brainstorm needs assessment implementation  </a:t>
            </a:r>
            <a:r>
              <a:rPr lang="en-US" sz="3200" dirty="0"/>
              <a:t>milestones </a:t>
            </a:r>
            <a:r>
              <a:rPr lang="en-US" sz="3200" spc="-5" dirty="0"/>
              <a:t>for </a:t>
            </a:r>
            <a:r>
              <a:rPr lang="en-US" sz="3200" dirty="0"/>
              <a:t>each phase on</a:t>
            </a:r>
            <a:r>
              <a:rPr lang="en-US" sz="3200" spc="5" dirty="0"/>
              <a:t> </a:t>
            </a:r>
            <a:r>
              <a:rPr lang="en-US" sz="3200" dirty="0"/>
              <a:t>Post-its.</a:t>
            </a:r>
          </a:p>
          <a:p>
            <a:pPr marL="508000" marR="26034" indent="-508000">
              <a:lnSpc>
                <a:spcPct val="100000"/>
              </a:lnSpc>
              <a:spcBef>
                <a:spcPts val="675"/>
              </a:spcBef>
              <a:buAutoNum type="arabicPeriod" startAt="3"/>
              <a:tabLst>
                <a:tab pos="406400" algn="l"/>
              </a:tabLst>
            </a:pPr>
            <a:r>
              <a:rPr lang="en-US" sz="3200" spc="-5" dirty="0"/>
              <a:t>Place milestones (Post-its) on </a:t>
            </a:r>
            <a:r>
              <a:rPr lang="en-US" sz="3200" dirty="0"/>
              <a:t>path </a:t>
            </a:r>
            <a:r>
              <a:rPr lang="en-US" sz="3200" spc="-5" dirty="0"/>
              <a:t>in </a:t>
            </a:r>
            <a:r>
              <a:rPr lang="en-US" sz="3200" dirty="0"/>
              <a:t>order above </a:t>
            </a:r>
            <a:r>
              <a:rPr lang="en-US" sz="3200" spc="-5" dirty="0"/>
              <a:t>or </a:t>
            </a:r>
            <a:r>
              <a:rPr lang="en-US" sz="3200" dirty="0"/>
              <a:t>below </a:t>
            </a:r>
            <a:r>
              <a:rPr lang="en-US" sz="3200" spc="-5" dirty="0"/>
              <a:t>the line </a:t>
            </a:r>
            <a:r>
              <a:rPr lang="en-US" sz="3200" dirty="0"/>
              <a:t>depending </a:t>
            </a:r>
            <a:r>
              <a:rPr lang="en-US" sz="3200" spc="-5" dirty="0"/>
              <a:t>upon which </a:t>
            </a:r>
            <a:r>
              <a:rPr lang="en-US" sz="3200" dirty="0"/>
              <a:t>entity </a:t>
            </a:r>
            <a:r>
              <a:rPr lang="en-US" sz="3200" spc="-5" dirty="0"/>
              <a:t>is </a:t>
            </a:r>
            <a:r>
              <a:rPr lang="en-US" sz="3200" dirty="0"/>
              <a:t>responsible for </a:t>
            </a:r>
            <a:r>
              <a:rPr lang="en-US" sz="3200" spc="-5" dirty="0"/>
              <a:t>the</a:t>
            </a:r>
            <a:r>
              <a:rPr lang="en-US" sz="3200" dirty="0"/>
              <a:t> milestone.</a:t>
            </a:r>
          </a:p>
          <a:p>
            <a:pPr marL="12700" marR="699770" indent="0">
              <a:lnSpc>
                <a:spcPct val="100000"/>
              </a:lnSpc>
              <a:spcBef>
                <a:spcPts val="105"/>
              </a:spcBef>
              <a:buNone/>
              <a:tabLst>
                <a:tab pos="354965" algn="l"/>
                <a:tab pos="355600" algn="l"/>
              </a:tabLst>
            </a:pPr>
            <a:endParaRPr lang="en-US" dirty="0">
              <a:latin typeface="Arial"/>
              <a:cs typeface="Arial"/>
            </a:endParaRPr>
          </a:p>
        </p:txBody>
      </p:sp>
      <p:sp>
        <p:nvSpPr>
          <p:cNvPr id="4" name="Slide Number Placeholder 3">
            <a:extLst>
              <a:ext uri="{FF2B5EF4-FFF2-40B4-BE49-F238E27FC236}">
                <a16:creationId xmlns:a16="http://schemas.microsoft.com/office/drawing/2014/main" id="{750D0682-E5CC-0B84-9941-3EC65B4CA007}"/>
              </a:ext>
            </a:extLst>
          </p:cNvPr>
          <p:cNvSpPr>
            <a:spLocks noGrp="1"/>
          </p:cNvSpPr>
          <p:nvPr>
            <p:ph type="sldNum" sz="quarter" idx="10"/>
          </p:nvPr>
        </p:nvSpPr>
        <p:spPr/>
        <p:txBody>
          <a:bodyPr/>
          <a:lstStyle/>
          <a:p>
            <a:fld id="{34C8D5D0-5ABB-40D7-A021-B610E9560A54}" type="slidenum">
              <a:rPr lang="en-US" smtClean="0"/>
              <a:pPr/>
              <a:t>21</a:t>
            </a:fld>
            <a:endParaRPr lang="en-US" dirty="0"/>
          </a:p>
        </p:txBody>
      </p:sp>
    </p:spTree>
    <p:extLst>
      <p:ext uri="{BB962C8B-B14F-4D97-AF65-F5344CB8AC3E}">
        <p14:creationId xmlns:p14="http://schemas.microsoft.com/office/powerpoint/2010/main" val="9903141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B577B-FB9E-DE4C-5E77-85A852554833}"/>
              </a:ext>
            </a:extLst>
          </p:cNvPr>
          <p:cNvSpPr>
            <a:spLocks noGrp="1"/>
          </p:cNvSpPr>
          <p:nvPr>
            <p:ph type="title"/>
          </p:nvPr>
        </p:nvSpPr>
        <p:spPr/>
        <p:txBody>
          <a:bodyPr/>
          <a:lstStyle/>
          <a:p>
            <a:r>
              <a:rPr lang="en-US" dirty="0"/>
              <a:t>Working with Frameworks (1)</a:t>
            </a:r>
          </a:p>
        </p:txBody>
      </p:sp>
      <p:sp>
        <p:nvSpPr>
          <p:cNvPr id="3" name="Content Placeholder 2">
            <a:extLst>
              <a:ext uri="{FF2B5EF4-FFF2-40B4-BE49-F238E27FC236}">
                <a16:creationId xmlns:a16="http://schemas.microsoft.com/office/drawing/2014/main" id="{31A564FC-E831-EE0D-F315-CAF42AF04E09}"/>
              </a:ext>
            </a:extLst>
          </p:cNvPr>
          <p:cNvSpPr>
            <a:spLocks noGrp="1"/>
          </p:cNvSpPr>
          <p:nvPr>
            <p:ph idx="1"/>
          </p:nvPr>
        </p:nvSpPr>
        <p:spPr/>
        <p:txBody>
          <a:bodyPr/>
          <a:lstStyle/>
          <a:p>
            <a:pPr marL="355600" marR="5080" indent="-342900">
              <a:lnSpc>
                <a:spcPct val="100000"/>
              </a:lnSpc>
              <a:spcBef>
                <a:spcPts val="95"/>
              </a:spcBef>
              <a:buChar char="•"/>
              <a:tabLst>
                <a:tab pos="355600" algn="l"/>
                <a:tab pos="356235" algn="l"/>
              </a:tabLst>
            </a:pPr>
            <a:r>
              <a:rPr lang="en-US" sz="3200" spc="-5" dirty="0">
                <a:latin typeface="Arial"/>
                <a:cs typeface="Arial"/>
              </a:rPr>
              <a:t>For purposes of this learning module, the word  “framework” </a:t>
            </a:r>
            <a:r>
              <a:rPr lang="en-US" sz="3200" dirty="0">
                <a:latin typeface="Arial"/>
                <a:cs typeface="Arial"/>
              </a:rPr>
              <a:t>refers </a:t>
            </a:r>
            <a:r>
              <a:rPr lang="en-US" sz="3200" spc="-5" dirty="0">
                <a:latin typeface="Arial"/>
                <a:cs typeface="Arial"/>
              </a:rPr>
              <a:t>to a basic conceptual structure for  a </a:t>
            </a:r>
            <a:r>
              <a:rPr lang="en-US" sz="3200" dirty="0">
                <a:latin typeface="Arial"/>
                <a:cs typeface="Arial"/>
              </a:rPr>
              <a:t>needs assessment</a:t>
            </a:r>
            <a:r>
              <a:rPr lang="en-US" dirty="0">
                <a:latin typeface="Arial"/>
                <a:cs typeface="Arial"/>
              </a:rPr>
              <a:t>.</a:t>
            </a:r>
            <a:endParaRPr lang="en-US" sz="3200" dirty="0">
              <a:latin typeface="Arial"/>
              <a:cs typeface="Arial"/>
            </a:endParaRPr>
          </a:p>
          <a:p>
            <a:pPr marL="355600" marR="195580" indent="-343535">
              <a:lnSpc>
                <a:spcPct val="100000"/>
              </a:lnSpc>
              <a:spcBef>
                <a:spcPts val="675"/>
              </a:spcBef>
              <a:buChar char="•"/>
              <a:tabLst>
                <a:tab pos="356235" algn="l"/>
              </a:tabLst>
            </a:pPr>
            <a:r>
              <a:rPr lang="en-US" sz="3200" spc="-5" dirty="0">
                <a:latin typeface="Arial"/>
                <a:cs typeface="Arial"/>
              </a:rPr>
              <a:t>Frameworks can </a:t>
            </a:r>
            <a:r>
              <a:rPr lang="en-US" sz="3200" dirty="0">
                <a:latin typeface="Arial"/>
                <a:cs typeface="Arial"/>
              </a:rPr>
              <a:t>be used as </a:t>
            </a:r>
            <a:r>
              <a:rPr lang="en-US" sz="3200" spc="-5" dirty="0">
                <a:latin typeface="Arial"/>
                <a:cs typeface="Arial"/>
              </a:rPr>
              <a:t>a </a:t>
            </a:r>
            <a:r>
              <a:rPr lang="en-US" sz="3200" dirty="0">
                <a:latin typeface="Arial"/>
                <a:cs typeface="Arial"/>
              </a:rPr>
              <a:t>foundation for needs  assessments </a:t>
            </a:r>
            <a:r>
              <a:rPr lang="en-US" sz="3200" spc="-5" dirty="0">
                <a:latin typeface="Arial"/>
                <a:cs typeface="Arial"/>
              </a:rPr>
              <a:t>and as a </a:t>
            </a:r>
            <a:r>
              <a:rPr lang="en-US" sz="3200" dirty="0">
                <a:latin typeface="Arial"/>
                <a:cs typeface="Arial"/>
              </a:rPr>
              <a:t>broader </a:t>
            </a:r>
            <a:r>
              <a:rPr lang="en-US" sz="3200" b="1" spc="-5" dirty="0">
                <a:solidFill>
                  <a:srgbClr val="FFFF00"/>
                </a:solidFill>
                <a:latin typeface="Arial"/>
                <a:cs typeface="Arial"/>
              </a:rPr>
              <a:t>theory of </a:t>
            </a:r>
            <a:r>
              <a:rPr lang="en-US" sz="3200" b="1" dirty="0">
                <a:solidFill>
                  <a:srgbClr val="FFFF00"/>
                </a:solidFill>
                <a:latin typeface="Arial"/>
                <a:cs typeface="Arial"/>
              </a:rPr>
              <a:t>action </a:t>
            </a:r>
            <a:r>
              <a:rPr lang="en-US" sz="3200" spc="-5" dirty="0">
                <a:latin typeface="Arial"/>
                <a:cs typeface="Arial"/>
              </a:rPr>
              <a:t>for  continuous improvement</a:t>
            </a:r>
            <a:r>
              <a:rPr lang="en-US" sz="3200" spc="35" dirty="0">
                <a:latin typeface="Arial"/>
                <a:cs typeface="Arial"/>
              </a:rPr>
              <a:t> </a:t>
            </a:r>
            <a:r>
              <a:rPr lang="en-US" sz="3200" spc="-5" dirty="0">
                <a:latin typeface="Arial"/>
                <a:cs typeface="Arial"/>
              </a:rPr>
              <a:t>efforts.</a:t>
            </a:r>
            <a:r>
              <a:rPr lang="en-US" dirty="0">
                <a:latin typeface="Arial"/>
                <a:cs typeface="Arial"/>
              </a:rPr>
              <a:t> </a:t>
            </a:r>
            <a:r>
              <a:rPr lang="en-US" spc="-5" dirty="0">
                <a:latin typeface="Arial"/>
                <a:cs typeface="Arial"/>
              </a:rPr>
              <a:t>See Module 2C </a:t>
            </a:r>
            <a:r>
              <a:rPr lang="en-US" dirty="0">
                <a:latin typeface="Arial"/>
                <a:cs typeface="Arial"/>
              </a:rPr>
              <a:t>for </a:t>
            </a:r>
            <a:r>
              <a:rPr lang="en-US" spc="-5" dirty="0">
                <a:latin typeface="Arial"/>
                <a:cs typeface="Arial"/>
              </a:rPr>
              <a:t>more information on theory </a:t>
            </a:r>
            <a:r>
              <a:rPr lang="en-US" dirty="0">
                <a:latin typeface="Arial"/>
                <a:cs typeface="Arial"/>
              </a:rPr>
              <a:t>of </a:t>
            </a:r>
            <a:r>
              <a:rPr lang="en-US" spc="-5" dirty="0">
                <a:latin typeface="Arial"/>
                <a:cs typeface="Arial"/>
              </a:rPr>
              <a:t>action.</a:t>
            </a:r>
            <a:endParaRPr lang="en-US" dirty="0">
              <a:latin typeface="Arial"/>
              <a:cs typeface="Arial"/>
            </a:endParaRPr>
          </a:p>
          <a:p>
            <a:pPr marL="0" indent="0">
              <a:buNone/>
            </a:pPr>
            <a:endParaRPr lang="en-US" dirty="0"/>
          </a:p>
        </p:txBody>
      </p:sp>
      <p:sp>
        <p:nvSpPr>
          <p:cNvPr id="4" name="Slide Number Placeholder 3">
            <a:extLst>
              <a:ext uri="{FF2B5EF4-FFF2-40B4-BE49-F238E27FC236}">
                <a16:creationId xmlns:a16="http://schemas.microsoft.com/office/drawing/2014/main" id="{7B751B9E-EBD8-5A77-1AE6-FEB1BDCBF913}"/>
              </a:ext>
            </a:extLst>
          </p:cNvPr>
          <p:cNvSpPr>
            <a:spLocks noGrp="1"/>
          </p:cNvSpPr>
          <p:nvPr>
            <p:ph type="sldNum" sz="quarter" idx="10"/>
          </p:nvPr>
        </p:nvSpPr>
        <p:spPr/>
        <p:txBody>
          <a:bodyPr/>
          <a:lstStyle/>
          <a:p>
            <a:fld id="{34C8D5D0-5ABB-40D7-A021-B610E9560A54}" type="slidenum">
              <a:rPr lang="en-US" smtClean="0"/>
              <a:pPr/>
              <a:t>22</a:t>
            </a:fld>
            <a:endParaRPr lang="en-US" dirty="0"/>
          </a:p>
        </p:txBody>
      </p:sp>
    </p:spTree>
    <p:extLst>
      <p:ext uri="{BB962C8B-B14F-4D97-AF65-F5344CB8AC3E}">
        <p14:creationId xmlns:p14="http://schemas.microsoft.com/office/powerpoint/2010/main" val="38735095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A3F984-77C2-2596-AF52-A3F363F10F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5ABE128-2689-FCCB-1980-EA3ABA9C7459}"/>
              </a:ext>
            </a:extLst>
          </p:cNvPr>
          <p:cNvSpPr>
            <a:spLocks noGrp="1"/>
          </p:cNvSpPr>
          <p:nvPr>
            <p:ph type="title"/>
          </p:nvPr>
        </p:nvSpPr>
        <p:spPr/>
        <p:txBody>
          <a:bodyPr/>
          <a:lstStyle/>
          <a:p>
            <a:r>
              <a:rPr lang="en-US" dirty="0"/>
              <a:t>Working with Frameworks (2)</a:t>
            </a:r>
          </a:p>
        </p:txBody>
      </p:sp>
      <p:sp>
        <p:nvSpPr>
          <p:cNvPr id="3" name="Content Placeholder 2">
            <a:extLst>
              <a:ext uri="{FF2B5EF4-FFF2-40B4-BE49-F238E27FC236}">
                <a16:creationId xmlns:a16="http://schemas.microsoft.com/office/drawing/2014/main" id="{2AF469F7-901A-D07E-B1C5-2E059B3A7DEF}"/>
              </a:ext>
            </a:extLst>
          </p:cNvPr>
          <p:cNvSpPr>
            <a:spLocks noGrp="1"/>
          </p:cNvSpPr>
          <p:nvPr>
            <p:ph idx="1"/>
          </p:nvPr>
        </p:nvSpPr>
        <p:spPr/>
        <p:txBody>
          <a:bodyPr>
            <a:normAutofit fontScale="92500"/>
          </a:bodyPr>
          <a:lstStyle/>
          <a:p>
            <a:pPr marL="0" indent="0">
              <a:buNone/>
            </a:pPr>
            <a:r>
              <a:rPr lang="en-US" dirty="0"/>
              <a:t>Example of frameworks include:</a:t>
            </a:r>
          </a:p>
          <a:p>
            <a:r>
              <a:rPr lang="en-US" dirty="0"/>
              <a:t>The Continuous Improvement Cycle (see Module 1A)</a:t>
            </a:r>
          </a:p>
          <a:p>
            <a:r>
              <a:rPr lang="en-US" dirty="0"/>
              <a:t>The California State Priorities</a:t>
            </a:r>
          </a:p>
          <a:p>
            <a:r>
              <a:rPr lang="en-US" dirty="0"/>
              <a:t>The Four Domains for Rapid School Improvement</a:t>
            </a:r>
          </a:p>
          <a:p>
            <a:endParaRPr lang="en-US" dirty="0"/>
          </a:p>
          <a:p>
            <a:pPr marL="0" indent="0">
              <a:buNone/>
            </a:pPr>
            <a:r>
              <a:rPr lang="en-US" dirty="0"/>
              <a:t>For a description of other best practices and evidence-based frameworks, see Appendix A: Ways to Identify Sound (Best) Practice in </a:t>
            </a:r>
            <a:r>
              <a:rPr lang="en-US" dirty="0">
                <a:hlinkClick r:id="rId2" tooltip="Casting a Statewide Strategic Performance Net: Interlaced Data and Responsive Supports"/>
              </a:rPr>
              <a:t>Casting a Statewide Strategic Performance Net: Interlaced Data and Responsive Supports</a:t>
            </a:r>
            <a:r>
              <a:rPr lang="en-US" dirty="0"/>
              <a:t>. </a:t>
            </a:r>
          </a:p>
        </p:txBody>
      </p:sp>
      <p:sp>
        <p:nvSpPr>
          <p:cNvPr id="4" name="Slide Number Placeholder 3">
            <a:extLst>
              <a:ext uri="{FF2B5EF4-FFF2-40B4-BE49-F238E27FC236}">
                <a16:creationId xmlns:a16="http://schemas.microsoft.com/office/drawing/2014/main" id="{82C87636-0C42-A790-BD5A-E354D9DC6FEB}"/>
              </a:ext>
            </a:extLst>
          </p:cNvPr>
          <p:cNvSpPr>
            <a:spLocks noGrp="1"/>
          </p:cNvSpPr>
          <p:nvPr>
            <p:ph type="sldNum" sz="quarter" idx="10"/>
          </p:nvPr>
        </p:nvSpPr>
        <p:spPr/>
        <p:txBody>
          <a:bodyPr/>
          <a:lstStyle/>
          <a:p>
            <a:fld id="{34C8D5D0-5ABB-40D7-A021-B610E9560A54}" type="slidenum">
              <a:rPr lang="en-US" smtClean="0"/>
              <a:pPr/>
              <a:t>23</a:t>
            </a:fld>
            <a:endParaRPr lang="en-US" dirty="0"/>
          </a:p>
        </p:txBody>
      </p:sp>
    </p:spTree>
    <p:extLst>
      <p:ext uri="{BB962C8B-B14F-4D97-AF65-F5344CB8AC3E}">
        <p14:creationId xmlns:p14="http://schemas.microsoft.com/office/powerpoint/2010/main" val="29684977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E13DC2-7B3E-A12D-28E9-08B330CCCB6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4447A48-465C-F63D-000A-5C4B0041B9DA}"/>
              </a:ext>
            </a:extLst>
          </p:cNvPr>
          <p:cNvSpPr>
            <a:spLocks noGrp="1"/>
          </p:cNvSpPr>
          <p:nvPr>
            <p:ph type="title"/>
          </p:nvPr>
        </p:nvSpPr>
        <p:spPr/>
        <p:txBody>
          <a:bodyPr/>
          <a:lstStyle/>
          <a:p>
            <a:r>
              <a:rPr lang="en-US" dirty="0"/>
              <a:t>Working with Frameworks (3)</a:t>
            </a:r>
          </a:p>
        </p:txBody>
      </p:sp>
      <p:sp>
        <p:nvSpPr>
          <p:cNvPr id="8" name="Content Placeholder 7">
            <a:extLst>
              <a:ext uri="{FF2B5EF4-FFF2-40B4-BE49-F238E27FC236}">
                <a16:creationId xmlns:a16="http://schemas.microsoft.com/office/drawing/2014/main" id="{F58681D4-FCBE-160E-55F1-8DE925E11FF9}"/>
              </a:ext>
            </a:extLst>
          </p:cNvPr>
          <p:cNvSpPr txBox="1">
            <a:spLocks noGrp="1"/>
          </p:cNvSpPr>
          <p:nvPr>
            <p:ph sz="quarter" idx="11"/>
          </p:nvPr>
        </p:nvSpPr>
        <p:spPr>
          <a:xfrm>
            <a:off x="1273175" y="1327150"/>
            <a:ext cx="10614025" cy="1077218"/>
          </a:xfrm>
          <a:prstGeom prst="rect">
            <a:avLst/>
          </a:prstGeom>
          <a:noFill/>
        </p:spPr>
        <p:txBody>
          <a:bodyPr wrap="square" rtlCol="0">
            <a:spAutoFit/>
          </a:bodyPr>
          <a:lstStyle/>
          <a:p>
            <a:pPr marL="0" indent="0">
              <a:buNone/>
            </a:pPr>
            <a:r>
              <a:rPr lang="en-US" dirty="0">
                <a:hlinkClick r:id="rId2" tooltip="California Department of Education State Priority Related Resources"/>
              </a:rPr>
              <a:t>California State Priorities</a:t>
            </a:r>
            <a:endParaRPr lang="en-US" dirty="0"/>
          </a:p>
          <a:p>
            <a:pPr marL="0" indent="0">
              <a:buNone/>
            </a:pPr>
            <a:endParaRPr lang="en-US" sz="3200" dirty="0"/>
          </a:p>
        </p:txBody>
      </p:sp>
      <p:sp>
        <p:nvSpPr>
          <p:cNvPr id="3" name="Content Placeholder 2">
            <a:extLst>
              <a:ext uri="{FF2B5EF4-FFF2-40B4-BE49-F238E27FC236}">
                <a16:creationId xmlns:a16="http://schemas.microsoft.com/office/drawing/2014/main" id="{18286811-9395-A023-1C05-1EB468D7FCE7}"/>
              </a:ext>
            </a:extLst>
          </p:cNvPr>
          <p:cNvSpPr>
            <a:spLocks noGrp="1"/>
          </p:cNvSpPr>
          <p:nvPr>
            <p:ph sz="half" idx="1"/>
          </p:nvPr>
        </p:nvSpPr>
        <p:spPr>
          <a:xfrm>
            <a:off x="1273174" y="2061043"/>
            <a:ext cx="5316664" cy="4368361"/>
          </a:xfrm>
        </p:spPr>
        <p:txBody>
          <a:bodyPr>
            <a:normAutofit lnSpcReduction="10000"/>
          </a:bodyPr>
          <a:lstStyle/>
          <a:p>
            <a:pPr marL="0" indent="0">
              <a:buNone/>
            </a:pPr>
            <a:r>
              <a:rPr lang="en-US" dirty="0"/>
              <a:t>Priority 1: Basic </a:t>
            </a:r>
          </a:p>
          <a:p>
            <a:pPr marL="0" indent="0">
              <a:buNone/>
            </a:pPr>
            <a:r>
              <a:rPr lang="en-US" dirty="0"/>
              <a:t>Priority 2: State Standards</a:t>
            </a:r>
          </a:p>
          <a:p>
            <a:pPr marL="1828800" indent="-1828800">
              <a:buNone/>
            </a:pPr>
            <a:r>
              <a:rPr lang="en-US" dirty="0"/>
              <a:t>Priority 3: Parental Involvement</a:t>
            </a:r>
          </a:p>
          <a:p>
            <a:pPr marL="0" indent="0">
              <a:buNone/>
            </a:pPr>
            <a:r>
              <a:rPr lang="en-US" dirty="0"/>
              <a:t>Priority 4: Pupil Achievement</a:t>
            </a:r>
          </a:p>
          <a:p>
            <a:pPr marL="0" indent="0">
              <a:buNone/>
            </a:pPr>
            <a:r>
              <a:rPr lang="en-US" dirty="0"/>
              <a:t>Priority 5: Pupil Engagement</a:t>
            </a:r>
          </a:p>
          <a:p>
            <a:pPr marL="0" indent="0">
              <a:buNone/>
            </a:pPr>
            <a:r>
              <a:rPr lang="en-US" dirty="0"/>
              <a:t>Priority 6: School Climate</a:t>
            </a:r>
          </a:p>
          <a:p>
            <a:pPr marL="0" indent="0">
              <a:buNone/>
            </a:pPr>
            <a:endParaRPr lang="en-US" dirty="0"/>
          </a:p>
        </p:txBody>
      </p:sp>
      <p:sp>
        <p:nvSpPr>
          <p:cNvPr id="5" name="Content Placeholder 4">
            <a:extLst>
              <a:ext uri="{FF2B5EF4-FFF2-40B4-BE49-F238E27FC236}">
                <a16:creationId xmlns:a16="http://schemas.microsoft.com/office/drawing/2014/main" id="{1A7D94A1-0784-F7D3-07E0-6DDB8D6CA7D4}"/>
              </a:ext>
            </a:extLst>
          </p:cNvPr>
          <p:cNvSpPr>
            <a:spLocks noGrp="1"/>
          </p:cNvSpPr>
          <p:nvPr>
            <p:ph sz="half" idx="2"/>
          </p:nvPr>
        </p:nvSpPr>
        <p:spPr>
          <a:xfrm>
            <a:off x="6652974" y="2081213"/>
            <a:ext cx="5171090" cy="4368361"/>
          </a:xfrm>
        </p:spPr>
        <p:txBody>
          <a:bodyPr>
            <a:normAutofit/>
          </a:bodyPr>
          <a:lstStyle/>
          <a:p>
            <a:pPr marL="0" indent="0">
              <a:buNone/>
            </a:pPr>
            <a:r>
              <a:rPr lang="en-US"/>
              <a:t>Priority 7: Course Access</a:t>
            </a:r>
          </a:p>
          <a:p>
            <a:pPr marL="1828800" indent="-1828800">
              <a:buNone/>
            </a:pPr>
            <a:r>
              <a:rPr lang="en-US"/>
              <a:t>Priority 8: Other Pupil Outcomes </a:t>
            </a:r>
          </a:p>
          <a:p>
            <a:pPr marL="1828800" indent="-1828800">
              <a:buNone/>
            </a:pPr>
            <a:r>
              <a:rPr lang="en-US"/>
              <a:t>Priority 9: Expelled Pupils (COEs only)</a:t>
            </a:r>
          </a:p>
          <a:p>
            <a:pPr marL="1828800" indent="-1828800">
              <a:buNone/>
            </a:pPr>
            <a:r>
              <a:rPr lang="en-US"/>
              <a:t>Priority 10: Foster Youth (COEs only)</a:t>
            </a:r>
          </a:p>
          <a:p>
            <a:endParaRPr lang="en-US" dirty="0"/>
          </a:p>
        </p:txBody>
      </p:sp>
      <p:sp>
        <p:nvSpPr>
          <p:cNvPr id="4" name="Slide Number Placeholder 3">
            <a:extLst>
              <a:ext uri="{FF2B5EF4-FFF2-40B4-BE49-F238E27FC236}">
                <a16:creationId xmlns:a16="http://schemas.microsoft.com/office/drawing/2014/main" id="{AA9E1FCD-7B68-4580-1523-D9E7041EF614}"/>
              </a:ext>
            </a:extLst>
          </p:cNvPr>
          <p:cNvSpPr>
            <a:spLocks noGrp="1"/>
          </p:cNvSpPr>
          <p:nvPr>
            <p:ph type="sldNum" sz="quarter" idx="10"/>
          </p:nvPr>
        </p:nvSpPr>
        <p:spPr/>
        <p:txBody>
          <a:bodyPr/>
          <a:lstStyle/>
          <a:p>
            <a:fld id="{34C8D5D0-5ABB-40D7-A021-B610E9560A54}" type="slidenum">
              <a:rPr lang="en-US" smtClean="0"/>
              <a:pPr/>
              <a:t>24</a:t>
            </a:fld>
            <a:endParaRPr lang="en-US" dirty="0"/>
          </a:p>
        </p:txBody>
      </p:sp>
    </p:spTree>
    <p:extLst>
      <p:ext uri="{BB962C8B-B14F-4D97-AF65-F5344CB8AC3E}">
        <p14:creationId xmlns:p14="http://schemas.microsoft.com/office/powerpoint/2010/main" val="20347580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9C362A-0CA6-EF6A-9442-1944D22743B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6BEC43B-D193-4B8F-9132-1BBAA04D7B37}"/>
              </a:ext>
            </a:extLst>
          </p:cNvPr>
          <p:cNvSpPr>
            <a:spLocks noGrp="1"/>
          </p:cNvSpPr>
          <p:nvPr>
            <p:ph type="title"/>
          </p:nvPr>
        </p:nvSpPr>
        <p:spPr/>
        <p:txBody>
          <a:bodyPr/>
          <a:lstStyle/>
          <a:p>
            <a:r>
              <a:rPr lang="en-US" dirty="0"/>
              <a:t>Working with Frameworks (4)</a:t>
            </a:r>
          </a:p>
        </p:txBody>
      </p:sp>
      <p:sp>
        <p:nvSpPr>
          <p:cNvPr id="3" name="Content Placeholder 2">
            <a:extLst>
              <a:ext uri="{FF2B5EF4-FFF2-40B4-BE49-F238E27FC236}">
                <a16:creationId xmlns:a16="http://schemas.microsoft.com/office/drawing/2014/main" id="{87AC7E2F-5187-831A-6D60-68616569ECF4}"/>
              </a:ext>
            </a:extLst>
          </p:cNvPr>
          <p:cNvSpPr>
            <a:spLocks noGrp="1"/>
          </p:cNvSpPr>
          <p:nvPr>
            <p:ph idx="1"/>
          </p:nvPr>
        </p:nvSpPr>
        <p:spPr/>
        <p:txBody>
          <a:bodyPr>
            <a:normAutofit fontScale="92500"/>
          </a:bodyPr>
          <a:lstStyle/>
          <a:p>
            <a:pPr marL="0" indent="0">
              <a:buNone/>
            </a:pPr>
            <a:r>
              <a:rPr lang="en-US" dirty="0"/>
              <a:t>The </a:t>
            </a:r>
            <a:r>
              <a:rPr lang="en-US" dirty="0">
                <a:hlinkClick r:id="rId2" tooltip="WestEd Four Domains for Rapid School Improvement"/>
              </a:rPr>
              <a:t>Four Domains for Rapid School Improvement</a:t>
            </a:r>
            <a:endParaRPr lang="en-US" dirty="0"/>
          </a:p>
          <a:p>
            <a:pPr marL="0" indent="0">
              <a:buNone/>
            </a:pPr>
            <a:endParaRPr lang="en-US" dirty="0"/>
          </a:p>
          <a:p>
            <a:pPr marL="514350" indent="-514350">
              <a:buAutoNum type="arabicPeriod"/>
            </a:pPr>
            <a:r>
              <a:rPr lang="en-US" dirty="0"/>
              <a:t>Turnaround* Leadership</a:t>
            </a:r>
          </a:p>
          <a:p>
            <a:pPr marL="514350" indent="-514350">
              <a:buAutoNum type="arabicPeriod"/>
            </a:pPr>
            <a:r>
              <a:rPr lang="en-US" dirty="0"/>
              <a:t>Talent Development</a:t>
            </a:r>
          </a:p>
          <a:p>
            <a:pPr marL="514350" indent="-514350">
              <a:buAutoNum type="arabicPeriod"/>
            </a:pPr>
            <a:r>
              <a:rPr lang="en-US" dirty="0"/>
              <a:t>Instructional Transformation</a:t>
            </a:r>
          </a:p>
          <a:p>
            <a:pPr marL="514350" indent="-514350">
              <a:buAutoNum type="arabicPeriod"/>
            </a:pPr>
            <a:r>
              <a:rPr lang="en-US" dirty="0"/>
              <a:t>Culture Shift</a:t>
            </a:r>
          </a:p>
          <a:p>
            <a:pPr marL="514350" indent="-514350">
              <a:buAutoNum type="arabicPeriod"/>
            </a:pPr>
            <a:endParaRPr lang="en-US" dirty="0"/>
          </a:p>
          <a:p>
            <a:pPr marL="0" indent="0">
              <a:buNone/>
            </a:pPr>
            <a:r>
              <a:rPr lang="en-US" dirty="0"/>
              <a:t>*The term “turnaround” implies a sense of urgency in leading necessary change, not a specific intervention approach. </a:t>
            </a:r>
          </a:p>
        </p:txBody>
      </p:sp>
      <p:sp>
        <p:nvSpPr>
          <p:cNvPr id="4" name="Slide Number Placeholder 3">
            <a:extLst>
              <a:ext uri="{FF2B5EF4-FFF2-40B4-BE49-F238E27FC236}">
                <a16:creationId xmlns:a16="http://schemas.microsoft.com/office/drawing/2014/main" id="{8EF156FF-E97D-E081-ED3D-5C3C2391161C}"/>
              </a:ext>
            </a:extLst>
          </p:cNvPr>
          <p:cNvSpPr>
            <a:spLocks noGrp="1"/>
          </p:cNvSpPr>
          <p:nvPr>
            <p:ph type="sldNum" sz="quarter" idx="10"/>
          </p:nvPr>
        </p:nvSpPr>
        <p:spPr/>
        <p:txBody>
          <a:bodyPr/>
          <a:lstStyle/>
          <a:p>
            <a:fld id="{34C8D5D0-5ABB-40D7-A021-B610E9560A54}" type="slidenum">
              <a:rPr lang="en-US" smtClean="0"/>
              <a:pPr/>
              <a:t>25</a:t>
            </a:fld>
            <a:endParaRPr lang="en-US" dirty="0"/>
          </a:p>
        </p:txBody>
      </p:sp>
    </p:spTree>
    <p:extLst>
      <p:ext uri="{BB962C8B-B14F-4D97-AF65-F5344CB8AC3E}">
        <p14:creationId xmlns:p14="http://schemas.microsoft.com/office/powerpoint/2010/main" val="35834040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6664B7-FC02-B25F-410B-AA7352CB4C71}"/>
              </a:ext>
            </a:extLst>
          </p:cNvPr>
          <p:cNvSpPr>
            <a:spLocks noGrp="1"/>
          </p:cNvSpPr>
          <p:nvPr>
            <p:ph type="title"/>
          </p:nvPr>
        </p:nvSpPr>
        <p:spPr/>
        <p:txBody>
          <a:bodyPr/>
          <a:lstStyle/>
          <a:p>
            <a:r>
              <a:rPr lang="en-US" dirty="0"/>
              <a:t>Whole or Part? (1)</a:t>
            </a:r>
          </a:p>
        </p:txBody>
      </p:sp>
      <p:sp>
        <p:nvSpPr>
          <p:cNvPr id="5" name="Content Placeholder 4">
            <a:extLst>
              <a:ext uri="{FF2B5EF4-FFF2-40B4-BE49-F238E27FC236}">
                <a16:creationId xmlns:a16="http://schemas.microsoft.com/office/drawing/2014/main" id="{B07A8BF7-8656-8184-D670-C43894F4B40B}"/>
              </a:ext>
            </a:extLst>
          </p:cNvPr>
          <p:cNvSpPr>
            <a:spLocks noGrp="1"/>
          </p:cNvSpPr>
          <p:nvPr>
            <p:ph sz="half" idx="1"/>
          </p:nvPr>
        </p:nvSpPr>
        <p:spPr/>
        <p:txBody>
          <a:bodyPr/>
          <a:lstStyle/>
          <a:p>
            <a:pPr marL="0" marR="5080" indent="0">
              <a:lnSpc>
                <a:spcPct val="100000"/>
              </a:lnSpc>
              <a:spcBef>
                <a:spcPts val="100"/>
              </a:spcBef>
              <a:buNone/>
            </a:pPr>
            <a:r>
              <a:rPr lang="en-US" sz="3200" dirty="0">
                <a:latin typeface="Arial"/>
                <a:cs typeface="Arial"/>
              </a:rPr>
              <a:t>A needs assessment</a:t>
            </a:r>
            <a:r>
              <a:rPr lang="en-US" sz="3200" spc="-100" dirty="0">
                <a:latin typeface="Arial"/>
                <a:cs typeface="Arial"/>
              </a:rPr>
              <a:t> </a:t>
            </a:r>
            <a:r>
              <a:rPr lang="en-US" sz="3200" dirty="0">
                <a:latin typeface="Arial"/>
                <a:cs typeface="Arial"/>
              </a:rPr>
              <a:t>is </a:t>
            </a:r>
            <a:r>
              <a:rPr lang="en-US" sz="3200" spc="-5" dirty="0">
                <a:latin typeface="Arial"/>
                <a:cs typeface="Arial"/>
              </a:rPr>
              <a:t>a</a:t>
            </a:r>
            <a:r>
              <a:rPr lang="en-US" sz="3200" spc="-95" dirty="0">
                <a:latin typeface="Arial"/>
                <a:cs typeface="Arial"/>
              </a:rPr>
              <a:t> </a:t>
            </a:r>
            <a:r>
              <a:rPr lang="en-US" sz="3200" dirty="0">
                <a:latin typeface="Arial"/>
                <a:cs typeface="Arial"/>
              </a:rPr>
              <a:t>point-in-time snapshot that </a:t>
            </a:r>
            <a:r>
              <a:rPr lang="en-US" sz="3200" spc="-5" dirty="0">
                <a:latin typeface="Arial"/>
                <a:cs typeface="Arial"/>
              </a:rPr>
              <a:t>may</a:t>
            </a:r>
            <a:r>
              <a:rPr lang="en-US" sz="3200" spc="-35" dirty="0">
                <a:latin typeface="Arial"/>
                <a:cs typeface="Arial"/>
              </a:rPr>
              <a:t> </a:t>
            </a:r>
            <a:r>
              <a:rPr lang="en-US" sz="3200" dirty="0">
                <a:latin typeface="Arial"/>
                <a:cs typeface="Arial"/>
              </a:rPr>
              <a:t>be:</a:t>
            </a:r>
          </a:p>
          <a:p>
            <a:pPr marL="0" indent="0">
              <a:buNone/>
            </a:pPr>
            <a:endParaRPr lang="en-US" dirty="0"/>
          </a:p>
        </p:txBody>
      </p:sp>
      <p:sp>
        <p:nvSpPr>
          <p:cNvPr id="6" name="Content Placeholder 5">
            <a:extLst>
              <a:ext uri="{FF2B5EF4-FFF2-40B4-BE49-F238E27FC236}">
                <a16:creationId xmlns:a16="http://schemas.microsoft.com/office/drawing/2014/main" id="{4172B746-0B20-2FA6-89A2-3CFB5F5C1208}"/>
              </a:ext>
            </a:extLst>
          </p:cNvPr>
          <p:cNvSpPr>
            <a:spLocks noGrp="1"/>
          </p:cNvSpPr>
          <p:nvPr>
            <p:ph sz="half" idx="2"/>
          </p:nvPr>
        </p:nvSpPr>
        <p:spPr/>
        <p:txBody>
          <a:bodyPr/>
          <a:lstStyle/>
          <a:p>
            <a:pPr marL="355600" marR="267970" indent="-342900">
              <a:lnSpc>
                <a:spcPct val="100000"/>
              </a:lnSpc>
              <a:spcBef>
                <a:spcPts val="105"/>
              </a:spcBef>
              <a:buChar char="•"/>
              <a:tabLst>
                <a:tab pos="354965" algn="l"/>
                <a:tab pos="355600" algn="l"/>
              </a:tabLst>
            </a:pPr>
            <a:r>
              <a:rPr lang="en-US" sz="3200" b="1" dirty="0">
                <a:solidFill>
                  <a:srgbClr val="FFFF00"/>
                </a:solidFill>
                <a:latin typeface="Arial"/>
                <a:cs typeface="Arial"/>
              </a:rPr>
              <a:t>Comprehensive</a:t>
            </a:r>
            <a:r>
              <a:rPr lang="en-US" sz="3200" dirty="0">
                <a:latin typeface="Arial"/>
                <a:cs typeface="Arial"/>
              </a:rPr>
              <a:t>,  assessing all aspects</a:t>
            </a:r>
            <a:r>
              <a:rPr lang="en-US" sz="3200" spc="-95" dirty="0">
                <a:latin typeface="Arial"/>
                <a:cs typeface="Arial"/>
              </a:rPr>
              <a:t> </a:t>
            </a:r>
            <a:r>
              <a:rPr lang="en-US" sz="3200" dirty="0">
                <a:latin typeface="Arial"/>
                <a:cs typeface="Arial"/>
              </a:rPr>
              <a:t>of  the LEA and </a:t>
            </a:r>
            <a:r>
              <a:rPr lang="en-US" sz="3200" spc="-5" dirty="0">
                <a:latin typeface="Arial"/>
                <a:cs typeface="Arial"/>
              </a:rPr>
              <a:t>its </a:t>
            </a:r>
            <a:r>
              <a:rPr lang="en-US" sz="3200" dirty="0">
                <a:latin typeface="Arial"/>
                <a:cs typeface="Arial"/>
              </a:rPr>
              <a:t>context  (including its</a:t>
            </a:r>
            <a:r>
              <a:rPr lang="en-US" sz="3200" spc="-25" dirty="0">
                <a:latin typeface="Arial"/>
                <a:cs typeface="Arial"/>
              </a:rPr>
              <a:t> </a:t>
            </a:r>
            <a:r>
              <a:rPr lang="en-US" sz="3200" dirty="0">
                <a:latin typeface="Arial"/>
                <a:cs typeface="Arial"/>
              </a:rPr>
              <a:t>COE).</a:t>
            </a:r>
          </a:p>
          <a:p>
            <a:pPr marL="355600" marR="5080" indent="-342900">
              <a:lnSpc>
                <a:spcPct val="100000"/>
              </a:lnSpc>
              <a:spcBef>
                <a:spcPts val="1440"/>
              </a:spcBef>
              <a:buChar char="•"/>
              <a:tabLst>
                <a:tab pos="354965" algn="l"/>
                <a:tab pos="355600" algn="l"/>
              </a:tabLst>
            </a:pPr>
            <a:r>
              <a:rPr lang="en-US" sz="3200" b="1" dirty="0">
                <a:solidFill>
                  <a:srgbClr val="FFFF00"/>
                </a:solidFill>
                <a:latin typeface="Arial"/>
                <a:cs typeface="Arial"/>
              </a:rPr>
              <a:t>Segmented</a:t>
            </a:r>
            <a:r>
              <a:rPr lang="en-US" sz="3200" dirty="0">
                <a:latin typeface="Arial"/>
                <a:cs typeface="Arial"/>
              </a:rPr>
              <a:t>, assessing  only one or a few</a:t>
            </a:r>
            <a:r>
              <a:rPr lang="en-US" sz="3200" spc="-55" dirty="0">
                <a:latin typeface="Arial"/>
                <a:cs typeface="Arial"/>
              </a:rPr>
              <a:t> </a:t>
            </a:r>
            <a:r>
              <a:rPr lang="en-US" sz="3200" dirty="0">
                <a:latin typeface="Arial"/>
                <a:cs typeface="Arial"/>
              </a:rPr>
              <a:t>aspects  of the LEA and </a:t>
            </a:r>
            <a:r>
              <a:rPr lang="en-US" sz="3200" spc="-5" dirty="0">
                <a:latin typeface="Arial"/>
                <a:cs typeface="Arial"/>
              </a:rPr>
              <a:t>its</a:t>
            </a:r>
            <a:r>
              <a:rPr lang="en-US" sz="3200" spc="-180" dirty="0">
                <a:latin typeface="Arial"/>
                <a:cs typeface="Arial"/>
              </a:rPr>
              <a:t> </a:t>
            </a:r>
            <a:r>
              <a:rPr lang="en-US" sz="3200" dirty="0">
                <a:latin typeface="Arial"/>
                <a:cs typeface="Arial"/>
              </a:rPr>
              <a:t>context.</a:t>
            </a:r>
          </a:p>
          <a:p>
            <a:pPr marL="0" indent="0">
              <a:buNone/>
            </a:pPr>
            <a:endParaRPr lang="en-US" dirty="0"/>
          </a:p>
        </p:txBody>
      </p:sp>
      <p:sp>
        <p:nvSpPr>
          <p:cNvPr id="4" name="Slide Number Placeholder 3">
            <a:extLst>
              <a:ext uri="{FF2B5EF4-FFF2-40B4-BE49-F238E27FC236}">
                <a16:creationId xmlns:a16="http://schemas.microsoft.com/office/drawing/2014/main" id="{00924196-370D-7FCD-2960-6B5D074C32E1}"/>
              </a:ext>
            </a:extLst>
          </p:cNvPr>
          <p:cNvSpPr>
            <a:spLocks noGrp="1"/>
          </p:cNvSpPr>
          <p:nvPr>
            <p:ph type="sldNum" sz="quarter" idx="10"/>
          </p:nvPr>
        </p:nvSpPr>
        <p:spPr/>
        <p:txBody>
          <a:bodyPr/>
          <a:lstStyle/>
          <a:p>
            <a:fld id="{34C8D5D0-5ABB-40D7-A021-B610E9560A54}" type="slidenum">
              <a:rPr lang="en-US" smtClean="0"/>
              <a:pPr/>
              <a:t>26</a:t>
            </a:fld>
            <a:endParaRPr lang="en-US" dirty="0"/>
          </a:p>
        </p:txBody>
      </p:sp>
    </p:spTree>
    <p:extLst>
      <p:ext uri="{BB962C8B-B14F-4D97-AF65-F5344CB8AC3E}">
        <p14:creationId xmlns:p14="http://schemas.microsoft.com/office/powerpoint/2010/main" val="2725196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F71EB8-F74C-2172-7E82-6ED713E400E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ED35C6-A932-B0A5-BD68-16DBB6C99300}"/>
              </a:ext>
            </a:extLst>
          </p:cNvPr>
          <p:cNvSpPr>
            <a:spLocks noGrp="1"/>
          </p:cNvSpPr>
          <p:nvPr>
            <p:ph type="title"/>
          </p:nvPr>
        </p:nvSpPr>
        <p:spPr/>
        <p:txBody>
          <a:bodyPr/>
          <a:lstStyle/>
          <a:p>
            <a:r>
              <a:rPr lang="en-US" dirty="0"/>
              <a:t>Whole or Part? (2)</a:t>
            </a:r>
          </a:p>
        </p:txBody>
      </p:sp>
      <p:sp>
        <p:nvSpPr>
          <p:cNvPr id="5" name="Content Placeholder 4">
            <a:extLst>
              <a:ext uri="{FF2B5EF4-FFF2-40B4-BE49-F238E27FC236}">
                <a16:creationId xmlns:a16="http://schemas.microsoft.com/office/drawing/2014/main" id="{10360124-5D07-C7C3-CDA7-7DE939BAFCA2}"/>
              </a:ext>
            </a:extLst>
          </p:cNvPr>
          <p:cNvSpPr>
            <a:spLocks noGrp="1"/>
          </p:cNvSpPr>
          <p:nvPr>
            <p:ph sz="half" idx="1"/>
          </p:nvPr>
        </p:nvSpPr>
        <p:spPr/>
        <p:txBody>
          <a:bodyPr>
            <a:normAutofit fontScale="92500" lnSpcReduction="20000"/>
          </a:bodyPr>
          <a:lstStyle/>
          <a:p>
            <a:pPr marL="0" marR="1273175" indent="0">
              <a:lnSpc>
                <a:spcPct val="95800"/>
              </a:lnSpc>
              <a:spcBef>
                <a:spcPts val="220"/>
              </a:spcBef>
              <a:buNone/>
            </a:pPr>
            <a:r>
              <a:rPr lang="en-US" sz="3200" b="1" spc="-5" dirty="0">
                <a:solidFill>
                  <a:srgbClr val="FFFF00"/>
                </a:solidFill>
                <a:latin typeface="Arial"/>
                <a:cs typeface="Arial"/>
              </a:rPr>
              <a:t>Comprehensive  Needs</a:t>
            </a:r>
            <a:r>
              <a:rPr lang="en-US" sz="3200" b="1" spc="-130" dirty="0">
                <a:solidFill>
                  <a:srgbClr val="FFFF00"/>
                </a:solidFill>
                <a:latin typeface="Arial"/>
                <a:cs typeface="Arial"/>
              </a:rPr>
              <a:t> </a:t>
            </a:r>
            <a:r>
              <a:rPr lang="en-US" sz="3200" b="1" spc="-5" dirty="0">
                <a:solidFill>
                  <a:srgbClr val="FFFF00"/>
                </a:solidFill>
                <a:latin typeface="Arial"/>
                <a:cs typeface="Arial"/>
              </a:rPr>
              <a:t>Assessments (CNA) </a:t>
            </a:r>
            <a:r>
              <a:rPr lang="en-US" sz="3200" b="1" dirty="0">
                <a:solidFill>
                  <a:srgbClr val="FFFF00"/>
                </a:solidFill>
                <a:latin typeface="Arial"/>
                <a:cs typeface="Arial"/>
              </a:rPr>
              <a:t>Inform</a:t>
            </a:r>
            <a:r>
              <a:rPr lang="en-US" sz="3200" dirty="0">
                <a:latin typeface="Arial"/>
                <a:cs typeface="Arial"/>
              </a:rPr>
              <a:t>:</a:t>
            </a:r>
          </a:p>
          <a:p>
            <a:pPr marL="355600" marR="594995" indent="-342900">
              <a:lnSpc>
                <a:spcPct val="100000"/>
              </a:lnSpc>
              <a:spcBef>
                <a:spcPts val="1725"/>
              </a:spcBef>
              <a:buChar char="•"/>
              <a:tabLst>
                <a:tab pos="354965" algn="l"/>
                <a:tab pos="355600" algn="l"/>
              </a:tabLst>
            </a:pPr>
            <a:r>
              <a:rPr lang="en-US" sz="3200" spc="-5" dirty="0">
                <a:latin typeface="Arial"/>
                <a:cs typeface="Arial"/>
              </a:rPr>
              <a:t>Organizational direction,  including goals and  strategies</a:t>
            </a:r>
            <a:endParaRPr lang="en-US" sz="3200" dirty="0">
              <a:latin typeface="Arial"/>
              <a:cs typeface="Arial"/>
            </a:endParaRPr>
          </a:p>
          <a:p>
            <a:pPr marL="355600" indent="-342900">
              <a:lnSpc>
                <a:spcPct val="100000"/>
              </a:lnSpc>
              <a:spcBef>
                <a:spcPts val="580"/>
              </a:spcBef>
              <a:buChar char="•"/>
              <a:tabLst>
                <a:tab pos="354965" algn="l"/>
                <a:tab pos="355600" algn="l"/>
              </a:tabLst>
            </a:pPr>
            <a:r>
              <a:rPr lang="en-US" sz="3200" dirty="0">
                <a:latin typeface="Arial"/>
                <a:cs typeface="Arial"/>
              </a:rPr>
              <a:t>Systemic </a:t>
            </a:r>
            <a:r>
              <a:rPr lang="en-US" sz="3200" spc="-5" dirty="0">
                <a:latin typeface="Arial"/>
                <a:cs typeface="Arial"/>
              </a:rPr>
              <a:t>functions</a:t>
            </a:r>
            <a:endParaRPr lang="en-US" sz="3200" dirty="0">
              <a:latin typeface="Arial"/>
              <a:cs typeface="Arial"/>
            </a:endParaRPr>
          </a:p>
          <a:p>
            <a:pPr marL="355600" marR="5080" indent="-342900">
              <a:lnSpc>
                <a:spcPct val="100000"/>
              </a:lnSpc>
              <a:spcBef>
                <a:spcPts val="575"/>
              </a:spcBef>
              <a:buChar char="•"/>
              <a:tabLst>
                <a:tab pos="354965" algn="l"/>
                <a:tab pos="355600" algn="l"/>
              </a:tabLst>
            </a:pPr>
            <a:r>
              <a:rPr lang="en-US" sz="3200" spc="-5" dirty="0">
                <a:latin typeface="Arial"/>
                <a:cs typeface="Arial"/>
              </a:rPr>
              <a:t>Long-range plans (typically  multi-year; </a:t>
            </a:r>
            <a:r>
              <a:rPr lang="en-US" sz="3200" dirty="0">
                <a:latin typeface="Arial"/>
                <a:cs typeface="Arial"/>
              </a:rPr>
              <a:t>e.g., at the </a:t>
            </a:r>
            <a:r>
              <a:rPr lang="en-US" sz="3200" spc="-5" dirty="0">
                <a:latin typeface="Arial"/>
                <a:cs typeface="Arial"/>
              </a:rPr>
              <a:t>end</a:t>
            </a:r>
            <a:r>
              <a:rPr lang="en-US" sz="3200" spc="-55" dirty="0">
                <a:latin typeface="Arial"/>
                <a:cs typeface="Arial"/>
              </a:rPr>
              <a:t> </a:t>
            </a:r>
            <a:r>
              <a:rPr lang="en-US" sz="3200" dirty="0">
                <a:latin typeface="Arial"/>
                <a:cs typeface="Arial"/>
              </a:rPr>
              <a:t>of </a:t>
            </a:r>
            <a:r>
              <a:rPr lang="en-US" sz="3200" spc="-5" dirty="0">
                <a:latin typeface="Arial"/>
                <a:cs typeface="Arial"/>
              </a:rPr>
              <a:t>a three-year </a:t>
            </a:r>
            <a:r>
              <a:rPr lang="en-US" sz="3200" spc="-10" dirty="0">
                <a:latin typeface="Arial"/>
                <a:cs typeface="Arial"/>
              </a:rPr>
              <a:t>LCAP</a:t>
            </a:r>
            <a:r>
              <a:rPr lang="en-US" sz="3200" spc="-20" dirty="0">
                <a:latin typeface="Arial"/>
                <a:cs typeface="Arial"/>
              </a:rPr>
              <a:t> </a:t>
            </a:r>
            <a:r>
              <a:rPr lang="en-US" sz="3200" spc="-5" dirty="0">
                <a:latin typeface="Arial"/>
                <a:cs typeface="Arial"/>
              </a:rPr>
              <a:t>cycle)</a:t>
            </a:r>
            <a:endParaRPr lang="en-US" sz="3200" dirty="0">
              <a:latin typeface="Arial"/>
              <a:cs typeface="Arial"/>
            </a:endParaRPr>
          </a:p>
          <a:p>
            <a:pPr marL="0" indent="0">
              <a:buNone/>
            </a:pPr>
            <a:endParaRPr lang="en-US" dirty="0"/>
          </a:p>
        </p:txBody>
      </p:sp>
      <p:sp>
        <p:nvSpPr>
          <p:cNvPr id="6" name="Content Placeholder 5">
            <a:extLst>
              <a:ext uri="{FF2B5EF4-FFF2-40B4-BE49-F238E27FC236}">
                <a16:creationId xmlns:a16="http://schemas.microsoft.com/office/drawing/2014/main" id="{11C4E1B7-F326-275F-DDC9-9B2CF98EA6E2}"/>
              </a:ext>
            </a:extLst>
          </p:cNvPr>
          <p:cNvSpPr>
            <a:spLocks noGrp="1"/>
          </p:cNvSpPr>
          <p:nvPr>
            <p:ph sz="half" idx="2"/>
          </p:nvPr>
        </p:nvSpPr>
        <p:spPr/>
        <p:txBody>
          <a:bodyPr>
            <a:normAutofit fontScale="92500" lnSpcReduction="20000"/>
          </a:bodyPr>
          <a:lstStyle/>
          <a:p>
            <a:pPr marL="0" indent="0">
              <a:lnSpc>
                <a:spcPct val="100000"/>
              </a:lnSpc>
              <a:spcBef>
                <a:spcPts val="100"/>
              </a:spcBef>
              <a:buNone/>
            </a:pPr>
            <a:r>
              <a:rPr lang="en-US" sz="3200" b="1" spc="-5" dirty="0">
                <a:solidFill>
                  <a:srgbClr val="FFFF00"/>
                </a:solidFill>
                <a:latin typeface="Arial"/>
                <a:cs typeface="Arial"/>
              </a:rPr>
              <a:t>Segmented</a:t>
            </a:r>
            <a:r>
              <a:rPr lang="en-US" dirty="0">
                <a:solidFill>
                  <a:srgbClr val="FFFF00"/>
                </a:solidFill>
                <a:latin typeface="Arial"/>
                <a:cs typeface="Arial"/>
              </a:rPr>
              <a:t> </a:t>
            </a:r>
            <a:r>
              <a:rPr lang="en-US" sz="3200" b="1" spc="-5" dirty="0">
                <a:solidFill>
                  <a:srgbClr val="FFFF00"/>
                </a:solidFill>
                <a:latin typeface="Arial"/>
                <a:cs typeface="Arial"/>
              </a:rPr>
              <a:t>Needs</a:t>
            </a:r>
            <a:r>
              <a:rPr lang="en-US" sz="3200" b="1" spc="-130" dirty="0">
                <a:solidFill>
                  <a:srgbClr val="FFFF00"/>
                </a:solidFill>
                <a:latin typeface="Arial"/>
                <a:cs typeface="Arial"/>
              </a:rPr>
              <a:t> </a:t>
            </a:r>
            <a:r>
              <a:rPr lang="en-US" sz="3200" b="1" spc="-5" dirty="0">
                <a:solidFill>
                  <a:srgbClr val="FFFF00"/>
                </a:solidFill>
                <a:latin typeface="Arial"/>
                <a:cs typeface="Arial"/>
              </a:rPr>
              <a:t>Assessments (SNA) </a:t>
            </a:r>
            <a:r>
              <a:rPr lang="en-US" sz="3200" b="1" dirty="0">
                <a:solidFill>
                  <a:srgbClr val="FFFF00"/>
                </a:solidFill>
                <a:latin typeface="Arial"/>
                <a:cs typeface="Arial"/>
              </a:rPr>
              <a:t>Inform</a:t>
            </a:r>
            <a:r>
              <a:rPr lang="en-US" sz="3200" dirty="0">
                <a:latin typeface="Arial"/>
                <a:cs typeface="Arial"/>
              </a:rPr>
              <a:t>:</a:t>
            </a:r>
          </a:p>
          <a:p>
            <a:pPr marL="355600" marR="239395" indent="-342900">
              <a:lnSpc>
                <a:spcPct val="100000"/>
              </a:lnSpc>
              <a:spcBef>
                <a:spcPts val="1614"/>
              </a:spcBef>
              <a:buChar char="•"/>
              <a:tabLst>
                <a:tab pos="354965" algn="l"/>
                <a:tab pos="355600" algn="l"/>
              </a:tabLst>
            </a:pPr>
            <a:r>
              <a:rPr lang="en-US" sz="3200" dirty="0">
                <a:latin typeface="Arial"/>
                <a:cs typeface="Arial"/>
              </a:rPr>
              <a:t>Improvement to </a:t>
            </a:r>
            <a:r>
              <a:rPr lang="en-US" sz="3200" spc="-5" dirty="0">
                <a:latin typeface="Arial"/>
                <a:cs typeface="Arial"/>
              </a:rPr>
              <a:t>targeted  functions </a:t>
            </a:r>
            <a:r>
              <a:rPr lang="en-US" sz="3200" dirty="0">
                <a:latin typeface="Arial"/>
                <a:cs typeface="Arial"/>
              </a:rPr>
              <a:t>or </a:t>
            </a:r>
            <a:r>
              <a:rPr lang="en-US" sz="3200" spc="-5" dirty="0">
                <a:latin typeface="Arial"/>
                <a:cs typeface="Arial"/>
              </a:rPr>
              <a:t>aspects of </a:t>
            </a:r>
            <a:r>
              <a:rPr lang="en-US" sz="3200" dirty="0">
                <a:latin typeface="Arial"/>
                <a:cs typeface="Arial"/>
              </a:rPr>
              <a:t>the </a:t>
            </a:r>
            <a:r>
              <a:rPr lang="en-US" sz="3200" spc="-5" dirty="0">
                <a:latin typeface="Arial"/>
                <a:cs typeface="Arial"/>
              </a:rPr>
              <a:t>school</a:t>
            </a:r>
            <a:endParaRPr lang="en-US" sz="3200" dirty="0">
              <a:latin typeface="Arial"/>
              <a:cs typeface="Arial"/>
            </a:endParaRPr>
          </a:p>
          <a:p>
            <a:pPr marL="355600" indent="-342900">
              <a:lnSpc>
                <a:spcPct val="100000"/>
              </a:lnSpc>
              <a:spcBef>
                <a:spcPts val="580"/>
              </a:spcBef>
              <a:buChar char="•"/>
              <a:tabLst>
                <a:tab pos="354965" algn="l"/>
                <a:tab pos="355600" algn="l"/>
              </a:tabLst>
            </a:pPr>
            <a:r>
              <a:rPr lang="en-US" sz="3200" spc="-5" dirty="0">
                <a:latin typeface="Arial"/>
                <a:cs typeface="Arial"/>
              </a:rPr>
              <a:t>Incremental change</a:t>
            </a:r>
            <a:endParaRPr lang="en-US" sz="3200" dirty="0">
              <a:latin typeface="Arial"/>
              <a:cs typeface="Arial"/>
            </a:endParaRPr>
          </a:p>
          <a:p>
            <a:pPr marL="355600" marR="5080" indent="-342900">
              <a:lnSpc>
                <a:spcPct val="100000"/>
              </a:lnSpc>
              <a:spcBef>
                <a:spcPts val="575"/>
              </a:spcBef>
              <a:buChar char="•"/>
              <a:tabLst>
                <a:tab pos="354965" algn="l"/>
                <a:tab pos="355600" algn="l"/>
              </a:tabLst>
            </a:pPr>
            <a:r>
              <a:rPr lang="en-US" sz="3200" spc="-5" dirty="0">
                <a:latin typeface="Arial"/>
                <a:cs typeface="Arial"/>
              </a:rPr>
              <a:t>Short-cycle plans (typically  less </a:t>
            </a:r>
            <a:r>
              <a:rPr lang="en-US" sz="3200" dirty="0">
                <a:latin typeface="Arial"/>
                <a:cs typeface="Arial"/>
              </a:rPr>
              <a:t>than </a:t>
            </a:r>
            <a:r>
              <a:rPr lang="en-US" sz="3200" spc="-5" dirty="0">
                <a:latin typeface="Arial"/>
                <a:cs typeface="Arial"/>
              </a:rPr>
              <a:t>a </a:t>
            </a:r>
            <a:r>
              <a:rPr lang="en-US" sz="3200" dirty="0">
                <a:latin typeface="Arial"/>
                <a:cs typeface="Arial"/>
              </a:rPr>
              <a:t>year; e.g.,</a:t>
            </a:r>
            <a:r>
              <a:rPr lang="en-US" sz="3200" spc="-80" dirty="0">
                <a:latin typeface="Arial"/>
                <a:cs typeface="Arial"/>
              </a:rPr>
              <a:t> </a:t>
            </a:r>
            <a:r>
              <a:rPr lang="en-US" sz="3200" spc="-5" dirty="0">
                <a:latin typeface="Arial"/>
                <a:cs typeface="Arial"/>
              </a:rPr>
              <a:t>LCAP Annual</a:t>
            </a:r>
            <a:r>
              <a:rPr lang="en-US" sz="3200" spc="15" dirty="0">
                <a:latin typeface="Arial"/>
                <a:cs typeface="Arial"/>
              </a:rPr>
              <a:t> </a:t>
            </a:r>
            <a:r>
              <a:rPr lang="en-US" sz="3200" spc="-5" dirty="0">
                <a:latin typeface="Arial"/>
                <a:cs typeface="Arial"/>
              </a:rPr>
              <a:t>Update)</a:t>
            </a:r>
            <a:endParaRPr lang="en-US" sz="3200" dirty="0">
              <a:latin typeface="Arial"/>
              <a:cs typeface="Arial"/>
            </a:endParaRPr>
          </a:p>
          <a:p>
            <a:pPr marL="0" indent="0">
              <a:buNone/>
            </a:pPr>
            <a:endParaRPr lang="en-US" dirty="0"/>
          </a:p>
        </p:txBody>
      </p:sp>
      <p:sp>
        <p:nvSpPr>
          <p:cNvPr id="4" name="Slide Number Placeholder 3">
            <a:extLst>
              <a:ext uri="{FF2B5EF4-FFF2-40B4-BE49-F238E27FC236}">
                <a16:creationId xmlns:a16="http://schemas.microsoft.com/office/drawing/2014/main" id="{A9D5511D-215D-12B4-ECD6-888102325226}"/>
              </a:ext>
            </a:extLst>
          </p:cNvPr>
          <p:cNvSpPr>
            <a:spLocks noGrp="1"/>
          </p:cNvSpPr>
          <p:nvPr>
            <p:ph type="sldNum" sz="quarter" idx="10"/>
          </p:nvPr>
        </p:nvSpPr>
        <p:spPr/>
        <p:txBody>
          <a:bodyPr/>
          <a:lstStyle/>
          <a:p>
            <a:fld id="{34C8D5D0-5ABB-40D7-A021-B610E9560A54}" type="slidenum">
              <a:rPr lang="en-US" smtClean="0"/>
              <a:pPr/>
              <a:t>27</a:t>
            </a:fld>
            <a:endParaRPr lang="en-US" dirty="0"/>
          </a:p>
        </p:txBody>
      </p:sp>
    </p:spTree>
    <p:extLst>
      <p:ext uri="{BB962C8B-B14F-4D97-AF65-F5344CB8AC3E}">
        <p14:creationId xmlns:p14="http://schemas.microsoft.com/office/powerpoint/2010/main" val="40028520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474062-2CD5-98D9-50D3-F6D30F7FCCE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64EADAB-5AF8-EBEE-E7CF-2D300E7DA090}"/>
              </a:ext>
            </a:extLst>
          </p:cNvPr>
          <p:cNvSpPr>
            <a:spLocks noGrp="1"/>
          </p:cNvSpPr>
          <p:nvPr>
            <p:ph type="title"/>
          </p:nvPr>
        </p:nvSpPr>
        <p:spPr/>
        <p:txBody>
          <a:bodyPr/>
          <a:lstStyle/>
          <a:p>
            <a:r>
              <a:rPr lang="en-US" dirty="0"/>
              <a:t>CNA (1)</a:t>
            </a:r>
          </a:p>
        </p:txBody>
      </p:sp>
      <p:sp>
        <p:nvSpPr>
          <p:cNvPr id="3" name="Content Placeholder 2">
            <a:extLst>
              <a:ext uri="{FF2B5EF4-FFF2-40B4-BE49-F238E27FC236}">
                <a16:creationId xmlns:a16="http://schemas.microsoft.com/office/drawing/2014/main" id="{04A7B6E7-9D55-6DBE-7ABE-7285408ADBBF}"/>
              </a:ext>
            </a:extLst>
          </p:cNvPr>
          <p:cNvSpPr>
            <a:spLocks noGrp="1"/>
          </p:cNvSpPr>
          <p:nvPr>
            <p:ph idx="1"/>
          </p:nvPr>
        </p:nvSpPr>
        <p:spPr/>
        <p:txBody>
          <a:bodyPr>
            <a:normAutofit/>
          </a:bodyPr>
          <a:lstStyle/>
          <a:p>
            <a:pPr marL="12700" marR="704850" indent="0">
              <a:lnSpc>
                <a:spcPct val="100000"/>
              </a:lnSpc>
              <a:spcBef>
                <a:spcPts val="95"/>
              </a:spcBef>
              <a:buNone/>
              <a:tabLst>
                <a:tab pos="354965" algn="l"/>
                <a:tab pos="355600" algn="l"/>
              </a:tabLst>
            </a:pPr>
            <a:r>
              <a:rPr lang="en-US" sz="3200" spc="-5" dirty="0">
                <a:latin typeface="Arial"/>
                <a:cs typeface="Arial"/>
              </a:rPr>
              <a:t>LEAs can </a:t>
            </a:r>
            <a:r>
              <a:rPr lang="en-US" sz="3200" dirty="0">
                <a:latin typeface="Arial"/>
                <a:cs typeface="Arial"/>
              </a:rPr>
              <a:t>collaborate </a:t>
            </a:r>
            <a:r>
              <a:rPr lang="en-US" sz="3200" spc="-5" dirty="0">
                <a:latin typeface="Arial"/>
                <a:cs typeface="Arial"/>
              </a:rPr>
              <a:t>with </a:t>
            </a:r>
            <a:r>
              <a:rPr lang="en-US" sz="3200" dirty="0">
                <a:latin typeface="Arial"/>
                <a:cs typeface="Arial"/>
              </a:rPr>
              <a:t>their </a:t>
            </a:r>
            <a:r>
              <a:rPr lang="en-US" sz="3200" spc="-5" dirty="0">
                <a:latin typeface="Arial"/>
                <a:cs typeface="Arial"/>
              </a:rPr>
              <a:t>COE to develop a  single CNA template </a:t>
            </a:r>
            <a:r>
              <a:rPr lang="en-US" sz="3200" dirty="0">
                <a:latin typeface="Arial"/>
                <a:cs typeface="Arial"/>
              </a:rPr>
              <a:t>that </a:t>
            </a:r>
            <a:r>
              <a:rPr lang="en-US" sz="3200" spc="-5" dirty="0">
                <a:latin typeface="Arial"/>
                <a:cs typeface="Arial"/>
              </a:rPr>
              <a:t>will work </a:t>
            </a:r>
            <a:r>
              <a:rPr lang="en-US" sz="3200" dirty="0">
                <a:latin typeface="Arial"/>
                <a:cs typeface="Arial"/>
              </a:rPr>
              <a:t>for all </a:t>
            </a:r>
            <a:r>
              <a:rPr lang="en-US" sz="3200" spc="-5" dirty="0">
                <a:latin typeface="Arial"/>
                <a:cs typeface="Arial"/>
              </a:rPr>
              <a:t>its</a:t>
            </a:r>
            <a:r>
              <a:rPr lang="en-US" sz="3200" spc="-100" dirty="0">
                <a:latin typeface="Arial"/>
                <a:cs typeface="Arial"/>
              </a:rPr>
              <a:t> </a:t>
            </a:r>
            <a:r>
              <a:rPr lang="en-US" sz="3200" spc="-5" dirty="0">
                <a:latin typeface="Arial"/>
                <a:cs typeface="Arial"/>
              </a:rPr>
              <a:t>schools. Creating a CNA typically involves a </a:t>
            </a:r>
            <a:r>
              <a:rPr lang="en-US" sz="3200" dirty="0">
                <a:latin typeface="Arial"/>
                <a:cs typeface="Arial"/>
              </a:rPr>
              <a:t>significant </a:t>
            </a:r>
            <a:r>
              <a:rPr lang="en-US" sz="3200" spc="-5" dirty="0">
                <a:latin typeface="Arial"/>
                <a:cs typeface="Arial"/>
              </a:rPr>
              <a:t>time  commitment because it </a:t>
            </a:r>
            <a:r>
              <a:rPr lang="en-US" sz="3200" dirty="0">
                <a:latin typeface="Arial"/>
                <a:cs typeface="Arial"/>
              </a:rPr>
              <a:t>includes developing </a:t>
            </a:r>
            <a:r>
              <a:rPr lang="en-US" sz="3200" spc="-5" dirty="0">
                <a:latin typeface="Arial"/>
                <a:cs typeface="Arial"/>
              </a:rPr>
              <a:t>the  </a:t>
            </a:r>
            <a:r>
              <a:rPr lang="en-US" sz="3200" dirty="0">
                <a:latin typeface="Arial"/>
                <a:cs typeface="Arial"/>
              </a:rPr>
              <a:t>necessary tools and processes, as </a:t>
            </a:r>
            <a:r>
              <a:rPr lang="en-US" sz="3200" spc="-5" dirty="0">
                <a:latin typeface="Arial"/>
                <a:cs typeface="Arial"/>
              </a:rPr>
              <a:t>well </a:t>
            </a:r>
            <a:r>
              <a:rPr lang="en-US" sz="3200" dirty="0">
                <a:latin typeface="Arial"/>
                <a:cs typeface="Arial"/>
              </a:rPr>
              <a:t>as planning  </a:t>
            </a:r>
            <a:r>
              <a:rPr lang="en-US" sz="3200" spc="-5" dirty="0">
                <a:latin typeface="Arial"/>
                <a:cs typeface="Arial"/>
              </a:rPr>
              <a:t>and </a:t>
            </a:r>
            <a:r>
              <a:rPr lang="en-US" sz="3200" dirty="0">
                <a:latin typeface="Arial"/>
                <a:cs typeface="Arial"/>
              </a:rPr>
              <a:t>coordinating </a:t>
            </a:r>
            <a:r>
              <a:rPr lang="en-US" sz="3200" spc="-5" dirty="0">
                <a:latin typeface="Arial"/>
                <a:cs typeface="Arial"/>
              </a:rPr>
              <a:t>related to</a:t>
            </a:r>
            <a:r>
              <a:rPr lang="en-US" sz="3200" spc="30" dirty="0">
                <a:latin typeface="Arial"/>
                <a:cs typeface="Arial"/>
              </a:rPr>
              <a:t> </a:t>
            </a:r>
            <a:r>
              <a:rPr lang="en-US" sz="3200" spc="-5" dirty="0">
                <a:latin typeface="Arial"/>
                <a:cs typeface="Arial"/>
              </a:rPr>
              <a:t>implementation.</a:t>
            </a:r>
            <a:r>
              <a:rPr lang="en-US" dirty="0">
                <a:latin typeface="Arial"/>
                <a:cs typeface="Arial"/>
              </a:rPr>
              <a:t> </a:t>
            </a:r>
            <a:r>
              <a:rPr lang="en-US" sz="3200" spc="-25" dirty="0">
                <a:latin typeface="Arial"/>
                <a:cs typeface="Arial"/>
              </a:rPr>
              <a:t>However, </a:t>
            </a:r>
            <a:r>
              <a:rPr lang="en-US" sz="3200" spc="-5" dirty="0">
                <a:latin typeface="Arial"/>
                <a:cs typeface="Arial"/>
              </a:rPr>
              <a:t>this </a:t>
            </a:r>
            <a:r>
              <a:rPr lang="en-US" sz="3200" dirty="0">
                <a:latin typeface="Arial"/>
                <a:cs typeface="Arial"/>
              </a:rPr>
              <a:t>approach </a:t>
            </a:r>
            <a:r>
              <a:rPr lang="en-US" sz="3200" spc="-5" dirty="0">
                <a:latin typeface="Arial"/>
                <a:cs typeface="Arial"/>
              </a:rPr>
              <a:t>can </a:t>
            </a:r>
            <a:r>
              <a:rPr lang="en-US" sz="3200" dirty="0">
                <a:latin typeface="Arial"/>
                <a:cs typeface="Arial"/>
              </a:rPr>
              <a:t>result </a:t>
            </a:r>
            <a:r>
              <a:rPr lang="en-US" sz="3200" spc="-5" dirty="0">
                <a:latin typeface="Arial"/>
                <a:cs typeface="Arial"/>
              </a:rPr>
              <a:t>in </a:t>
            </a:r>
            <a:r>
              <a:rPr lang="en-US" sz="3200" dirty="0">
                <a:latin typeface="Arial"/>
                <a:cs typeface="Arial"/>
              </a:rPr>
              <a:t>resource savings </a:t>
            </a:r>
            <a:r>
              <a:rPr lang="en-US" sz="3200" spc="-5" dirty="0">
                <a:latin typeface="Arial"/>
                <a:cs typeface="Arial"/>
              </a:rPr>
              <a:t>for the COE, </a:t>
            </a:r>
            <a:r>
              <a:rPr lang="en-US" sz="3200" dirty="0">
                <a:latin typeface="Arial"/>
                <a:cs typeface="Arial"/>
              </a:rPr>
              <a:t>the </a:t>
            </a:r>
            <a:r>
              <a:rPr lang="en-US" sz="3200" spc="-5" dirty="0">
                <a:latin typeface="Arial"/>
                <a:cs typeface="Arial"/>
              </a:rPr>
              <a:t>LEA, </a:t>
            </a:r>
            <a:r>
              <a:rPr lang="en-US" sz="3200" dirty="0">
                <a:latin typeface="Arial"/>
                <a:cs typeface="Arial"/>
              </a:rPr>
              <a:t>and the schools </a:t>
            </a:r>
            <a:r>
              <a:rPr lang="en-US" sz="3200" spc="-5" dirty="0">
                <a:latin typeface="Arial"/>
                <a:cs typeface="Arial"/>
              </a:rPr>
              <a:t>over</a:t>
            </a:r>
            <a:r>
              <a:rPr lang="en-US" sz="3200" spc="15" dirty="0">
                <a:latin typeface="Arial"/>
                <a:cs typeface="Arial"/>
              </a:rPr>
              <a:t> </a:t>
            </a:r>
            <a:r>
              <a:rPr lang="en-US" sz="3200" spc="-5" dirty="0">
                <a:latin typeface="Arial"/>
                <a:cs typeface="Arial"/>
              </a:rPr>
              <a:t>time.</a:t>
            </a:r>
            <a:endParaRPr lang="en-US" sz="3200" dirty="0">
              <a:latin typeface="Arial"/>
              <a:cs typeface="Arial"/>
            </a:endParaRPr>
          </a:p>
          <a:p>
            <a:pPr marL="0" indent="0">
              <a:buNone/>
            </a:pPr>
            <a:endParaRPr lang="en-US" dirty="0"/>
          </a:p>
        </p:txBody>
      </p:sp>
      <p:sp>
        <p:nvSpPr>
          <p:cNvPr id="4" name="Slide Number Placeholder 3">
            <a:extLst>
              <a:ext uri="{FF2B5EF4-FFF2-40B4-BE49-F238E27FC236}">
                <a16:creationId xmlns:a16="http://schemas.microsoft.com/office/drawing/2014/main" id="{8F48BADF-1FD4-ACA0-0857-74449A2240EA}"/>
              </a:ext>
            </a:extLst>
          </p:cNvPr>
          <p:cNvSpPr>
            <a:spLocks noGrp="1"/>
          </p:cNvSpPr>
          <p:nvPr>
            <p:ph type="sldNum" sz="quarter" idx="10"/>
          </p:nvPr>
        </p:nvSpPr>
        <p:spPr/>
        <p:txBody>
          <a:bodyPr/>
          <a:lstStyle/>
          <a:p>
            <a:fld id="{34C8D5D0-5ABB-40D7-A021-B610E9560A54}" type="slidenum">
              <a:rPr lang="en-US" smtClean="0"/>
              <a:pPr/>
              <a:t>28</a:t>
            </a:fld>
            <a:endParaRPr lang="en-US" dirty="0"/>
          </a:p>
        </p:txBody>
      </p:sp>
    </p:spTree>
    <p:extLst>
      <p:ext uri="{BB962C8B-B14F-4D97-AF65-F5344CB8AC3E}">
        <p14:creationId xmlns:p14="http://schemas.microsoft.com/office/powerpoint/2010/main" val="42426969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AB813F-5487-F0EB-AE25-7F04A763E92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E46F12D-7986-5352-9AD6-597863A11675}"/>
              </a:ext>
            </a:extLst>
          </p:cNvPr>
          <p:cNvSpPr>
            <a:spLocks noGrp="1"/>
          </p:cNvSpPr>
          <p:nvPr>
            <p:ph type="title"/>
          </p:nvPr>
        </p:nvSpPr>
        <p:spPr/>
        <p:txBody>
          <a:bodyPr/>
          <a:lstStyle/>
          <a:p>
            <a:r>
              <a:rPr lang="en-US" dirty="0"/>
              <a:t>CNA (2)</a:t>
            </a:r>
          </a:p>
        </p:txBody>
      </p:sp>
      <p:sp>
        <p:nvSpPr>
          <p:cNvPr id="3" name="Content Placeholder 2">
            <a:extLst>
              <a:ext uri="{FF2B5EF4-FFF2-40B4-BE49-F238E27FC236}">
                <a16:creationId xmlns:a16="http://schemas.microsoft.com/office/drawing/2014/main" id="{950D9533-645C-81F5-83AA-11E89F0FE354}"/>
              </a:ext>
            </a:extLst>
          </p:cNvPr>
          <p:cNvSpPr>
            <a:spLocks noGrp="1"/>
          </p:cNvSpPr>
          <p:nvPr>
            <p:ph idx="1"/>
          </p:nvPr>
        </p:nvSpPr>
        <p:spPr/>
        <p:txBody>
          <a:bodyPr>
            <a:normAutofit/>
          </a:bodyPr>
          <a:lstStyle/>
          <a:p>
            <a:pPr marL="0" marR="5080" indent="0">
              <a:lnSpc>
                <a:spcPct val="100000"/>
              </a:lnSpc>
              <a:spcBef>
                <a:spcPts val="105"/>
              </a:spcBef>
              <a:buNone/>
            </a:pPr>
            <a:r>
              <a:rPr lang="en-US" dirty="0"/>
              <a:t>As is true for all </a:t>
            </a:r>
            <a:r>
              <a:rPr lang="en-US" spc="-5" dirty="0"/>
              <a:t>needs </a:t>
            </a:r>
            <a:r>
              <a:rPr lang="en-US" dirty="0"/>
              <a:t>assessments, the</a:t>
            </a:r>
            <a:r>
              <a:rPr lang="en-US" spc="-170" dirty="0"/>
              <a:t> </a:t>
            </a:r>
            <a:r>
              <a:rPr lang="en-US" spc="-5" dirty="0"/>
              <a:t>findings yielded through </a:t>
            </a:r>
            <a:r>
              <a:rPr lang="en-US" dirty="0"/>
              <a:t>a CNA are </a:t>
            </a:r>
            <a:r>
              <a:rPr lang="en-US" spc="-5" dirty="0"/>
              <a:t>only </a:t>
            </a:r>
            <a:r>
              <a:rPr lang="en-US" dirty="0"/>
              <a:t>accurate if the LEA/school context </a:t>
            </a:r>
            <a:r>
              <a:rPr lang="en-US" spc="-5" dirty="0"/>
              <a:t>remains </a:t>
            </a:r>
            <a:r>
              <a:rPr lang="en-US" dirty="0"/>
              <a:t>the same. </a:t>
            </a:r>
            <a:r>
              <a:rPr lang="en-US" spc="-5" dirty="0"/>
              <a:t>Thus, </a:t>
            </a:r>
            <a:r>
              <a:rPr lang="en-US" dirty="0"/>
              <a:t>CNAs </a:t>
            </a:r>
            <a:r>
              <a:rPr lang="en-US" b="1" spc="-5" dirty="0">
                <a:solidFill>
                  <a:srgbClr val="FFFF00"/>
                </a:solidFill>
                <a:latin typeface="Arial"/>
                <a:cs typeface="Arial"/>
              </a:rPr>
              <a:t>need </a:t>
            </a:r>
            <a:r>
              <a:rPr lang="en-US" b="1" dirty="0">
                <a:solidFill>
                  <a:srgbClr val="FFFF00"/>
                </a:solidFill>
                <a:latin typeface="Arial"/>
                <a:cs typeface="Arial"/>
              </a:rPr>
              <a:t>to be updated as the LEA/school</a:t>
            </a:r>
            <a:r>
              <a:rPr lang="en-US" b="1" spc="-290" dirty="0">
                <a:solidFill>
                  <a:srgbClr val="FFFF00"/>
                </a:solidFill>
                <a:latin typeface="Arial"/>
                <a:cs typeface="Arial"/>
              </a:rPr>
              <a:t> </a:t>
            </a:r>
            <a:r>
              <a:rPr lang="en-US" b="1" spc="-5" dirty="0">
                <a:solidFill>
                  <a:srgbClr val="FFFF00"/>
                </a:solidFill>
                <a:latin typeface="Arial"/>
                <a:cs typeface="Arial"/>
              </a:rPr>
              <a:t>evolves</a:t>
            </a:r>
            <a:r>
              <a:rPr lang="en-US" spc="-5" dirty="0"/>
              <a:t>.</a:t>
            </a:r>
          </a:p>
          <a:p>
            <a:pPr marL="0" indent="0">
              <a:buNone/>
            </a:pPr>
            <a:endParaRPr lang="en-US" dirty="0"/>
          </a:p>
        </p:txBody>
      </p:sp>
      <p:sp>
        <p:nvSpPr>
          <p:cNvPr id="4" name="Slide Number Placeholder 3">
            <a:extLst>
              <a:ext uri="{FF2B5EF4-FFF2-40B4-BE49-F238E27FC236}">
                <a16:creationId xmlns:a16="http://schemas.microsoft.com/office/drawing/2014/main" id="{97D67914-C951-FB59-DA66-A8DCF7D170E0}"/>
              </a:ext>
            </a:extLst>
          </p:cNvPr>
          <p:cNvSpPr>
            <a:spLocks noGrp="1"/>
          </p:cNvSpPr>
          <p:nvPr>
            <p:ph type="sldNum" sz="quarter" idx="10"/>
          </p:nvPr>
        </p:nvSpPr>
        <p:spPr/>
        <p:txBody>
          <a:bodyPr/>
          <a:lstStyle/>
          <a:p>
            <a:fld id="{34C8D5D0-5ABB-40D7-A021-B610E9560A54}" type="slidenum">
              <a:rPr lang="en-US" smtClean="0"/>
              <a:pPr/>
              <a:t>29</a:t>
            </a:fld>
            <a:endParaRPr lang="en-US" dirty="0"/>
          </a:p>
        </p:txBody>
      </p:sp>
    </p:spTree>
    <p:extLst>
      <p:ext uri="{BB962C8B-B14F-4D97-AF65-F5344CB8AC3E}">
        <p14:creationId xmlns:p14="http://schemas.microsoft.com/office/powerpoint/2010/main" val="23355873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3AF29-8653-45C1-BB00-1E8E882171D5}"/>
              </a:ext>
            </a:extLst>
          </p:cNvPr>
          <p:cNvSpPr>
            <a:spLocks noGrp="1"/>
          </p:cNvSpPr>
          <p:nvPr>
            <p:ph type="title"/>
          </p:nvPr>
        </p:nvSpPr>
        <p:spPr/>
        <p:txBody>
          <a:bodyPr/>
          <a:lstStyle/>
          <a:p>
            <a:pPr algn="l"/>
            <a:r>
              <a:rPr lang="en-US" dirty="0"/>
              <a:t>California’s System of Support Goal</a:t>
            </a:r>
          </a:p>
        </p:txBody>
      </p:sp>
      <p:sp>
        <p:nvSpPr>
          <p:cNvPr id="3" name="Content Placeholder 2">
            <a:extLst>
              <a:ext uri="{FF2B5EF4-FFF2-40B4-BE49-F238E27FC236}">
                <a16:creationId xmlns:a16="http://schemas.microsoft.com/office/drawing/2014/main" id="{AE625E13-849A-48CD-B849-43EA36324BFD}"/>
              </a:ext>
            </a:extLst>
          </p:cNvPr>
          <p:cNvSpPr>
            <a:spLocks noGrp="1"/>
          </p:cNvSpPr>
          <p:nvPr>
            <p:ph idx="1"/>
          </p:nvPr>
        </p:nvSpPr>
        <p:spPr/>
        <p:txBody>
          <a:bodyPr/>
          <a:lstStyle/>
          <a:p>
            <a:pPr marL="0" marR="5080" indent="0">
              <a:lnSpc>
                <a:spcPct val="100000"/>
              </a:lnSpc>
              <a:spcBef>
                <a:spcPts val="0"/>
              </a:spcBef>
              <a:buNone/>
            </a:pPr>
            <a:r>
              <a:rPr lang="en-US" spc="-5" dirty="0"/>
              <a:t>The overarching goal of </a:t>
            </a:r>
            <a:r>
              <a:rPr lang="en-US" spc="-5" dirty="0">
                <a:hlinkClick r:id="rId2" tooltip="California Department of Education California's System of Support "/>
              </a:rPr>
              <a:t>California's System of Support</a:t>
            </a:r>
            <a:r>
              <a:rPr lang="en-US" spc="-5" dirty="0"/>
              <a:t> is to help LEAs and their schools meet the needs of each student they serve, with a focus on building local  capacity to sustain improvement and to effectively address disparities in opportunities and outcomes.</a:t>
            </a:r>
          </a:p>
        </p:txBody>
      </p:sp>
      <p:sp>
        <p:nvSpPr>
          <p:cNvPr id="4" name="Slide Number Placeholder 3">
            <a:extLst>
              <a:ext uri="{FF2B5EF4-FFF2-40B4-BE49-F238E27FC236}">
                <a16:creationId xmlns:a16="http://schemas.microsoft.com/office/drawing/2014/main" id="{4488FB9C-259B-55E9-D483-F97202355B6C}"/>
              </a:ext>
            </a:extLst>
          </p:cNvPr>
          <p:cNvSpPr>
            <a:spLocks noGrp="1"/>
          </p:cNvSpPr>
          <p:nvPr>
            <p:ph type="sldNum" sz="quarter" idx="10"/>
          </p:nvPr>
        </p:nvSpPr>
        <p:spPr/>
        <p:txBody>
          <a:bodyPr/>
          <a:lstStyle/>
          <a:p>
            <a:fld id="{34C8D5D0-5ABB-40D7-A021-B610E9560A54}" type="slidenum">
              <a:rPr lang="en-US" smtClean="0"/>
              <a:pPr/>
              <a:t>3</a:t>
            </a:fld>
            <a:endParaRPr lang="en-US" dirty="0"/>
          </a:p>
        </p:txBody>
      </p:sp>
    </p:spTree>
    <p:extLst>
      <p:ext uri="{BB962C8B-B14F-4D97-AF65-F5344CB8AC3E}">
        <p14:creationId xmlns:p14="http://schemas.microsoft.com/office/powerpoint/2010/main" val="41554150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30FA4B-EFF6-AA09-CA21-C12F75DD84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1BD5704-282A-FB67-803A-92859FF7AD64}"/>
              </a:ext>
            </a:extLst>
          </p:cNvPr>
          <p:cNvSpPr>
            <a:spLocks noGrp="1"/>
          </p:cNvSpPr>
          <p:nvPr>
            <p:ph type="title"/>
          </p:nvPr>
        </p:nvSpPr>
        <p:spPr/>
        <p:txBody>
          <a:bodyPr/>
          <a:lstStyle/>
          <a:p>
            <a:r>
              <a:rPr lang="en-US" dirty="0"/>
              <a:t>SNA (1)</a:t>
            </a:r>
          </a:p>
        </p:txBody>
      </p:sp>
      <p:sp>
        <p:nvSpPr>
          <p:cNvPr id="3" name="Content Placeholder 2">
            <a:extLst>
              <a:ext uri="{FF2B5EF4-FFF2-40B4-BE49-F238E27FC236}">
                <a16:creationId xmlns:a16="http://schemas.microsoft.com/office/drawing/2014/main" id="{D4B32909-4CEB-8EAD-822B-593D551B34B7}"/>
              </a:ext>
            </a:extLst>
          </p:cNvPr>
          <p:cNvSpPr>
            <a:spLocks noGrp="1"/>
          </p:cNvSpPr>
          <p:nvPr>
            <p:ph idx="1"/>
          </p:nvPr>
        </p:nvSpPr>
        <p:spPr/>
        <p:txBody>
          <a:bodyPr>
            <a:normAutofit fontScale="92500" lnSpcReduction="20000"/>
          </a:bodyPr>
          <a:lstStyle/>
          <a:p>
            <a:pPr marL="0" indent="0">
              <a:lnSpc>
                <a:spcPct val="100000"/>
              </a:lnSpc>
              <a:spcBef>
                <a:spcPts val="1920"/>
              </a:spcBef>
              <a:buNone/>
            </a:pPr>
            <a:r>
              <a:rPr lang="en-US" sz="3200" spc="-5" dirty="0">
                <a:latin typeface="Arial"/>
                <a:cs typeface="Arial"/>
              </a:rPr>
              <a:t>An SNA can</a:t>
            </a:r>
            <a:r>
              <a:rPr lang="en-US" sz="3200" spc="-160" dirty="0">
                <a:latin typeface="Arial"/>
                <a:cs typeface="Arial"/>
              </a:rPr>
              <a:t> </a:t>
            </a:r>
            <a:r>
              <a:rPr lang="en-US" sz="3200" dirty="0">
                <a:latin typeface="Arial"/>
                <a:cs typeface="Arial"/>
              </a:rPr>
              <a:t>be:</a:t>
            </a:r>
          </a:p>
          <a:p>
            <a:pPr marL="355600" marR="5080" indent="-342900">
              <a:lnSpc>
                <a:spcPct val="100000"/>
              </a:lnSpc>
              <a:spcBef>
                <a:spcPts val="1825"/>
              </a:spcBef>
              <a:buChar char="•"/>
              <a:tabLst>
                <a:tab pos="354965" algn="l"/>
                <a:tab pos="355600" algn="l"/>
              </a:tabLst>
            </a:pPr>
            <a:r>
              <a:rPr lang="en-US" sz="3200" spc="-5" dirty="0">
                <a:latin typeface="Arial"/>
                <a:cs typeface="Arial"/>
              </a:rPr>
              <a:t>Used by </a:t>
            </a:r>
            <a:r>
              <a:rPr lang="en-US" sz="3200" dirty="0">
                <a:latin typeface="Arial"/>
                <a:cs typeface="Arial"/>
              </a:rPr>
              <a:t>one </a:t>
            </a:r>
            <a:r>
              <a:rPr lang="en-US" sz="3200" spc="-5" dirty="0">
                <a:latin typeface="Arial"/>
                <a:cs typeface="Arial"/>
              </a:rPr>
              <a:t>LEA or a </a:t>
            </a:r>
            <a:r>
              <a:rPr lang="en-US" sz="3200" dirty="0">
                <a:latin typeface="Arial"/>
                <a:cs typeface="Arial"/>
              </a:rPr>
              <a:t>limited </a:t>
            </a:r>
            <a:r>
              <a:rPr lang="en-US" sz="3200" spc="-5" dirty="0">
                <a:latin typeface="Arial"/>
                <a:cs typeface="Arial"/>
              </a:rPr>
              <a:t>number of LEAs within a  </a:t>
            </a:r>
            <a:r>
              <a:rPr lang="en-US" sz="3200" spc="-30" dirty="0">
                <a:latin typeface="Arial"/>
                <a:cs typeface="Arial"/>
              </a:rPr>
              <a:t>county.</a:t>
            </a:r>
            <a:endParaRPr lang="en-US" sz="3200" dirty="0">
              <a:latin typeface="Arial"/>
              <a:cs typeface="Arial"/>
            </a:endParaRPr>
          </a:p>
          <a:p>
            <a:pPr marL="355600" marR="23495" indent="-342900">
              <a:lnSpc>
                <a:spcPct val="100000"/>
              </a:lnSpc>
              <a:spcBef>
                <a:spcPts val="1825"/>
              </a:spcBef>
              <a:buChar char="•"/>
              <a:tabLst>
                <a:tab pos="354965" algn="l"/>
                <a:tab pos="355600" algn="l"/>
              </a:tabLst>
            </a:pPr>
            <a:r>
              <a:rPr lang="en-US" sz="3200" spc="-5" dirty="0">
                <a:latin typeface="Arial"/>
                <a:cs typeface="Arial"/>
              </a:rPr>
              <a:t>Used </a:t>
            </a:r>
            <a:r>
              <a:rPr lang="en-US" sz="3200" dirty="0">
                <a:latin typeface="Arial"/>
                <a:cs typeface="Arial"/>
              </a:rPr>
              <a:t>by </a:t>
            </a:r>
            <a:r>
              <a:rPr lang="en-US" sz="3200" spc="-5" dirty="0">
                <a:latin typeface="Arial"/>
                <a:cs typeface="Arial"/>
              </a:rPr>
              <a:t>a COE or LEA to </a:t>
            </a:r>
            <a:r>
              <a:rPr lang="en-US" sz="3200" dirty="0">
                <a:latin typeface="Arial"/>
                <a:cs typeface="Arial"/>
              </a:rPr>
              <a:t>address one functional</a:t>
            </a:r>
            <a:r>
              <a:rPr lang="en-US" sz="3200" spc="-90" dirty="0">
                <a:latin typeface="Arial"/>
                <a:cs typeface="Arial"/>
              </a:rPr>
              <a:t> </a:t>
            </a:r>
            <a:r>
              <a:rPr lang="en-US" sz="3200" dirty="0">
                <a:latin typeface="Arial"/>
                <a:cs typeface="Arial"/>
              </a:rPr>
              <a:t>area </a:t>
            </a:r>
            <a:r>
              <a:rPr lang="en-US" sz="3200" spc="-5" dirty="0">
                <a:latin typeface="Arial"/>
                <a:cs typeface="Arial"/>
              </a:rPr>
              <a:t>or a limited number of </a:t>
            </a:r>
            <a:r>
              <a:rPr lang="en-US" sz="3200" dirty="0">
                <a:latin typeface="Arial"/>
                <a:cs typeface="Arial"/>
              </a:rPr>
              <a:t>functional </a:t>
            </a:r>
            <a:r>
              <a:rPr lang="en-US" sz="3200" spc="-5" dirty="0">
                <a:latin typeface="Arial"/>
                <a:cs typeface="Arial"/>
              </a:rPr>
              <a:t>areas at a time, to </a:t>
            </a:r>
            <a:r>
              <a:rPr lang="en-US" sz="3200" dirty="0">
                <a:latin typeface="Arial"/>
                <a:cs typeface="Arial"/>
              </a:rPr>
              <a:t>inform short-cycle </a:t>
            </a:r>
            <a:r>
              <a:rPr lang="en-US" sz="3200" spc="-5" dirty="0">
                <a:latin typeface="Arial"/>
                <a:cs typeface="Arial"/>
              </a:rPr>
              <a:t>improvement</a:t>
            </a:r>
            <a:r>
              <a:rPr lang="en-US" sz="3200" spc="40" dirty="0">
                <a:latin typeface="Arial"/>
                <a:cs typeface="Arial"/>
              </a:rPr>
              <a:t> </a:t>
            </a:r>
            <a:r>
              <a:rPr lang="en-US" sz="3200" spc="-5" dirty="0">
                <a:latin typeface="Arial"/>
                <a:cs typeface="Arial"/>
              </a:rPr>
              <a:t>planning.</a:t>
            </a:r>
            <a:endParaRPr lang="en-US" sz="3200" dirty="0">
              <a:latin typeface="Arial"/>
              <a:cs typeface="Arial"/>
            </a:endParaRPr>
          </a:p>
          <a:p>
            <a:pPr marL="355600" marR="977265" indent="-342900">
              <a:lnSpc>
                <a:spcPct val="100000"/>
              </a:lnSpc>
              <a:spcBef>
                <a:spcPts val="1825"/>
              </a:spcBef>
              <a:buChar char="•"/>
              <a:tabLst>
                <a:tab pos="354965" algn="l"/>
                <a:tab pos="355600" algn="l"/>
              </a:tabLst>
            </a:pPr>
            <a:r>
              <a:rPr lang="en-US" sz="3200" dirty="0">
                <a:latin typeface="Arial"/>
                <a:cs typeface="Arial"/>
              </a:rPr>
              <a:t>Conducted relatively </a:t>
            </a:r>
            <a:r>
              <a:rPr lang="en-US" sz="3200" spc="-25" dirty="0">
                <a:latin typeface="Arial"/>
                <a:cs typeface="Arial"/>
              </a:rPr>
              <a:t>quickly, </a:t>
            </a:r>
            <a:r>
              <a:rPr lang="en-US" sz="3200" spc="-5" dirty="0">
                <a:latin typeface="Arial"/>
                <a:cs typeface="Arial"/>
              </a:rPr>
              <a:t>thus allowing for  </a:t>
            </a:r>
            <a:r>
              <a:rPr lang="en-US" sz="3200" dirty="0">
                <a:latin typeface="Arial"/>
                <a:cs typeface="Arial"/>
              </a:rPr>
              <a:t>opportunities </a:t>
            </a:r>
            <a:r>
              <a:rPr lang="en-US" sz="3200" spc="-5" dirty="0">
                <a:latin typeface="Arial"/>
                <a:cs typeface="Arial"/>
              </a:rPr>
              <a:t>to </a:t>
            </a:r>
            <a:r>
              <a:rPr lang="en-US" sz="3200" dirty="0">
                <a:latin typeface="Arial"/>
                <a:cs typeface="Arial"/>
              </a:rPr>
              <a:t>capture </a:t>
            </a:r>
            <a:r>
              <a:rPr lang="en-US" sz="3200" spc="-5" dirty="0">
                <a:latin typeface="Arial"/>
                <a:cs typeface="Arial"/>
              </a:rPr>
              <a:t>and learn </a:t>
            </a:r>
            <a:r>
              <a:rPr lang="en-US" sz="3200" dirty="0">
                <a:latin typeface="Arial"/>
                <a:cs typeface="Arial"/>
              </a:rPr>
              <a:t>from </a:t>
            </a:r>
            <a:r>
              <a:rPr lang="en-US" sz="3200" spc="-5" dirty="0">
                <a:latin typeface="Arial"/>
                <a:cs typeface="Arial"/>
              </a:rPr>
              <a:t>the most current data.</a:t>
            </a:r>
            <a:endParaRPr lang="en-US" sz="3200" dirty="0">
              <a:latin typeface="Arial"/>
              <a:cs typeface="Arial"/>
            </a:endParaRPr>
          </a:p>
          <a:p>
            <a:pPr marL="0" indent="0">
              <a:buNone/>
            </a:pPr>
            <a:endParaRPr lang="en-US" dirty="0"/>
          </a:p>
        </p:txBody>
      </p:sp>
      <p:sp>
        <p:nvSpPr>
          <p:cNvPr id="4" name="Slide Number Placeholder 3">
            <a:extLst>
              <a:ext uri="{FF2B5EF4-FFF2-40B4-BE49-F238E27FC236}">
                <a16:creationId xmlns:a16="http://schemas.microsoft.com/office/drawing/2014/main" id="{AC86ED71-D295-8BC6-D422-3DD504636124}"/>
              </a:ext>
            </a:extLst>
          </p:cNvPr>
          <p:cNvSpPr>
            <a:spLocks noGrp="1"/>
          </p:cNvSpPr>
          <p:nvPr>
            <p:ph type="sldNum" sz="quarter" idx="10"/>
          </p:nvPr>
        </p:nvSpPr>
        <p:spPr/>
        <p:txBody>
          <a:bodyPr/>
          <a:lstStyle/>
          <a:p>
            <a:fld id="{34C8D5D0-5ABB-40D7-A021-B610E9560A54}" type="slidenum">
              <a:rPr lang="en-US" smtClean="0"/>
              <a:pPr/>
              <a:t>30</a:t>
            </a:fld>
            <a:endParaRPr lang="en-US" dirty="0"/>
          </a:p>
        </p:txBody>
      </p:sp>
    </p:spTree>
    <p:extLst>
      <p:ext uri="{BB962C8B-B14F-4D97-AF65-F5344CB8AC3E}">
        <p14:creationId xmlns:p14="http://schemas.microsoft.com/office/powerpoint/2010/main" val="5866267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3C38F4-FC3E-D6E2-E0E5-9471D6B9452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147DADB-B974-2902-3AB1-5D41998626B0}"/>
              </a:ext>
            </a:extLst>
          </p:cNvPr>
          <p:cNvSpPr>
            <a:spLocks noGrp="1"/>
          </p:cNvSpPr>
          <p:nvPr>
            <p:ph type="title"/>
          </p:nvPr>
        </p:nvSpPr>
        <p:spPr/>
        <p:txBody>
          <a:bodyPr/>
          <a:lstStyle/>
          <a:p>
            <a:r>
              <a:rPr lang="en-US" dirty="0"/>
              <a:t>SNA (2)</a:t>
            </a:r>
          </a:p>
        </p:txBody>
      </p:sp>
      <p:sp>
        <p:nvSpPr>
          <p:cNvPr id="3" name="Content Placeholder 2">
            <a:extLst>
              <a:ext uri="{FF2B5EF4-FFF2-40B4-BE49-F238E27FC236}">
                <a16:creationId xmlns:a16="http://schemas.microsoft.com/office/drawing/2014/main" id="{6C4C669F-3854-91DE-C459-065992F3F891}"/>
              </a:ext>
            </a:extLst>
          </p:cNvPr>
          <p:cNvSpPr>
            <a:spLocks noGrp="1"/>
          </p:cNvSpPr>
          <p:nvPr>
            <p:ph idx="1"/>
          </p:nvPr>
        </p:nvSpPr>
        <p:spPr/>
        <p:txBody>
          <a:bodyPr>
            <a:normAutofit/>
          </a:bodyPr>
          <a:lstStyle/>
          <a:p>
            <a:pPr marL="355600" marR="5080" indent="-343535">
              <a:lnSpc>
                <a:spcPct val="100000"/>
              </a:lnSpc>
              <a:spcBef>
                <a:spcPts val="105"/>
              </a:spcBef>
              <a:buChar char="•"/>
              <a:tabLst>
                <a:tab pos="355600" algn="l"/>
                <a:tab pos="356235" algn="l"/>
              </a:tabLst>
            </a:pPr>
            <a:r>
              <a:rPr lang="en-US" sz="3200" dirty="0">
                <a:latin typeface="Arial"/>
                <a:cs typeface="Arial"/>
              </a:rPr>
              <a:t>An </a:t>
            </a:r>
            <a:r>
              <a:rPr lang="en-US" sz="3200" spc="-5" dirty="0">
                <a:latin typeface="Arial"/>
                <a:cs typeface="Arial"/>
              </a:rPr>
              <a:t>SNA may </a:t>
            </a:r>
            <a:r>
              <a:rPr lang="en-US" sz="3200" spc="-10" dirty="0">
                <a:latin typeface="Arial"/>
                <a:cs typeface="Arial"/>
              </a:rPr>
              <a:t>be </a:t>
            </a:r>
            <a:r>
              <a:rPr lang="en-US" sz="3200" spc="-5" dirty="0">
                <a:latin typeface="Arial"/>
                <a:cs typeface="Arial"/>
              </a:rPr>
              <a:t>produced </a:t>
            </a:r>
            <a:r>
              <a:rPr lang="en-US" sz="3200" dirty="0">
                <a:latin typeface="Arial"/>
                <a:cs typeface="Arial"/>
              </a:rPr>
              <a:t>by </a:t>
            </a:r>
            <a:r>
              <a:rPr lang="en-US" sz="3200" spc="-5" dirty="0">
                <a:latin typeface="Arial"/>
                <a:cs typeface="Arial"/>
              </a:rPr>
              <a:t>administering </a:t>
            </a:r>
            <a:r>
              <a:rPr lang="en-US" sz="3200" b="1" spc="-5" dirty="0">
                <a:solidFill>
                  <a:srgbClr val="FFFF00"/>
                </a:solidFill>
                <a:latin typeface="Arial"/>
                <a:cs typeface="Arial"/>
              </a:rPr>
              <a:t>each component</a:t>
            </a:r>
            <a:r>
              <a:rPr lang="en-US" sz="3200" b="1" spc="-5" dirty="0">
                <a:latin typeface="Arial"/>
                <a:cs typeface="Arial"/>
              </a:rPr>
              <a:t> </a:t>
            </a:r>
            <a:r>
              <a:rPr lang="en-US" sz="3200" dirty="0">
                <a:latin typeface="Arial"/>
                <a:cs typeface="Arial"/>
              </a:rPr>
              <a:t>of a CNA </a:t>
            </a:r>
            <a:r>
              <a:rPr lang="en-US" sz="3200" b="1" spc="-5" dirty="0">
                <a:solidFill>
                  <a:srgbClr val="FFFF00"/>
                </a:solidFill>
                <a:latin typeface="Arial"/>
                <a:cs typeface="Arial"/>
              </a:rPr>
              <a:t>separately</a:t>
            </a:r>
            <a:r>
              <a:rPr lang="en-US" sz="3200" b="1" spc="-5" dirty="0">
                <a:latin typeface="Arial"/>
                <a:cs typeface="Arial"/>
              </a:rPr>
              <a:t> </a:t>
            </a:r>
            <a:r>
              <a:rPr lang="en-US" sz="3200" dirty="0">
                <a:latin typeface="Arial"/>
                <a:cs typeface="Arial"/>
              </a:rPr>
              <a:t>so</a:t>
            </a:r>
            <a:r>
              <a:rPr lang="en-US" sz="3200" spc="-250" dirty="0">
                <a:latin typeface="Arial"/>
                <a:cs typeface="Arial"/>
              </a:rPr>
              <a:t> </a:t>
            </a:r>
            <a:r>
              <a:rPr lang="en-US" sz="3200" spc="-5" dirty="0">
                <a:latin typeface="Arial"/>
                <a:cs typeface="Arial"/>
              </a:rPr>
              <a:t>that improvement </a:t>
            </a:r>
            <a:r>
              <a:rPr lang="en-US" sz="3200" dirty="0">
                <a:latin typeface="Arial"/>
                <a:cs typeface="Arial"/>
              </a:rPr>
              <a:t>in each </a:t>
            </a:r>
            <a:r>
              <a:rPr lang="en-US" sz="3200" spc="-5" dirty="0">
                <a:latin typeface="Arial"/>
                <a:cs typeface="Arial"/>
              </a:rPr>
              <a:t>area </a:t>
            </a:r>
            <a:r>
              <a:rPr lang="en-US" sz="3200" dirty="0">
                <a:latin typeface="Arial"/>
                <a:cs typeface="Arial"/>
              </a:rPr>
              <a:t>can be </a:t>
            </a:r>
            <a:r>
              <a:rPr lang="en-US" sz="3200" spc="-5" dirty="0">
                <a:latin typeface="Arial"/>
                <a:cs typeface="Arial"/>
              </a:rPr>
              <a:t>planned and executed </a:t>
            </a:r>
            <a:r>
              <a:rPr lang="en-US" sz="3200" dirty="0">
                <a:latin typeface="Arial"/>
                <a:cs typeface="Arial"/>
              </a:rPr>
              <a:t>as a </a:t>
            </a:r>
            <a:r>
              <a:rPr lang="en-US" sz="3200" spc="-5" dirty="0">
                <a:latin typeface="Arial"/>
                <a:cs typeface="Arial"/>
              </a:rPr>
              <a:t>manageable portion </a:t>
            </a:r>
            <a:r>
              <a:rPr lang="en-US" sz="3200" dirty="0">
                <a:latin typeface="Arial"/>
                <a:cs typeface="Arial"/>
              </a:rPr>
              <a:t>of</a:t>
            </a:r>
            <a:r>
              <a:rPr lang="en-US" sz="3200" spc="-85" dirty="0">
                <a:latin typeface="Arial"/>
                <a:cs typeface="Arial"/>
              </a:rPr>
              <a:t> </a:t>
            </a:r>
            <a:r>
              <a:rPr lang="en-US" sz="3200" dirty="0">
                <a:latin typeface="Arial"/>
                <a:cs typeface="Arial"/>
              </a:rPr>
              <a:t>work.</a:t>
            </a:r>
          </a:p>
          <a:p>
            <a:pPr marL="355600" marR="127635" indent="-343535">
              <a:lnSpc>
                <a:spcPct val="100000"/>
              </a:lnSpc>
              <a:spcBef>
                <a:spcPts val="1920"/>
              </a:spcBef>
              <a:buChar char="•"/>
              <a:tabLst>
                <a:tab pos="355600" algn="l"/>
                <a:tab pos="356235" algn="l"/>
              </a:tabLst>
            </a:pPr>
            <a:r>
              <a:rPr lang="en-US" sz="3200" dirty="0">
                <a:latin typeface="Arial"/>
                <a:cs typeface="Arial"/>
              </a:rPr>
              <a:t>This </a:t>
            </a:r>
            <a:r>
              <a:rPr lang="en-US" sz="3200" spc="-5" dirty="0">
                <a:latin typeface="Arial"/>
                <a:cs typeface="Arial"/>
              </a:rPr>
              <a:t>approach retains the </a:t>
            </a:r>
            <a:r>
              <a:rPr lang="en-US" sz="3200" dirty="0">
                <a:latin typeface="Arial"/>
                <a:cs typeface="Arial"/>
              </a:rPr>
              <a:t>CNA's </a:t>
            </a:r>
            <a:r>
              <a:rPr lang="en-US" sz="3200" spc="-5" dirty="0">
                <a:latin typeface="Arial"/>
                <a:cs typeface="Arial"/>
              </a:rPr>
              <a:t>advantage</a:t>
            </a:r>
            <a:r>
              <a:rPr lang="en-US" sz="3200" spc="-70" dirty="0">
                <a:latin typeface="Arial"/>
                <a:cs typeface="Arial"/>
              </a:rPr>
              <a:t> </a:t>
            </a:r>
            <a:r>
              <a:rPr lang="en-US" sz="3200" dirty="0">
                <a:latin typeface="Arial"/>
                <a:cs typeface="Arial"/>
              </a:rPr>
              <a:t>of  </a:t>
            </a:r>
            <a:r>
              <a:rPr lang="en-US" sz="3200" spc="-5" dirty="0">
                <a:latin typeface="Arial"/>
                <a:cs typeface="Arial"/>
              </a:rPr>
              <a:t>providing </a:t>
            </a:r>
            <a:r>
              <a:rPr lang="en-US" sz="3200" dirty="0">
                <a:latin typeface="Arial"/>
                <a:cs typeface="Arial"/>
              </a:rPr>
              <a:t>a </a:t>
            </a:r>
            <a:r>
              <a:rPr lang="en-US" sz="3200" spc="-5" dirty="0">
                <a:latin typeface="Arial"/>
                <a:cs typeface="Arial"/>
              </a:rPr>
              <a:t>coherent </a:t>
            </a:r>
            <a:r>
              <a:rPr lang="en-US" sz="3200" dirty="0">
                <a:latin typeface="Arial"/>
                <a:cs typeface="Arial"/>
              </a:rPr>
              <a:t>view of </a:t>
            </a:r>
            <a:r>
              <a:rPr lang="en-US" sz="3200" b="1" dirty="0">
                <a:solidFill>
                  <a:srgbClr val="FFFF00"/>
                </a:solidFill>
                <a:latin typeface="Arial"/>
                <a:cs typeface="Arial"/>
              </a:rPr>
              <a:t>how the components fit</a:t>
            </a:r>
            <a:r>
              <a:rPr lang="en-US" sz="3200" b="1" spc="-70" dirty="0">
                <a:solidFill>
                  <a:srgbClr val="FFFF00"/>
                </a:solidFill>
                <a:latin typeface="Arial"/>
                <a:cs typeface="Arial"/>
              </a:rPr>
              <a:t> </a:t>
            </a:r>
            <a:r>
              <a:rPr lang="en-US" sz="3200" b="1" spc="-20" dirty="0">
                <a:solidFill>
                  <a:srgbClr val="FFFF00"/>
                </a:solidFill>
                <a:latin typeface="Arial"/>
                <a:cs typeface="Arial"/>
              </a:rPr>
              <a:t>together</a:t>
            </a:r>
            <a:r>
              <a:rPr lang="en-US" sz="3200" spc="-20" dirty="0">
                <a:latin typeface="Arial"/>
                <a:cs typeface="Arial"/>
              </a:rPr>
              <a:t>.</a:t>
            </a:r>
            <a:endParaRPr lang="en-US" sz="3200" dirty="0">
              <a:latin typeface="Arial"/>
              <a:cs typeface="Arial"/>
            </a:endParaRPr>
          </a:p>
          <a:p>
            <a:pPr marL="0" indent="0">
              <a:buNone/>
            </a:pPr>
            <a:endParaRPr lang="en-US" dirty="0"/>
          </a:p>
        </p:txBody>
      </p:sp>
      <p:sp>
        <p:nvSpPr>
          <p:cNvPr id="4" name="Slide Number Placeholder 3">
            <a:extLst>
              <a:ext uri="{FF2B5EF4-FFF2-40B4-BE49-F238E27FC236}">
                <a16:creationId xmlns:a16="http://schemas.microsoft.com/office/drawing/2014/main" id="{60ED9194-14F1-3D03-3E9F-CC8E35B0A058}"/>
              </a:ext>
            </a:extLst>
          </p:cNvPr>
          <p:cNvSpPr>
            <a:spLocks noGrp="1"/>
          </p:cNvSpPr>
          <p:nvPr>
            <p:ph type="sldNum" sz="quarter" idx="10"/>
          </p:nvPr>
        </p:nvSpPr>
        <p:spPr/>
        <p:txBody>
          <a:bodyPr/>
          <a:lstStyle/>
          <a:p>
            <a:fld id="{34C8D5D0-5ABB-40D7-A021-B610E9560A54}" type="slidenum">
              <a:rPr lang="en-US" smtClean="0"/>
              <a:pPr/>
              <a:t>31</a:t>
            </a:fld>
            <a:endParaRPr lang="en-US" dirty="0"/>
          </a:p>
        </p:txBody>
      </p:sp>
    </p:spTree>
    <p:extLst>
      <p:ext uri="{BB962C8B-B14F-4D97-AF65-F5344CB8AC3E}">
        <p14:creationId xmlns:p14="http://schemas.microsoft.com/office/powerpoint/2010/main" val="24610485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1A0C2E-8FBA-FE34-9801-E212880F60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001F0CE-059D-D8D7-FF20-01B442FCA770}"/>
              </a:ext>
            </a:extLst>
          </p:cNvPr>
          <p:cNvSpPr>
            <a:spLocks noGrp="1"/>
          </p:cNvSpPr>
          <p:nvPr>
            <p:ph type="title"/>
          </p:nvPr>
        </p:nvSpPr>
        <p:spPr/>
        <p:txBody>
          <a:bodyPr/>
          <a:lstStyle/>
          <a:p>
            <a:r>
              <a:rPr lang="en-US" dirty="0"/>
              <a:t>Differentiation of Needs Assessment</a:t>
            </a:r>
          </a:p>
        </p:txBody>
      </p:sp>
      <p:sp>
        <p:nvSpPr>
          <p:cNvPr id="3" name="Content Placeholder 2">
            <a:extLst>
              <a:ext uri="{FF2B5EF4-FFF2-40B4-BE49-F238E27FC236}">
                <a16:creationId xmlns:a16="http://schemas.microsoft.com/office/drawing/2014/main" id="{6C6914AA-A1B0-B8A4-CF3A-609FEF28FE23}"/>
              </a:ext>
            </a:extLst>
          </p:cNvPr>
          <p:cNvSpPr>
            <a:spLocks noGrp="1"/>
          </p:cNvSpPr>
          <p:nvPr>
            <p:ph sz="half" idx="1"/>
          </p:nvPr>
        </p:nvSpPr>
        <p:spPr/>
        <p:txBody>
          <a:bodyPr>
            <a:normAutofit fontScale="92500"/>
          </a:bodyPr>
          <a:lstStyle/>
          <a:p>
            <a:pPr marL="0" marR="463550" indent="0">
              <a:lnSpc>
                <a:spcPct val="100000"/>
              </a:lnSpc>
              <a:spcBef>
                <a:spcPts val="95"/>
              </a:spcBef>
              <a:buNone/>
            </a:pPr>
            <a:r>
              <a:rPr lang="en-US" sz="3200" spc="-5" dirty="0">
                <a:latin typeface="Arial"/>
                <a:cs typeface="Arial"/>
              </a:rPr>
              <a:t>The instruments </a:t>
            </a:r>
            <a:r>
              <a:rPr lang="en-US" sz="3200" dirty="0">
                <a:latin typeface="Arial"/>
                <a:cs typeface="Arial"/>
              </a:rPr>
              <a:t>and  </a:t>
            </a:r>
            <a:r>
              <a:rPr lang="en-US" sz="3200" spc="-5" dirty="0">
                <a:latin typeface="Arial"/>
                <a:cs typeface="Arial"/>
              </a:rPr>
              <a:t>methods </a:t>
            </a:r>
            <a:r>
              <a:rPr lang="en-US" sz="3200" dirty="0">
                <a:latin typeface="Arial"/>
                <a:cs typeface="Arial"/>
              </a:rPr>
              <a:t>required </a:t>
            </a:r>
            <a:r>
              <a:rPr lang="en-US" sz="3200" spc="-5" dirty="0">
                <a:latin typeface="Arial"/>
                <a:cs typeface="Arial"/>
              </a:rPr>
              <a:t>for  conducting a CNA or</a:t>
            </a:r>
            <a:r>
              <a:rPr lang="en-US" sz="3200" spc="-165" dirty="0">
                <a:latin typeface="Arial"/>
                <a:cs typeface="Arial"/>
              </a:rPr>
              <a:t> </a:t>
            </a:r>
            <a:r>
              <a:rPr lang="en-US" sz="3200" spc="-5" dirty="0">
                <a:latin typeface="Arial"/>
                <a:cs typeface="Arial"/>
              </a:rPr>
              <a:t>an SNA may vary by an</a:t>
            </a:r>
            <a:r>
              <a:rPr lang="en-US" sz="3200" spc="-180" dirty="0">
                <a:latin typeface="Arial"/>
                <a:cs typeface="Arial"/>
              </a:rPr>
              <a:t> </a:t>
            </a:r>
            <a:r>
              <a:rPr lang="en-US" sz="3200" spc="-60" dirty="0">
                <a:latin typeface="Arial"/>
                <a:cs typeface="Arial"/>
              </a:rPr>
              <a:t>LEA’s  </a:t>
            </a:r>
            <a:r>
              <a:rPr lang="en-US" sz="3200" dirty="0">
                <a:latin typeface="Arial"/>
                <a:cs typeface="Arial"/>
              </a:rPr>
              <a:t>position in the </a:t>
            </a:r>
            <a:r>
              <a:rPr lang="en-US" sz="3200" spc="-5" dirty="0">
                <a:latin typeface="Arial"/>
                <a:cs typeface="Arial"/>
              </a:rPr>
              <a:t>current  LCAP </a:t>
            </a:r>
            <a:r>
              <a:rPr lang="en-US" sz="3200" dirty="0">
                <a:latin typeface="Arial"/>
                <a:cs typeface="Arial"/>
              </a:rPr>
              <a:t>cycle </a:t>
            </a:r>
            <a:r>
              <a:rPr lang="en-US" sz="3200" spc="-5" dirty="0">
                <a:latin typeface="Arial"/>
                <a:cs typeface="Arial"/>
              </a:rPr>
              <a:t>and </a:t>
            </a:r>
            <a:r>
              <a:rPr lang="en-US" sz="3200" dirty="0">
                <a:latin typeface="Arial"/>
                <a:cs typeface="Arial"/>
              </a:rPr>
              <a:t>identified  </a:t>
            </a:r>
            <a:r>
              <a:rPr lang="en-US" sz="3200" spc="-5" dirty="0">
                <a:latin typeface="Arial"/>
                <a:cs typeface="Arial"/>
              </a:rPr>
              <a:t>Level </a:t>
            </a:r>
            <a:r>
              <a:rPr lang="en-US" sz="3200" dirty="0">
                <a:latin typeface="Arial"/>
                <a:cs typeface="Arial"/>
              </a:rPr>
              <a:t>of </a:t>
            </a:r>
            <a:r>
              <a:rPr lang="en-US" sz="3200" spc="-5" dirty="0">
                <a:latin typeface="Arial"/>
                <a:cs typeface="Arial"/>
              </a:rPr>
              <a:t>Support under the  Statewide </a:t>
            </a:r>
            <a:r>
              <a:rPr lang="en-US" sz="3200" dirty="0">
                <a:latin typeface="Arial"/>
                <a:cs typeface="Arial"/>
              </a:rPr>
              <a:t>System </a:t>
            </a:r>
            <a:r>
              <a:rPr lang="en-US" sz="3200" spc="-5" dirty="0">
                <a:latin typeface="Arial"/>
                <a:cs typeface="Arial"/>
              </a:rPr>
              <a:t>of  Support.</a:t>
            </a:r>
            <a:endParaRPr lang="en-US" sz="3200" dirty="0">
              <a:latin typeface="Arial"/>
              <a:cs typeface="Arial"/>
            </a:endParaRPr>
          </a:p>
          <a:p>
            <a:pPr marL="0" indent="0">
              <a:buNone/>
            </a:pPr>
            <a:endParaRPr lang="en-US" dirty="0"/>
          </a:p>
        </p:txBody>
      </p:sp>
      <p:sp>
        <p:nvSpPr>
          <p:cNvPr id="5" name="Content Placeholder 4">
            <a:extLst>
              <a:ext uri="{FF2B5EF4-FFF2-40B4-BE49-F238E27FC236}">
                <a16:creationId xmlns:a16="http://schemas.microsoft.com/office/drawing/2014/main" id="{3059F922-E691-1221-A63E-B6C193A9718F}"/>
              </a:ext>
            </a:extLst>
          </p:cNvPr>
          <p:cNvSpPr>
            <a:spLocks noGrp="1"/>
          </p:cNvSpPr>
          <p:nvPr>
            <p:ph sz="half" idx="2"/>
          </p:nvPr>
        </p:nvSpPr>
        <p:spPr/>
        <p:txBody>
          <a:bodyPr>
            <a:normAutofit fontScale="92500"/>
          </a:bodyPr>
          <a:lstStyle/>
          <a:p>
            <a:pPr marL="355600" marR="5080" indent="-342900">
              <a:lnSpc>
                <a:spcPct val="100000"/>
              </a:lnSpc>
              <a:spcBef>
                <a:spcPts val="95"/>
              </a:spcBef>
              <a:buChar char="•"/>
              <a:tabLst>
                <a:tab pos="355600" algn="l"/>
              </a:tabLst>
            </a:pPr>
            <a:r>
              <a:rPr lang="en-US" spc="-5" dirty="0"/>
              <a:t>Position </a:t>
            </a:r>
            <a:r>
              <a:rPr lang="en-US" dirty="0"/>
              <a:t>in the </a:t>
            </a:r>
            <a:r>
              <a:rPr lang="en-US" spc="-5" dirty="0"/>
              <a:t>LCAP </a:t>
            </a:r>
            <a:r>
              <a:rPr lang="en-US" dirty="0"/>
              <a:t>cycle  (e.g., </a:t>
            </a:r>
            <a:r>
              <a:rPr lang="en-US" spc="-5" dirty="0"/>
              <a:t>Annual Update </a:t>
            </a:r>
            <a:r>
              <a:rPr lang="en-US" dirty="0"/>
              <a:t>or  </a:t>
            </a:r>
            <a:r>
              <a:rPr lang="en-US" spc="-5" dirty="0"/>
              <a:t>end </a:t>
            </a:r>
            <a:r>
              <a:rPr lang="en-US" dirty="0"/>
              <a:t>of three-year</a:t>
            </a:r>
            <a:r>
              <a:rPr lang="en-US" spc="-65" dirty="0"/>
              <a:t> </a:t>
            </a:r>
            <a:r>
              <a:rPr lang="en-US" dirty="0"/>
              <a:t>cycle)</a:t>
            </a:r>
          </a:p>
          <a:p>
            <a:pPr marL="355600" marR="346075" indent="-342900">
              <a:lnSpc>
                <a:spcPct val="100000"/>
              </a:lnSpc>
              <a:spcBef>
                <a:spcPts val="2115"/>
              </a:spcBef>
              <a:buChar char="•"/>
              <a:tabLst>
                <a:tab pos="354965" algn="l"/>
                <a:tab pos="355600" algn="l"/>
              </a:tabLst>
            </a:pPr>
            <a:r>
              <a:rPr lang="en-US" dirty="0"/>
              <a:t>Identified Level </a:t>
            </a:r>
            <a:r>
              <a:rPr lang="en-US" spc="-5" dirty="0"/>
              <a:t>of  Support </a:t>
            </a:r>
            <a:r>
              <a:rPr lang="en-US" dirty="0"/>
              <a:t>(e.g., </a:t>
            </a:r>
            <a:r>
              <a:rPr lang="en-US" spc="-5" dirty="0"/>
              <a:t>using  </a:t>
            </a:r>
            <a:r>
              <a:rPr lang="en-US" dirty="0"/>
              <a:t>accountability</a:t>
            </a:r>
            <a:r>
              <a:rPr lang="en-US" spc="-70" dirty="0"/>
              <a:t> </a:t>
            </a:r>
            <a:r>
              <a:rPr lang="en-US" spc="-5" dirty="0"/>
              <a:t>metrics  and SBE-adopted  </a:t>
            </a:r>
            <a:r>
              <a:rPr lang="en-US" dirty="0"/>
              <a:t>criteria)</a:t>
            </a:r>
          </a:p>
          <a:p>
            <a:endParaRPr lang="en-US" dirty="0"/>
          </a:p>
        </p:txBody>
      </p:sp>
      <p:sp>
        <p:nvSpPr>
          <p:cNvPr id="4" name="Slide Number Placeholder 3">
            <a:extLst>
              <a:ext uri="{FF2B5EF4-FFF2-40B4-BE49-F238E27FC236}">
                <a16:creationId xmlns:a16="http://schemas.microsoft.com/office/drawing/2014/main" id="{C3E12C0F-C319-D3AA-438C-F4EFAD73B7C9}"/>
              </a:ext>
            </a:extLst>
          </p:cNvPr>
          <p:cNvSpPr>
            <a:spLocks noGrp="1"/>
          </p:cNvSpPr>
          <p:nvPr>
            <p:ph type="sldNum" sz="quarter" idx="10"/>
          </p:nvPr>
        </p:nvSpPr>
        <p:spPr/>
        <p:txBody>
          <a:bodyPr/>
          <a:lstStyle/>
          <a:p>
            <a:fld id="{34C8D5D0-5ABB-40D7-A021-B610E9560A54}" type="slidenum">
              <a:rPr lang="en-US" smtClean="0"/>
              <a:pPr/>
              <a:t>32</a:t>
            </a:fld>
            <a:endParaRPr lang="en-US" dirty="0"/>
          </a:p>
        </p:txBody>
      </p:sp>
    </p:spTree>
    <p:extLst>
      <p:ext uri="{BB962C8B-B14F-4D97-AF65-F5344CB8AC3E}">
        <p14:creationId xmlns:p14="http://schemas.microsoft.com/office/powerpoint/2010/main" val="33659460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44C16-135A-5F7A-DE94-EE5306C22AF3}"/>
              </a:ext>
            </a:extLst>
          </p:cNvPr>
          <p:cNvSpPr>
            <a:spLocks noGrp="1"/>
          </p:cNvSpPr>
          <p:nvPr>
            <p:ph type="title"/>
          </p:nvPr>
        </p:nvSpPr>
        <p:spPr/>
        <p:txBody>
          <a:bodyPr/>
          <a:lstStyle/>
          <a:p>
            <a:r>
              <a:rPr lang="en-US" dirty="0"/>
              <a:t>Differentiation by Levels of Support (1)</a:t>
            </a:r>
          </a:p>
        </p:txBody>
      </p:sp>
      <p:sp>
        <p:nvSpPr>
          <p:cNvPr id="12" name="Content Placeholder 11">
            <a:extLst>
              <a:ext uri="{FF2B5EF4-FFF2-40B4-BE49-F238E27FC236}">
                <a16:creationId xmlns:a16="http://schemas.microsoft.com/office/drawing/2014/main" id="{77AE68AA-90C8-C0FA-D9A7-B330FA5981AC}"/>
              </a:ext>
            </a:extLst>
          </p:cNvPr>
          <p:cNvSpPr txBox="1">
            <a:spLocks noGrp="1"/>
          </p:cNvSpPr>
          <p:nvPr>
            <p:ph idx="1"/>
          </p:nvPr>
        </p:nvSpPr>
        <p:spPr>
          <a:xfrm>
            <a:off x="1387365" y="1461422"/>
            <a:ext cx="10468303" cy="425758"/>
          </a:xfrm>
          <a:prstGeom prst="rect">
            <a:avLst/>
          </a:prstGeom>
          <a:noFill/>
        </p:spPr>
        <p:txBody>
          <a:bodyPr wrap="square" rtlCol="0">
            <a:spAutoFit/>
          </a:bodyPr>
          <a:lstStyle/>
          <a:p>
            <a:pPr marL="0" indent="0" algn="l">
              <a:lnSpc>
                <a:spcPts val="2625"/>
              </a:lnSpc>
              <a:buNone/>
            </a:pPr>
            <a:r>
              <a:rPr lang="en-US" sz="2800" b="0" i="0" dirty="0">
                <a:solidFill>
                  <a:schemeClr val="bg1"/>
                </a:solidFill>
                <a:effectLst/>
                <a:latin typeface="Arial" panose="020B0604020202020204" pitchFamily="34" charset="0"/>
                <a:hlinkClick r:id="rId2" tooltip="California's System of Support: Levels of Support"/>
              </a:rPr>
              <a:t>California's System of Support: Levels of Support</a:t>
            </a:r>
            <a:endParaRPr lang="en-US" sz="2800" b="0" i="0" dirty="0">
              <a:solidFill>
                <a:schemeClr val="bg1"/>
              </a:solidFill>
              <a:effectLst/>
              <a:latin typeface="Arial" panose="020B0604020202020204" pitchFamily="34" charset="0"/>
            </a:endParaRPr>
          </a:p>
        </p:txBody>
      </p:sp>
      <p:graphicFrame>
        <p:nvGraphicFramePr>
          <p:cNvPr id="11" name="Content Placeholder 7" descr="Level 1 and level 2 in California's System of Support and a description of supports available. ">
            <a:extLst>
              <a:ext uri="{FF2B5EF4-FFF2-40B4-BE49-F238E27FC236}">
                <a16:creationId xmlns:a16="http://schemas.microsoft.com/office/drawing/2014/main" id="{22A70C3F-510D-8F7F-DE2E-232C332FA80C}"/>
              </a:ext>
            </a:extLst>
          </p:cNvPr>
          <p:cNvGraphicFramePr>
            <a:graphicFrameLocks noGrp="1"/>
          </p:cNvGraphicFramePr>
          <p:nvPr>
            <p:ph type="tbl" sz="quarter" idx="11"/>
            <p:extLst>
              <p:ext uri="{D42A27DB-BD31-4B8C-83A1-F6EECF244321}">
                <p14:modId xmlns:p14="http://schemas.microsoft.com/office/powerpoint/2010/main" val="3745336076"/>
              </p:ext>
            </p:extLst>
          </p:nvPr>
        </p:nvGraphicFramePr>
        <p:xfrm>
          <a:off x="1482290" y="2092420"/>
          <a:ext cx="10467974" cy="3874537"/>
        </p:xfrm>
        <a:graphic>
          <a:graphicData uri="http://schemas.openxmlformats.org/drawingml/2006/table">
            <a:tbl>
              <a:tblPr firstRow="1" bandRow="1">
                <a:tableStyleId>{5C22544A-7EE6-4342-B048-85BDC9FD1C3A}</a:tableStyleId>
              </a:tblPr>
              <a:tblGrid>
                <a:gridCol w="3480624">
                  <a:extLst>
                    <a:ext uri="{9D8B030D-6E8A-4147-A177-3AD203B41FA5}">
                      <a16:colId xmlns:a16="http://schemas.microsoft.com/office/drawing/2014/main" val="753654396"/>
                    </a:ext>
                  </a:extLst>
                </a:gridCol>
                <a:gridCol w="6987350">
                  <a:extLst>
                    <a:ext uri="{9D8B030D-6E8A-4147-A177-3AD203B41FA5}">
                      <a16:colId xmlns:a16="http://schemas.microsoft.com/office/drawing/2014/main" val="3419696696"/>
                    </a:ext>
                  </a:extLst>
                </a:gridCol>
              </a:tblGrid>
              <a:tr h="44353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solidFill>
                            <a:schemeClr val="bg1"/>
                          </a:solidFill>
                        </a:rPr>
                        <a:t>Level of Support</a:t>
                      </a:r>
                    </a:p>
                  </a:txBody>
                  <a:tcPr>
                    <a:solidFill>
                      <a:schemeClr val="accent1">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solidFill>
                            <a:schemeClr val="bg1"/>
                          </a:solidFill>
                        </a:rPr>
                        <a:t>Description of Supports Available</a:t>
                      </a:r>
                    </a:p>
                  </a:txBody>
                  <a:tcPr>
                    <a:solidFill>
                      <a:schemeClr val="accent1">
                        <a:lumMod val="75000"/>
                      </a:schemeClr>
                    </a:solidFill>
                  </a:tcPr>
                </a:tc>
                <a:extLst>
                  <a:ext uri="{0D108BD9-81ED-4DB2-BD59-A6C34878D82A}">
                    <a16:rowId xmlns:a16="http://schemas.microsoft.com/office/drawing/2014/main" val="3195218762"/>
                  </a:ext>
                </a:extLst>
              </a:tr>
              <a:tr h="150802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dirty="0">
                          <a:solidFill>
                            <a:sysClr val="windowText" lastClr="000000"/>
                          </a:solidFill>
                        </a:rPr>
                        <a:t>Level 1</a:t>
                      </a:r>
                      <a:r>
                        <a:rPr lang="en-US" sz="2400" dirty="0">
                          <a:solidFill>
                            <a:sysClr val="windowText" lastClr="000000"/>
                          </a:solidFill>
                        </a:rPr>
                        <a:t>: Universal Support for </a:t>
                      </a:r>
                      <a:r>
                        <a:rPr lang="en-US" sz="2400" b="0" dirty="0">
                          <a:solidFill>
                            <a:sysClr val="windowText" lastClr="000000"/>
                          </a:solidFill>
                        </a:rPr>
                        <a:t>All</a:t>
                      </a:r>
                    </a:p>
                    <a:p>
                      <a:endParaRPr lang="en-US" sz="2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0" i="0" kern="1200" dirty="0">
                          <a:solidFill>
                            <a:schemeClr val="dk1"/>
                          </a:solidFill>
                          <a:effectLst/>
                          <a:latin typeface="+mn-lt"/>
                          <a:ea typeface="+mn-ea"/>
                          <a:cs typeface="+mn-cs"/>
                        </a:rPr>
                        <a:t>Various state and local agencies provide an array of support resources, tools, and technical assistance (TA) that all LEAs may use to improve student performance at the LEA and school level.</a:t>
                      </a:r>
                      <a:endParaRPr lang="en-US" sz="2400" dirty="0">
                        <a:solidFill>
                          <a:sysClr val="windowText" lastClr="000000"/>
                        </a:solidFill>
                      </a:endParaRPr>
                    </a:p>
                  </a:txBody>
                  <a:tcPr/>
                </a:tc>
                <a:extLst>
                  <a:ext uri="{0D108BD9-81ED-4DB2-BD59-A6C34878D82A}">
                    <a16:rowId xmlns:a16="http://schemas.microsoft.com/office/drawing/2014/main" val="1334216735"/>
                  </a:ext>
                </a:extLst>
              </a:tr>
              <a:tr h="18628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dirty="0">
                          <a:solidFill>
                            <a:sysClr val="windowText" lastClr="000000"/>
                          </a:solidFill>
                        </a:rPr>
                        <a:t>Level 2</a:t>
                      </a:r>
                      <a:r>
                        <a:rPr lang="en-US" sz="2400" dirty="0">
                          <a:solidFill>
                            <a:sysClr val="windowText" lastClr="000000"/>
                          </a:solidFill>
                        </a:rPr>
                        <a:t>: Targeted/Supplemental Differentiated Assistance (DA)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0" i="0" kern="1200" dirty="0">
                          <a:solidFill>
                            <a:schemeClr val="dk1"/>
                          </a:solidFill>
                          <a:effectLst/>
                          <a:latin typeface="+mn-lt"/>
                          <a:ea typeface="+mn-ea"/>
                          <a:cs typeface="+mn-cs"/>
                        </a:rPr>
                        <a:t>COEs, CDE, and the Geographic Lead Agencies provide DA for eligible LEAs, in the form of individually designed assistance, to address identified performance issues.</a:t>
                      </a:r>
                      <a:endParaRPr lang="en-US" sz="2400" dirty="0">
                        <a:solidFill>
                          <a:sysClr val="windowText" lastClr="000000"/>
                        </a:solidFill>
                      </a:endParaRPr>
                    </a:p>
                  </a:txBody>
                  <a:tcPr/>
                </a:tc>
                <a:extLst>
                  <a:ext uri="{0D108BD9-81ED-4DB2-BD59-A6C34878D82A}">
                    <a16:rowId xmlns:a16="http://schemas.microsoft.com/office/drawing/2014/main" val="4219743248"/>
                  </a:ext>
                </a:extLst>
              </a:tr>
            </a:tbl>
          </a:graphicData>
        </a:graphic>
      </p:graphicFrame>
      <p:sp>
        <p:nvSpPr>
          <p:cNvPr id="4" name="Slide Number Placeholder 3">
            <a:extLst>
              <a:ext uri="{FF2B5EF4-FFF2-40B4-BE49-F238E27FC236}">
                <a16:creationId xmlns:a16="http://schemas.microsoft.com/office/drawing/2014/main" id="{8A8CE494-4B5C-F5F2-D467-11C6C3720706}"/>
              </a:ext>
            </a:extLst>
          </p:cNvPr>
          <p:cNvSpPr>
            <a:spLocks noGrp="1"/>
          </p:cNvSpPr>
          <p:nvPr>
            <p:ph type="sldNum" sz="quarter" idx="10"/>
          </p:nvPr>
        </p:nvSpPr>
        <p:spPr/>
        <p:txBody>
          <a:bodyPr/>
          <a:lstStyle/>
          <a:p>
            <a:fld id="{34C8D5D0-5ABB-40D7-A021-B610E9560A54}" type="slidenum">
              <a:rPr lang="en-US" smtClean="0"/>
              <a:pPr/>
              <a:t>33</a:t>
            </a:fld>
            <a:endParaRPr lang="en-US" dirty="0"/>
          </a:p>
        </p:txBody>
      </p:sp>
    </p:spTree>
    <p:extLst>
      <p:ext uri="{BB962C8B-B14F-4D97-AF65-F5344CB8AC3E}">
        <p14:creationId xmlns:p14="http://schemas.microsoft.com/office/powerpoint/2010/main" val="42925136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73B05E-602F-B950-00E0-B19CD874F5A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D3B23C-3EC4-968F-8010-B44305153BD9}"/>
              </a:ext>
            </a:extLst>
          </p:cNvPr>
          <p:cNvSpPr>
            <a:spLocks noGrp="1"/>
          </p:cNvSpPr>
          <p:nvPr>
            <p:ph type="title"/>
          </p:nvPr>
        </p:nvSpPr>
        <p:spPr/>
        <p:txBody>
          <a:bodyPr/>
          <a:lstStyle/>
          <a:p>
            <a:r>
              <a:rPr lang="en-US" dirty="0"/>
              <a:t>Differentiation by Levels of Support (2)</a:t>
            </a:r>
          </a:p>
        </p:txBody>
      </p:sp>
      <p:sp>
        <p:nvSpPr>
          <p:cNvPr id="9" name="Content Placeholder 8">
            <a:extLst>
              <a:ext uri="{FF2B5EF4-FFF2-40B4-BE49-F238E27FC236}">
                <a16:creationId xmlns:a16="http://schemas.microsoft.com/office/drawing/2014/main" id="{AD36AAEF-BAEC-221B-8A31-35A4EFEE37B6}"/>
              </a:ext>
            </a:extLst>
          </p:cNvPr>
          <p:cNvSpPr txBox="1">
            <a:spLocks noGrp="1"/>
          </p:cNvSpPr>
          <p:nvPr>
            <p:ph idx="1"/>
          </p:nvPr>
        </p:nvSpPr>
        <p:spPr>
          <a:xfrm>
            <a:off x="1387364" y="1392695"/>
            <a:ext cx="10467975" cy="523220"/>
          </a:xfrm>
          <a:prstGeom prst="rect">
            <a:avLst/>
          </a:prstGeom>
          <a:noFill/>
        </p:spPr>
        <p:txBody>
          <a:bodyPr wrap="square" rtlCol="0">
            <a:spAutoFit/>
          </a:bodyPr>
          <a:lstStyle/>
          <a:p>
            <a:pPr marL="0" indent="0">
              <a:buNone/>
            </a:pPr>
            <a:r>
              <a:rPr lang="en-US" sz="2800" dirty="0">
                <a:solidFill>
                  <a:schemeClr val="bg1"/>
                </a:solidFill>
              </a:rPr>
              <a:t>Continued</a:t>
            </a:r>
            <a:endParaRPr lang="en-US" sz="2400" dirty="0">
              <a:solidFill>
                <a:schemeClr val="bg1"/>
              </a:solidFill>
            </a:endParaRPr>
          </a:p>
        </p:txBody>
      </p:sp>
      <p:graphicFrame>
        <p:nvGraphicFramePr>
          <p:cNvPr id="7" name="Table Placeholder 6" descr="Level 3 and state level intervention  in California's System of Support and a description of supports available. ">
            <a:extLst>
              <a:ext uri="{FF2B5EF4-FFF2-40B4-BE49-F238E27FC236}">
                <a16:creationId xmlns:a16="http://schemas.microsoft.com/office/drawing/2014/main" id="{568E418A-A56A-D4AE-8349-98B05BABC092}"/>
              </a:ext>
            </a:extLst>
          </p:cNvPr>
          <p:cNvGraphicFramePr>
            <a:graphicFrameLocks noGrp="1"/>
          </p:cNvGraphicFramePr>
          <p:nvPr>
            <p:ph type="tbl" sz="quarter" idx="11"/>
            <p:extLst>
              <p:ext uri="{D42A27DB-BD31-4B8C-83A1-F6EECF244321}">
                <p14:modId xmlns:p14="http://schemas.microsoft.com/office/powerpoint/2010/main" val="1677529564"/>
              </p:ext>
            </p:extLst>
          </p:nvPr>
        </p:nvGraphicFramePr>
        <p:xfrm>
          <a:off x="1434663" y="2054685"/>
          <a:ext cx="10467974" cy="3707347"/>
        </p:xfrm>
        <a:graphic>
          <a:graphicData uri="http://schemas.openxmlformats.org/drawingml/2006/table">
            <a:tbl>
              <a:tblPr firstRow="1" bandRow="1">
                <a:tableStyleId>{5C22544A-7EE6-4342-B048-85BDC9FD1C3A}</a:tableStyleId>
              </a:tblPr>
              <a:tblGrid>
                <a:gridCol w="3231933">
                  <a:extLst>
                    <a:ext uri="{9D8B030D-6E8A-4147-A177-3AD203B41FA5}">
                      <a16:colId xmlns:a16="http://schemas.microsoft.com/office/drawing/2014/main" val="1522932304"/>
                    </a:ext>
                  </a:extLst>
                </a:gridCol>
                <a:gridCol w="7236041">
                  <a:extLst>
                    <a:ext uri="{9D8B030D-6E8A-4147-A177-3AD203B41FA5}">
                      <a16:colId xmlns:a16="http://schemas.microsoft.com/office/drawing/2014/main" val="41516515"/>
                    </a:ext>
                  </a:extLst>
                </a:gridCol>
              </a:tblGrid>
              <a:tr h="59838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solidFill>
                            <a:schemeClr val="bg1"/>
                          </a:solidFill>
                        </a:rPr>
                        <a:t>Level of Support</a:t>
                      </a:r>
                    </a:p>
                  </a:txBody>
                  <a:tcPr anchor="ctr">
                    <a:solidFill>
                      <a:schemeClr val="accent1">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solidFill>
                            <a:schemeClr val="bg1"/>
                          </a:solidFill>
                        </a:rPr>
                        <a:t>Description of Supports Available</a:t>
                      </a:r>
                    </a:p>
                  </a:txBody>
                  <a:tcPr anchor="ctr">
                    <a:solidFill>
                      <a:schemeClr val="accent1">
                        <a:lumMod val="75000"/>
                      </a:schemeClr>
                    </a:solidFill>
                  </a:tcPr>
                </a:tc>
                <a:extLst>
                  <a:ext uri="{0D108BD9-81ED-4DB2-BD59-A6C34878D82A}">
                    <a16:rowId xmlns:a16="http://schemas.microsoft.com/office/drawing/2014/main" val="326562549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dirty="0">
                          <a:solidFill>
                            <a:sysClr val="windowText" lastClr="000000"/>
                          </a:solidFill>
                        </a:rPr>
                        <a:t>Level 3</a:t>
                      </a:r>
                      <a:r>
                        <a:rPr lang="en-US" sz="2400" dirty="0">
                          <a:solidFill>
                            <a:sysClr val="windowText" lastClr="000000"/>
                          </a:solidFill>
                        </a:rPr>
                        <a:t>: Intensive (Direct TA)</a:t>
                      </a:r>
                    </a:p>
                    <a:p>
                      <a:endParaRPr lang="en-US" sz="2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0" i="0" kern="1200" dirty="0">
                          <a:solidFill>
                            <a:schemeClr val="dk1"/>
                          </a:solidFill>
                          <a:effectLst/>
                          <a:latin typeface="+mn-lt"/>
                          <a:ea typeface="+mn-ea"/>
                          <a:cs typeface="+mn-cs"/>
                        </a:rPr>
                        <a:t>The CCEE provides more intensive and customized support for eligible LEAs. Determination for acceptance of the referral is determined by CCEE after consultation with the eligible LEA and any provider of TA/DA. </a:t>
                      </a:r>
                      <a:endParaRPr lang="en-US" sz="2400" dirty="0">
                        <a:solidFill>
                          <a:sysClr val="windowText" lastClr="000000"/>
                        </a:solidFill>
                      </a:endParaRPr>
                    </a:p>
                  </a:txBody>
                  <a:tcPr/>
                </a:tc>
                <a:extLst>
                  <a:ext uri="{0D108BD9-81ED-4DB2-BD59-A6C34878D82A}">
                    <a16:rowId xmlns:a16="http://schemas.microsoft.com/office/drawing/2014/main" val="415727262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ysClr val="windowText" lastClr="000000"/>
                          </a:solidFill>
                        </a:rPr>
                        <a:t>State Level Intervention</a:t>
                      </a:r>
                    </a:p>
                    <a:p>
                      <a:endParaRPr lang="en-US" sz="2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0" i="0" kern="1200" dirty="0">
                          <a:solidFill>
                            <a:schemeClr val="dk1"/>
                          </a:solidFill>
                          <a:effectLst/>
                          <a:latin typeface="+mn-lt"/>
                          <a:ea typeface="+mn-ea"/>
                          <a:cs typeface="+mn-cs"/>
                        </a:rPr>
                        <a:t>The SSPI may, with the approval of the SBE, intervene where the CCEE determines that the LEA meets specific criteria.</a:t>
                      </a:r>
                      <a:endParaRPr lang="en-US" sz="2400" dirty="0">
                        <a:solidFill>
                          <a:sysClr val="windowText" lastClr="000000"/>
                        </a:solidFill>
                      </a:endParaRPr>
                    </a:p>
                  </a:txBody>
                  <a:tcPr/>
                </a:tc>
                <a:extLst>
                  <a:ext uri="{0D108BD9-81ED-4DB2-BD59-A6C34878D82A}">
                    <a16:rowId xmlns:a16="http://schemas.microsoft.com/office/drawing/2014/main" val="1089563366"/>
                  </a:ext>
                </a:extLst>
              </a:tr>
            </a:tbl>
          </a:graphicData>
        </a:graphic>
      </p:graphicFrame>
      <p:sp>
        <p:nvSpPr>
          <p:cNvPr id="4" name="Slide Number Placeholder 3">
            <a:extLst>
              <a:ext uri="{FF2B5EF4-FFF2-40B4-BE49-F238E27FC236}">
                <a16:creationId xmlns:a16="http://schemas.microsoft.com/office/drawing/2014/main" id="{B4C8C785-EBD9-28E0-7FD2-FF20AC3118AC}"/>
              </a:ext>
            </a:extLst>
          </p:cNvPr>
          <p:cNvSpPr>
            <a:spLocks noGrp="1"/>
          </p:cNvSpPr>
          <p:nvPr>
            <p:ph type="sldNum" sz="quarter" idx="10"/>
          </p:nvPr>
        </p:nvSpPr>
        <p:spPr/>
        <p:txBody>
          <a:bodyPr/>
          <a:lstStyle/>
          <a:p>
            <a:fld id="{34C8D5D0-5ABB-40D7-A021-B610E9560A54}" type="slidenum">
              <a:rPr lang="en-US" smtClean="0"/>
              <a:pPr/>
              <a:t>34</a:t>
            </a:fld>
            <a:endParaRPr lang="en-US" dirty="0"/>
          </a:p>
        </p:txBody>
      </p:sp>
    </p:spTree>
    <p:extLst>
      <p:ext uri="{BB962C8B-B14F-4D97-AF65-F5344CB8AC3E}">
        <p14:creationId xmlns:p14="http://schemas.microsoft.com/office/powerpoint/2010/main" val="28168147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FECF2D-543F-8E93-80C0-53A715AE502A}"/>
              </a:ext>
            </a:extLst>
          </p:cNvPr>
          <p:cNvSpPr>
            <a:spLocks noGrp="1"/>
          </p:cNvSpPr>
          <p:nvPr>
            <p:ph type="title"/>
          </p:nvPr>
        </p:nvSpPr>
        <p:spPr/>
        <p:txBody>
          <a:bodyPr/>
          <a:lstStyle/>
          <a:p>
            <a:r>
              <a:rPr lang="en-US" dirty="0"/>
              <a:t>Worksheet 1: Planning Your Needs Assessment (1)</a:t>
            </a:r>
          </a:p>
        </p:txBody>
      </p:sp>
      <p:sp>
        <p:nvSpPr>
          <p:cNvPr id="3" name="Content Placeholder 2">
            <a:extLst>
              <a:ext uri="{FF2B5EF4-FFF2-40B4-BE49-F238E27FC236}">
                <a16:creationId xmlns:a16="http://schemas.microsoft.com/office/drawing/2014/main" id="{BF45FF3C-FD4A-6F72-EEAC-BBD6A36754A4}"/>
              </a:ext>
            </a:extLst>
          </p:cNvPr>
          <p:cNvSpPr>
            <a:spLocks noGrp="1"/>
          </p:cNvSpPr>
          <p:nvPr>
            <p:ph idx="1"/>
          </p:nvPr>
        </p:nvSpPr>
        <p:spPr/>
        <p:txBody>
          <a:bodyPr>
            <a:normAutofit fontScale="85000" lnSpcReduction="10000"/>
          </a:bodyPr>
          <a:lstStyle/>
          <a:p>
            <a:pPr marL="355600" marR="332105" indent="-342900">
              <a:lnSpc>
                <a:spcPct val="100000"/>
              </a:lnSpc>
              <a:spcBef>
                <a:spcPts val="100"/>
              </a:spcBef>
              <a:buAutoNum type="arabicPeriod"/>
              <a:tabLst>
                <a:tab pos="355600" algn="l"/>
              </a:tabLst>
            </a:pPr>
            <a:r>
              <a:rPr lang="en-US" sz="3200" spc="-5" dirty="0">
                <a:latin typeface="Arial"/>
                <a:cs typeface="Arial"/>
              </a:rPr>
              <a:t>Purpose </a:t>
            </a:r>
            <a:r>
              <a:rPr lang="en-US" sz="3200" dirty="0">
                <a:latin typeface="Arial"/>
                <a:cs typeface="Arial"/>
              </a:rPr>
              <a:t>statement for </a:t>
            </a:r>
            <a:r>
              <a:rPr lang="en-US" sz="3200" spc="-5" dirty="0">
                <a:latin typeface="Arial"/>
                <a:cs typeface="Arial"/>
              </a:rPr>
              <a:t>your needs </a:t>
            </a:r>
            <a:r>
              <a:rPr lang="en-US" sz="3200" dirty="0">
                <a:latin typeface="Arial"/>
                <a:cs typeface="Arial"/>
              </a:rPr>
              <a:t>assessment: The </a:t>
            </a:r>
            <a:r>
              <a:rPr lang="en-US" sz="3200" spc="-5" dirty="0">
                <a:latin typeface="Arial"/>
                <a:cs typeface="Arial"/>
              </a:rPr>
              <a:t>purpose</a:t>
            </a:r>
            <a:r>
              <a:rPr lang="en-US" sz="3200" spc="-45" dirty="0">
                <a:latin typeface="Arial"/>
                <a:cs typeface="Arial"/>
              </a:rPr>
              <a:t> </a:t>
            </a:r>
            <a:r>
              <a:rPr lang="en-US" sz="3200" dirty="0">
                <a:latin typeface="Arial"/>
                <a:cs typeface="Arial"/>
              </a:rPr>
              <a:t>of  this </a:t>
            </a:r>
            <a:r>
              <a:rPr lang="en-US" sz="3200" spc="-5" dirty="0">
                <a:latin typeface="Arial"/>
                <a:cs typeface="Arial"/>
              </a:rPr>
              <a:t>needs </a:t>
            </a:r>
            <a:r>
              <a:rPr lang="en-US" sz="3200" dirty="0">
                <a:latin typeface="Arial"/>
                <a:cs typeface="Arial"/>
              </a:rPr>
              <a:t>assessment </a:t>
            </a:r>
            <a:r>
              <a:rPr lang="en-US" sz="3200" spc="-5" dirty="0">
                <a:latin typeface="Arial"/>
                <a:cs typeface="Arial"/>
              </a:rPr>
              <a:t>is </a:t>
            </a:r>
            <a:r>
              <a:rPr lang="en-US" sz="3200" dirty="0">
                <a:latin typeface="Arial"/>
                <a:cs typeface="Arial"/>
              </a:rPr>
              <a:t>to...</a:t>
            </a:r>
          </a:p>
          <a:p>
            <a:pPr marL="355600" marR="1685289" indent="-342900">
              <a:lnSpc>
                <a:spcPct val="100000"/>
              </a:lnSpc>
              <a:spcBef>
                <a:spcPts val="2160"/>
              </a:spcBef>
              <a:buAutoNum type="arabicPeriod"/>
              <a:tabLst>
                <a:tab pos="355600" algn="l"/>
              </a:tabLst>
            </a:pPr>
            <a:r>
              <a:rPr lang="en-US" sz="3200" dirty="0">
                <a:latin typeface="Arial"/>
                <a:cs typeface="Arial"/>
              </a:rPr>
              <a:t>What </a:t>
            </a:r>
            <a:r>
              <a:rPr lang="en-US" sz="3200" spc="-10" dirty="0">
                <a:latin typeface="Arial"/>
                <a:cs typeface="Arial"/>
              </a:rPr>
              <a:t>will </a:t>
            </a:r>
            <a:r>
              <a:rPr lang="en-US" sz="3200" spc="-5" dirty="0">
                <a:latin typeface="Arial"/>
                <a:cs typeface="Arial"/>
              </a:rPr>
              <a:t>you call </a:t>
            </a:r>
            <a:r>
              <a:rPr lang="en-US" sz="3200" dirty="0">
                <a:latin typeface="Arial"/>
                <a:cs typeface="Arial"/>
              </a:rPr>
              <a:t>the </a:t>
            </a:r>
            <a:r>
              <a:rPr lang="en-US" sz="3200" spc="-5" dirty="0">
                <a:latin typeface="Arial"/>
                <a:cs typeface="Arial"/>
              </a:rPr>
              <a:t>needs assessment? </a:t>
            </a:r>
            <a:r>
              <a:rPr lang="en-US" sz="3200" dirty="0">
                <a:latin typeface="Arial"/>
                <a:cs typeface="Arial"/>
              </a:rPr>
              <a:t>The </a:t>
            </a:r>
            <a:r>
              <a:rPr lang="en-US" sz="3200" spc="-5" dirty="0">
                <a:latin typeface="Arial"/>
                <a:cs typeface="Arial"/>
              </a:rPr>
              <a:t>needs  assessment will be called</a:t>
            </a:r>
            <a:r>
              <a:rPr lang="en-US" sz="3200" dirty="0">
                <a:latin typeface="Arial"/>
                <a:cs typeface="Arial"/>
              </a:rPr>
              <a:t>...</a:t>
            </a:r>
          </a:p>
          <a:p>
            <a:pPr marL="355600" marR="5080" indent="-342900">
              <a:lnSpc>
                <a:spcPct val="100000"/>
              </a:lnSpc>
              <a:spcBef>
                <a:spcPts val="2160"/>
              </a:spcBef>
              <a:buAutoNum type="arabicPeriod"/>
              <a:tabLst>
                <a:tab pos="355600" algn="l"/>
              </a:tabLst>
            </a:pPr>
            <a:r>
              <a:rPr lang="en-US" sz="3200" dirty="0">
                <a:latin typeface="Arial"/>
                <a:cs typeface="Arial"/>
              </a:rPr>
              <a:t>Who </a:t>
            </a:r>
            <a:r>
              <a:rPr lang="en-US" sz="3200" spc="-5" dirty="0">
                <a:latin typeface="Arial"/>
                <a:cs typeface="Arial"/>
              </a:rPr>
              <a:t>will develop </a:t>
            </a:r>
            <a:r>
              <a:rPr lang="en-US" sz="3200" dirty="0">
                <a:latin typeface="Arial"/>
                <a:cs typeface="Arial"/>
              </a:rPr>
              <a:t>the </a:t>
            </a:r>
            <a:r>
              <a:rPr lang="en-US" sz="3200" spc="-5" dirty="0">
                <a:latin typeface="Arial"/>
                <a:cs typeface="Arial"/>
              </a:rPr>
              <a:t>needs </a:t>
            </a:r>
            <a:r>
              <a:rPr lang="en-US" sz="3200" dirty="0">
                <a:latin typeface="Arial"/>
                <a:cs typeface="Arial"/>
              </a:rPr>
              <a:t>assessment (i.e., </a:t>
            </a:r>
            <a:r>
              <a:rPr lang="en-US" sz="3200" spc="-5" dirty="0">
                <a:latin typeface="Arial"/>
                <a:cs typeface="Arial"/>
              </a:rPr>
              <a:t>COE, LEA</a:t>
            </a:r>
            <a:r>
              <a:rPr lang="en-US" sz="3200" spc="-20" dirty="0">
                <a:latin typeface="Arial"/>
                <a:cs typeface="Arial"/>
              </a:rPr>
              <a:t>, </a:t>
            </a:r>
            <a:r>
              <a:rPr lang="en-US" sz="3200" spc="-5" dirty="0">
                <a:latin typeface="Arial"/>
                <a:cs typeface="Arial"/>
              </a:rPr>
              <a:t>or both; in collaboration with educational partners)? </a:t>
            </a:r>
            <a:r>
              <a:rPr lang="en-US" sz="3200" dirty="0">
                <a:latin typeface="Arial"/>
                <a:cs typeface="Arial"/>
              </a:rPr>
              <a:t>The </a:t>
            </a:r>
            <a:r>
              <a:rPr lang="en-US" sz="3200" spc="-5" dirty="0">
                <a:latin typeface="Arial"/>
                <a:cs typeface="Arial"/>
              </a:rPr>
              <a:t>needs </a:t>
            </a:r>
            <a:r>
              <a:rPr lang="en-US" sz="3200" dirty="0">
                <a:latin typeface="Arial"/>
                <a:cs typeface="Arial"/>
              </a:rPr>
              <a:t>assessment </a:t>
            </a:r>
            <a:r>
              <a:rPr lang="en-US" sz="3200" spc="-5" dirty="0">
                <a:latin typeface="Arial"/>
                <a:cs typeface="Arial"/>
              </a:rPr>
              <a:t>will be developed by</a:t>
            </a:r>
            <a:r>
              <a:rPr lang="en-US" sz="3200" dirty="0">
                <a:latin typeface="Arial"/>
                <a:cs typeface="Arial"/>
              </a:rPr>
              <a:t>...</a:t>
            </a:r>
          </a:p>
          <a:p>
            <a:pPr marL="355600" marR="184150" indent="-342900">
              <a:lnSpc>
                <a:spcPct val="100000"/>
              </a:lnSpc>
              <a:spcBef>
                <a:spcPts val="2165"/>
              </a:spcBef>
              <a:buAutoNum type="arabicPeriod"/>
              <a:tabLst>
                <a:tab pos="355600" algn="l"/>
              </a:tabLst>
            </a:pPr>
            <a:r>
              <a:rPr lang="en-US" sz="3200" spc="-5" dirty="0">
                <a:latin typeface="Arial"/>
                <a:cs typeface="Arial"/>
              </a:rPr>
              <a:t>Will you work with a framework of </a:t>
            </a:r>
            <a:r>
              <a:rPr lang="en-US" sz="3200" spc="-10" dirty="0">
                <a:latin typeface="Arial"/>
                <a:cs typeface="Arial"/>
              </a:rPr>
              <a:t>effective </a:t>
            </a:r>
            <a:r>
              <a:rPr lang="en-US" sz="3200" spc="-5" dirty="0">
                <a:latin typeface="Arial"/>
                <a:cs typeface="Arial"/>
              </a:rPr>
              <a:t>practice? </a:t>
            </a:r>
            <a:r>
              <a:rPr lang="en-US" sz="3200" dirty="0">
                <a:latin typeface="Arial"/>
                <a:cs typeface="Arial"/>
              </a:rPr>
              <a:t>If so, </a:t>
            </a:r>
            <a:r>
              <a:rPr lang="en-US" sz="3200" spc="-5" dirty="0">
                <a:latin typeface="Arial"/>
                <a:cs typeface="Arial"/>
              </a:rPr>
              <a:t>which  one(s)? </a:t>
            </a:r>
            <a:r>
              <a:rPr lang="en-US" sz="3200" spc="-60" dirty="0">
                <a:latin typeface="Arial"/>
                <a:cs typeface="Arial"/>
              </a:rPr>
              <a:t>(You </a:t>
            </a:r>
            <a:r>
              <a:rPr lang="en-US" sz="3200" dirty="0">
                <a:latin typeface="Arial"/>
                <a:cs typeface="Arial"/>
              </a:rPr>
              <a:t>may </a:t>
            </a:r>
            <a:r>
              <a:rPr lang="en-US" sz="3200" spc="-5" dirty="0">
                <a:latin typeface="Arial"/>
                <a:cs typeface="Arial"/>
              </a:rPr>
              <a:t>incorporate portions </a:t>
            </a:r>
            <a:r>
              <a:rPr lang="en-US" sz="3200" dirty="0">
                <a:latin typeface="Arial"/>
                <a:cs typeface="Arial"/>
              </a:rPr>
              <a:t>of </a:t>
            </a:r>
            <a:r>
              <a:rPr lang="en-US" sz="3200" spc="-5" dirty="0">
                <a:latin typeface="Arial"/>
                <a:cs typeface="Arial"/>
              </a:rPr>
              <a:t>more </a:t>
            </a:r>
            <a:r>
              <a:rPr lang="en-US" sz="3200" dirty="0">
                <a:latin typeface="Arial"/>
                <a:cs typeface="Arial"/>
              </a:rPr>
              <a:t>than</a:t>
            </a:r>
            <a:r>
              <a:rPr lang="en-US" sz="3200" spc="125" dirty="0">
                <a:latin typeface="Arial"/>
                <a:cs typeface="Arial"/>
              </a:rPr>
              <a:t> </a:t>
            </a:r>
            <a:r>
              <a:rPr lang="en-US" sz="3200" spc="-5" dirty="0">
                <a:latin typeface="Arial"/>
                <a:cs typeface="Arial"/>
              </a:rPr>
              <a:t>one.)</a:t>
            </a:r>
            <a:endParaRPr lang="en-US" sz="3200" dirty="0">
              <a:latin typeface="Arial"/>
              <a:cs typeface="Arial"/>
            </a:endParaRPr>
          </a:p>
          <a:p>
            <a:pPr marL="0" indent="0">
              <a:buNone/>
            </a:pPr>
            <a:endParaRPr lang="en-US" dirty="0"/>
          </a:p>
        </p:txBody>
      </p:sp>
      <p:sp>
        <p:nvSpPr>
          <p:cNvPr id="4" name="Slide Number Placeholder 3">
            <a:extLst>
              <a:ext uri="{FF2B5EF4-FFF2-40B4-BE49-F238E27FC236}">
                <a16:creationId xmlns:a16="http://schemas.microsoft.com/office/drawing/2014/main" id="{5F50000B-E7F4-E255-03BA-14B06BAF01E4}"/>
              </a:ext>
            </a:extLst>
          </p:cNvPr>
          <p:cNvSpPr>
            <a:spLocks noGrp="1"/>
          </p:cNvSpPr>
          <p:nvPr>
            <p:ph type="sldNum" sz="quarter" idx="10"/>
          </p:nvPr>
        </p:nvSpPr>
        <p:spPr/>
        <p:txBody>
          <a:bodyPr/>
          <a:lstStyle/>
          <a:p>
            <a:fld id="{34C8D5D0-5ABB-40D7-A021-B610E9560A54}" type="slidenum">
              <a:rPr lang="en-US" smtClean="0"/>
              <a:pPr/>
              <a:t>35</a:t>
            </a:fld>
            <a:endParaRPr lang="en-US" dirty="0"/>
          </a:p>
        </p:txBody>
      </p:sp>
    </p:spTree>
    <p:extLst>
      <p:ext uri="{BB962C8B-B14F-4D97-AF65-F5344CB8AC3E}">
        <p14:creationId xmlns:p14="http://schemas.microsoft.com/office/powerpoint/2010/main" val="10925356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C375AA-F110-9900-ED11-4B732B335B4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397987-8C46-DA5C-EB8F-1B0CAFC623C2}"/>
              </a:ext>
            </a:extLst>
          </p:cNvPr>
          <p:cNvSpPr>
            <a:spLocks noGrp="1"/>
          </p:cNvSpPr>
          <p:nvPr>
            <p:ph type="title"/>
          </p:nvPr>
        </p:nvSpPr>
        <p:spPr/>
        <p:txBody>
          <a:bodyPr/>
          <a:lstStyle/>
          <a:p>
            <a:r>
              <a:rPr lang="en-US" dirty="0"/>
              <a:t>Worksheet 1: Planning Your Needs Assessment (2)</a:t>
            </a:r>
          </a:p>
        </p:txBody>
      </p:sp>
      <p:sp>
        <p:nvSpPr>
          <p:cNvPr id="3" name="Content Placeholder 2">
            <a:extLst>
              <a:ext uri="{FF2B5EF4-FFF2-40B4-BE49-F238E27FC236}">
                <a16:creationId xmlns:a16="http://schemas.microsoft.com/office/drawing/2014/main" id="{AC3A7351-634E-5944-0D8F-83FB32803E6E}"/>
              </a:ext>
            </a:extLst>
          </p:cNvPr>
          <p:cNvSpPr>
            <a:spLocks noGrp="1"/>
          </p:cNvSpPr>
          <p:nvPr>
            <p:ph idx="1"/>
          </p:nvPr>
        </p:nvSpPr>
        <p:spPr/>
        <p:txBody>
          <a:bodyPr>
            <a:normAutofit lnSpcReduction="10000"/>
          </a:bodyPr>
          <a:lstStyle/>
          <a:p>
            <a:pPr marL="469900" indent="-457200">
              <a:lnSpc>
                <a:spcPct val="100000"/>
              </a:lnSpc>
              <a:spcBef>
                <a:spcPts val="100"/>
              </a:spcBef>
              <a:buAutoNum type="arabicPeriod" startAt="5"/>
              <a:tabLst>
                <a:tab pos="469900" algn="l"/>
              </a:tabLst>
            </a:pPr>
            <a:r>
              <a:rPr lang="en-US" spc="-5" dirty="0">
                <a:latin typeface="Arial"/>
                <a:cs typeface="Arial"/>
              </a:rPr>
              <a:t>Will </a:t>
            </a:r>
            <a:r>
              <a:rPr lang="en-US" dirty="0">
                <a:latin typeface="Arial"/>
                <a:cs typeface="Arial"/>
              </a:rPr>
              <a:t>the LEA develop a CNA or SNA? </a:t>
            </a:r>
          </a:p>
          <a:p>
            <a:pPr marL="12700" indent="0">
              <a:lnSpc>
                <a:spcPct val="100000"/>
              </a:lnSpc>
              <a:spcBef>
                <a:spcPts val="100"/>
              </a:spcBef>
              <a:buNone/>
              <a:tabLst>
                <a:tab pos="469900" algn="l"/>
              </a:tabLst>
            </a:pPr>
            <a:endParaRPr lang="en-US" sz="3200" spc="-5" dirty="0">
              <a:latin typeface="Arial"/>
              <a:cs typeface="Arial"/>
            </a:endParaRPr>
          </a:p>
          <a:p>
            <a:pPr marL="469900" indent="-457200">
              <a:spcBef>
                <a:spcPts val="100"/>
              </a:spcBef>
              <a:tabLst>
                <a:tab pos="469900" algn="l"/>
              </a:tabLst>
            </a:pPr>
            <a:r>
              <a:rPr lang="en-US" sz="3200" spc="-5" dirty="0">
                <a:latin typeface="Arial"/>
                <a:cs typeface="Arial"/>
              </a:rPr>
              <a:t>If a CNA, which areas of school operations are</a:t>
            </a:r>
            <a:r>
              <a:rPr lang="en-US" sz="3200" spc="-25" dirty="0">
                <a:latin typeface="Arial"/>
                <a:cs typeface="Arial"/>
              </a:rPr>
              <a:t> </a:t>
            </a:r>
            <a:r>
              <a:rPr lang="en-US" sz="3200" spc="-5" dirty="0">
                <a:latin typeface="Arial"/>
                <a:cs typeface="Arial"/>
              </a:rPr>
              <a:t>included?</a:t>
            </a:r>
            <a:endParaRPr lang="en-US" dirty="0">
              <a:latin typeface="Arial"/>
              <a:cs typeface="Arial"/>
            </a:endParaRPr>
          </a:p>
          <a:p>
            <a:pPr marL="469900" indent="-457200">
              <a:spcBef>
                <a:spcPts val="100"/>
              </a:spcBef>
              <a:tabLst>
                <a:tab pos="469900" algn="l"/>
              </a:tabLst>
            </a:pPr>
            <a:endParaRPr lang="en-US" sz="3200" spc="-5" dirty="0">
              <a:latin typeface="Arial"/>
              <a:cs typeface="Arial"/>
            </a:endParaRPr>
          </a:p>
          <a:p>
            <a:pPr marL="469900" indent="-457200">
              <a:spcBef>
                <a:spcPts val="100"/>
              </a:spcBef>
              <a:tabLst>
                <a:tab pos="469900" algn="l"/>
              </a:tabLst>
            </a:pPr>
            <a:r>
              <a:rPr lang="en-US" sz="3200" spc="-5" dirty="0">
                <a:latin typeface="Arial"/>
                <a:cs typeface="Arial"/>
              </a:rPr>
              <a:t>If an SNA, what are the separate needs assessments or CNA components that will be administered separately? When will they be administered? Who will administer them (COE or LEA)?</a:t>
            </a:r>
            <a:endParaRPr lang="en-US" sz="3200" dirty="0">
              <a:latin typeface="Arial"/>
              <a:cs typeface="Arial"/>
            </a:endParaRPr>
          </a:p>
          <a:p>
            <a:pPr marL="0" indent="0">
              <a:buNone/>
            </a:pPr>
            <a:endParaRPr lang="en-US" dirty="0"/>
          </a:p>
        </p:txBody>
      </p:sp>
      <p:sp>
        <p:nvSpPr>
          <p:cNvPr id="4" name="Slide Number Placeholder 3">
            <a:extLst>
              <a:ext uri="{FF2B5EF4-FFF2-40B4-BE49-F238E27FC236}">
                <a16:creationId xmlns:a16="http://schemas.microsoft.com/office/drawing/2014/main" id="{F3BC862F-1991-4620-A1E2-5EB2A1270899}"/>
              </a:ext>
            </a:extLst>
          </p:cNvPr>
          <p:cNvSpPr>
            <a:spLocks noGrp="1"/>
          </p:cNvSpPr>
          <p:nvPr>
            <p:ph type="sldNum" sz="quarter" idx="10"/>
          </p:nvPr>
        </p:nvSpPr>
        <p:spPr/>
        <p:txBody>
          <a:bodyPr/>
          <a:lstStyle/>
          <a:p>
            <a:fld id="{34C8D5D0-5ABB-40D7-A021-B610E9560A54}" type="slidenum">
              <a:rPr lang="en-US" smtClean="0"/>
              <a:pPr/>
              <a:t>36</a:t>
            </a:fld>
            <a:endParaRPr lang="en-US" dirty="0"/>
          </a:p>
        </p:txBody>
      </p:sp>
    </p:spTree>
    <p:extLst>
      <p:ext uri="{BB962C8B-B14F-4D97-AF65-F5344CB8AC3E}">
        <p14:creationId xmlns:p14="http://schemas.microsoft.com/office/powerpoint/2010/main" val="35412418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623C06-8D1F-E80C-0D17-FA4BC8A05E1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62207A-1D91-3914-8B01-7551DB483251}"/>
              </a:ext>
            </a:extLst>
          </p:cNvPr>
          <p:cNvSpPr>
            <a:spLocks noGrp="1"/>
          </p:cNvSpPr>
          <p:nvPr>
            <p:ph type="title"/>
          </p:nvPr>
        </p:nvSpPr>
        <p:spPr/>
        <p:txBody>
          <a:bodyPr/>
          <a:lstStyle/>
          <a:p>
            <a:r>
              <a:rPr lang="en-US" dirty="0"/>
              <a:t>Worksheet 1: Planning Your Needs Assessment (3)</a:t>
            </a:r>
          </a:p>
        </p:txBody>
      </p:sp>
      <p:sp>
        <p:nvSpPr>
          <p:cNvPr id="3" name="Content Placeholder 2">
            <a:extLst>
              <a:ext uri="{FF2B5EF4-FFF2-40B4-BE49-F238E27FC236}">
                <a16:creationId xmlns:a16="http://schemas.microsoft.com/office/drawing/2014/main" id="{B3C87AE9-9384-4B9D-944D-4A1DEE0D4592}"/>
              </a:ext>
            </a:extLst>
          </p:cNvPr>
          <p:cNvSpPr>
            <a:spLocks noGrp="1"/>
          </p:cNvSpPr>
          <p:nvPr>
            <p:ph idx="1"/>
          </p:nvPr>
        </p:nvSpPr>
        <p:spPr/>
        <p:txBody>
          <a:bodyPr>
            <a:normAutofit/>
          </a:bodyPr>
          <a:lstStyle/>
          <a:p>
            <a:pPr marL="469900" marR="5080" indent="-457200">
              <a:lnSpc>
                <a:spcPct val="100000"/>
              </a:lnSpc>
              <a:spcBef>
                <a:spcPts val="100"/>
              </a:spcBef>
              <a:buAutoNum type="arabicPeriod" startAt="6"/>
              <a:tabLst>
                <a:tab pos="469265" algn="l"/>
                <a:tab pos="469900" algn="l"/>
              </a:tabLst>
            </a:pPr>
            <a:r>
              <a:rPr lang="en-US" sz="3200" spc="-5" dirty="0">
                <a:latin typeface="Arial"/>
                <a:cs typeface="Arial"/>
              </a:rPr>
              <a:t>Will </a:t>
            </a:r>
            <a:r>
              <a:rPr lang="en-US" sz="3200" dirty="0">
                <a:latin typeface="Arial"/>
                <a:cs typeface="Arial"/>
              </a:rPr>
              <a:t>the same </a:t>
            </a:r>
            <a:r>
              <a:rPr lang="en-US" sz="3200" spc="-5" dirty="0">
                <a:latin typeface="Arial"/>
                <a:cs typeface="Arial"/>
              </a:rPr>
              <a:t>needs </a:t>
            </a:r>
            <a:r>
              <a:rPr lang="en-US" sz="3200" dirty="0">
                <a:latin typeface="Arial"/>
                <a:cs typeface="Arial"/>
              </a:rPr>
              <a:t>assessment </a:t>
            </a:r>
            <a:r>
              <a:rPr lang="en-US" sz="3200" spc="-5" dirty="0">
                <a:latin typeface="Arial"/>
                <a:cs typeface="Arial"/>
              </a:rPr>
              <a:t>tools </a:t>
            </a:r>
            <a:r>
              <a:rPr lang="en-US" sz="3200" dirty="0">
                <a:latin typeface="Arial"/>
                <a:cs typeface="Arial"/>
              </a:rPr>
              <a:t>be </a:t>
            </a:r>
            <a:r>
              <a:rPr lang="en-US" sz="3200" spc="-5" dirty="0">
                <a:latin typeface="Arial"/>
                <a:cs typeface="Arial"/>
              </a:rPr>
              <a:t>used </a:t>
            </a:r>
            <a:r>
              <a:rPr lang="en-US" sz="3200" dirty="0">
                <a:latin typeface="Arial"/>
                <a:cs typeface="Arial"/>
              </a:rPr>
              <a:t>for </a:t>
            </a:r>
            <a:r>
              <a:rPr lang="en-US" sz="3200" spc="-5" dirty="0">
                <a:latin typeface="Arial"/>
                <a:cs typeface="Arial"/>
              </a:rPr>
              <a:t>all schools, or will </a:t>
            </a:r>
            <a:r>
              <a:rPr lang="en-US" sz="3200" spc="-10" dirty="0">
                <a:latin typeface="Arial"/>
                <a:cs typeface="Arial"/>
              </a:rPr>
              <a:t>different </a:t>
            </a:r>
            <a:r>
              <a:rPr lang="en-US" sz="3200" spc="-5" dirty="0">
                <a:latin typeface="Arial"/>
                <a:cs typeface="Arial"/>
              </a:rPr>
              <a:t>versions be used </a:t>
            </a:r>
            <a:r>
              <a:rPr lang="en-US" sz="3200" dirty="0">
                <a:latin typeface="Arial"/>
                <a:cs typeface="Arial"/>
              </a:rPr>
              <a:t>to </a:t>
            </a:r>
            <a:r>
              <a:rPr lang="en-US" sz="3200" spc="-5" dirty="0">
                <a:latin typeface="Arial"/>
                <a:cs typeface="Arial"/>
              </a:rPr>
              <a:t>address specific contexts? </a:t>
            </a:r>
            <a:r>
              <a:rPr lang="en-US" sz="3200" dirty="0">
                <a:latin typeface="Arial"/>
                <a:cs typeface="Arial"/>
              </a:rPr>
              <a:t>If </a:t>
            </a:r>
            <a:r>
              <a:rPr lang="en-US" sz="3200" spc="-5" dirty="0">
                <a:latin typeface="Arial"/>
                <a:cs typeface="Arial"/>
              </a:rPr>
              <a:t>the </a:t>
            </a:r>
            <a:r>
              <a:rPr lang="en-US" sz="3200" spc="-25" dirty="0">
                <a:latin typeface="Arial"/>
                <a:cs typeface="Arial"/>
              </a:rPr>
              <a:t>latter, </a:t>
            </a:r>
            <a:r>
              <a:rPr lang="en-US" sz="3200" spc="-5" dirty="0">
                <a:latin typeface="Arial"/>
                <a:cs typeface="Arial"/>
              </a:rPr>
              <a:t>which contexts will require </a:t>
            </a:r>
            <a:r>
              <a:rPr lang="en-US" sz="3200" spc="-10" dirty="0">
                <a:latin typeface="Arial"/>
                <a:cs typeface="Arial"/>
              </a:rPr>
              <a:t>different</a:t>
            </a:r>
            <a:r>
              <a:rPr lang="en-US" sz="3200" spc="105" dirty="0">
                <a:latin typeface="Arial"/>
                <a:cs typeface="Arial"/>
              </a:rPr>
              <a:t> </a:t>
            </a:r>
            <a:r>
              <a:rPr lang="en-US" sz="3200" spc="-5" dirty="0">
                <a:latin typeface="Arial"/>
                <a:cs typeface="Arial"/>
              </a:rPr>
              <a:t>tools?</a:t>
            </a:r>
          </a:p>
          <a:p>
            <a:pPr marL="469900" marR="5080" indent="-457200">
              <a:lnSpc>
                <a:spcPct val="100000"/>
              </a:lnSpc>
              <a:spcBef>
                <a:spcPts val="100"/>
              </a:spcBef>
              <a:buAutoNum type="arabicPeriod" startAt="6"/>
              <a:tabLst>
                <a:tab pos="469265" algn="l"/>
                <a:tab pos="469900" algn="l"/>
              </a:tabLst>
            </a:pPr>
            <a:endParaRPr lang="en-US" sz="3200" dirty="0">
              <a:latin typeface="Arial"/>
              <a:cs typeface="Arial"/>
            </a:endParaRPr>
          </a:p>
          <a:p>
            <a:pPr marL="469900" indent="-457200">
              <a:lnSpc>
                <a:spcPct val="100000"/>
              </a:lnSpc>
              <a:spcBef>
                <a:spcPts val="605"/>
              </a:spcBef>
              <a:buAutoNum type="arabicPeriod" startAt="6"/>
              <a:tabLst>
                <a:tab pos="469265" algn="l"/>
                <a:tab pos="469900" algn="l"/>
              </a:tabLst>
            </a:pPr>
            <a:r>
              <a:rPr lang="en-US" sz="3200" spc="-5" dirty="0">
                <a:latin typeface="Arial"/>
                <a:cs typeface="Arial"/>
              </a:rPr>
              <a:t>How does </a:t>
            </a:r>
            <a:r>
              <a:rPr lang="en-US" sz="3200" dirty="0">
                <a:latin typeface="Arial"/>
                <a:cs typeface="Arial"/>
              </a:rPr>
              <a:t>the </a:t>
            </a:r>
            <a:r>
              <a:rPr lang="en-US" sz="3200" spc="-5" dirty="0">
                <a:latin typeface="Arial"/>
                <a:cs typeface="Arial"/>
              </a:rPr>
              <a:t>capacity </a:t>
            </a:r>
            <a:r>
              <a:rPr lang="en-US" sz="3200" dirty="0">
                <a:latin typeface="Arial"/>
                <a:cs typeface="Arial"/>
              </a:rPr>
              <a:t>of the COE and </a:t>
            </a:r>
            <a:r>
              <a:rPr lang="en-US" sz="3200" spc="-5" dirty="0">
                <a:latin typeface="Arial"/>
                <a:cs typeface="Arial"/>
              </a:rPr>
              <a:t>LEA </a:t>
            </a:r>
            <a:r>
              <a:rPr lang="en-US" sz="3200" dirty="0">
                <a:latin typeface="Arial"/>
                <a:cs typeface="Arial"/>
              </a:rPr>
              <a:t>inform the</a:t>
            </a:r>
            <a:r>
              <a:rPr lang="en-US" sz="3200" spc="-160" dirty="0">
                <a:latin typeface="Arial"/>
                <a:cs typeface="Arial"/>
              </a:rPr>
              <a:t> </a:t>
            </a:r>
            <a:r>
              <a:rPr lang="en-US" sz="3200" spc="-5" dirty="0">
                <a:latin typeface="Arial"/>
                <a:cs typeface="Arial"/>
              </a:rPr>
              <a:t>needs</a:t>
            </a:r>
            <a:r>
              <a:rPr lang="en-US" dirty="0">
                <a:latin typeface="Arial"/>
                <a:cs typeface="Arial"/>
              </a:rPr>
              <a:t> </a:t>
            </a:r>
            <a:r>
              <a:rPr lang="en-US" sz="3200" spc="-5" dirty="0">
                <a:latin typeface="Arial"/>
                <a:cs typeface="Arial"/>
              </a:rPr>
              <a:t>assessment tools and/or</a:t>
            </a:r>
            <a:r>
              <a:rPr lang="en-US" sz="3200" spc="15" dirty="0">
                <a:latin typeface="Arial"/>
                <a:cs typeface="Arial"/>
              </a:rPr>
              <a:t> </a:t>
            </a:r>
            <a:r>
              <a:rPr lang="en-US" sz="3200" spc="-5" dirty="0">
                <a:latin typeface="Arial"/>
                <a:cs typeface="Arial"/>
              </a:rPr>
              <a:t>processes?</a:t>
            </a:r>
            <a:endParaRPr lang="en-US" sz="3200" dirty="0">
              <a:latin typeface="Arial"/>
              <a:cs typeface="Arial"/>
            </a:endParaRPr>
          </a:p>
          <a:p>
            <a:pPr marL="0" indent="0">
              <a:buNone/>
            </a:pPr>
            <a:endParaRPr lang="en-US" dirty="0"/>
          </a:p>
        </p:txBody>
      </p:sp>
      <p:sp>
        <p:nvSpPr>
          <p:cNvPr id="4" name="Slide Number Placeholder 3">
            <a:extLst>
              <a:ext uri="{FF2B5EF4-FFF2-40B4-BE49-F238E27FC236}">
                <a16:creationId xmlns:a16="http://schemas.microsoft.com/office/drawing/2014/main" id="{2A3F7174-9D84-1463-5C9E-28BD74DED506}"/>
              </a:ext>
            </a:extLst>
          </p:cNvPr>
          <p:cNvSpPr>
            <a:spLocks noGrp="1"/>
          </p:cNvSpPr>
          <p:nvPr>
            <p:ph type="sldNum" sz="quarter" idx="10"/>
          </p:nvPr>
        </p:nvSpPr>
        <p:spPr/>
        <p:txBody>
          <a:bodyPr/>
          <a:lstStyle/>
          <a:p>
            <a:fld id="{34C8D5D0-5ABB-40D7-A021-B610E9560A54}" type="slidenum">
              <a:rPr lang="en-US" smtClean="0"/>
              <a:pPr/>
              <a:t>37</a:t>
            </a:fld>
            <a:endParaRPr lang="en-US" dirty="0"/>
          </a:p>
        </p:txBody>
      </p:sp>
    </p:spTree>
    <p:extLst>
      <p:ext uri="{BB962C8B-B14F-4D97-AF65-F5344CB8AC3E}">
        <p14:creationId xmlns:p14="http://schemas.microsoft.com/office/powerpoint/2010/main" val="35802603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B90CD9-B690-0A69-51BD-0680E43E52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497CDD7-5215-95E8-AFE8-126B326CB0AD}"/>
              </a:ext>
            </a:extLst>
          </p:cNvPr>
          <p:cNvSpPr>
            <a:spLocks noGrp="1"/>
          </p:cNvSpPr>
          <p:nvPr>
            <p:ph type="ctrTitle"/>
          </p:nvPr>
        </p:nvSpPr>
        <p:spPr>
          <a:xfrm>
            <a:off x="1524000" y="2729753"/>
            <a:ext cx="9144000" cy="1828800"/>
          </a:xfrm>
        </p:spPr>
        <p:txBody>
          <a:bodyPr>
            <a:normAutofit/>
          </a:bodyPr>
          <a:lstStyle/>
          <a:p>
            <a:r>
              <a:rPr lang="en-US" dirty="0"/>
              <a:t>Resources</a:t>
            </a:r>
          </a:p>
        </p:txBody>
      </p:sp>
    </p:spTree>
    <p:extLst>
      <p:ext uri="{BB962C8B-B14F-4D97-AF65-F5344CB8AC3E}">
        <p14:creationId xmlns:p14="http://schemas.microsoft.com/office/powerpoint/2010/main" val="2532459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479C8-65B9-E3FF-76F3-DAFC4DE16744}"/>
              </a:ext>
            </a:extLst>
          </p:cNvPr>
          <p:cNvSpPr>
            <a:spLocks noGrp="1"/>
          </p:cNvSpPr>
          <p:nvPr>
            <p:ph type="title"/>
          </p:nvPr>
        </p:nvSpPr>
        <p:spPr/>
        <p:txBody>
          <a:bodyPr/>
          <a:lstStyle/>
          <a:p>
            <a:r>
              <a:rPr lang="en-US" dirty="0"/>
              <a:t>Resources (1)</a:t>
            </a:r>
          </a:p>
        </p:txBody>
      </p:sp>
      <p:sp>
        <p:nvSpPr>
          <p:cNvPr id="3" name="Content Placeholder 2">
            <a:extLst>
              <a:ext uri="{FF2B5EF4-FFF2-40B4-BE49-F238E27FC236}">
                <a16:creationId xmlns:a16="http://schemas.microsoft.com/office/drawing/2014/main" id="{E4BDF065-E478-2C0B-691A-7E20C1EEBD71}"/>
              </a:ext>
            </a:extLst>
          </p:cNvPr>
          <p:cNvSpPr>
            <a:spLocks noGrp="1"/>
          </p:cNvSpPr>
          <p:nvPr>
            <p:ph idx="1"/>
          </p:nvPr>
        </p:nvSpPr>
        <p:spPr/>
        <p:txBody>
          <a:bodyPr>
            <a:normAutofit lnSpcReduction="10000"/>
          </a:bodyPr>
          <a:lstStyle/>
          <a:p>
            <a:r>
              <a:rPr lang="en-US" dirty="0">
                <a:hlinkClick r:id="rId2" tooltip="California Department of Education California School Dashboard"/>
              </a:rPr>
              <a:t>CDE California School Dashboard</a:t>
            </a:r>
            <a:endParaRPr lang="en-US" dirty="0"/>
          </a:p>
          <a:p>
            <a:endParaRPr lang="en-US" spc="-5" dirty="0">
              <a:hlinkClick r:id="rId3" tooltip="California Department of Education California's System of Support "/>
            </a:endParaRPr>
          </a:p>
          <a:p>
            <a:r>
              <a:rPr lang="en-US" spc="-5" dirty="0">
                <a:hlinkClick r:id="rId3" tooltip="California Department of Education California's System of Support "/>
              </a:rPr>
              <a:t>CDE California's System of Support</a:t>
            </a:r>
            <a:endParaRPr lang="en-US" spc="-5" dirty="0"/>
          </a:p>
          <a:p>
            <a:pPr marL="0" indent="0">
              <a:buNone/>
            </a:pPr>
            <a:endParaRPr lang="en-US" dirty="0"/>
          </a:p>
          <a:p>
            <a:r>
              <a:rPr lang="en-US" dirty="0">
                <a:hlinkClick r:id="rId4" tooltip="California Department of Education Continuous Improvement Resources"/>
              </a:rPr>
              <a:t>CDE Continuous Improvement Resources</a:t>
            </a:r>
            <a:endParaRPr lang="en-US" dirty="0"/>
          </a:p>
          <a:p>
            <a:endParaRPr lang="en-US" dirty="0"/>
          </a:p>
          <a:p>
            <a:r>
              <a:rPr lang="en-US" dirty="0">
                <a:hlinkClick r:id="rId5" tooltip="California Department of Education Local Control and Accountability Plan"/>
              </a:rPr>
              <a:t>CDE Local Control and Accountability Plan</a:t>
            </a:r>
            <a:endParaRPr lang="en-US" dirty="0"/>
          </a:p>
          <a:p>
            <a:endParaRPr lang="en-US" dirty="0"/>
          </a:p>
          <a:p>
            <a:r>
              <a:rPr lang="en-US" dirty="0">
                <a:hlinkClick r:id="rId6" tooltip="California Department of Education State Priority Related Resources"/>
              </a:rPr>
              <a:t>CDE State Priority Related Resources</a:t>
            </a:r>
            <a:endParaRPr lang="en-US" sz="3200" dirty="0"/>
          </a:p>
          <a:p>
            <a:endParaRPr lang="en-US" dirty="0"/>
          </a:p>
          <a:p>
            <a:endParaRPr lang="en-US" dirty="0"/>
          </a:p>
        </p:txBody>
      </p:sp>
      <p:sp>
        <p:nvSpPr>
          <p:cNvPr id="4" name="Slide Number Placeholder 3">
            <a:extLst>
              <a:ext uri="{FF2B5EF4-FFF2-40B4-BE49-F238E27FC236}">
                <a16:creationId xmlns:a16="http://schemas.microsoft.com/office/drawing/2014/main" id="{DC2F713F-CF00-6D98-7906-5293D435AA27}"/>
              </a:ext>
            </a:extLst>
          </p:cNvPr>
          <p:cNvSpPr>
            <a:spLocks noGrp="1"/>
          </p:cNvSpPr>
          <p:nvPr>
            <p:ph type="sldNum" sz="quarter" idx="10"/>
          </p:nvPr>
        </p:nvSpPr>
        <p:spPr/>
        <p:txBody>
          <a:bodyPr/>
          <a:lstStyle/>
          <a:p>
            <a:fld id="{34C8D5D0-5ABB-40D7-A021-B610E9560A54}" type="slidenum">
              <a:rPr lang="en-US" smtClean="0"/>
              <a:pPr/>
              <a:t>39</a:t>
            </a:fld>
            <a:endParaRPr lang="en-US" dirty="0"/>
          </a:p>
        </p:txBody>
      </p:sp>
    </p:spTree>
    <p:extLst>
      <p:ext uri="{BB962C8B-B14F-4D97-AF65-F5344CB8AC3E}">
        <p14:creationId xmlns:p14="http://schemas.microsoft.com/office/powerpoint/2010/main" val="198572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90642-21CC-2FE7-BD29-307E285E953F}"/>
              </a:ext>
            </a:extLst>
          </p:cNvPr>
          <p:cNvSpPr>
            <a:spLocks noGrp="1"/>
          </p:cNvSpPr>
          <p:nvPr>
            <p:ph type="title"/>
          </p:nvPr>
        </p:nvSpPr>
        <p:spPr/>
        <p:txBody>
          <a:bodyPr/>
          <a:lstStyle/>
          <a:p>
            <a:r>
              <a:rPr lang="en-US" dirty="0"/>
              <a:t>Overview of Modules</a:t>
            </a:r>
          </a:p>
        </p:txBody>
      </p:sp>
      <p:sp>
        <p:nvSpPr>
          <p:cNvPr id="3" name="Content Placeholder 2">
            <a:extLst>
              <a:ext uri="{FF2B5EF4-FFF2-40B4-BE49-F238E27FC236}">
                <a16:creationId xmlns:a16="http://schemas.microsoft.com/office/drawing/2014/main" id="{57883349-F891-0020-BB61-12FDDADFF61D}"/>
              </a:ext>
            </a:extLst>
          </p:cNvPr>
          <p:cNvSpPr>
            <a:spLocks noGrp="1"/>
          </p:cNvSpPr>
          <p:nvPr>
            <p:ph idx="1"/>
          </p:nvPr>
        </p:nvSpPr>
        <p:spPr/>
        <p:txBody>
          <a:bodyPr>
            <a:normAutofit fontScale="85000" lnSpcReduction="20000"/>
          </a:bodyPr>
          <a:lstStyle/>
          <a:p>
            <a:pPr marL="514350" indent="-514350">
              <a:lnSpc>
                <a:spcPct val="120000"/>
              </a:lnSpc>
              <a:spcBef>
                <a:spcPts val="0"/>
              </a:spcBef>
              <a:buFont typeface="+mj-lt"/>
              <a:buAutoNum type="arabicPeriod"/>
            </a:pPr>
            <a:r>
              <a:rPr lang="en-US" dirty="0"/>
              <a:t>Set Direction and Purpose</a:t>
            </a:r>
          </a:p>
          <a:p>
            <a:pPr lvl="2">
              <a:lnSpc>
                <a:spcPct val="120000"/>
              </a:lnSpc>
              <a:spcBef>
                <a:spcPts val="0"/>
              </a:spcBef>
            </a:pPr>
            <a:r>
              <a:rPr lang="en-US" sz="3000" dirty="0">
                <a:solidFill>
                  <a:schemeClr val="bg1"/>
                </a:solidFill>
              </a:rPr>
              <a:t>1A: Overview of Continuous Improvement and the LCAP</a:t>
            </a:r>
          </a:p>
          <a:p>
            <a:pPr marL="517525" indent="-517525">
              <a:lnSpc>
                <a:spcPct val="120000"/>
              </a:lnSpc>
              <a:spcBef>
                <a:spcPts val="0"/>
              </a:spcBef>
              <a:buNone/>
            </a:pPr>
            <a:endParaRPr lang="en-US" dirty="0"/>
          </a:p>
          <a:p>
            <a:pPr marL="517525" indent="-517525">
              <a:lnSpc>
                <a:spcPct val="120000"/>
              </a:lnSpc>
              <a:spcBef>
                <a:spcPts val="0"/>
              </a:spcBef>
              <a:buFont typeface="+mj-lt"/>
              <a:buAutoNum type="arabicPeriod" startAt="2"/>
            </a:pPr>
            <a:r>
              <a:rPr lang="en-US" dirty="0"/>
              <a:t>Assess Local Needs and Determine Causal Factors of Greatest Needs</a:t>
            </a:r>
          </a:p>
          <a:p>
            <a:pPr lvl="2">
              <a:lnSpc>
                <a:spcPct val="120000"/>
              </a:lnSpc>
              <a:spcBef>
                <a:spcPts val="0"/>
              </a:spcBef>
            </a:pPr>
            <a:r>
              <a:rPr lang="en-US" sz="3000" b="1" dirty="0">
                <a:solidFill>
                  <a:srgbClr val="FFFF00"/>
                </a:solidFill>
              </a:rPr>
              <a:t>2A: Planning a Needs Assessment for Continuous Improvement</a:t>
            </a:r>
          </a:p>
          <a:p>
            <a:pPr lvl="2">
              <a:lnSpc>
                <a:spcPct val="120000"/>
              </a:lnSpc>
              <a:spcBef>
                <a:spcPts val="0"/>
              </a:spcBef>
            </a:pPr>
            <a:r>
              <a:rPr lang="en-US" sz="3000" dirty="0">
                <a:solidFill>
                  <a:schemeClr val="bg1"/>
                </a:solidFill>
              </a:rPr>
              <a:t>2B: Designing a Needs Assessment for Continuous Improvement</a:t>
            </a:r>
          </a:p>
          <a:p>
            <a:pPr lvl="2">
              <a:lnSpc>
                <a:spcPct val="120000"/>
              </a:lnSpc>
              <a:spcBef>
                <a:spcPts val="0"/>
              </a:spcBef>
            </a:pPr>
            <a:r>
              <a:rPr lang="en-US" sz="3000" dirty="0">
                <a:solidFill>
                  <a:schemeClr val="bg1"/>
                </a:solidFill>
              </a:rPr>
              <a:t>2C: Introduction to Root Cause Analysis</a:t>
            </a:r>
          </a:p>
        </p:txBody>
      </p:sp>
      <p:sp>
        <p:nvSpPr>
          <p:cNvPr id="4" name="Slide Number Placeholder 3">
            <a:extLst>
              <a:ext uri="{FF2B5EF4-FFF2-40B4-BE49-F238E27FC236}">
                <a16:creationId xmlns:a16="http://schemas.microsoft.com/office/drawing/2014/main" id="{9480B6F1-D14F-7DEC-766B-12937988FDD0}"/>
              </a:ext>
            </a:extLst>
          </p:cNvPr>
          <p:cNvSpPr>
            <a:spLocks noGrp="1"/>
          </p:cNvSpPr>
          <p:nvPr>
            <p:ph type="sldNum" sz="quarter" idx="10"/>
          </p:nvPr>
        </p:nvSpPr>
        <p:spPr/>
        <p:txBody>
          <a:bodyPr/>
          <a:lstStyle/>
          <a:p>
            <a:fld id="{34C8D5D0-5ABB-40D7-A021-B610E9560A54}" type="slidenum">
              <a:rPr lang="en-US" smtClean="0"/>
              <a:pPr/>
              <a:t>4</a:t>
            </a:fld>
            <a:endParaRPr lang="en-US" dirty="0"/>
          </a:p>
        </p:txBody>
      </p:sp>
    </p:spTree>
    <p:extLst>
      <p:ext uri="{BB962C8B-B14F-4D97-AF65-F5344CB8AC3E}">
        <p14:creationId xmlns:p14="http://schemas.microsoft.com/office/powerpoint/2010/main" val="46923131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AA5004-04D9-9DDC-E189-CB70B175B14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146FC4C-B287-90B5-B1AB-16C717ED983D}"/>
              </a:ext>
            </a:extLst>
          </p:cNvPr>
          <p:cNvSpPr>
            <a:spLocks noGrp="1"/>
          </p:cNvSpPr>
          <p:nvPr>
            <p:ph type="title"/>
          </p:nvPr>
        </p:nvSpPr>
        <p:spPr/>
        <p:txBody>
          <a:bodyPr/>
          <a:lstStyle/>
          <a:p>
            <a:r>
              <a:rPr lang="en-US" dirty="0"/>
              <a:t>Resources (2)</a:t>
            </a:r>
          </a:p>
        </p:txBody>
      </p:sp>
      <p:sp>
        <p:nvSpPr>
          <p:cNvPr id="3" name="Content Placeholder 2">
            <a:extLst>
              <a:ext uri="{FF2B5EF4-FFF2-40B4-BE49-F238E27FC236}">
                <a16:creationId xmlns:a16="http://schemas.microsoft.com/office/drawing/2014/main" id="{0FFDB947-1AC9-EBFE-3717-E0401A1A75FD}"/>
              </a:ext>
            </a:extLst>
          </p:cNvPr>
          <p:cNvSpPr>
            <a:spLocks noGrp="1"/>
          </p:cNvSpPr>
          <p:nvPr>
            <p:ph idx="1"/>
          </p:nvPr>
        </p:nvSpPr>
        <p:spPr/>
        <p:txBody>
          <a:bodyPr>
            <a:noAutofit/>
          </a:bodyPr>
          <a:lstStyle/>
          <a:p>
            <a:r>
              <a:rPr lang="en-US" sz="2800" dirty="0">
                <a:hlinkClick r:id="rId2" tooltip="Appendix A: Ways to Identify Sound (Best) Practice in Casting a Statewide Strategic Performance Net: Interlaced Data and Responsive Supports"/>
              </a:rPr>
              <a:t>Appendix A: Ways to Identify Sound (Best) Practice in Casting a Statewide Strategic Performance Net: Interlaced Data a</a:t>
            </a:r>
            <a:r>
              <a:rPr lang="en-US" sz="2800" dirty="0">
                <a:hlinkClick r:id="rId3" tooltip="Casting a Statewide Strategic Performance Net: Interlaced Data and Responsive Supports"/>
              </a:rPr>
              <a:t>nd Responsive Supports</a:t>
            </a:r>
            <a:endParaRPr lang="en-US" sz="2800" dirty="0">
              <a:hlinkClick r:id="rId4" tooltip="Utilizing Integrated Resources to Implement the School and District Improvement Cycle and Supports"/>
            </a:endParaRPr>
          </a:p>
          <a:p>
            <a:endParaRPr lang="en-US" sz="2800" dirty="0">
              <a:hlinkClick r:id="rId5" tooltip="WestEd Four Domains for Rapid School Improvement"/>
            </a:endParaRPr>
          </a:p>
          <a:p>
            <a:r>
              <a:rPr lang="en-US" sz="2800" dirty="0">
                <a:hlinkClick r:id="rId6" tooltip="Council on Chief State School Officers Utilizing Integrated Resources to Implement the School and District Improvement Cycle and Supports"/>
              </a:rPr>
              <a:t>Council on Chief State School Officers (CCSSO) Utilizing Integrated Resources to Implement the School and District Improvement Cycle and Supports</a:t>
            </a:r>
            <a:endParaRPr lang="en-US" sz="2800" spc="-5" dirty="0">
              <a:cs typeface="Arial"/>
              <a:hlinkClick r:id="rId7" tooltip="Using Needs Assessments for School and District Improvement: A Tactical Guide"/>
            </a:endParaRPr>
          </a:p>
          <a:p>
            <a:endParaRPr lang="en-US" sz="2800" spc="-5" dirty="0">
              <a:latin typeface="Arial"/>
              <a:cs typeface="Arial"/>
              <a:hlinkClick r:id="rId8" tooltip="Council on Chief State School Officers Using Needs Assessments for School and District Improvement: A Tactical Guide"/>
            </a:endParaRPr>
          </a:p>
          <a:p>
            <a:r>
              <a:rPr lang="en-US" sz="2800" spc="-5" dirty="0">
                <a:latin typeface="Arial"/>
                <a:cs typeface="Arial"/>
                <a:hlinkClick r:id="rId8" tooltip="Council on Chief State School Officers Using Needs Assessments for School and District Improvement: A Tactical Guide"/>
              </a:rPr>
              <a:t>CCSSO Using Needs Assessments </a:t>
            </a:r>
            <a:r>
              <a:rPr lang="en-US" sz="2800" dirty="0">
                <a:latin typeface="Arial"/>
                <a:cs typeface="Arial"/>
                <a:hlinkClick r:id="rId8" tooltip="Council on Chief State School Officers Using Needs Assessments for School and District Improvement: A Tactical Guide"/>
              </a:rPr>
              <a:t>for </a:t>
            </a:r>
            <a:r>
              <a:rPr lang="en-US" sz="2800" spc="-5" dirty="0">
                <a:latin typeface="Arial"/>
                <a:cs typeface="Arial"/>
                <a:hlinkClick r:id="rId8" tooltip="Council on Chief State School Officers Using Needs Assessments for School and District Improvement: A Tactical Guide"/>
              </a:rPr>
              <a:t>School and</a:t>
            </a:r>
            <a:r>
              <a:rPr lang="en-US" sz="2800" spc="-45" dirty="0">
                <a:latin typeface="Arial"/>
                <a:cs typeface="Arial"/>
                <a:hlinkClick r:id="rId8" tooltip="Council on Chief State School Officers Using Needs Assessments for School and District Improvement: A Tactical Guide"/>
              </a:rPr>
              <a:t> </a:t>
            </a:r>
            <a:r>
              <a:rPr lang="en-US" sz="2800" dirty="0">
                <a:latin typeface="Arial"/>
                <a:cs typeface="Arial"/>
                <a:hlinkClick r:id="rId8" tooltip="Council on Chief State School Officers Using Needs Assessments for School and District Improvement: A Tactical Guide"/>
              </a:rPr>
              <a:t>District </a:t>
            </a:r>
            <a:r>
              <a:rPr lang="en-US" sz="2800" spc="-5" dirty="0">
                <a:latin typeface="Arial"/>
                <a:cs typeface="Arial"/>
                <a:hlinkClick r:id="rId8" tooltip="Council on Chief State School Officers Using Needs Assessments for School and District Improvement: A Tactical Guide"/>
              </a:rPr>
              <a:t>Improvement: </a:t>
            </a:r>
            <a:r>
              <a:rPr lang="en-US" sz="2800" dirty="0">
                <a:latin typeface="Arial"/>
                <a:cs typeface="Arial"/>
                <a:hlinkClick r:id="rId8" tooltip="Council on Chief State School Officers Using Needs Assessments for School and District Improvement: A Tactical Guide"/>
              </a:rPr>
              <a:t>A </a:t>
            </a:r>
            <a:r>
              <a:rPr lang="en-US" sz="2800" spc="-30" dirty="0">
                <a:latin typeface="Arial"/>
                <a:cs typeface="Arial"/>
                <a:hlinkClick r:id="rId8" tooltip="Council on Chief State School Officers Using Needs Assessments for School and District Improvement: A Tactical Guide"/>
              </a:rPr>
              <a:t>Tactical </a:t>
            </a:r>
            <a:r>
              <a:rPr lang="en-US" sz="2800" spc="-5" dirty="0">
                <a:latin typeface="Arial"/>
                <a:cs typeface="Arial"/>
                <a:hlinkClick r:id="rId8" tooltip="Council on Chief State School Officers Using Needs Assessments for School and District Improvement: A Tactical Guide"/>
              </a:rPr>
              <a:t>Guide</a:t>
            </a:r>
            <a:endParaRPr lang="en-US" sz="2800" spc="-5" dirty="0">
              <a:latin typeface="Arial"/>
              <a:cs typeface="Arial"/>
            </a:endParaRPr>
          </a:p>
          <a:p>
            <a:endParaRPr lang="en-US" sz="2800" dirty="0">
              <a:hlinkClick r:id="rId5" tooltip="WestEd Four Domains for Rapid School Improvement"/>
            </a:endParaRPr>
          </a:p>
          <a:p>
            <a:endParaRPr lang="en-US" sz="2800" dirty="0">
              <a:hlinkClick r:id="rId4" tooltip="Utilizing Integrated Resources to Implement the School and District Improvement Cycle and Supports"/>
            </a:endParaRPr>
          </a:p>
          <a:p>
            <a:pPr marL="0" indent="0">
              <a:buNone/>
            </a:pPr>
            <a:endParaRPr lang="en-US" sz="2800" spc="-5" dirty="0">
              <a:latin typeface="Arial"/>
              <a:cs typeface="Arial"/>
              <a:hlinkClick r:id="rId7" tooltip="Using Needs Assessments for School and District Improvement: A Tactical Guide"/>
            </a:endParaRPr>
          </a:p>
        </p:txBody>
      </p:sp>
      <p:sp>
        <p:nvSpPr>
          <p:cNvPr id="4" name="Slide Number Placeholder 3">
            <a:extLst>
              <a:ext uri="{FF2B5EF4-FFF2-40B4-BE49-F238E27FC236}">
                <a16:creationId xmlns:a16="http://schemas.microsoft.com/office/drawing/2014/main" id="{CBE20575-0862-6F1D-23E2-7207ABDEFA10}"/>
              </a:ext>
            </a:extLst>
          </p:cNvPr>
          <p:cNvSpPr>
            <a:spLocks noGrp="1"/>
          </p:cNvSpPr>
          <p:nvPr>
            <p:ph type="sldNum" sz="quarter" idx="10"/>
          </p:nvPr>
        </p:nvSpPr>
        <p:spPr/>
        <p:txBody>
          <a:bodyPr/>
          <a:lstStyle/>
          <a:p>
            <a:fld id="{34C8D5D0-5ABB-40D7-A021-B610E9560A54}" type="slidenum">
              <a:rPr lang="en-US" smtClean="0"/>
              <a:pPr/>
              <a:t>40</a:t>
            </a:fld>
            <a:endParaRPr lang="en-US" dirty="0"/>
          </a:p>
        </p:txBody>
      </p:sp>
    </p:spTree>
    <p:extLst>
      <p:ext uri="{BB962C8B-B14F-4D97-AF65-F5344CB8AC3E}">
        <p14:creationId xmlns:p14="http://schemas.microsoft.com/office/powerpoint/2010/main" val="40898775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466756-E090-82DF-850A-5769495AAD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1A1202-FB88-6502-71F8-030E4D275D9C}"/>
              </a:ext>
            </a:extLst>
          </p:cNvPr>
          <p:cNvSpPr>
            <a:spLocks noGrp="1"/>
          </p:cNvSpPr>
          <p:nvPr>
            <p:ph type="title"/>
          </p:nvPr>
        </p:nvSpPr>
        <p:spPr/>
        <p:txBody>
          <a:bodyPr/>
          <a:lstStyle/>
          <a:p>
            <a:r>
              <a:rPr lang="en-US" dirty="0"/>
              <a:t>Resources (3)</a:t>
            </a:r>
          </a:p>
        </p:txBody>
      </p:sp>
      <p:sp>
        <p:nvSpPr>
          <p:cNvPr id="3" name="Content Placeholder 2">
            <a:extLst>
              <a:ext uri="{FF2B5EF4-FFF2-40B4-BE49-F238E27FC236}">
                <a16:creationId xmlns:a16="http://schemas.microsoft.com/office/drawing/2014/main" id="{CC72A71C-8F97-A6A5-1B9F-0EED630D5723}"/>
              </a:ext>
            </a:extLst>
          </p:cNvPr>
          <p:cNvSpPr>
            <a:spLocks noGrp="1"/>
          </p:cNvSpPr>
          <p:nvPr>
            <p:ph idx="1"/>
          </p:nvPr>
        </p:nvSpPr>
        <p:spPr/>
        <p:txBody>
          <a:bodyPr>
            <a:noAutofit/>
          </a:bodyPr>
          <a:lstStyle/>
          <a:p>
            <a:r>
              <a:rPr lang="en-US" sz="2800" spc="-5" dirty="0">
                <a:cs typeface="Arial"/>
                <a:hlinkClick r:id="rId2" tooltip="United States Department of Education Scaling Needs Assessment Community of Practice Materials"/>
              </a:rPr>
              <a:t>U.S. Department of Education Scaling Needs Assessment Community of Practice Materials</a:t>
            </a:r>
            <a:endParaRPr lang="en-US" sz="2800" spc="-5" dirty="0">
              <a:cs typeface="Arial"/>
            </a:endParaRPr>
          </a:p>
          <a:p>
            <a:endParaRPr lang="en-US" sz="2800" dirty="0">
              <a:hlinkClick r:id="rId3" tooltip="WestEd Four Domains for Rapid School Improvement"/>
            </a:endParaRPr>
          </a:p>
          <a:p>
            <a:r>
              <a:rPr lang="en-US" sz="2800" dirty="0">
                <a:hlinkClick r:id="rId3" tooltip="WestEd Four Domains for Rapid School Improvement"/>
              </a:rPr>
              <a:t>WestEd Four Domains for Rapid School Improvement</a:t>
            </a:r>
            <a:endParaRPr lang="en-US" sz="2800" dirty="0"/>
          </a:p>
          <a:p>
            <a:endParaRPr lang="en-US" sz="2800" dirty="0">
              <a:hlinkClick r:id="rId4" tooltip="California Department of Education Worksheet 1: Planning Your Needs Assessment"/>
            </a:endParaRPr>
          </a:p>
          <a:p>
            <a:r>
              <a:rPr lang="en-US" sz="2800" dirty="0">
                <a:hlinkClick r:id="rId4" tooltip="California Department of Education Worksheet 1: Planning Your Needs Assessment"/>
              </a:rPr>
              <a:t>CDE Worksheet 1: Planning Your Needs Assessment</a:t>
            </a:r>
            <a:endParaRPr lang="en-US" sz="2800" dirty="0"/>
          </a:p>
          <a:p>
            <a:endParaRPr lang="en-US" sz="2800" spc="-5" dirty="0">
              <a:latin typeface="Arial"/>
              <a:cs typeface="Arial"/>
            </a:endParaRPr>
          </a:p>
        </p:txBody>
      </p:sp>
      <p:sp>
        <p:nvSpPr>
          <p:cNvPr id="4" name="Slide Number Placeholder 3">
            <a:extLst>
              <a:ext uri="{FF2B5EF4-FFF2-40B4-BE49-F238E27FC236}">
                <a16:creationId xmlns:a16="http://schemas.microsoft.com/office/drawing/2014/main" id="{DEA0DBCB-4406-F90F-AC8E-42106265FD1B}"/>
              </a:ext>
            </a:extLst>
          </p:cNvPr>
          <p:cNvSpPr>
            <a:spLocks noGrp="1"/>
          </p:cNvSpPr>
          <p:nvPr>
            <p:ph type="sldNum" sz="quarter" idx="10"/>
          </p:nvPr>
        </p:nvSpPr>
        <p:spPr/>
        <p:txBody>
          <a:bodyPr/>
          <a:lstStyle/>
          <a:p>
            <a:fld id="{34C8D5D0-5ABB-40D7-A021-B610E9560A54}" type="slidenum">
              <a:rPr lang="en-US" smtClean="0"/>
              <a:pPr/>
              <a:t>41</a:t>
            </a:fld>
            <a:endParaRPr lang="en-US" dirty="0"/>
          </a:p>
        </p:txBody>
      </p:sp>
    </p:spTree>
    <p:extLst>
      <p:ext uri="{BB962C8B-B14F-4D97-AF65-F5344CB8AC3E}">
        <p14:creationId xmlns:p14="http://schemas.microsoft.com/office/powerpoint/2010/main" val="28617310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2605D1-3CD5-00BF-FCB4-C98F88847CB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85335FA-8E26-9BE6-B5FE-27550154DC6F}"/>
              </a:ext>
            </a:extLst>
          </p:cNvPr>
          <p:cNvSpPr>
            <a:spLocks noGrp="1"/>
          </p:cNvSpPr>
          <p:nvPr>
            <p:ph type="title"/>
          </p:nvPr>
        </p:nvSpPr>
        <p:spPr/>
        <p:txBody>
          <a:bodyPr/>
          <a:lstStyle/>
          <a:p>
            <a:pPr algn="l"/>
            <a:r>
              <a:rPr lang="en-US" dirty="0"/>
              <a:t>Purpose of Module 2A</a:t>
            </a:r>
          </a:p>
        </p:txBody>
      </p:sp>
      <p:sp>
        <p:nvSpPr>
          <p:cNvPr id="3" name="Content Placeholder 2">
            <a:extLst>
              <a:ext uri="{FF2B5EF4-FFF2-40B4-BE49-F238E27FC236}">
                <a16:creationId xmlns:a16="http://schemas.microsoft.com/office/drawing/2014/main" id="{25041C19-765C-2B55-172A-8479D6C9B4FC}"/>
              </a:ext>
            </a:extLst>
          </p:cNvPr>
          <p:cNvSpPr>
            <a:spLocks noGrp="1"/>
          </p:cNvSpPr>
          <p:nvPr>
            <p:ph idx="1"/>
          </p:nvPr>
        </p:nvSpPr>
        <p:spPr/>
        <p:txBody>
          <a:bodyPr/>
          <a:lstStyle/>
          <a:p>
            <a:pPr marL="0" marR="5080" indent="0">
              <a:lnSpc>
                <a:spcPct val="100000"/>
              </a:lnSpc>
              <a:spcBef>
                <a:spcPts val="0"/>
              </a:spcBef>
              <a:buNone/>
            </a:pPr>
            <a:r>
              <a:rPr lang="en-US" spc="-5" dirty="0"/>
              <a:t>The purpose of Module 2A is to provide LEAs and educational partners with an introduction to the needs assessment, as well as provide specific guidance and questions to consider when planning needs assessments for use within the LCAP and school planning processes. </a:t>
            </a:r>
          </a:p>
        </p:txBody>
      </p:sp>
      <p:sp>
        <p:nvSpPr>
          <p:cNvPr id="4" name="Slide Number Placeholder 3">
            <a:extLst>
              <a:ext uri="{FF2B5EF4-FFF2-40B4-BE49-F238E27FC236}">
                <a16:creationId xmlns:a16="http://schemas.microsoft.com/office/drawing/2014/main" id="{FB561D5B-F73A-5B11-6EEC-AA42F161C8B4}"/>
              </a:ext>
            </a:extLst>
          </p:cNvPr>
          <p:cNvSpPr>
            <a:spLocks noGrp="1"/>
          </p:cNvSpPr>
          <p:nvPr>
            <p:ph type="sldNum" sz="quarter" idx="10"/>
          </p:nvPr>
        </p:nvSpPr>
        <p:spPr/>
        <p:txBody>
          <a:bodyPr/>
          <a:lstStyle/>
          <a:p>
            <a:fld id="{34C8D5D0-5ABB-40D7-A021-B610E9560A54}" type="slidenum">
              <a:rPr lang="en-US" smtClean="0"/>
              <a:pPr/>
              <a:t>5</a:t>
            </a:fld>
            <a:endParaRPr lang="en-US" dirty="0"/>
          </a:p>
        </p:txBody>
      </p:sp>
    </p:spTree>
    <p:extLst>
      <p:ext uri="{BB962C8B-B14F-4D97-AF65-F5344CB8AC3E}">
        <p14:creationId xmlns:p14="http://schemas.microsoft.com/office/powerpoint/2010/main" val="2821532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F7525-FAE0-D478-4A20-11538E3F94FE}"/>
              </a:ext>
            </a:extLst>
          </p:cNvPr>
          <p:cNvSpPr>
            <a:spLocks noGrp="1"/>
          </p:cNvSpPr>
          <p:nvPr>
            <p:ph type="ctrTitle"/>
          </p:nvPr>
        </p:nvSpPr>
        <p:spPr>
          <a:xfrm>
            <a:off x="1524000" y="2349743"/>
            <a:ext cx="9144000" cy="2388512"/>
          </a:xfrm>
        </p:spPr>
        <p:txBody>
          <a:bodyPr>
            <a:normAutofit/>
          </a:bodyPr>
          <a:lstStyle/>
          <a:p>
            <a:r>
              <a:rPr lang="en-US" dirty="0"/>
              <a:t>Introduction to the Needs Assessment</a:t>
            </a:r>
          </a:p>
        </p:txBody>
      </p:sp>
    </p:spTree>
    <p:extLst>
      <p:ext uri="{BB962C8B-B14F-4D97-AF65-F5344CB8AC3E}">
        <p14:creationId xmlns:p14="http://schemas.microsoft.com/office/powerpoint/2010/main" val="36862131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D6DA5-D509-BB59-A485-59767F0AE539}"/>
              </a:ext>
            </a:extLst>
          </p:cNvPr>
          <p:cNvSpPr>
            <a:spLocks noGrp="1"/>
          </p:cNvSpPr>
          <p:nvPr>
            <p:ph type="title"/>
          </p:nvPr>
        </p:nvSpPr>
        <p:spPr/>
        <p:txBody>
          <a:bodyPr/>
          <a:lstStyle/>
          <a:p>
            <a:r>
              <a:rPr lang="en-US" dirty="0"/>
              <a:t>What is a Needs Assessment?</a:t>
            </a:r>
          </a:p>
        </p:txBody>
      </p:sp>
      <p:sp>
        <p:nvSpPr>
          <p:cNvPr id="3" name="Content Placeholder 2">
            <a:extLst>
              <a:ext uri="{FF2B5EF4-FFF2-40B4-BE49-F238E27FC236}">
                <a16:creationId xmlns:a16="http://schemas.microsoft.com/office/drawing/2014/main" id="{1F40C550-6EF2-521C-63AE-7B25222A590C}"/>
              </a:ext>
            </a:extLst>
          </p:cNvPr>
          <p:cNvSpPr>
            <a:spLocks noGrp="1"/>
          </p:cNvSpPr>
          <p:nvPr>
            <p:ph idx="1"/>
          </p:nvPr>
        </p:nvSpPr>
        <p:spPr/>
        <p:txBody>
          <a:bodyPr/>
          <a:lstStyle/>
          <a:p>
            <a:pPr marL="355600" marR="5080" indent="-342900">
              <a:lnSpc>
                <a:spcPct val="100000"/>
              </a:lnSpc>
              <a:spcBef>
                <a:spcPts val="105"/>
              </a:spcBef>
              <a:buChar char="•"/>
              <a:tabLst>
                <a:tab pos="354965" algn="l"/>
                <a:tab pos="355600" algn="l"/>
              </a:tabLst>
            </a:pPr>
            <a:r>
              <a:rPr lang="en-US" sz="3200" dirty="0">
                <a:latin typeface="Arial"/>
                <a:cs typeface="Arial"/>
              </a:rPr>
              <a:t>A </a:t>
            </a:r>
            <a:r>
              <a:rPr lang="en-US" sz="3200" spc="-5" dirty="0">
                <a:latin typeface="Arial"/>
                <a:cs typeface="Arial"/>
              </a:rPr>
              <a:t>needs </a:t>
            </a:r>
            <a:r>
              <a:rPr lang="en-US" sz="3200" dirty="0">
                <a:latin typeface="Arial"/>
                <a:cs typeface="Arial"/>
              </a:rPr>
              <a:t>assessment is a </a:t>
            </a:r>
            <a:r>
              <a:rPr lang="en-US" sz="3200" b="1" dirty="0">
                <a:solidFill>
                  <a:srgbClr val="FFFF00"/>
                </a:solidFill>
                <a:latin typeface="Arial"/>
                <a:cs typeface="Arial"/>
              </a:rPr>
              <a:t>diagnostic tool</a:t>
            </a:r>
            <a:r>
              <a:rPr lang="en-US" sz="3200" b="1" spc="-370" dirty="0">
                <a:solidFill>
                  <a:srgbClr val="FFFF00"/>
                </a:solidFill>
                <a:latin typeface="Arial"/>
                <a:cs typeface="Arial"/>
              </a:rPr>
              <a:t> </a:t>
            </a:r>
            <a:r>
              <a:rPr lang="en-US" sz="3200" dirty="0">
                <a:latin typeface="Arial"/>
                <a:cs typeface="Arial"/>
              </a:rPr>
              <a:t>used to </a:t>
            </a:r>
            <a:r>
              <a:rPr lang="en-US" sz="3200" spc="-5" dirty="0">
                <a:latin typeface="Arial"/>
                <a:cs typeface="Arial"/>
              </a:rPr>
              <a:t>identify </a:t>
            </a:r>
            <a:r>
              <a:rPr lang="en-US" sz="3200" dirty="0">
                <a:latin typeface="Arial"/>
                <a:cs typeface="Arial"/>
              </a:rPr>
              <a:t>a </a:t>
            </a:r>
            <a:r>
              <a:rPr lang="en-US" sz="3200" spc="-10" dirty="0">
                <a:latin typeface="Arial"/>
                <a:cs typeface="Arial"/>
              </a:rPr>
              <a:t>school’s, </a:t>
            </a:r>
            <a:r>
              <a:rPr lang="en-US" sz="3200" spc="-55" dirty="0">
                <a:latin typeface="Arial"/>
                <a:cs typeface="Arial"/>
              </a:rPr>
              <a:t>LEA’s, </a:t>
            </a:r>
            <a:r>
              <a:rPr lang="en-US" sz="3200" spc="-10" dirty="0">
                <a:latin typeface="Arial"/>
                <a:cs typeface="Arial"/>
              </a:rPr>
              <a:t>and/or </a:t>
            </a:r>
            <a:r>
              <a:rPr lang="en-US" sz="3200" dirty="0">
                <a:latin typeface="Arial"/>
                <a:cs typeface="Arial"/>
              </a:rPr>
              <a:t>COE’s </a:t>
            </a:r>
            <a:r>
              <a:rPr lang="en-US" sz="3200" spc="-5" dirty="0">
                <a:latin typeface="Arial"/>
                <a:cs typeface="Arial"/>
              </a:rPr>
              <a:t>strengths, </a:t>
            </a:r>
            <a:r>
              <a:rPr lang="en-US" sz="3200" dirty="0">
                <a:latin typeface="Arial"/>
                <a:cs typeface="Arial"/>
              </a:rPr>
              <a:t>weaknesses, </a:t>
            </a:r>
            <a:r>
              <a:rPr lang="en-US" sz="3200" spc="-5" dirty="0">
                <a:latin typeface="Arial"/>
                <a:cs typeface="Arial"/>
              </a:rPr>
              <a:t>and </a:t>
            </a:r>
            <a:r>
              <a:rPr lang="en-US" sz="3200" dirty="0">
                <a:latin typeface="Arial"/>
                <a:cs typeface="Arial"/>
              </a:rPr>
              <a:t>the </a:t>
            </a:r>
            <a:r>
              <a:rPr lang="en-US" sz="3200" spc="-5" dirty="0">
                <a:latin typeface="Arial"/>
                <a:cs typeface="Arial"/>
              </a:rPr>
              <a:t>areas </a:t>
            </a:r>
            <a:r>
              <a:rPr lang="en-US" sz="3200" dirty="0">
                <a:latin typeface="Arial"/>
                <a:cs typeface="Arial"/>
              </a:rPr>
              <a:t>in which </a:t>
            </a:r>
            <a:r>
              <a:rPr lang="en-US" sz="3200" spc="-5" dirty="0">
                <a:latin typeface="Arial"/>
                <a:cs typeface="Arial"/>
              </a:rPr>
              <a:t>improvement </a:t>
            </a:r>
            <a:r>
              <a:rPr lang="en-US" sz="3200" dirty="0">
                <a:latin typeface="Arial"/>
                <a:cs typeface="Arial"/>
              </a:rPr>
              <a:t>is</a:t>
            </a:r>
            <a:r>
              <a:rPr lang="en-US" sz="3200" spc="-40" dirty="0">
                <a:latin typeface="Arial"/>
                <a:cs typeface="Arial"/>
              </a:rPr>
              <a:t> </a:t>
            </a:r>
            <a:r>
              <a:rPr lang="en-US" sz="3200" spc="-5" dirty="0">
                <a:latin typeface="Arial"/>
                <a:cs typeface="Arial"/>
              </a:rPr>
              <a:t>needed.</a:t>
            </a:r>
            <a:endParaRPr lang="en-US" sz="3200" dirty="0">
              <a:latin typeface="Arial"/>
              <a:cs typeface="Arial"/>
            </a:endParaRPr>
          </a:p>
          <a:p>
            <a:pPr marL="355600" marR="410209" indent="-342900">
              <a:lnSpc>
                <a:spcPct val="100000"/>
              </a:lnSpc>
              <a:spcBef>
                <a:spcPts val="770"/>
              </a:spcBef>
              <a:buChar char="•"/>
              <a:tabLst>
                <a:tab pos="354965" algn="l"/>
                <a:tab pos="355600" algn="l"/>
              </a:tabLst>
            </a:pPr>
            <a:r>
              <a:rPr lang="en-US" sz="3200" dirty="0">
                <a:latin typeface="Arial"/>
                <a:cs typeface="Arial"/>
              </a:rPr>
              <a:t>A </a:t>
            </a:r>
            <a:r>
              <a:rPr lang="en-US" sz="3200" spc="-5" dirty="0">
                <a:latin typeface="Arial"/>
                <a:cs typeface="Arial"/>
              </a:rPr>
              <a:t>needs </a:t>
            </a:r>
            <a:r>
              <a:rPr lang="en-US" sz="3200" dirty="0">
                <a:latin typeface="Arial"/>
                <a:cs typeface="Arial"/>
              </a:rPr>
              <a:t>assessment </a:t>
            </a:r>
            <a:r>
              <a:rPr lang="en-US" sz="3200" spc="-5" dirty="0">
                <a:latin typeface="Arial"/>
                <a:cs typeface="Arial"/>
              </a:rPr>
              <a:t>goes </a:t>
            </a:r>
            <a:r>
              <a:rPr lang="en-US" sz="3200" dirty="0">
                <a:latin typeface="Arial"/>
                <a:cs typeface="Arial"/>
              </a:rPr>
              <a:t>beyond</a:t>
            </a:r>
            <a:r>
              <a:rPr lang="en-US" sz="3200" spc="-145" dirty="0">
                <a:latin typeface="Arial"/>
                <a:cs typeface="Arial"/>
              </a:rPr>
              <a:t> </a:t>
            </a:r>
            <a:r>
              <a:rPr lang="en-US" sz="3200" spc="-5" dirty="0">
                <a:latin typeface="Arial"/>
                <a:cs typeface="Arial"/>
              </a:rPr>
              <a:t>student data </a:t>
            </a:r>
            <a:r>
              <a:rPr lang="en-US" sz="3200" dirty="0">
                <a:latin typeface="Arial"/>
                <a:cs typeface="Arial"/>
              </a:rPr>
              <a:t>to </a:t>
            </a:r>
            <a:r>
              <a:rPr lang="en-US" sz="3200" spc="-5" dirty="0">
                <a:latin typeface="Arial"/>
                <a:cs typeface="Arial"/>
              </a:rPr>
              <a:t>include data </a:t>
            </a:r>
            <a:r>
              <a:rPr lang="en-US" sz="3200" dirty="0">
                <a:latin typeface="Arial"/>
                <a:cs typeface="Arial"/>
              </a:rPr>
              <a:t>on </a:t>
            </a:r>
            <a:r>
              <a:rPr lang="en-US" sz="3200" spc="-5" dirty="0">
                <a:latin typeface="Arial"/>
                <a:cs typeface="Arial"/>
              </a:rPr>
              <a:t>the </a:t>
            </a:r>
            <a:r>
              <a:rPr lang="en-US" sz="3200" b="1" spc="-5" dirty="0">
                <a:solidFill>
                  <a:srgbClr val="FFFF00"/>
                </a:solidFill>
                <a:latin typeface="Arial"/>
                <a:cs typeface="Arial"/>
              </a:rPr>
              <a:t>prevalence </a:t>
            </a:r>
            <a:r>
              <a:rPr lang="en-US" sz="3200" b="1" dirty="0">
                <a:solidFill>
                  <a:srgbClr val="FFFF00"/>
                </a:solidFill>
                <a:latin typeface="Arial"/>
                <a:cs typeface="Arial"/>
              </a:rPr>
              <a:t>of </a:t>
            </a:r>
            <a:r>
              <a:rPr lang="en-US" sz="3200" b="1" spc="-5" dirty="0">
                <a:solidFill>
                  <a:srgbClr val="FFFF00"/>
                </a:solidFill>
                <a:latin typeface="Arial"/>
                <a:cs typeface="Arial"/>
              </a:rPr>
              <a:t>effective</a:t>
            </a:r>
            <a:r>
              <a:rPr lang="en-US" b="1" spc="-45" dirty="0">
                <a:solidFill>
                  <a:srgbClr val="FFFF00"/>
                </a:solidFill>
                <a:latin typeface="Arial"/>
                <a:cs typeface="Arial"/>
              </a:rPr>
              <a:t> </a:t>
            </a:r>
            <a:r>
              <a:rPr lang="en-US" sz="3200" b="1" spc="-5" dirty="0">
                <a:solidFill>
                  <a:srgbClr val="FFFF00"/>
                </a:solidFill>
                <a:latin typeface="Arial"/>
                <a:cs typeface="Arial"/>
              </a:rPr>
              <a:t>practices</a:t>
            </a:r>
            <a:r>
              <a:rPr lang="en-US" sz="3200" spc="-5" dirty="0">
                <a:latin typeface="Arial"/>
                <a:cs typeface="Arial"/>
              </a:rPr>
              <a:t>.</a:t>
            </a:r>
            <a:endParaRPr lang="en-US" sz="3200" dirty="0">
              <a:latin typeface="Arial"/>
              <a:cs typeface="Arial"/>
            </a:endParaRPr>
          </a:p>
          <a:p>
            <a:pPr marL="0" indent="0">
              <a:buNone/>
            </a:pPr>
            <a:endParaRPr lang="en-US" dirty="0"/>
          </a:p>
        </p:txBody>
      </p:sp>
      <p:sp>
        <p:nvSpPr>
          <p:cNvPr id="4" name="Slide Number Placeholder 3">
            <a:extLst>
              <a:ext uri="{FF2B5EF4-FFF2-40B4-BE49-F238E27FC236}">
                <a16:creationId xmlns:a16="http://schemas.microsoft.com/office/drawing/2014/main" id="{8A8CD6B3-3F95-1B9B-6869-3731137F47DE}"/>
              </a:ext>
            </a:extLst>
          </p:cNvPr>
          <p:cNvSpPr>
            <a:spLocks noGrp="1"/>
          </p:cNvSpPr>
          <p:nvPr>
            <p:ph type="sldNum" sz="quarter" idx="10"/>
          </p:nvPr>
        </p:nvSpPr>
        <p:spPr/>
        <p:txBody>
          <a:bodyPr/>
          <a:lstStyle/>
          <a:p>
            <a:fld id="{34C8D5D0-5ABB-40D7-A021-B610E9560A54}" type="slidenum">
              <a:rPr lang="en-US" smtClean="0"/>
              <a:pPr/>
              <a:t>7</a:t>
            </a:fld>
            <a:endParaRPr lang="en-US" dirty="0"/>
          </a:p>
        </p:txBody>
      </p:sp>
    </p:spTree>
    <p:extLst>
      <p:ext uri="{BB962C8B-B14F-4D97-AF65-F5344CB8AC3E}">
        <p14:creationId xmlns:p14="http://schemas.microsoft.com/office/powerpoint/2010/main" val="11457778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AF663-C4AE-3416-D321-AB111C9E275B}"/>
              </a:ext>
            </a:extLst>
          </p:cNvPr>
          <p:cNvSpPr>
            <a:spLocks noGrp="1"/>
          </p:cNvSpPr>
          <p:nvPr>
            <p:ph type="title"/>
          </p:nvPr>
        </p:nvSpPr>
        <p:spPr/>
        <p:txBody>
          <a:bodyPr/>
          <a:lstStyle/>
          <a:p>
            <a:r>
              <a:rPr lang="en-US" dirty="0"/>
              <a:t>California School Dashboard</a:t>
            </a:r>
          </a:p>
        </p:txBody>
      </p:sp>
      <p:sp>
        <p:nvSpPr>
          <p:cNvPr id="3" name="Content Placeholder 2">
            <a:extLst>
              <a:ext uri="{FF2B5EF4-FFF2-40B4-BE49-F238E27FC236}">
                <a16:creationId xmlns:a16="http://schemas.microsoft.com/office/drawing/2014/main" id="{0CD0BC40-B43D-6343-86EA-BE9B401C50A8}"/>
              </a:ext>
            </a:extLst>
          </p:cNvPr>
          <p:cNvSpPr>
            <a:spLocks noGrp="1"/>
          </p:cNvSpPr>
          <p:nvPr>
            <p:ph idx="1"/>
          </p:nvPr>
        </p:nvSpPr>
        <p:spPr/>
        <p:txBody>
          <a:bodyPr>
            <a:normAutofit/>
          </a:bodyPr>
          <a:lstStyle/>
          <a:p>
            <a:pPr marL="0" indent="0">
              <a:buNone/>
            </a:pPr>
            <a:r>
              <a:rPr lang="en-US" dirty="0"/>
              <a:t>The </a:t>
            </a:r>
            <a:r>
              <a:rPr lang="en-US" dirty="0">
                <a:hlinkClick r:id="rId2" tooltip="California School Dashboard"/>
              </a:rPr>
              <a:t>California School Dashboard</a:t>
            </a:r>
            <a:r>
              <a:rPr lang="en-US" dirty="0"/>
              <a:t> (Dashboard) is an example of a </a:t>
            </a:r>
            <a:r>
              <a:rPr lang="en-US" b="1" dirty="0">
                <a:solidFill>
                  <a:srgbClr val="FFFF00"/>
                </a:solidFill>
              </a:rPr>
              <a:t>high-level needs assessment tool</a:t>
            </a:r>
            <a:r>
              <a:rPr lang="en-US" dirty="0"/>
              <a:t>. While it does not provide insight into the root causes of areas in need of improvement, it provides </a:t>
            </a:r>
            <a:r>
              <a:rPr lang="en-US" b="1" dirty="0">
                <a:solidFill>
                  <a:srgbClr val="FFFF00"/>
                </a:solidFill>
              </a:rPr>
              <a:t>a starting place for deeper analysis</a:t>
            </a:r>
            <a:r>
              <a:rPr lang="en-US" dirty="0"/>
              <a:t>. </a:t>
            </a:r>
          </a:p>
        </p:txBody>
      </p:sp>
      <p:sp>
        <p:nvSpPr>
          <p:cNvPr id="4" name="Slide Number Placeholder 3">
            <a:extLst>
              <a:ext uri="{FF2B5EF4-FFF2-40B4-BE49-F238E27FC236}">
                <a16:creationId xmlns:a16="http://schemas.microsoft.com/office/drawing/2014/main" id="{F13BCC5A-5501-D976-F627-04AA41953321}"/>
              </a:ext>
            </a:extLst>
          </p:cNvPr>
          <p:cNvSpPr>
            <a:spLocks noGrp="1"/>
          </p:cNvSpPr>
          <p:nvPr>
            <p:ph type="sldNum" sz="quarter" idx="10"/>
          </p:nvPr>
        </p:nvSpPr>
        <p:spPr/>
        <p:txBody>
          <a:bodyPr/>
          <a:lstStyle/>
          <a:p>
            <a:fld id="{34C8D5D0-5ABB-40D7-A021-B610E9560A54}" type="slidenum">
              <a:rPr lang="en-US" smtClean="0"/>
              <a:pPr/>
              <a:t>8</a:t>
            </a:fld>
            <a:endParaRPr lang="en-US" dirty="0"/>
          </a:p>
        </p:txBody>
      </p:sp>
    </p:spTree>
    <p:extLst>
      <p:ext uri="{BB962C8B-B14F-4D97-AF65-F5344CB8AC3E}">
        <p14:creationId xmlns:p14="http://schemas.microsoft.com/office/powerpoint/2010/main" val="23326041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65A04-B05B-8E39-4B15-FD1C7E27E1CD}"/>
              </a:ext>
            </a:extLst>
          </p:cNvPr>
          <p:cNvSpPr>
            <a:spLocks noGrp="1"/>
          </p:cNvSpPr>
          <p:nvPr>
            <p:ph type="title"/>
          </p:nvPr>
        </p:nvSpPr>
        <p:spPr/>
        <p:txBody>
          <a:bodyPr/>
          <a:lstStyle/>
          <a:p>
            <a:r>
              <a:rPr lang="en-US" dirty="0"/>
              <a:t>We’ve Seen the Dashboard, Now What?</a:t>
            </a:r>
          </a:p>
        </p:txBody>
      </p:sp>
      <p:sp>
        <p:nvSpPr>
          <p:cNvPr id="3" name="Content Placeholder 2">
            <a:extLst>
              <a:ext uri="{FF2B5EF4-FFF2-40B4-BE49-F238E27FC236}">
                <a16:creationId xmlns:a16="http://schemas.microsoft.com/office/drawing/2014/main" id="{11A5B747-CBCB-96CC-96DF-E940EDA3F7C8}"/>
              </a:ext>
            </a:extLst>
          </p:cNvPr>
          <p:cNvSpPr>
            <a:spLocks noGrp="1"/>
          </p:cNvSpPr>
          <p:nvPr>
            <p:ph idx="1"/>
          </p:nvPr>
        </p:nvSpPr>
        <p:spPr/>
        <p:txBody>
          <a:bodyPr>
            <a:normAutofit lnSpcReduction="10000"/>
          </a:bodyPr>
          <a:lstStyle/>
          <a:p>
            <a:pPr marL="469265" marR="5080" indent="-457200">
              <a:tabLst>
                <a:tab pos="355600" algn="l"/>
                <a:tab pos="356235" algn="l"/>
              </a:tabLst>
            </a:pPr>
            <a:r>
              <a:rPr lang="en-US" sz="3200" spc="-5" dirty="0">
                <a:latin typeface="Arial"/>
                <a:cs typeface="Arial"/>
              </a:rPr>
              <a:t>Once </a:t>
            </a:r>
            <a:r>
              <a:rPr lang="en-US" sz="3200" dirty="0">
                <a:latin typeface="Arial"/>
                <a:cs typeface="Arial"/>
              </a:rPr>
              <a:t>general </a:t>
            </a:r>
            <a:r>
              <a:rPr lang="en-US" sz="3200" spc="-5" dirty="0">
                <a:latin typeface="Arial"/>
                <a:cs typeface="Arial"/>
              </a:rPr>
              <a:t>areas of improvement have been </a:t>
            </a:r>
            <a:r>
              <a:rPr lang="en-US" sz="3200" dirty="0">
                <a:latin typeface="Arial"/>
                <a:cs typeface="Arial"/>
              </a:rPr>
              <a:t>identified using the Dashboard, </a:t>
            </a:r>
            <a:r>
              <a:rPr lang="en-US" sz="3200" spc="-5" dirty="0">
                <a:latin typeface="Arial"/>
                <a:cs typeface="Arial"/>
              </a:rPr>
              <a:t>a </a:t>
            </a:r>
            <a:r>
              <a:rPr lang="en-US" sz="3200" b="1" spc="-5" dirty="0">
                <a:solidFill>
                  <a:srgbClr val="FFFF00"/>
                </a:solidFill>
                <a:latin typeface="Arial"/>
                <a:cs typeface="Arial"/>
              </a:rPr>
              <a:t>needs assessment for improvement</a:t>
            </a:r>
            <a:r>
              <a:rPr lang="en-US" sz="3200" b="1" spc="-5" dirty="0">
                <a:latin typeface="Arial"/>
                <a:cs typeface="Arial"/>
              </a:rPr>
              <a:t> </a:t>
            </a:r>
            <a:r>
              <a:rPr lang="en-US" sz="3200" spc="-5" dirty="0">
                <a:latin typeface="Arial"/>
                <a:cs typeface="Arial"/>
              </a:rPr>
              <a:t>will provide a </a:t>
            </a:r>
            <a:r>
              <a:rPr lang="en-US" sz="3200" dirty="0">
                <a:latin typeface="Arial"/>
                <a:cs typeface="Arial"/>
              </a:rPr>
              <a:t>structure </a:t>
            </a:r>
            <a:r>
              <a:rPr lang="en-US" sz="3200" spc="-5" dirty="0">
                <a:latin typeface="Arial"/>
                <a:cs typeface="Arial"/>
              </a:rPr>
              <a:t>for </a:t>
            </a:r>
            <a:r>
              <a:rPr lang="en-US" sz="3200" dirty="0">
                <a:latin typeface="Arial"/>
                <a:cs typeface="Arial"/>
              </a:rPr>
              <a:t>collecting </a:t>
            </a:r>
            <a:r>
              <a:rPr lang="en-US" sz="3200" spc="-5" dirty="0">
                <a:latin typeface="Arial"/>
                <a:cs typeface="Arial"/>
              </a:rPr>
              <a:t>the </a:t>
            </a:r>
            <a:r>
              <a:rPr lang="en-US" sz="3200" dirty="0">
                <a:latin typeface="Arial"/>
                <a:cs typeface="Arial"/>
              </a:rPr>
              <a:t>data necessary </a:t>
            </a:r>
            <a:r>
              <a:rPr lang="en-US" sz="3200" spc="-5" dirty="0">
                <a:latin typeface="Arial"/>
                <a:cs typeface="Arial"/>
              </a:rPr>
              <a:t>to </a:t>
            </a:r>
            <a:r>
              <a:rPr lang="en-US" sz="3200" b="1" spc="-5" dirty="0">
                <a:solidFill>
                  <a:srgbClr val="FFFF00"/>
                </a:solidFill>
                <a:latin typeface="Arial"/>
                <a:cs typeface="Arial"/>
              </a:rPr>
              <a:t>identify root</a:t>
            </a:r>
            <a:r>
              <a:rPr lang="en-US" sz="3200" b="1" spc="55" dirty="0">
                <a:solidFill>
                  <a:srgbClr val="FFFF00"/>
                </a:solidFill>
                <a:latin typeface="Arial"/>
                <a:cs typeface="Arial"/>
              </a:rPr>
              <a:t> </a:t>
            </a:r>
            <a:r>
              <a:rPr lang="en-US" sz="3200" b="1" dirty="0">
                <a:solidFill>
                  <a:srgbClr val="FFFF00"/>
                </a:solidFill>
                <a:latin typeface="Arial"/>
                <a:cs typeface="Arial"/>
              </a:rPr>
              <a:t>causes</a:t>
            </a:r>
            <a:r>
              <a:rPr lang="en-US" sz="3200" dirty="0">
                <a:latin typeface="Arial"/>
                <a:cs typeface="Arial"/>
              </a:rPr>
              <a:t>.</a:t>
            </a:r>
          </a:p>
          <a:p>
            <a:pPr marL="469265" marR="5080" indent="-457200">
              <a:tabLst>
                <a:tab pos="355600" algn="l"/>
                <a:tab pos="356235" algn="l"/>
              </a:tabLst>
            </a:pPr>
            <a:endParaRPr lang="en-US" sz="3200" spc="-5" dirty="0">
              <a:latin typeface="Arial"/>
              <a:cs typeface="Arial"/>
            </a:endParaRPr>
          </a:p>
          <a:p>
            <a:pPr marL="469265" marR="5080" indent="-457200">
              <a:tabLst>
                <a:tab pos="355600" algn="l"/>
                <a:tab pos="356235" algn="l"/>
              </a:tabLst>
            </a:pPr>
            <a:r>
              <a:rPr lang="en-US" sz="3200" spc="-5" dirty="0">
                <a:latin typeface="Arial"/>
                <a:cs typeface="Arial"/>
              </a:rPr>
              <a:t>A root </a:t>
            </a:r>
            <a:r>
              <a:rPr lang="en-US" sz="3200" dirty="0">
                <a:latin typeface="Arial"/>
                <a:cs typeface="Arial"/>
              </a:rPr>
              <a:t>cause </a:t>
            </a:r>
            <a:r>
              <a:rPr lang="en-US" sz="3200" spc="-5" dirty="0">
                <a:latin typeface="Arial"/>
                <a:cs typeface="Arial"/>
              </a:rPr>
              <a:t>analysis addresses </a:t>
            </a:r>
            <a:r>
              <a:rPr lang="en-US" sz="3200" dirty="0">
                <a:latin typeface="Arial"/>
                <a:cs typeface="Arial"/>
              </a:rPr>
              <a:t>the </a:t>
            </a:r>
            <a:r>
              <a:rPr lang="en-US" sz="3200" spc="-5" dirty="0">
                <a:latin typeface="Arial"/>
                <a:cs typeface="Arial"/>
              </a:rPr>
              <a:t>problem </a:t>
            </a:r>
            <a:r>
              <a:rPr lang="en-US" sz="3200" dirty="0">
                <a:latin typeface="Arial"/>
                <a:cs typeface="Arial"/>
              </a:rPr>
              <a:t>rather </a:t>
            </a:r>
            <a:r>
              <a:rPr lang="en-US" sz="3200" spc="-5" dirty="0">
                <a:latin typeface="Arial"/>
                <a:cs typeface="Arial"/>
              </a:rPr>
              <a:t>than </a:t>
            </a:r>
            <a:r>
              <a:rPr lang="en-US" sz="3200" dirty="0">
                <a:latin typeface="Arial"/>
                <a:cs typeface="Arial"/>
              </a:rPr>
              <a:t>the symptom, </a:t>
            </a:r>
            <a:r>
              <a:rPr lang="en-US" sz="3200" spc="-5" dirty="0">
                <a:latin typeface="Arial"/>
                <a:cs typeface="Arial"/>
              </a:rPr>
              <a:t>eliminates wasted </a:t>
            </a:r>
            <a:r>
              <a:rPr lang="en-US" sz="3200" spc="-10" dirty="0">
                <a:latin typeface="Arial"/>
                <a:cs typeface="Arial"/>
              </a:rPr>
              <a:t>effort, </a:t>
            </a:r>
            <a:r>
              <a:rPr lang="en-US" sz="3200" spc="-5" dirty="0">
                <a:latin typeface="Arial"/>
                <a:cs typeface="Arial"/>
              </a:rPr>
              <a:t>conserves </a:t>
            </a:r>
            <a:r>
              <a:rPr lang="en-US" sz="3200" dirty="0">
                <a:latin typeface="Arial"/>
                <a:cs typeface="Arial"/>
              </a:rPr>
              <a:t>resources, </a:t>
            </a:r>
            <a:r>
              <a:rPr lang="en-US" sz="3200" spc="-5" dirty="0">
                <a:latin typeface="Arial"/>
                <a:cs typeface="Arial"/>
              </a:rPr>
              <a:t>and informs </a:t>
            </a:r>
            <a:r>
              <a:rPr lang="en-US" sz="3200" dirty="0">
                <a:latin typeface="Arial"/>
                <a:cs typeface="Arial"/>
              </a:rPr>
              <a:t>strategy </a:t>
            </a:r>
            <a:r>
              <a:rPr lang="en-US" sz="3200" spc="-5" dirty="0">
                <a:latin typeface="Arial"/>
                <a:cs typeface="Arial"/>
              </a:rPr>
              <a:t>selection. Root cause analysis will be discussed </a:t>
            </a:r>
            <a:r>
              <a:rPr lang="en-US" sz="3200" dirty="0">
                <a:latin typeface="Arial"/>
                <a:cs typeface="Arial"/>
              </a:rPr>
              <a:t>in more </a:t>
            </a:r>
            <a:r>
              <a:rPr lang="en-US" sz="3200" spc="-5" dirty="0">
                <a:latin typeface="Arial"/>
                <a:cs typeface="Arial"/>
              </a:rPr>
              <a:t>detail </a:t>
            </a:r>
            <a:r>
              <a:rPr lang="en-US" sz="3200" dirty="0">
                <a:latin typeface="Arial"/>
                <a:cs typeface="Arial"/>
              </a:rPr>
              <a:t>in </a:t>
            </a:r>
            <a:r>
              <a:rPr lang="en-US" sz="3200" spc="-5" dirty="0">
                <a:latin typeface="Arial"/>
                <a:cs typeface="Arial"/>
              </a:rPr>
              <a:t>Module</a:t>
            </a:r>
            <a:r>
              <a:rPr lang="en-US" sz="3200" spc="35" dirty="0">
                <a:latin typeface="Arial"/>
                <a:cs typeface="Arial"/>
              </a:rPr>
              <a:t> </a:t>
            </a:r>
            <a:r>
              <a:rPr lang="en-US" sz="3200" spc="-5" dirty="0">
                <a:latin typeface="Arial"/>
                <a:cs typeface="Arial"/>
              </a:rPr>
              <a:t>2C.</a:t>
            </a:r>
            <a:endParaRPr lang="en-US" sz="3200" dirty="0">
              <a:latin typeface="Arial"/>
              <a:cs typeface="Arial"/>
            </a:endParaRPr>
          </a:p>
        </p:txBody>
      </p:sp>
      <p:sp>
        <p:nvSpPr>
          <p:cNvPr id="4" name="Slide Number Placeholder 3">
            <a:extLst>
              <a:ext uri="{FF2B5EF4-FFF2-40B4-BE49-F238E27FC236}">
                <a16:creationId xmlns:a16="http://schemas.microsoft.com/office/drawing/2014/main" id="{5159BAD7-08A4-A035-E838-E796014379E4}"/>
              </a:ext>
            </a:extLst>
          </p:cNvPr>
          <p:cNvSpPr>
            <a:spLocks noGrp="1"/>
          </p:cNvSpPr>
          <p:nvPr>
            <p:ph type="sldNum" sz="quarter" idx="10"/>
          </p:nvPr>
        </p:nvSpPr>
        <p:spPr/>
        <p:txBody>
          <a:bodyPr/>
          <a:lstStyle/>
          <a:p>
            <a:fld id="{34C8D5D0-5ABB-40D7-A021-B610E9560A54}" type="slidenum">
              <a:rPr lang="en-US" smtClean="0"/>
              <a:pPr/>
              <a:t>9</a:t>
            </a:fld>
            <a:endParaRPr lang="en-US" dirty="0"/>
          </a:p>
        </p:txBody>
      </p:sp>
    </p:spTree>
    <p:extLst>
      <p:ext uri="{BB962C8B-B14F-4D97-AF65-F5344CB8AC3E}">
        <p14:creationId xmlns:p14="http://schemas.microsoft.com/office/powerpoint/2010/main" val="3138983601"/>
      </p:ext>
    </p:extLst>
  </p:cSld>
  <p:clrMapOvr>
    <a:masterClrMapping/>
  </p:clrMapOvr>
</p:sld>
</file>

<file path=ppt/theme/theme1.xml><?xml version="1.0" encoding="utf-8"?>
<a:theme xmlns:a="http://schemas.openxmlformats.org/drawingml/2006/main" name="CDE Set 1">
  <a:themeElements>
    <a:clrScheme name="Custom 14">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C000"/>
      </a:hlink>
      <a:folHlink>
        <a:srgbClr val="FFC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DE Set 2">
  <a:themeElements>
    <a:clrScheme name="CDE Set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C4A6D"/>
      </a:hlink>
      <a:folHlink>
        <a:srgbClr val="0C4A6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DE Set 3">
  <a:themeElements>
    <a:clrScheme name="Custom 6">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DE Set 4">
  <a:themeElements>
    <a:clrScheme name="CDE Set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C4A6D"/>
      </a:hlink>
      <a:folHlink>
        <a:srgbClr val="0C4A6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CDE Set 5">
  <a:themeElements>
    <a:clrScheme name="Custom 6">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CDE Set 6">
  <a:themeElements>
    <a:clrScheme name="CDE Set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C4A6D"/>
      </a:hlink>
      <a:folHlink>
        <a:srgbClr val="0C4A6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CDE Set 7">
  <a:themeElements>
    <a:clrScheme name="CDE Set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2158</Words>
  <Application>Microsoft Office PowerPoint</Application>
  <PresentationFormat>Widescreen</PresentationFormat>
  <Paragraphs>232</Paragraphs>
  <Slides>41</Slides>
  <Notes>0</Notes>
  <HiddenSlides>0</HiddenSlides>
  <MMClips>0</MMClips>
  <ScaleCrop>false</ScaleCrop>
  <HeadingPairs>
    <vt:vector size="6" baseType="variant">
      <vt:variant>
        <vt:lpstr>Fonts Used</vt:lpstr>
      </vt:variant>
      <vt:variant>
        <vt:i4>3</vt:i4>
      </vt:variant>
      <vt:variant>
        <vt:lpstr>Theme</vt:lpstr>
      </vt:variant>
      <vt:variant>
        <vt:i4>7</vt:i4>
      </vt:variant>
      <vt:variant>
        <vt:lpstr>Slide Titles</vt:lpstr>
      </vt:variant>
      <vt:variant>
        <vt:i4>41</vt:i4>
      </vt:variant>
    </vt:vector>
  </HeadingPairs>
  <TitlesOfParts>
    <vt:vector size="51" baseType="lpstr">
      <vt:lpstr>Arial</vt:lpstr>
      <vt:lpstr>Calibri</vt:lpstr>
      <vt:lpstr>Helvetica Neue</vt:lpstr>
      <vt:lpstr>CDE Set 1</vt:lpstr>
      <vt:lpstr>CDE Set 2</vt:lpstr>
      <vt:lpstr>CDE Set 3</vt:lpstr>
      <vt:lpstr>CDE Set 4</vt:lpstr>
      <vt:lpstr>CDE Set 5</vt:lpstr>
      <vt:lpstr>CDE Set 6</vt:lpstr>
      <vt:lpstr>CDE Set 7</vt:lpstr>
      <vt:lpstr>California’s System of Support 2. Assess Needs  Module 2A: Planning a Needs Assessment for Continuous Improvement</vt:lpstr>
      <vt:lpstr>Acronyms</vt:lpstr>
      <vt:lpstr>California’s System of Support Goal</vt:lpstr>
      <vt:lpstr>Overview of Modules</vt:lpstr>
      <vt:lpstr>Purpose of Module 2A</vt:lpstr>
      <vt:lpstr>Introduction to the Needs Assessment</vt:lpstr>
      <vt:lpstr>What is a Needs Assessment?</vt:lpstr>
      <vt:lpstr>California School Dashboard</vt:lpstr>
      <vt:lpstr>We’ve Seen the Dashboard, Now What?</vt:lpstr>
      <vt:lpstr>What is a Needs Assessment for Improvement? (1)</vt:lpstr>
      <vt:lpstr>What is a Needs Assessment for Improvement? (2)</vt:lpstr>
      <vt:lpstr>What is a Needs Assessment for Improvement? (3)</vt:lpstr>
      <vt:lpstr>Planning the Needs Assessment</vt:lpstr>
      <vt:lpstr>Needs Assessment Implementation Phases Overview</vt:lpstr>
      <vt:lpstr>A. Planning</vt:lpstr>
      <vt:lpstr>B. Collecting and Organizing Data</vt:lpstr>
      <vt:lpstr>C. Interpreting Information</vt:lpstr>
      <vt:lpstr>D. Prioritizing</vt:lpstr>
      <vt:lpstr>E. Connecting to Implementation</vt:lpstr>
      <vt:lpstr>Implementation Path Protocol (1)</vt:lpstr>
      <vt:lpstr>Implementation Path Protocol (2)</vt:lpstr>
      <vt:lpstr>Working with Frameworks (1)</vt:lpstr>
      <vt:lpstr>Working with Frameworks (2)</vt:lpstr>
      <vt:lpstr>Working with Frameworks (3)</vt:lpstr>
      <vt:lpstr>Working with Frameworks (4)</vt:lpstr>
      <vt:lpstr>Whole or Part? (1)</vt:lpstr>
      <vt:lpstr>Whole or Part? (2)</vt:lpstr>
      <vt:lpstr>CNA (1)</vt:lpstr>
      <vt:lpstr>CNA (2)</vt:lpstr>
      <vt:lpstr>SNA (1)</vt:lpstr>
      <vt:lpstr>SNA (2)</vt:lpstr>
      <vt:lpstr>Differentiation of Needs Assessment</vt:lpstr>
      <vt:lpstr>Differentiation by Levels of Support (1)</vt:lpstr>
      <vt:lpstr>Differentiation by Levels of Support (2)</vt:lpstr>
      <vt:lpstr>Worksheet 1: Planning Your Needs Assessment (1)</vt:lpstr>
      <vt:lpstr>Worksheet 1: Planning Your Needs Assessment (2)</vt:lpstr>
      <vt:lpstr>Worksheet 1: Planning Your Needs Assessment (3)</vt:lpstr>
      <vt:lpstr>Resources</vt:lpstr>
      <vt:lpstr>Resources (1)</vt:lpstr>
      <vt:lpstr>Resources (2)</vt:lpstr>
      <vt:lpstr>Resources (3)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Continuous Improvement Module 2A - Title I (CA Dept of Education)</dc:title>
  <dc:subject>Planning a Needs Assessment for Continuous Improvement.</dc:subject>
  <dc:creator/>
  <cp:lastModifiedBy/>
  <cp:revision>1</cp:revision>
  <dcterms:created xsi:type="dcterms:W3CDTF">2025-06-17T16:13:50Z</dcterms:created>
  <dcterms:modified xsi:type="dcterms:W3CDTF">2025-07-10T18:45:13Z</dcterms:modified>
</cp:coreProperties>
</file>