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9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4" r:id="rId1"/>
    <p:sldMasterId id="2147483693" r:id="rId2"/>
    <p:sldMasterId id="2147483695" r:id="rId3"/>
    <p:sldMasterId id="2147483659" r:id="rId4"/>
    <p:sldMasterId id="2147483648" r:id="rId5"/>
    <p:sldMasterId id="2147483664" r:id="rId6"/>
    <p:sldMasterId id="2147483671" r:id="rId7"/>
    <p:sldMasterId id="2147483676" r:id="rId8"/>
    <p:sldMasterId id="2147483681" r:id="rId9"/>
    <p:sldMasterId id="2147483698" r:id="rId10"/>
  </p:sldMasterIdLst>
  <p:notesMasterIdLst>
    <p:notesMasterId r:id="rId52"/>
  </p:notesMasterIdLst>
  <p:handoutMasterIdLst>
    <p:handoutMasterId r:id="rId53"/>
  </p:handoutMasterIdLst>
  <p:sldIdLst>
    <p:sldId id="299" r:id="rId11"/>
    <p:sldId id="262" r:id="rId12"/>
    <p:sldId id="300" r:id="rId13"/>
    <p:sldId id="263" r:id="rId14"/>
    <p:sldId id="259" r:id="rId15"/>
    <p:sldId id="301" r:id="rId16"/>
    <p:sldId id="302" r:id="rId17"/>
    <p:sldId id="303" r:id="rId18"/>
    <p:sldId id="267" r:id="rId19"/>
    <p:sldId id="268" r:id="rId20"/>
    <p:sldId id="269" r:id="rId21"/>
    <p:sldId id="304" r:id="rId22"/>
    <p:sldId id="271" r:id="rId23"/>
    <p:sldId id="305" r:id="rId24"/>
    <p:sldId id="273" r:id="rId25"/>
    <p:sldId id="274" r:id="rId26"/>
    <p:sldId id="275" r:id="rId27"/>
    <p:sldId id="306" r:id="rId28"/>
    <p:sldId id="307" r:id="rId29"/>
    <p:sldId id="308" r:id="rId30"/>
    <p:sldId id="309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310" r:id="rId50"/>
    <p:sldId id="311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A6D"/>
    <a:srgbClr val="ED8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AF2138-9DE8-4FCA-9257-719A238FA057}" v="258" dt="2020-08-25T06:14:19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0" autoAdjust="0"/>
    <p:restoredTop sz="96283" autoAdjust="0"/>
  </p:normalViewPr>
  <p:slideViewPr>
    <p:cSldViewPr snapToGrid="0">
      <p:cViewPr>
        <p:scale>
          <a:sx n="100" d="100"/>
          <a:sy n="100" d="100"/>
        </p:scale>
        <p:origin x="4896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handoutMaster" Target="handoutMasters/handoutMaster1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31343-2F6C-4EC9-9DC2-9270877BD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EEC52-11A2-463D-8A0E-792EF2BC2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BE69-669F-416A-93EF-12E394687B1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C21C6-577A-414D-80D9-7CC98EBCB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81264-43C8-4B2A-8249-E8564476D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019-704D-4805-9B43-8A1089A6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0321-FE7C-41D5-A6A6-9361CA1AFD5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AC79-A108-4FDF-A0BE-96CEB0D6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A2547-572A-FA91-5996-CB7607A1FD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y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322" y="203799"/>
            <a:ext cx="10613879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3322" y="1638301"/>
            <a:ext cx="5316664" cy="43683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6111" y="1638299"/>
            <a:ext cx="5171090" cy="43683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9C719-0DC9-051F-0B24-B873939CBD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he official seal of the California Department of Education.">
            <a:extLst>
              <a:ext uri="{FF2B5EF4-FFF2-40B4-BE49-F238E27FC236}">
                <a16:creationId xmlns:a16="http://schemas.microsoft.com/office/drawing/2014/main" id="{9037218C-9230-B8EA-2C52-E9EA60F150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521601"/>
            <a:ext cx="1120923" cy="11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9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yes w 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322" y="203799"/>
            <a:ext cx="10613879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3322" y="2284119"/>
            <a:ext cx="5316664" cy="43683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6111" y="2284118"/>
            <a:ext cx="5171090" cy="43683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9C719-0DC9-051F-0B24-B873939CBD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he official seal of the California Department of Education.">
            <a:extLst>
              <a:ext uri="{FF2B5EF4-FFF2-40B4-BE49-F238E27FC236}">
                <a16:creationId xmlns:a16="http://schemas.microsoft.com/office/drawing/2014/main" id="{9037218C-9230-B8EA-2C52-E9EA60F150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521601"/>
            <a:ext cx="1120923" cy="11326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58FD77-4213-9939-F2C9-0F9AC920C6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73175" y="1528763"/>
            <a:ext cx="10614025" cy="75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104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428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C4A6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CALIFORNIA DEPARTMENT OF EDUCATION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C4A6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114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y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6651" y="161925"/>
            <a:ext cx="1638692" cy="1655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447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886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B1B5C-61D4-A866-498C-AC4055470F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418EE-AE24-4B0F-8278-886358F6AD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he official seal of the California Department of Education.">
            <a:extLst>
              <a:ext uri="{FF2B5EF4-FFF2-40B4-BE49-F238E27FC236}">
                <a16:creationId xmlns:a16="http://schemas.microsoft.com/office/drawing/2014/main" id="{1C3B5A59-C234-A8BF-CFF3-795AFA76B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521601"/>
            <a:ext cx="1120923" cy="11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70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5F2AA-2667-CD61-148C-55354A067F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418EE-AE24-4B0F-8278-886358F6AD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he official seal of the California Department of Education.">
            <a:extLst>
              <a:ext uri="{FF2B5EF4-FFF2-40B4-BE49-F238E27FC236}">
                <a16:creationId xmlns:a16="http://schemas.microsoft.com/office/drawing/2014/main" id="{68D91F5E-34FA-3B6E-3920-0C96A38D88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521601"/>
            <a:ext cx="1120923" cy="11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47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467BE9-1491-1883-0879-4CAEACE53E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418EE-AE24-4B0F-8278-886358F6A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53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A09AD-D556-450C-2E60-4C8B41FA65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DB9A7-09E9-40AC-9982-F108DF52281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The official seal of the California Department of Education.">
            <a:extLst>
              <a:ext uri="{FF2B5EF4-FFF2-40B4-BE49-F238E27FC236}">
                <a16:creationId xmlns:a16="http://schemas.microsoft.com/office/drawing/2014/main" id="{741367EA-E576-58B6-EAF1-A0B5D11C9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521601"/>
            <a:ext cx="1120923" cy="11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2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he official seal of the California Department of Education.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DA1D8-EA82-FA40-AED4-6F529673E7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DB9A7-09E9-40AC-9982-F108DF52281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he official seal of the California Department of Education.">
            <a:extLst>
              <a:ext uri="{FF2B5EF4-FFF2-40B4-BE49-F238E27FC236}">
                <a16:creationId xmlns:a16="http://schemas.microsoft.com/office/drawing/2014/main" id="{04659F2C-4793-0824-6019-1EAFA6F1B1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521601"/>
            <a:ext cx="1120923" cy="11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88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The official seal of the California Department of Education.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F75D0-545C-6EF0-BCA0-4982F40A03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DB9A7-09E9-40AC-9982-F108DF5228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58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 descr="The official seal of the California Department of Education.">
            <a:extLst>
              <a:ext uri="{FF2B5EF4-FFF2-40B4-BE49-F238E27FC236}">
                <a16:creationId xmlns:a16="http://schemas.microsoft.com/office/drawing/2014/main" id="{3258E68A-EEC6-19CF-485D-15323F5651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725400"/>
            <a:ext cx="1120923" cy="11326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E4EC2-CDFC-DBDC-91BF-CC0194B991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98434-C384-4E23-B7AF-D2A2C0334C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507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835FD-124E-AA19-AA89-AB6274A46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98434-C384-4E23-B7AF-D2A2C0334C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he official seal of the California Department of Education.">
            <a:extLst>
              <a:ext uri="{FF2B5EF4-FFF2-40B4-BE49-F238E27FC236}">
                <a16:creationId xmlns:a16="http://schemas.microsoft.com/office/drawing/2014/main" id="{71535EE5-A50B-DED4-455F-2F351DD45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521601"/>
            <a:ext cx="1120923" cy="11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73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ED710-1B77-D042-4D22-F9342CA9E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98434-C384-4E23-B7AF-D2A2C0334C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20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The official seal of the California Department of Education.">
            <a:extLst>
              <a:ext uri="{FF2B5EF4-FFF2-40B4-BE49-F238E27FC236}">
                <a16:creationId xmlns:a16="http://schemas.microsoft.com/office/drawing/2014/main" id="{4655C19E-A589-18AE-0E93-83122F178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521601"/>
            <a:ext cx="1120923" cy="11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 descr="The official seal of the California Department of Education.">
            <a:extLst>
              <a:ext uri="{FF2B5EF4-FFF2-40B4-BE49-F238E27FC236}">
                <a16:creationId xmlns:a16="http://schemas.microsoft.com/office/drawing/2014/main" id="{3CDA1A1E-C09D-412F-E25B-18043C945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521601"/>
            <a:ext cx="1120923" cy="11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The official seal of the California Department of Education.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FE142D-C0C6-932B-A979-2BDB3B65F6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4333-266E-4058-A022-4DFA6BF7E7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F4AE5-55E6-00F6-E230-9E971544D5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06CEE-6B70-4398-A4A5-54F3D6BA60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The official seal of the California Department of Education.">
            <a:extLst>
              <a:ext uri="{FF2B5EF4-FFF2-40B4-BE49-F238E27FC236}">
                <a16:creationId xmlns:a16="http://schemas.microsoft.com/office/drawing/2014/main" id="{12F35C37-46E6-3EC8-7B6C-9581E0C46C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521601"/>
            <a:ext cx="1120923" cy="11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46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F105A-67F1-93BE-EC9F-D1FD4D3B8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06CEE-6B70-4398-A4A5-54F3D6BA60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he official seal of the California Department of Education.">
            <a:extLst>
              <a:ext uri="{FF2B5EF4-FFF2-40B4-BE49-F238E27FC236}">
                <a16:creationId xmlns:a16="http://schemas.microsoft.com/office/drawing/2014/main" id="{6BE8322F-ECE6-9793-D0AF-E87DC51DD3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521601"/>
            <a:ext cx="1120923" cy="11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1"/>
            <a:ext cx="11887200" cy="450612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61497-721F-C311-E3B2-B00F188191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The official seal of the California Department of Education.">
            <a:extLst>
              <a:ext uri="{FF2B5EF4-FFF2-40B4-BE49-F238E27FC236}">
                <a16:creationId xmlns:a16="http://schemas.microsoft.com/office/drawing/2014/main" id="{F4201B04-1C40-CA61-1B2A-0E0F85368C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521601"/>
            <a:ext cx="1120923" cy="11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AE247-2109-A6B3-EABF-E84E5EB02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B1F-D90C-40F8-90BE-5B39FC7901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The official seal of the California Department of Education.">
            <a:extLst>
              <a:ext uri="{FF2B5EF4-FFF2-40B4-BE49-F238E27FC236}">
                <a16:creationId xmlns:a16="http://schemas.microsoft.com/office/drawing/2014/main" id="{591794BB-A238-4587-0450-5393D8ECB8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521601"/>
            <a:ext cx="1120923" cy="11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6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1D92D-E948-BD27-1449-A4452E7AAB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B1F-D90C-40F8-90BE-5B39FC7901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he official seal of the California Department of Education.">
            <a:extLst>
              <a:ext uri="{FF2B5EF4-FFF2-40B4-BE49-F238E27FC236}">
                <a16:creationId xmlns:a16="http://schemas.microsoft.com/office/drawing/2014/main" id="{DDD67D12-2752-4A22-F4FB-8498CED5C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521601"/>
            <a:ext cx="1120923" cy="11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68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E1F9F-4AAD-9F3B-2FFC-47DE8C73DD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B1F-D90C-40F8-90BE-5B39FC7901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00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8150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y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6651" y="161925"/>
            <a:ext cx="1638692" cy="1655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7097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B1B5C-61D4-A866-498C-AC4055470F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418EE-AE24-4B0F-8278-886358F6AD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he official seal of the California Department of Education.">
            <a:extLst>
              <a:ext uri="{FF2B5EF4-FFF2-40B4-BE49-F238E27FC236}">
                <a16:creationId xmlns:a16="http://schemas.microsoft.com/office/drawing/2014/main" id="{1C3B5A59-C234-A8BF-CFF3-795AFA76B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521601"/>
            <a:ext cx="1120923" cy="11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7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5F2AA-2667-CD61-148C-55354A067F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418EE-AE24-4B0F-8278-886358F6AD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he official seal of the California Department of Education.">
            <a:extLst>
              <a:ext uri="{FF2B5EF4-FFF2-40B4-BE49-F238E27FC236}">
                <a16:creationId xmlns:a16="http://schemas.microsoft.com/office/drawing/2014/main" id="{68D91F5E-34FA-3B6E-3920-0C96A38D88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521601"/>
            <a:ext cx="1120923" cy="11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571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467BE9-1491-1883-0879-4CAEACE53E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418EE-AE24-4B0F-8278-886358F6A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1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1"/>
            <a:ext cx="5852160" cy="45061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45061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9C719-0DC9-051F-0B24-B873939CBD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he official seal of the California Department of Education.">
            <a:extLst>
              <a:ext uri="{FF2B5EF4-FFF2-40B4-BE49-F238E27FC236}">
                <a16:creationId xmlns:a16="http://schemas.microsoft.com/office/drawing/2014/main" id="{9037218C-9230-B8EA-2C52-E9EA60F150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521601"/>
            <a:ext cx="1120923" cy="11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y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366" y="203799"/>
            <a:ext cx="10468303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364" y="1638301"/>
            <a:ext cx="10468303" cy="4415658"/>
          </a:xfrm>
        </p:spPr>
        <p:txBody>
          <a:bodyPr>
            <a:normAutofit/>
          </a:bodyPr>
          <a:lstStyle>
            <a:lvl1pPr>
              <a:defRPr sz="3200"/>
            </a:lvl1pPr>
            <a:lvl2pPr marL="111125" indent="0"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61497-721F-C311-E3B2-B00F188191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The official seal of the California Department of Education.">
            <a:extLst>
              <a:ext uri="{FF2B5EF4-FFF2-40B4-BE49-F238E27FC236}">
                <a16:creationId xmlns:a16="http://schemas.microsoft.com/office/drawing/2014/main" id="{F4201B04-1C40-CA61-1B2A-0E0F85368C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521601"/>
            <a:ext cx="1120923" cy="11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2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ve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366" y="203799"/>
            <a:ext cx="10468303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365" y="1638301"/>
            <a:ext cx="3845036" cy="2235199"/>
          </a:xfrm>
        </p:spPr>
        <p:txBody>
          <a:bodyPr>
            <a:normAutofit/>
          </a:bodyPr>
          <a:lstStyle>
            <a:lvl1pPr>
              <a:defRPr sz="3200"/>
            </a:lvl1pPr>
            <a:lvl2pPr marL="111125" indent="0"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61497-721F-C311-E3B2-B00F188191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The official seal of the California Department of Education.">
            <a:extLst>
              <a:ext uri="{FF2B5EF4-FFF2-40B4-BE49-F238E27FC236}">
                <a16:creationId xmlns:a16="http://schemas.microsoft.com/office/drawing/2014/main" id="{F4201B04-1C40-CA61-1B2A-0E0F85368C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521601"/>
            <a:ext cx="1120923" cy="11326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C8D1-F886-E9A5-B77C-98A4DA817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752600"/>
            <a:ext cx="3289300" cy="208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18AB3B-730C-A67E-1AD7-9F8356D076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56100" y="4025900"/>
            <a:ext cx="3022600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288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venn w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366" y="203799"/>
            <a:ext cx="10468303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765301"/>
            <a:ext cx="2794000" cy="914400"/>
          </a:xfrm>
        </p:spPr>
        <p:txBody>
          <a:bodyPr>
            <a:normAutofit/>
          </a:bodyPr>
          <a:lstStyle>
            <a:lvl1pPr>
              <a:defRPr sz="3200"/>
            </a:lvl1pPr>
            <a:lvl2pPr marL="111125" indent="0"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61497-721F-C311-E3B2-B00F188191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The official seal of the California Department of Education.">
            <a:extLst>
              <a:ext uri="{FF2B5EF4-FFF2-40B4-BE49-F238E27FC236}">
                <a16:creationId xmlns:a16="http://schemas.microsoft.com/office/drawing/2014/main" id="{F4201B04-1C40-CA61-1B2A-0E0F85368C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521601"/>
            <a:ext cx="1120923" cy="11326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C8D1-F886-E9A5-B77C-98A4DA817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67934" y="1765300"/>
            <a:ext cx="2587735" cy="91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18AB3B-730C-A67E-1AD7-9F8356D076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16900" y="3750940"/>
            <a:ext cx="2587735" cy="11385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B8F7CB-4C84-2CE2-5808-4F846838D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8600" y="1765300"/>
            <a:ext cx="4597400" cy="4152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77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yes 7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366" y="203799"/>
            <a:ext cx="10468303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765301"/>
            <a:ext cx="2794000" cy="914400"/>
          </a:xfrm>
        </p:spPr>
        <p:txBody>
          <a:bodyPr>
            <a:normAutofit/>
          </a:bodyPr>
          <a:lstStyle>
            <a:lvl1pPr>
              <a:defRPr sz="3200"/>
            </a:lvl1pPr>
            <a:lvl2pPr marL="111125" indent="0"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61497-721F-C311-E3B2-B00F188191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The official seal of the California Department of Education.">
            <a:extLst>
              <a:ext uri="{FF2B5EF4-FFF2-40B4-BE49-F238E27FC236}">
                <a16:creationId xmlns:a16="http://schemas.microsoft.com/office/drawing/2014/main" id="{F4201B04-1C40-CA61-1B2A-0E0F85368C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521601"/>
            <a:ext cx="1120923" cy="11326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C8D1-F886-E9A5-B77C-98A4DA817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67934" y="1765300"/>
            <a:ext cx="2587735" cy="91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18AB3B-730C-A67E-1AD7-9F8356D076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16900" y="3750940"/>
            <a:ext cx="2587735" cy="11385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B8F7CB-4C84-2CE2-5808-4F846838D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8600" y="1765300"/>
            <a:ext cx="3086100" cy="1092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D4AD089-9EF6-5232-6FBE-EDD9BA9DF0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20935" y="2336800"/>
            <a:ext cx="3086100" cy="1092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F5BFA3D-11E0-BEFD-BBFB-EF5055557F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54150" y="3905251"/>
            <a:ext cx="3086100" cy="1092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9D43140-36A4-D203-E88E-02AC6AFB40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37100" y="3715738"/>
            <a:ext cx="3086100" cy="1092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62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yes w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366" y="203799"/>
            <a:ext cx="10468303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364" y="1638301"/>
            <a:ext cx="10468303" cy="1159490"/>
          </a:xfrm>
        </p:spPr>
        <p:txBody>
          <a:bodyPr>
            <a:normAutofit/>
          </a:bodyPr>
          <a:lstStyle>
            <a:lvl1pPr>
              <a:defRPr sz="3200"/>
            </a:lvl1pPr>
            <a:lvl2pPr marL="111125" indent="0"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61497-721F-C311-E3B2-B00F188191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The official seal of the California Department of Education.">
            <a:extLst>
              <a:ext uri="{FF2B5EF4-FFF2-40B4-BE49-F238E27FC236}">
                <a16:creationId xmlns:a16="http://schemas.microsoft.com/office/drawing/2014/main" id="{F4201B04-1C40-CA61-1B2A-0E0F85368C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521601"/>
            <a:ext cx="1120923" cy="1132600"/>
          </a:xfrm>
          <a:prstGeom prst="rect">
            <a:avLst/>
          </a:prstGeom>
        </p:spPr>
      </p:pic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D59D2EE9-3A45-DE93-1647-0CFD4050C50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387475" y="2947988"/>
            <a:ext cx="10467975" cy="28940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03E7D-3CFE-2E4E-3E1F-DEB149F5E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7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34C8D5D0-5ABB-40D7-A021-B610E9560A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5" r:id="rId2"/>
    <p:sldLayoutId id="2147483656" r:id="rId3"/>
    <p:sldLayoutId id="2147483657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7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AA6D8-942E-1A72-16E5-62C9394E8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702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576418EE-AE24-4B0F-8278-886358F6A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5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AA6D8-942E-1A72-16E5-62C9394E8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702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418EE-AE24-4B0F-8278-886358F6AD96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C4A6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C4A6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23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AA6D8-942E-1A72-16E5-62C9394E8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702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418EE-AE24-4B0F-8278-886358F6AD96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C4A6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C4A6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60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AA6D8-942E-1A72-16E5-62C9394E8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702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576418EE-AE24-4B0F-8278-886358F6A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9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62" r:id="rId3"/>
    <p:sldLayoutId id="2147483663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49AC6-B6F5-BF1A-CA9E-DC3D77E56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B38DB9A7-09E9-40AC-9982-F108DF5228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DEDC7-951A-7375-0156-84A4C4166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66B98434-C384-4E23-B7AF-D2A2C0334C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DA460-525A-D8A2-2F82-97074960B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6FE4333-266E-4058-A022-4DFA6BF7E7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C1ED7-5501-5FCF-6018-56C1B8A5C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28A06CEE-6B70-4398-A4A5-54F3D6BA60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654200"/>
            <a:ext cx="12192000" cy="2038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79AF4-67B8-1E00-B7AF-F2A452E13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678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3CADAB1F-D90C-40F8-90BE-5B39FC7901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qs/vi/processes.asp#analyzingdata" TargetMode="External"/><Relationship Id="rId2" Type="http://schemas.openxmlformats.org/officeDocument/2006/relationships/hyperlink" Target="https://www.cde.ca.gov/qs/vi/processes.asp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e.ca.gov/sp/sw/t1/csss.asp#goal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sw/t1/csss.asp#goal" TargetMode="External"/><Relationship Id="rId7" Type="http://schemas.openxmlformats.org/officeDocument/2006/relationships/hyperlink" Target="https://www.cde.ca.gov/sp/sw/t1/documents/contimp2cw5.doc" TargetMode="External"/><Relationship Id="rId2" Type="http://schemas.openxmlformats.org/officeDocument/2006/relationships/hyperlink" Target="https://www.caschooldashboard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de.ca.gov/sp/sw/t1/documents/driverdiagramtemplate.docx" TargetMode="External"/><Relationship Id="rId5" Type="http://schemas.openxmlformats.org/officeDocument/2006/relationships/hyperlink" Target="https://www.cde.ca.gov/sp/sw/t1/documents/contimprct.doc" TargetMode="External"/><Relationship Id="rId4" Type="http://schemas.openxmlformats.org/officeDocument/2006/relationships/hyperlink" Target="https://www.cde.ca.gov/sp/sw/t1/continuousimprovement.asp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i.org/downloads/District%20School%20Improvement%20Integrated%20Resources.pdf" TargetMode="External"/><Relationship Id="rId2" Type="http://schemas.openxmlformats.org/officeDocument/2006/relationships/hyperlink" Target="https://www.cde.ca.gov/qs/vi/processes.asp#analyzingdata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cs.google.com/document/d/1REtfTpiTUh0rY6BFoqGBCQjmo9khxiXUmJ13zoNYoBg/edit" TargetMode="External"/><Relationship Id="rId5" Type="http://schemas.openxmlformats.org/officeDocument/2006/relationships/hyperlink" Target="https://www.ed.gov/teaching-and-administration/lead-and-manage-my-school/state-support-network/cop/scaling-needs-assessment" TargetMode="External"/><Relationship Id="rId4" Type="http://schemas.openxmlformats.org/officeDocument/2006/relationships/hyperlink" Target="https://www.ed.gov/sites/ed/files/2020/10/needsassessment-final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1637D-800E-118D-7DEB-63A2871DB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4600"/>
            <a:ext cx="9144000" cy="2849880"/>
          </a:xfrm>
        </p:spPr>
        <p:txBody>
          <a:bodyPr>
            <a:normAutofit fontScale="90000"/>
          </a:bodyPr>
          <a:lstStyle/>
          <a:p>
            <a:r>
              <a:rPr lang="en-US" b="0" spc="-10" dirty="0">
                <a:latin typeface="Arial"/>
                <a:cs typeface="Arial"/>
              </a:rPr>
              <a:t>California’s </a:t>
            </a:r>
            <a:r>
              <a:rPr lang="en-US" b="0" dirty="0">
                <a:latin typeface="Arial"/>
                <a:cs typeface="Arial"/>
              </a:rPr>
              <a:t>System of</a:t>
            </a:r>
            <a:r>
              <a:rPr lang="en-US" b="0" spc="-8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Support  2–Assess</a:t>
            </a:r>
            <a:r>
              <a:rPr lang="en-US" b="0" spc="-5" dirty="0">
                <a:latin typeface="Arial"/>
                <a:cs typeface="Arial"/>
              </a:rPr>
              <a:t> Needs</a:t>
            </a:r>
            <a:br>
              <a:rPr lang="en-US" b="0" spc="-5" dirty="0">
                <a:latin typeface="Arial"/>
                <a:cs typeface="Arial"/>
              </a:rPr>
            </a:br>
            <a:br>
              <a:rPr lang="en-US" b="0" spc="-5" dirty="0">
                <a:latin typeface="Arial"/>
                <a:cs typeface="Arial"/>
              </a:rPr>
            </a:br>
            <a:r>
              <a:rPr lang="en-US" sz="4900" b="1" dirty="0">
                <a:latin typeface="Arial"/>
                <a:cs typeface="Arial"/>
              </a:rPr>
              <a:t>Module 2C: Introduction to</a:t>
            </a:r>
            <a:r>
              <a:rPr lang="en-US" sz="4900" b="1" spc="-90" dirty="0">
                <a:latin typeface="Arial"/>
                <a:cs typeface="Arial"/>
              </a:rPr>
              <a:t> </a:t>
            </a:r>
            <a:r>
              <a:rPr lang="en-US" sz="4900" b="1" dirty="0">
                <a:latin typeface="Arial"/>
                <a:cs typeface="Arial"/>
              </a:rPr>
              <a:t>Root  Cause</a:t>
            </a:r>
            <a:r>
              <a:rPr lang="en-US" sz="4900" b="1" spc="-170" dirty="0">
                <a:latin typeface="Arial"/>
                <a:cs typeface="Arial"/>
              </a:rPr>
              <a:t> </a:t>
            </a:r>
            <a:r>
              <a:rPr lang="en-US" sz="4900" b="1" dirty="0">
                <a:latin typeface="Arial"/>
                <a:cs typeface="Arial"/>
              </a:rPr>
              <a:t>Analysis</a:t>
            </a:r>
            <a:br>
              <a:rPr lang="en-US" sz="6000" dirty="0">
                <a:latin typeface="Arial"/>
                <a:cs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85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What is </a:t>
            </a:r>
            <a:r>
              <a:rPr spc="-5" dirty="0"/>
              <a:t>Root </a:t>
            </a:r>
            <a:r>
              <a:rPr dirty="0"/>
              <a:t>Cause Analysis?</a:t>
            </a:r>
            <a:r>
              <a:rPr spc="-220" dirty="0"/>
              <a:t> </a:t>
            </a:r>
            <a:r>
              <a:rPr dirty="0"/>
              <a:t>(1)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2A091F-F48F-43FC-142A-ECAA979A9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2700" marR="1324610" indent="0">
              <a:lnSpc>
                <a:spcPct val="100000"/>
              </a:lnSpc>
              <a:spcBef>
                <a:spcPts val="105"/>
              </a:spcBef>
              <a:buNone/>
              <a:tabLst>
                <a:tab pos="354965" algn="l"/>
                <a:tab pos="355600" algn="l"/>
              </a:tabLst>
            </a:pPr>
            <a:r>
              <a:rPr lang="en-US" sz="3600" dirty="0">
                <a:latin typeface="Arial"/>
                <a:cs typeface="Arial"/>
              </a:rPr>
              <a:t>Root cause analysis is </a:t>
            </a:r>
            <a:r>
              <a:rPr lang="en-US" sz="3600" spc="-5" dirty="0">
                <a:latin typeface="Arial"/>
                <a:cs typeface="Arial"/>
              </a:rPr>
              <a:t>part </a:t>
            </a:r>
            <a:r>
              <a:rPr lang="en-US" sz="3600" dirty="0">
                <a:latin typeface="Arial"/>
                <a:cs typeface="Arial"/>
              </a:rPr>
              <a:t>of the</a:t>
            </a:r>
            <a:r>
              <a:rPr lang="en-US" sz="3600" spc="-150" dirty="0">
                <a:latin typeface="Arial"/>
                <a:cs typeface="Arial"/>
              </a:rPr>
              <a:t> </a:t>
            </a:r>
            <a:r>
              <a:rPr lang="en-US" sz="3600" spc="-5" dirty="0">
                <a:latin typeface="Arial"/>
                <a:cs typeface="Arial"/>
              </a:rPr>
              <a:t>needs  </a:t>
            </a:r>
            <a:r>
              <a:rPr lang="en-US" sz="3600" dirty="0">
                <a:latin typeface="Arial"/>
                <a:cs typeface="Arial"/>
              </a:rPr>
              <a:t>assessment</a:t>
            </a:r>
            <a:r>
              <a:rPr lang="en-US" sz="3600" spc="-45" dirty="0">
                <a:latin typeface="Arial"/>
                <a:cs typeface="Arial"/>
              </a:rPr>
              <a:t> </a:t>
            </a:r>
            <a:r>
              <a:rPr lang="en-US" sz="3600" dirty="0">
                <a:latin typeface="Arial"/>
                <a:cs typeface="Arial"/>
              </a:rPr>
              <a:t>process. </a:t>
            </a:r>
            <a:r>
              <a:rPr lang="en-US" sz="3600" spc="-10" dirty="0">
                <a:latin typeface="Arial"/>
                <a:cs typeface="Arial"/>
              </a:rPr>
              <a:t>Root </a:t>
            </a:r>
            <a:r>
              <a:rPr lang="en-US" sz="3600" spc="-5" dirty="0">
                <a:latin typeface="Arial"/>
                <a:cs typeface="Arial"/>
              </a:rPr>
              <a:t>cause is defined as </a:t>
            </a:r>
            <a:r>
              <a:rPr lang="en-US" sz="3600" dirty="0">
                <a:latin typeface="Arial"/>
                <a:cs typeface="Arial"/>
              </a:rPr>
              <a:t>“the </a:t>
            </a:r>
            <a:r>
              <a:rPr lang="en-US" sz="3600" spc="-5" dirty="0">
                <a:latin typeface="Arial"/>
                <a:cs typeface="Arial"/>
              </a:rPr>
              <a:t>deepest underlying cause </a:t>
            </a:r>
            <a:r>
              <a:rPr lang="en-US" sz="3600" dirty="0">
                <a:latin typeface="Arial"/>
                <a:cs typeface="Arial"/>
              </a:rPr>
              <a:t>or </a:t>
            </a:r>
            <a:r>
              <a:rPr lang="en-US" sz="3600" spc="-5" dirty="0">
                <a:latin typeface="Arial"/>
                <a:cs typeface="Arial"/>
              </a:rPr>
              <a:t>causes of </a:t>
            </a:r>
            <a:r>
              <a:rPr lang="en-US" sz="3600" dirty="0">
                <a:latin typeface="Arial"/>
                <a:cs typeface="Arial"/>
              </a:rPr>
              <a:t>positive </a:t>
            </a:r>
            <a:r>
              <a:rPr lang="en-US" sz="3600" spc="-5" dirty="0">
                <a:latin typeface="Arial"/>
                <a:cs typeface="Arial"/>
              </a:rPr>
              <a:t>or negative symptoms within </a:t>
            </a:r>
            <a:r>
              <a:rPr lang="en-US" sz="3600" dirty="0">
                <a:latin typeface="Arial"/>
                <a:cs typeface="Arial"/>
              </a:rPr>
              <a:t>any process that, </a:t>
            </a:r>
            <a:r>
              <a:rPr lang="en-US" sz="3600" spc="-5" dirty="0">
                <a:latin typeface="Arial"/>
                <a:cs typeface="Arial"/>
              </a:rPr>
              <a:t>if </a:t>
            </a:r>
            <a:r>
              <a:rPr lang="en-US" sz="3600" dirty="0">
                <a:latin typeface="Arial"/>
                <a:cs typeface="Arial"/>
              </a:rPr>
              <a:t>dissolved, </a:t>
            </a:r>
            <a:r>
              <a:rPr lang="en-US" sz="3600" spc="-5" dirty="0">
                <a:latin typeface="Arial"/>
                <a:cs typeface="Arial"/>
              </a:rPr>
              <a:t>would </a:t>
            </a:r>
            <a:r>
              <a:rPr lang="en-US" sz="3600" dirty="0">
                <a:latin typeface="Arial"/>
                <a:cs typeface="Arial"/>
              </a:rPr>
              <a:t>result </a:t>
            </a:r>
            <a:r>
              <a:rPr lang="en-US" sz="3600" spc="-5" dirty="0">
                <a:latin typeface="Arial"/>
                <a:cs typeface="Arial"/>
              </a:rPr>
              <a:t>in elimination or </a:t>
            </a:r>
            <a:r>
              <a:rPr lang="en-US" sz="3600" dirty="0">
                <a:latin typeface="Arial"/>
                <a:cs typeface="Arial"/>
              </a:rPr>
              <a:t>substantial reduction of </a:t>
            </a:r>
            <a:r>
              <a:rPr lang="en-US" sz="3600" spc="-5" dirty="0">
                <a:latin typeface="Arial"/>
                <a:cs typeface="Arial"/>
              </a:rPr>
              <a:t>the symptom.” </a:t>
            </a:r>
          </a:p>
          <a:p>
            <a:pPr marL="12700" marR="1324610" indent="0">
              <a:lnSpc>
                <a:spcPct val="100000"/>
              </a:lnSpc>
              <a:spcBef>
                <a:spcPts val="105"/>
              </a:spcBef>
              <a:buNone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Arial"/>
                <a:cs typeface="Arial"/>
              </a:rPr>
              <a:t>(</a:t>
            </a:r>
            <a:r>
              <a:rPr lang="en-US" sz="2400" dirty="0">
                <a:latin typeface="Arial"/>
                <a:cs typeface="Arial"/>
              </a:rPr>
              <a:t>Preuss, </a:t>
            </a:r>
            <a:r>
              <a:rPr lang="en-US" sz="2400" spc="-130" dirty="0">
                <a:latin typeface="Arial"/>
                <a:cs typeface="Arial"/>
              </a:rPr>
              <a:t>Paul.  </a:t>
            </a:r>
            <a:r>
              <a:rPr lang="en-US" sz="2400" dirty="0">
                <a:latin typeface="Arial"/>
                <a:cs typeface="Arial"/>
              </a:rPr>
              <a:t>2003. </a:t>
            </a:r>
            <a:r>
              <a:rPr lang="en-US" sz="2400" i="1" dirty="0">
                <a:latin typeface="Arial"/>
                <a:cs typeface="Arial"/>
              </a:rPr>
              <a:t>Root Cause </a:t>
            </a:r>
            <a:r>
              <a:rPr lang="en-US" sz="2400" i="1" spc="-5" dirty="0">
                <a:latin typeface="Arial"/>
                <a:cs typeface="Arial"/>
              </a:rPr>
              <a:t>Analysis: </a:t>
            </a:r>
            <a:r>
              <a:rPr lang="en-US" sz="2400" i="1" dirty="0">
                <a:latin typeface="Arial"/>
                <a:cs typeface="Arial"/>
              </a:rPr>
              <a:t>School </a:t>
            </a:r>
            <a:r>
              <a:rPr lang="en-US" sz="2400" i="1" spc="-5" dirty="0">
                <a:latin typeface="Arial"/>
                <a:cs typeface="Arial"/>
              </a:rPr>
              <a:t>Leader’s </a:t>
            </a:r>
            <a:r>
              <a:rPr lang="en-US" sz="2400" i="1" dirty="0">
                <a:latin typeface="Arial"/>
                <a:cs typeface="Arial"/>
              </a:rPr>
              <a:t>Guide</a:t>
            </a:r>
            <a:r>
              <a:rPr lang="en-US" sz="2400" i="1" spc="-335" dirty="0">
                <a:latin typeface="Arial"/>
                <a:cs typeface="Arial"/>
              </a:rPr>
              <a:t> </a:t>
            </a:r>
            <a:r>
              <a:rPr lang="en-US" sz="2400" i="1" dirty="0">
                <a:latin typeface="Arial"/>
                <a:cs typeface="Arial"/>
              </a:rPr>
              <a:t>to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i="1" dirty="0">
                <a:latin typeface="Arial"/>
                <a:cs typeface="Arial"/>
              </a:rPr>
              <a:t>Using Data to Dissolve Problems</a:t>
            </a:r>
            <a:r>
              <a:rPr lang="en-US" sz="2400" dirty="0">
                <a:latin typeface="Arial"/>
                <a:cs typeface="Arial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7B2533-48FE-918B-E68F-7EC08C8280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What is </a:t>
            </a:r>
            <a:r>
              <a:rPr spc="-5" dirty="0"/>
              <a:t>Root </a:t>
            </a:r>
            <a:r>
              <a:rPr dirty="0"/>
              <a:t>Cause Analysis?</a:t>
            </a:r>
            <a:r>
              <a:rPr spc="-220" dirty="0"/>
              <a:t> </a:t>
            </a:r>
            <a:r>
              <a:rPr dirty="0"/>
              <a:t>(2)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7638F-D4A8-F381-8570-48F771007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Arial"/>
                <a:cs typeface="Arial"/>
              </a:rPr>
              <a:t>Root cause analysis is a </a:t>
            </a:r>
            <a:r>
              <a:rPr lang="en-US" sz="3200" spc="-5" dirty="0">
                <a:latin typeface="Arial"/>
                <a:cs typeface="Arial"/>
              </a:rPr>
              <a:t>strategy used </a:t>
            </a:r>
            <a:r>
              <a:rPr lang="en-US" sz="3200" dirty="0">
                <a:latin typeface="Arial"/>
                <a:cs typeface="Arial"/>
              </a:rPr>
              <a:t>to </a:t>
            </a:r>
            <a:r>
              <a:rPr lang="en-US" sz="3200" spc="-5" dirty="0">
                <a:latin typeface="Arial"/>
                <a:cs typeface="Arial"/>
              </a:rPr>
              <a:t>thoroughly examine </a:t>
            </a:r>
            <a:r>
              <a:rPr lang="en-US" sz="3200" dirty="0">
                <a:latin typeface="Arial"/>
                <a:cs typeface="Arial"/>
              </a:rPr>
              <a:t>practices, processes, </a:t>
            </a:r>
            <a:r>
              <a:rPr lang="en-US" sz="3200" spc="-5" dirty="0">
                <a:latin typeface="Arial"/>
                <a:cs typeface="Arial"/>
              </a:rPr>
              <a:t>and routines </a:t>
            </a:r>
            <a:r>
              <a:rPr lang="en-US" sz="3200" dirty="0">
                <a:latin typeface="Arial"/>
                <a:cs typeface="Arial"/>
              </a:rPr>
              <a:t>to </a:t>
            </a:r>
            <a:r>
              <a:rPr lang="en-US" sz="3200" spc="-5" dirty="0">
                <a:latin typeface="Arial"/>
                <a:cs typeface="Arial"/>
              </a:rPr>
              <a:t>determine their impact </a:t>
            </a:r>
            <a:r>
              <a:rPr lang="en-US" sz="3200" dirty="0">
                <a:latin typeface="Arial"/>
                <a:cs typeface="Arial"/>
              </a:rPr>
              <a:t>on </a:t>
            </a:r>
            <a:r>
              <a:rPr lang="en-US" sz="3200" spc="-5" dirty="0">
                <a:latin typeface="Arial"/>
                <a:cs typeface="Arial"/>
              </a:rPr>
              <a:t>outcomes. </a:t>
            </a:r>
            <a:r>
              <a:rPr lang="en-US" sz="3200" dirty="0">
                <a:latin typeface="Arial"/>
                <a:cs typeface="Arial"/>
              </a:rPr>
              <a:t>It </a:t>
            </a:r>
            <a:r>
              <a:rPr lang="en-US" sz="3200" spc="-5" dirty="0">
                <a:latin typeface="Arial"/>
                <a:cs typeface="Arial"/>
              </a:rPr>
              <a:t>answers </a:t>
            </a:r>
            <a:r>
              <a:rPr lang="en-US" sz="3200" dirty="0">
                <a:latin typeface="Arial"/>
                <a:cs typeface="Arial"/>
              </a:rPr>
              <a:t>the </a:t>
            </a:r>
            <a:r>
              <a:rPr lang="en-US" sz="3200" spc="-5" dirty="0">
                <a:latin typeface="Arial"/>
                <a:cs typeface="Arial"/>
              </a:rPr>
              <a:t>“Why?” </a:t>
            </a:r>
            <a:r>
              <a:rPr lang="en-US" sz="3200" spc="-10" dirty="0">
                <a:latin typeface="Arial"/>
                <a:cs typeface="Arial"/>
              </a:rPr>
              <a:t>behind </a:t>
            </a:r>
            <a:r>
              <a:rPr lang="en-US" sz="3200" spc="-5" dirty="0">
                <a:latin typeface="Arial"/>
                <a:cs typeface="Arial"/>
              </a:rPr>
              <a:t>each identified area of improvement.</a:t>
            </a:r>
            <a:endParaRPr lang="en-US" sz="3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FEE4A-DC73-31E3-76D2-2F01038D57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CCC7CB-B00D-02CB-0101-0881F4481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Root Cause Analysis Occur in the Needs Assessment Process?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85ABE-3CA4-BF59-84FF-A7FAACFC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pc="-5" dirty="0">
                <a:latin typeface="Arial"/>
                <a:cs typeface="Arial"/>
              </a:rPr>
              <a:t>Pre-populate the needs assessment with readily  available data (e.g., demographic, student outcomes).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Gather survey data.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data and compile into an easily digestible format.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Facilitate onsite meetings to gather more data, analyze existing data, and determine initial discoveries and action items.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summary of discoveries to inform plan creation.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916A3-23C1-CB03-5442-85AB6B66C4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66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9DFBAE2-989B-A94A-F297-72E4EB9A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Process for</a:t>
            </a:r>
            <a:r>
              <a:rPr lang="en-US" spc="-90" dirty="0"/>
              <a:t> </a:t>
            </a:r>
            <a:r>
              <a:rPr lang="en-US" dirty="0"/>
              <a:t>Conducting a Root Cause</a:t>
            </a:r>
            <a:r>
              <a:rPr lang="en-US" spc="-215" dirty="0"/>
              <a:t> </a:t>
            </a:r>
            <a:r>
              <a:rPr lang="en-US" dirty="0"/>
              <a:t>Analysis?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8D8BC-4119-619A-278A-B55B910B4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Onsite </a:t>
            </a:r>
            <a:r>
              <a:rPr lang="en-US" sz="3200" b="1" spc="-5" dirty="0">
                <a:solidFill>
                  <a:srgbClr val="FFFF00"/>
                </a:solidFill>
                <a:latin typeface="Arial"/>
                <a:cs typeface="Arial"/>
              </a:rPr>
              <a:t>analysis 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meetings </a:t>
            </a:r>
            <a:r>
              <a:rPr lang="en-US" sz="3200" dirty="0">
                <a:latin typeface="Arial"/>
                <a:cs typeface="Arial"/>
              </a:rPr>
              <a:t>are an </a:t>
            </a:r>
            <a:r>
              <a:rPr lang="en-US" sz="3200" spc="-5" dirty="0">
                <a:latin typeface="Arial"/>
                <a:cs typeface="Arial"/>
              </a:rPr>
              <a:t>opportunity for  representatives </a:t>
            </a:r>
            <a:r>
              <a:rPr lang="en-US" sz="3200" dirty="0">
                <a:latin typeface="Arial"/>
                <a:cs typeface="Arial"/>
              </a:rPr>
              <a:t>from the LEA </a:t>
            </a:r>
            <a:r>
              <a:rPr lang="en-US" sz="3200" spc="-5" dirty="0">
                <a:latin typeface="Arial"/>
                <a:cs typeface="Arial"/>
              </a:rPr>
              <a:t>and other educational partners </a:t>
            </a:r>
            <a:r>
              <a:rPr lang="en-US" sz="3200" spc="-10" dirty="0">
                <a:latin typeface="Arial"/>
                <a:cs typeface="Arial"/>
              </a:rPr>
              <a:t>to </a:t>
            </a:r>
            <a:r>
              <a:rPr lang="en-US" sz="3200" dirty="0">
                <a:latin typeface="Arial"/>
                <a:cs typeface="Arial"/>
              </a:rPr>
              <a:t>come </a:t>
            </a:r>
            <a:r>
              <a:rPr lang="en-US" sz="3200" spc="-5" dirty="0">
                <a:latin typeface="Arial"/>
                <a:cs typeface="Arial"/>
              </a:rPr>
              <a:t>together </a:t>
            </a:r>
            <a:r>
              <a:rPr lang="en-US" sz="3200" dirty="0">
                <a:latin typeface="Arial"/>
                <a:cs typeface="Arial"/>
              </a:rPr>
              <a:t>as a </a:t>
            </a:r>
            <a:r>
              <a:rPr lang="en-US" sz="3200" spc="-5" dirty="0">
                <a:latin typeface="Arial"/>
                <a:cs typeface="Arial"/>
              </a:rPr>
              <a:t>team</a:t>
            </a:r>
            <a:r>
              <a:rPr lang="en-US" sz="3200" spc="-65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to </a:t>
            </a:r>
            <a:r>
              <a:rPr lang="en-US" sz="3200" dirty="0">
                <a:latin typeface="Arial"/>
                <a:cs typeface="Arial"/>
              </a:rPr>
              <a:t>analyze the </a:t>
            </a:r>
            <a:r>
              <a:rPr lang="en-US" sz="3200" spc="-5" dirty="0">
                <a:latin typeface="Arial"/>
                <a:cs typeface="Arial"/>
              </a:rPr>
              <a:t>data collected during the needs </a:t>
            </a:r>
            <a:r>
              <a:rPr lang="en-US" sz="3200" dirty="0">
                <a:latin typeface="Arial"/>
                <a:cs typeface="Arial"/>
              </a:rPr>
              <a:t>assessment process </a:t>
            </a:r>
            <a:r>
              <a:rPr lang="en-US" sz="3200" spc="-5" dirty="0">
                <a:latin typeface="Arial"/>
                <a:cs typeface="Arial"/>
              </a:rPr>
              <a:t>and </a:t>
            </a:r>
            <a:r>
              <a:rPr lang="en-US" sz="3200" b="1" spc="-5" dirty="0">
                <a:solidFill>
                  <a:srgbClr val="FFFF00"/>
                </a:solidFill>
                <a:latin typeface="Arial"/>
                <a:cs typeface="Arial"/>
              </a:rPr>
              <a:t>collaboratively 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identify </a:t>
            </a:r>
            <a:r>
              <a:rPr lang="en-US" sz="3200" dirty="0">
                <a:latin typeface="Arial"/>
                <a:cs typeface="Arial"/>
              </a:rPr>
              <a:t>LEA </a:t>
            </a:r>
            <a:r>
              <a:rPr lang="en-US" sz="3200" spc="-5" dirty="0">
                <a:latin typeface="Arial"/>
                <a:cs typeface="Arial"/>
              </a:rPr>
              <a:t>needs and root </a:t>
            </a:r>
            <a:r>
              <a:rPr lang="en-US" sz="3200" dirty="0">
                <a:latin typeface="Arial"/>
                <a:cs typeface="Arial"/>
              </a:rPr>
              <a:t>causes of </a:t>
            </a:r>
            <a:r>
              <a:rPr lang="en-US" sz="3200" spc="-5" dirty="0">
                <a:latin typeface="Arial"/>
                <a:cs typeface="Arial"/>
              </a:rPr>
              <a:t>those needs.</a:t>
            </a:r>
            <a:endParaRPr lang="en-US" sz="3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B0D4B1-DC77-1D33-CE17-006BEB115F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9F611-1135-07DB-7CB1-4C789778A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71C5B2B7-4DFA-E1A6-3355-6A0CC31C9A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7366" y="244936"/>
            <a:ext cx="10652234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-5" dirty="0"/>
              <a:t>Return to Worksheet 4: Designing Your Needs Assessment Roles and Responsibilities (1)</a:t>
            </a:r>
            <a:endParaRPr sz="4000" spc="-5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FE0304-8BBC-9F13-B9EA-B0C72ECE9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366" y="1523100"/>
            <a:ext cx="10468303" cy="1159490"/>
          </a:xfrm>
        </p:spPr>
        <p:txBody>
          <a:bodyPr/>
          <a:lstStyle/>
          <a:p>
            <a:pPr marL="0" indent="0">
              <a:buNone/>
            </a:pPr>
            <a:r>
              <a:rPr lang="en-US" sz="2400" spc="-5" dirty="0">
                <a:latin typeface="Arial"/>
                <a:cs typeface="Arial"/>
              </a:rPr>
              <a:t>Check off the roles and responsibilities for each educational partner group identified: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Table Placeholder 8" descr="Table listing educational partner groups and various roles and responsibilities.">
            <a:extLst>
              <a:ext uri="{FF2B5EF4-FFF2-40B4-BE49-F238E27FC236}">
                <a16:creationId xmlns:a16="http://schemas.microsoft.com/office/drawing/2014/main" id="{FF010228-3AAE-73BD-E6F6-A5E52364499F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3079122860"/>
              </p:ext>
            </p:extLst>
          </p:nvPr>
        </p:nvGraphicFramePr>
        <p:xfrm>
          <a:off x="115077" y="2284936"/>
          <a:ext cx="11949405" cy="3205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008">
                  <a:extLst>
                    <a:ext uri="{9D8B030D-6E8A-4147-A177-3AD203B41FA5}">
                      <a16:colId xmlns:a16="http://schemas.microsoft.com/office/drawing/2014/main" val="1593649749"/>
                    </a:ext>
                  </a:extLst>
                </a:gridCol>
                <a:gridCol w="2022245">
                  <a:extLst>
                    <a:ext uri="{9D8B030D-6E8A-4147-A177-3AD203B41FA5}">
                      <a16:colId xmlns:a16="http://schemas.microsoft.com/office/drawing/2014/main" val="3473138346"/>
                    </a:ext>
                  </a:extLst>
                </a:gridCol>
                <a:gridCol w="1856792">
                  <a:extLst>
                    <a:ext uri="{9D8B030D-6E8A-4147-A177-3AD203B41FA5}">
                      <a16:colId xmlns:a16="http://schemas.microsoft.com/office/drawing/2014/main" val="3034820564"/>
                    </a:ext>
                  </a:extLst>
                </a:gridCol>
                <a:gridCol w="1446245">
                  <a:extLst>
                    <a:ext uri="{9D8B030D-6E8A-4147-A177-3AD203B41FA5}">
                      <a16:colId xmlns:a16="http://schemas.microsoft.com/office/drawing/2014/main" val="2683641270"/>
                    </a:ext>
                  </a:extLst>
                </a:gridCol>
                <a:gridCol w="1380931">
                  <a:extLst>
                    <a:ext uri="{9D8B030D-6E8A-4147-A177-3AD203B41FA5}">
                      <a16:colId xmlns:a16="http://schemas.microsoft.com/office/drawing/2014/main" val="2371113389"/>
                    </a:ext>
                  </a:extLst>
                </a:gridCol>
                <a:gridCol w="1763485">
                  <a:extLst>
                    <a:ext uri="{9D8B030D-6E8A-4147-A177-3AD203B41FA5}">
                      <a16:colId xmlns:a16="http://schemas.microsoft.com/office/drawing/2014/main" val="380483831"/>
                    </a:ext>
                  </a:extLst>
                </a:gridCol>
                <a:gridCol w="1797699">
                  <a:extLst>
                    <a:ext uri="{9D8B030D-6E8A-4147-A177-3AD203B41FA5}">
                      <a16:colId xmlns:a16="http://schemas.microsoft.com/office/drawing/2014/main" val="4156676842"/>
                    </a:ext>
                  </a:extLst>
                </a:gridCol>
              </a:tblGrid>
              <a:tr h="725521">
                <a:tc>
                  <a:txBody>
                    <a:bodyPr/>
                    <a:lstStyle/>
                    <a:p>
                      <a:r>
                        <a:rPr lang="en-US" sz="2000" dirty="0"/>
                        <a:t>Educational Partner Group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Establishment of Design Requirements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</a:rPr>
                        <a:t>Development of Tools and Processes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Data Collection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bg1"/>
                          </a:solidFill>
                        </a:rPr>
                        <a:t>Analysis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(highlighted)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</a:rPr>
                        <a:t>Onsite Analysis 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(highlighted)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Plan</a:t>
                      </a:r>
                    </a:p>
                    <a:p>
                      <a:r>
                        <a:rPr lang="en-US" sz="2000" dirty="0"/>
                        <a:t>Development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467827"/>
                  </a:ext>
                </a:extLst>
              </a:tr>
              <a:tr h="397198">
                <a:tc>
                  <a:txBody>
                    <a:bodyPr/>
                    <a:lstStyle/>
                    <a:p>
                      <a:r>
                        <a:rPr lang="en-US" sz="2000" dirty="0"/>
                        <a:t>CDE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4153876"/>
                  </a:ext>
                </a:extLst>
              </a:tr>
              <a:tr h="397198">
                <a:tc>
                  <a:txBody>
                    <a:bodyPr/>
                    <a:lstStyle/>
                    <a:p>
                      <a:r>
                        <a:rPr lang="en-US" sz="2000" dirty="0"/>
                        <a:t>COE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640383"/>
                  </a:ext>
                </a:extLst>
              </a:tr>
              <a:tr h="397198">
                <a:tc>
                  <a:txBody>
                    <a:bodyPr/>
                    <a:lstStyle/>
                    <a:p>
                      <a:r>
                        <a:rPr lang="en-US" sz="2000" dirty="0"/>
                        <a:t>LEA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058647"/>
                  </a:ext>
                </a:extLst>
              </a:tr>
              <a:tr h="1008273">
                <a:tc>
                  <a:txBody>
                    <a:bodyPr/>
                    <a:lstStyle/>
                    <a:p>
                      <a:r>
                        <a:rPr lang="en-US" sz="2000" dirty="0"/>
                        <a:t>Local governing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373140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26755-DE41-E938-95FB-F21A8B3B5C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61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 Data Analysis</a:t>
            </a:r>
            <a:r>
              <a:rPr spc="-245" dirty="0"/>
              <a:t> </a:t>
            </a:r>
            <a:r>
              <a:rPr spc="-80" dirty="0"/>
              <a:t>Team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9D6C83-DE04-D75E-648B-92F49B3E8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marR="2717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latin typeface="Arial"/>
                <a:cs typeface="Arial"/>
              </a:rPr>
              <a:t>The </a:t>
            </a:r>
            <a:r>
              <a:rPr lang="en-US" sz="3200" dirty="0">
                <a:latin typeface="Arial"/>
                <a:cs typeface="Arial"/>
                <a:hlinkClick r:id="rId2" tooltip="California Department of Education Quality Schooling Framework "/>
              </a:rPr>
              <a:t>Quality Schooling Framework</a:t>
            </a:r>
            <a:r>
              <a:rPr lang="en-US" sz="3200" dirty="0">
                <a:latin typeface="Arial"/>
                <a:cs typeface="Arial"/>
              </a:rPr>
              <a:t> web </a:t>
            </a:r>
            <a:r>
              <a:rPr lang="en-US" sz="3200" spc="-5" dirty="0">
                <a:latin typeface="Arial"/>
                <a:cs typeface="Arial"/>
              </a:rPr>
              <a:t>page features </a:t>
            </a:r>
            <a:r>
              <a:rPr lang="en-US" sz="3200" dirty="0">
                <a:latin typeface="Arial"/>
                <a:cs typeface="Arial"/>
              </a:rPr>
              <a:t>an </a:t>
            </a:r>
            <a:r>
              <a:rPr lang="en-US" sz="3200" dirty="0">
                <a:latin typeface="Arial"/>
                <a:cs typeface="Arial"/>
                <a:hlinkClick r:id="rId3" tooltip="California Department of Education Analyzing Data and Assessing Local Needs"/>
              </a:rPr>
              <a:t>Analyzing Data and Assessing Local Needs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video.</a:t>
            </a:r>
          </a:p>
          <a:p>
            <a:pPr marL="12700" marR="271780" indent="0">
              <a:lnSpc>
                <a:spcPct val="100000"/>
              </a:lnSpc>
              <a:spcBef>
                <a:spcPts val="105"/>
              </a:spcBef>
              <a:buNone/>
              <a:tabLst>
                <a:tab pos="354965" algn="l"/>
                <a:tab pos="355600" algn="l"/>
              </a:tabLst>
            </a:pPr>
            <a:endParaRPr lang="en-US" sz="32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3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latin typeface="Arial"/>
                <a:cs typeface="Arial"/>
              </a:rPr>
              <a:t>The </a:t>
            </a:r>
            <a:r>
              <a:rPr lang="en-US" sz="3200" spc="-10" dirty="0">
                <a:latin typeface="Arial"/>
                <a:cs typeface="Arial"/>
              </a:rPr>
              <a:t>video’s </a:t>
            </a:r>
            <a:r>
              <a:rPr lang="en-US" sz="3200" spc="-5" dirty="0">
                <a:latin typeface="Arial"/>
                <a:cs typeface="Arial"/>
              </a:rPr>
              <a:t>discussion guide includes</a:t>
            </a:r>
            <a:r>
              <a:rPr lang="en-US" sz="3200" spc="-114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activities </a:t>
            </a:r>
            <a:r>
              <a:rPr lang="en-US" sz="3200" spc="-5" dirty="0">
                <a:latin typeface="Arial"/>
                <a:cs typeface="Arial"/>
              </a:rPr>
              <a:t>for establishing and defining </a:t>
            </a:r>
            <a:r>
              <a:rPr lang="en-US" sz="3200" dirty="0">
                <a:latin typeface="Arial"/>
                <a:cs typeface="Arial"/>
              </a:rPr>
              <a:t>an </a:t>
            </a:r>
            <a:r>
              <a:rPr lang="en-US" sz="3200" b="1" spc="-5" dirty="0">
                <a:solidFill>
                  <a:srgbClr val="FFFF00"/>
                </a:solidFill>
                <a:latin typeface="Arial"/>
                <a:cs typeface="Arial"/>
              </a:rPr>
              <a:t>effective 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data </a:t>
            </a:r>
            <a:r>
              <a:rPr lang="en-US" sz="3200" b="1" spc="-5" dirty="0">
                <a:solidFill>
                  <a:srgbClr val="FFFF00"/>
                </a:solidFill>
                <a:latin typeface="Arial"/>
                <a:cs typeface="Arial"/>
              </a:rPr>
              <a:t>analysis</a:t>
            </a:r>
            <a:r>
              <a:rPr lang="en-US" sz="32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3200" b="1" spc="-5" dirty="0">
                <a:solidFill>
                  <a:srgbClr val="FFFF00"/>
                </a:solidFill>
                <a:latin typeface="Arial"/>
                <a:cs typeface="Arial"/>
              </a:rPr>
              <a:t>team</a:t>
            </a:r>
            <a:r>
              <a:rPr lang="en-US" sz="3200" spc="-5" dirty="0">
                <a:latin typeface="Arial"/>
                <a:cs typeface="Arial"/>
              </a:rPr>
              <a:t>.</a:t>
            </a:r>
            <a:endParaRPr lang="en-US" sz="3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A131A-8763-59BE-88C0-A4BA2D0AA4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7F7CFC8-3474-41FD-283C-27A37F4B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a Highly</a:t>
            </a:r>
            <a:r>
              <a:rPr lang="en-US" spc="-60" dirty="0"/>
              <a:t> </a:t>
            </a:r>
            <a:r>
              <a:rPr lang="en-US" dirty="0"/>
              <a:t>Effective Data Analysis</a:t>
            </a:r>
            <a:r>
              <a:rPr lang="en-US" spc="-160" dirty="0"/>
              <a:t> </a:t>
            </a:r>
            <a:r>
              <a:rPr lang="en-US" spc="-85" dirty="0"/>
              <a:t>Team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32EAA3-9D5B-6D3F-9E19-8F3A605DA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809625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3600" dirty="0">
                <a:latin typeface="Arial"/>
                <a:cs typeface="Arial"/>
              </a:rPr>
              <a:t>The </a:t>
            </a:r>
            <a:r>
              <a:rPr lang="en-US" sz="3600" spc="-5" dirty="0">
                <a:latin typeface="Arial"/>
                <a:cs typeface="Arial"/>
              </a:rPr>
              <a:t>onsite data </a:t>
            </a:r>
            <a:r>
              <a:rPr lang="en-US" sz="3600" dirty="0">
                <a:latin typeface="Arial"/>
                <a:cs typeface="Arial"/>
              </a:rPr>
              <a:t>analysis </a:t>
            </a:r>
            <a:r>
              <a:rPr lang="en-US" sz="3600" spc="-5" dirty="0">
                <a:latin typeface="Arial"/>
                <a:cs typeface="Arial"/>
              </a:rPr>
              <a:t>team </a:t>
            </a:r>
            <a:r>
              <a:rPr lang="en-US" sz="3600" dirty="0">
                <a:latin typeface="Arial"/>
                <a:cs typeface="Arial"/>
              </a:rPr>
              <a:t>provides a  </a:t>
            </a:r>
            <a:r>
              <a:rPr lang="en-US" sz="3600" spc="-5" dirty="0">
                <a:latin typeface="Arial"/>
                <a:cs typeface="Arial"/>
              </a:rPr>
              <a:t>dissemination point for distributed leadership  responsibilities by:</a:t>
            </a:r>
            <a:endParaRPr lang="en-US" sz="3600" dirty="0">
              <a:latin typeface="Arial"/>
              <a:cs typeface="Arial"/>
            </a:endParaRPr>
          </a:p>
          <a:p>
            <a:pPr marL="756285" marR="387350" indent="-287020">
              <a:lnSpc>
                <a:spcPct val="100000"/>
              </a:lnSpc>
              <a:spcBef>
                <a:spcPts val="2125"/>
              </a:spcBef>
              <a:buChar char="•"/>
              <a:tabLst>
                <a:tab pos="756285" algn="l"/>
                <a:tab pos="756920" algn="l"/>
              </a:tabLst>
            </a:pPr>
            <a:r>
              <a:rPr lang="en-US" sz="3200" spc="-5" dirty="0">
                <a:latin typeface="Arial"/>
                <a:cs typeface="Arial"/>
              </a:rPr>
              <a:t>Establishing </a:t>
            </a:r>
            <a:r>
              <a:rPr lang="en-US" sz="3200" dirty="0">
                <a:latin typeface="Arial"/>
                <a:cs typeface="Arial"/>
              </a:rPr>
              <a:t>and supporting </a:t>
            </a:r>
            <a:r>
              <a:rPr lang="en-US" sz="3200" spc="-5" dirty="0">
                <a:latin typeface="Arial"/>
                <a:cs typeface="Arial"/>
              </a:rPr>
              <a:t>schoolwide </a:t>
            </a:r>
            <a:r>
              <a:rPr lang="en-US" sz="3200" spc="-10" dirty="0">
                <a:latin typeface="Arial"/>
                <a:cs typeface="Arial"/>
              </a:rPr>
              <a:t>efforts </a:t>
            </a:r>
            <a:r>
              <a:rPr lang="en-US" sz="3200" spc="-5" dirty="0">
                <a:latin typeface="Arial"/>
                <a:cs typeface="Arial"/>
              </a:rPr>
              <a:t>to  improve </a:t>
            </a:r>
            <a:r>
              <a:rPr lang="en-US" sz="3200" dirty="0">
                <a:latin typeface="Arial"/>
                <a:cs typeface="Arial"/>
              </a:rPr>
              <a:t>teaching and</a:t>
            </a:r>
            <a:r>
              <a:rPr lang="en-US" sz="3200" spc="15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learning.</a:t>
            </a:r>
            <a:endParaRPr lang="en-US" sz="3200" dirty="0">
              <a:latin typeface="Arial"/>
              <a:cs typeface="Arial"/>
            </a:endParaRPr>
          </a:p>
          <a:p>
            <a:pPr marL="756285" indent="-287655">
              <a:lnSpc>
                <a:spcPct val="100000"/>
              </a:lnSpc>
              <a:spcBef>
                <a:spcPts val="2115"/>
              </a:spcBef>
              <a:buChar char="•"/>
              <a:tabLst>
                <a:tab pos="756285" algn="l"/>
                <a:tab pos="756920" algn="l"/>
              </a:tabLst>
            </a:pPr>
            <a:r>
              <a:rPr lang="en-US" sz="3200" spc="-5" dirty="0">
                <a:latin typeface="Arial"/>
                <a:cs typeface="Arial"/>
              </a:rPr>
              <a:t>Building collaboration among </a:t>
            </a:r>
            <a:r>
              <a:rPr lang="en-US" sz="3200" dirty="0">
                <a:latin typeface="Arial"/>
                <a:cs typeface="Arial"/>
              </a:rPr>
              <a:t>educational partners.</a:t>
            </a:r>
          </a:p>
          <a:p>
            <a:pPr marL="756285" marR="200025" indent="-287020">
              <a:lnSpc>
                <a:spcPct val="100000"/>
              </a:lnSpc>
              <a:spcBef>
                <a:spcPts val="2115"/>
              </a:spcBef>
              <a:buChar char="•"/>
              <a:tabLst>
                <a:tab pos="756285" algn="l"/>
                <a:tab pos="756920" algn="l"/>
              </a:tabLst>
            </a:pPr>
            <a:r>
              <a:rPr lang="en-US" sz="3200" spc="-5" dirty="0">
                <a:latin typeface="Arial"/>
                <a:cs typeface="Arial"/>
              </a:rPr>
              <a:t>Modeling </a:t>
            </a:r>
            <a:r>
              <a:rPr lang="en-US" sz="3200" dirty="0">
                <a:latin typeface="Arial"/>
                <a:cs typeface="Arial"/>
              </a:rPr>
              <a:t>cultural </a:t>
            </a:r>
            <a:r>
              <a:rPr lang="en-US" sz="3200" spc="-5" dirty="0">
                <a:latin typeface="Arial"/>
                <a:cs typeface="Arial"/>
              </a:rPr>
              <a:t>and collaboration </a:t>
            </a:r>
            <a:r>
              <a:rPr lang="en-US" sz="3200" dirty="0">
                <a:latin typeface="Arial"/>
                <a:cs typeface="Arial"/>
              </a:rPr>
              <a:t>norms that </a:t>
            </a:r>
            <a:r>
              <a:rPr lang="en-US" sz="3200" spc="-5" dirty="0">
                <a:latin typeface="Arial"/>
                <a:cs typeface="Arial"/>
              </a:rPr>
              <a:t>are  needed </a:t>
            </a:r>
            <a:r>
              <a:rPr lang="en-US" sz="3200" dirty="0">
                <a:latin typeface="Arial"/>
                <a:cs typeface="Arial"/>
              </a:rPr>
              <a:t>from educational partners.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A8477E-9537-F3BB-7EFE-ACF568834E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778B73-4543-6285-3184-993E4521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an </a:t>
            </a:r>
            <a:r>
              <a:rPr lang="en-US" spc="-5" dirty="0"/>
              <a:t>Effective</a:t>
            </a:r>
            <a:r>
              <a:rPr lang="en-US" spc="-35" dirty="0"/>
              <a:t> </a:t>
            </a:r>
            <a:r>
              <a:rPr lang="en-US" dirty="0"/>
              <a:t>Data Analysis </a:t>
            </a:r>
            <a:r>
              <a:rPr lang="en-US" spc="-85" dirty="0"/>
              <a:t>Team</a:t>
            </a:r>
            <a:r>
              <a:rPr lang="en-US" spc="-15" dirty="0"/>
              <a:t> </a:t>
            </a:r>
            <a:r>
              <a:rPr lang="en-US" dirty="0"/>
              <a:t>(1)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1D24B-A749-8297-57FA-343242D7B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2020"/>
              </a:spcBef>
              <a:buNone/>
            </a:pPr>
            <a:r>
              <a:rPr lang="en-US" sz="3600" dirty="0">
                <a:latin typeface="Arial"/>
                <a:cs typeface="Arial"/>
              </a:rPr>
              <a:t>An </a:t>
            </a:r>
            <a:r>
              <a:rPr lang="en-US" sz="3600" spc="-10" dirty="0">
                <a:latin typeface="Arial"/>
                <a:cs typeface="Arial"/>
              </a:rPr>
              <a:t>effective </a:t>
            </a:r>
            <a:r>
              <a:rPr lang="en-US" sz="3600" spc="-5" dirty="0">
                <a:latin typeface="Arial"/>
                <a:cs typeface="Arial"/>
              </a:rPr>
              <a:t>data </a:t>
            </a:r>
            <a:r>
              <a:rPr lang="en-US" sz="3600" dirty="0">
                <a:latin typeface="Arial"/>
                <a:cs typeface="Arial"/>
              </a:rPr>
              <a:t>analysis </a:t>
            </a:r>
            <a:r>
              <a:rPr lang="en-US" sz="3600" spc="-5" dirty="0">
                <a:latin typeface="Arial"/>
                <a:cs typeface="Arial"/>
              </a:rPr>
              <a:t>team</a:t>
            </a:r>
            <a:r>
              <a:rPr lang="en-US" sz="3600" spc="-50" dirty="0">
                <a:latin typeface="Arial"/>
                <a:cs typeface="Arial"/>
              </a:rPr>
              <a:t> </a:t>
            </a:r>
            <a:r>
              <a:rPr lang="en-US" sz="3600" dirty="0">
                <a:latin typeface="Arial"/>
                <a:cs typeface="Arial"/>
              </a:rPr>
              <a:t>will:</a:t>
            </a:r>
          </a:p>
          <a:p>
            <a:pPr marL="355600" marR="164465" indent="-342900">
              <a:lnSpc>
                <a:spcPct val="100000"/>
              </a:lnSpc>
              <a:spcBef>
                <a:spcPts val="192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latin typeface="Arial"/>
                <a:cs typeface="Arial"/>
              </a:rPr>
              <a:t>Have an </a:t>
            </a:r>
            <a:r>
              <a:rPr lang="en-US" sz="3200" spc="-5" dirty="0">
                <a:latin typeface="Arial"/>
                <a:cs typeface="Arial"/>
              </a:rPr>
              <a:t>agreed-upon </a:t>
            </a:r>
            <a:r>
              <a:rPr lang="en-US" sz="3200" dirty="0">
                <a:latin typeface="Arial"/>
                <a:cs typeface="Arial"/>
              </a:rPr>
              <a:t>structure </a:t>
            </a:r>
            <a:r>
              <a:rPr lang="en-US" sz="3200" spc="-5" dirty="0">
                <a:latin typeface="Arial"/>
                <a:cs typeface="Arial"/>
              </a:rPr>
              <a:t>and norms</a:t>
            </a:r>
            <a:r>
              <a:rPr lang="en-US" sz="3200" spc="-13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for </a:t>
            </a:r>
            <a:r>
              <a:rPr lang="en-US" sz="3200" spc="-5" dirty="0">
                <a:latin typeface="Arial"/>
                <a:cs typeface="Arial"/>
              </a:rPr>
              <a:t>team</a:t>
            </a:r>
            <a:r>
              <a:rPr lang="en-US" sz="3200" spc="-1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conduct.</a:t>
            </a:r>
          </a:p>
          <a:p>
            <a:pPr marL="355600" marR="5080" indent="-342900">
              <a:lnSpc>
                <a:spcPct val="100000"/>
              </a:lnSpc>
              <a:spcBef>
                <a:spcPts val="192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latin typeface="Arial"/>
                <a:cs typeface="Arial"/>
              </a:rPr>
              <a:t>Define </a:t>
            </a:r>
            <a:r>
              <a:rPr lang="en-US" sz="3200" dirty="0">
                <a:latin typeface="Arial"/>
                <a:cs typeface="Arial"/>
              </a:rPr>
              <a:t>for itself </a:t>
            </a:r>
            <a:r>
              <a:rPr lang="en-US" sz="3200" spc="-5" dirty="0">
                <a:latin typeface="Arial"/>
                <a:cs typeface="Arial"/>
              </a:rPr>
              <a:t>the roles and responsibilities</a:t>
            </a:r>
            <a:r>
              <a:rPr lang="en-US" sz="3200" spc="-4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of its</a:t>
            </a:r>
            <a:r>
              <a:rPr lang="en-US" sz="3200" spc="-10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members.</a:t>
            </a:r>
            <a:endParaRPr lang="en-US" sz="3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313D91-38FD-9B1D-310D-DC4C12ADA2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D63E6-8F3C-8906-FE97-4D824AE86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0148F2-58E6-1541-8CF2-3473F965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an </a:t>
            </a:r>
            <a:r>
              <a:rPr lang="en-US" spc="-5" dirty="0"/>
              <a:t>Effective</a:t>
            </a:r>
            <a:r>
              <a:rPr lang="en-US" spc="-35" dirty="0"/>
              <a:t> </a:t>
            </a:r>
            <a:r>
              <a:rPr lang="en-US" dirty="0"/>
              <a:t>Data Analysis </a:t>
            </a:r>
            <a:r>
              <a:rPr lang="en-US" spc="-85" dirty="0"/>
              <a:t>Team</a:t>
            </a:r>
            <a:r>
              <a:rPr lang="en-US" spc="-15" dirty="0"/>
              <a:t> </a:t>
            </a:r>
            <a:r>
              <a:rPr lang="en-US" dirty="0"/>
              <a:t>(2)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CF613-4890-67B3-E7F0-BB6C5ACF6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marR="508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sz="3500" spc="-5" dirty="0">
                <a:latin typeface="Arial"/>
                <a:cs typeface="Arial"/>
              </a:rPr>
              <a:t>The </a:t>
            </a:r>
            <a:r>
              <a:rPr lang="en-US" sz="3500" dirty="0">
                <a:latin typeface="Arial"/>
                <a:cs typeface="Arial"/>
              </a:rPr>
              <a:t>team can consider </a:t>
            </a:r>
            <a:r>
              <a:rPr lang="en-US" sz="3500" spc="-5" dirty="0">
                <a:latin typeface="Arial"/>
                <a:cs typeface="Arial"/>
              </a:rPr>
              <a:t>the following questions to </a:t>
            </a:r>
            <a:r>
              <a:rPr lang="en-US" sz="3500" dirty="0">
                <a:latin typeface="Arial"/>
                <a:cs typeface="Arial"/>
              </a:rPr>
              <a:t>establish </a:t>
            </a:r>
            <a:r>
              <a:rPr lang="en-US" sz="3500" spc="-5" dirty="0">
                <a:latin typeface="Arial"/>
                <a:cs typeface="Arial"/>
              </a:rPr>
              <a:t>a workable</a:t>
            </a:r>
            <a:r>
              <a:rPr lang="en-US" sz="3500" dirty="0">
                <a:latin typeface="Arial"/>
                <a:cs typeface="Arial"/>
              </a:rPr>
              <a:t> structure:</a:t>
            </a:r>
          </a:p>
          <a:p>
            <a:pPr marL="0" marR="5080" indent="0">
              <a:lnSpc>
                <a:spcPct val="100000"/>
              </a:lnSpc>
              <a:spcBef>
                <a:spcPts val="95"/>
              </a:spcBef>
              <a:buNone/>
            </a:pPr>
            <a:endParaRPr lang="en-US" sz="2100" dirty="0">
              <a:latin typeface="Arial"/>
              <a:cs typeface="Arial"/>
            </a:endParaRPr>
          </a:p>
          <a:p>
            <a:pPr marL="527685" marR="5080" indent="-51562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lang="en-US" sz="3200" dirty="0">
                <a:latin typeface="Arial"/>
                <a:cs typeface="Arial"/>
              </a:rPr>
              <a:t>Who </a:t>
            </a:r>
            <a:r>
              <a:rPr lang="en-US" sz="3200" spc="-5" dirty="0">
                <a:latin typeface="Arial"/>
                <a:cs typeface="Arial"/>
              </a:rPr>
              <a:t>will conduct or facilitate </a:t>
            </a:r>
            <a:r>
              <a:rPr lang="en-US" sz="3200" dirty="0">
                <a:latin typeface="Arial"/>
                <a:cs typeface="Arial"/>
              </a:rPr>
              <a:t>the </a:t>
            </a:r>
            <a:r>
              <a:rPr lang="en-US" sz="3200" spc="-5" dirty="0">
                <a:latin typeface="Arial"/>
                <a:cs typeface="Arial"/>
              </a:rPr>
              <a:t>meetings? </a:t>
            </a:r>
          </a:p>
          <a:p>
            <a:pPr marL="527685" marR="5080" indent="-51562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lang="en-US" sz="3200" spc="-5" dirty="0">
                <a:latin typeface="Arial"/>
                <a:cs typeface="Arial"/>
              </a:rPr>
              <a:t>How will norms be established?</a:t>
            </a:r>
          </a:p>
          <a:p>
            <a:pPr marL="527685" marR="5080" indent="-51562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lang="en-US" sz="3200" dirty="0">
                <a:latin typeface="Arial"/>
                <a:cs typeface="Arial"/>
              </a:rPr>
              <a:t>Who </a:t>
            </a:r>
            <a:r>
              <a:rPr lang="en-US" sz="3200" spc="-5" dirty="0">
                <a:latin typeface="Arial"/>
                <a:cs typeface="Arial"/>
              </a:rPr>
              <a:t>should be on </a:t>
            </a:r>
            <a:r>
              <a:rPr lang="en-US" sz="3200" dirty="0">
                <a:latin typeface="Arial"/>
                <a:cs typeface="Arial"/>
              </a:rPr>
              <a:t>the </a:t>
            </a:r>
            <a:r>
              <a:rPr lang="en-US" sz="3200" spc="-5" dirty="0">
                <a:latin typeface="Arial"/>
                <a:cs typeface="Arial"/>
              </a:rPr>
              <a:t>team?</a:t>
            </a:r>
          </a:p>
          <a:p>
            <a:pPr marL="527685" marR="5080" indent="-51562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lang="en-US" sz="3200" dirty="0">
                <a:latin typeface="Arial"/>
                <a:cs typeface="Arial"/>
              </a:rPr>
              <a:t>Is </a:t>
            </a:r>
            <a:r>
              <a:rPr lang="en-US" sz="3200" spc="-5" dirty="0">
                <a:latin typeface="Arial"/>
                <a:cs typeface="Arial"/>
              </a:rPr>
              <a:t>there a need </a:t>
            </a:r>
            <a:r>
              <a:rPr lang="en-US" sz="3200" dirty="0">
                <a:latin typeface="Arial"/>
                <a:cs typeface="Arial"/>
              </a:rPr>
              <a:t>for </a:t>
            </a:r>
            <a:r>
              <a:rPr lang="en-US" sz="3200" spc="-5" dirty="0">
                <a:latin typeface="Arial"/>
                <a:cs typeface="Arial"/>
              </a:rPr>
              <a:t>subcommittees?</a:t>
            </a:r>
          </a:p>
          <a:p>
            <a:pPr marL="527685" marR="5080" indent="-51562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lang="en-US" sz="3200" spc="-5" dirty="0">
                <a:latin typeface="Arial"/>
                <a:cs typeface="Arial"/>
              </a:rPr>
              <a:t>How will </a:t>
            </a:r>
            <a:r>
              <a:rPr lang="en-US" sz="3200" dirty="0">
                <a:latin typeface="Arial"/>
                <a:cs typeface="Arial"/>
              </a:rPr>
              <a:t>the </a:t>
            </a:r>
            <a:r>
              <a:rPr lang="en-US" sz="3200" spc="-5" dirty="0">
                <a:latin typeface="Arial"/>
                <a:cs typeface="Arial"/>
              </a:rPr>
              <a:t>participation </a:t>
            </a:r>
            <a:r>
              <a:rPr lang="en-US" sz="3200" dirty="0">
                <a:latin typeface="Arial"/>
                <a:cs typeface="Arial"/>
              </a:rPr>
              <a:t>of the </a:t>
            </a:r>
            <a:r>
              <a:rPr lang="en-US" sz="3200" spc="-5" dirty="0">
                <a:latin typeface="Arial"/>
                <a:cs typeface="Arial"/>
              </a:rPr>
              <a:t>larger school community be encouraged and</a:t>
            </a:r>
            <a:r>
              <a:rPr lang="en-US" sz="3200" spc="30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supported?</a:t>
            </a:r>
          </a:p>
          <a:p>
            <a:pPr marL="527685" marR="5080" indent="-51562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lang="en-US" sz="3200" spc="-5" dirty="0">
                <a:latin typeface="Arial"/>
                <a:cs typeface="Arial"/>
              </a:rPr>
              <a:t>How will </a:t>
            </a:r>
            <a:r>
              <a:rPr lang="en-US" sz="3200" dirty="0">
                <a:latin typeface="Arial"/>
                <a:cs typeface="Arial"/>
              </a:rPr>
              <a:t>the </a:t>
            </a:r>
            <a:r>
              <a:rPr lang="en-US" sz="3200" spc="-5" dirty="0">
                <a:latin typeface="Arial"/>
                <a:cs typeface="Arial"/>
              </a:rPr>
              <a:t>work be monitored, recognized,</a:t>
            </a:r>
            <a:r>
              <a:rPr lang="en-US" sz="3200" spc="100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and supported? </a:t>
            </a:r>
          </a:p>
          <a:p>
            <a:pPr marL="527685" marR="5080" indent="-51562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lang="en-US" sz="3200" dirty="0">
                <a:latin typeface="Arial"/>
                <a:cs typeface="Arial"/>
              </a:rPr>
              <a:t>What </a:t>
            </a:r>
            <a:r>
              <a:rPr lang="en-US" sz="3200" spc="-10" dirty="0">
                <a:latin typeface="Arial"/>
                <a:cs typeface="Arial"/>
              </a:rPr>
              <a:t>is </a:t>
            </a:r>
            <a:r>
              <a:rPr lang="en-US" sz="3200" dirty="0">
                <a:latin typeface="Arial"/>
                <a:cs typeface="Arial"/>
              </a:rPr>
              <a:t>the system to </a:t>
            </a:r>
            <a:r>
              <a:rPr lang="en-US" sz="3200" spc="-5" dirty="0">
                <a:latin typeface="Arial"/>
                <a:cs typeface="Arial"/>
              </a:rPr>
              <a:t>ensure</a:t>
            </a:r>
            <a:r>
              <a:rPr lang="en-US" sz="3200" spc="40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accountability?</a:t>
            </a:r>
            <a:endParaRPr lang="en-US"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  <a:tabLst>
                <a:tab pos="527685" algn="l"/>
              </a:tabLst>
            </a:pPr>
            <a:endParaRPr lang="en-US" sz="3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9C26F8-EED6-4571-FEF9-5CEDDFD45C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19FC-A10D-BAAA-8B9F-FF67379B7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</a:t>
            </a:r>
            <a:r>
              <a:rPr lang="en-US" spc="-5" dirty="0"/>
              <a:t>the </a:t>
            </a:r>
            <a:r>
              <a:rPr lang="en-US" dirty="0"/>
              <a:t>Data</a:t>
            </a:r>
            <a:r>
              <a:rPr lang="en-US" spc="-225" dirty="0"/>
              <a:t> </a:t>
            </a:r>
            <a:r>
              <a:rPr lang="en-US" dirty="0"/>
              <a:t>Analysis </a:t>
            </a:r>
            <a:r>
              <a:rPr lang="en-US" spc="-85" dirty="0"/>
              <a:t>Team’s </a:t>
            </a:r>
            <a:r>
              <a:rPr lang="en-US" spc="-20" dirty="0"/>
              <a:t>Work </a:t>
            </a:r>
            <a:r>
              <a:rPr lang="en-US" dirty="0"/>
              <a:t>and</a:t>
            </a:r>
            <a:r>
              <a:rPr lang="en-US" spc="50" dirty="0"/>
              <a:t> </a:t>
            </a:r>
            <a:r>
              <a:rPr lang="en-US" spc="-5" dirty="0"/>
              <a:t>Roles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41520-8085-F3C5-1706-FE86AFEC1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  <a:latin typeface="+mn-lt"/>
                <a:cs typeface="Arial"/>
              </a:rPr>
              <a:t>An </a:t>
            </a:r>
            <a:r>
              <a:rPr lang="en-US" sz="3200" b="1" spc="-5" dirty="0">
                <a:solidFill>
                  <a:srgbClr val="FFFF00"/>
                </a:solidFill>
                <a:latin typeface="+mn-lt"/>
                <a:cs typeface="Arial"/>
              </a:rPr>
              <a:t>Effective 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Arial"/>
              </a:rPr>
              <a:t>Data </a:t>
            </a:r>
            <a:r>
              <a:rPr lang="en-US" sz="3200" b="1" spc="-5" dirty="0">
                <a:solidFill>
                  <a:srgbClr val="FFFF00"/>
                </a:solidFill>
                <a:latin typeface="+mn-lt"/>
                <a:cs typeface="Arial"/>
              </a:rPr>
              <a:t>Analysis</a:t>
            </a:r>
            <a:r>
              <a:rPr lang="en-US" sz="3200" b="1" spc="-100" dirty="0">
                <a:solidFill>
                  <a:srgbClr val="FFFF00"/>
                </a:solidFill>
                <a:latin typeface="+mn-lt"/>
                <a:cs typeface="Arial"/>
              </a:rPr>
              <a:t> </a:t>
            </a:r>
            <a:r>
              <a:rPr lang="en-US" sz="3200" b="1" spc="-30" dirty="0">
                <a:solidFill>
                  <a:srgbClr val="FFFF00"/>
                </a:solidFill>
                <a:latin typeface="+mn-lt"/>
                <a:cs typeface="Arial"/>
              </a:rPr>
              <a:t>Team</a:t>
            </a:r>
            <a:r>
              <a:rPr lang="en-US" sz="3200" spc="-30" dirty="0">
                <a:solidFill>
                  <a:srgbClr val="FFFFFF"/>
                </a:solidFill>
                <a:latin typeface="+mn-lt"/>
                <a:cs typeface="Arial"/>
              </a:rPr>
              <a:t>:</a:t>
            </a:r>
            <a:endParaRPr lang="en-US" sz="3200" dirty="0">
              <a:latin typeface="+mn-lt"/>
              <a:cs typeface="Arial"/>
            </a:endParaRPr>
          </a:p>
          <a:p>
            <a:r>
              <a:rPr lang="en-US" sz="3200" spc="-5" dirty="0">
                <a:latin typeface="+mn-lt"/>
                <a:cs typeface="Arial"/>
              </a:rPr>
              <a:t>Is </a:t>
            </a:r>
            <a:r>
              <a:rPr lang="en-US" sz="3200" dirty="0">
                <a:latin typeface="+mn-lt"/>
                <a:cs typeface="Arial"/>
              </a:rPr>
              <a:t>inclusive with representation</a:t>
            </a:r>
            <a:r>
              <a:rPr lang="en-US" sz="3200" spc="-90" dirty="0">
                <a:latin typeface="+mn-lt"/>
                <a:cs typeface="Arial"/>
              </a:rPr>
              <a:t> </a:t>
            </a:r>
            <a:r>
              <a:rPr lang="en-US" sz="3200" dirty="0">
                <a:latin typeface="+mn-lt"/>
                <a:cs typeface="Arial"/>
              </a:rPr>
              <a:t>across the school </a:t>
            </a:r>
            <a:r>
              <a:rPr lang="en-US" sz="3200" spc="-15" dirty="0">
                <a:latin typeface="+mn-lt"/>
                <a:cs typeface="Arial"/>
              </a:rPr>
              <a:t>community, </a:t>
            </a:r>
            <a:r>
              <a:rPr lang="en-US" sz="3200" dirty="0">
                <a:latin typeface="+mn-lt"/>
                <a:cs typeface="Arial"/>
              </a:rPr>
              <a:t>tapping</a:t>
            </a:r>
            <a:r>
              <a:rPr lang="en-US" sz="3200" spc="-100" dirty="0">
                <a:latin typeface="+mn-lt"/>
                <a:cs typeface="Arial"/>
              </a:rPr>
              <a:t> </a:t>
            </a:r>
            <a:r>
              <a:rPr lang="en-US" sz="3200" dirty="0">
                <a:latin typeface="+mn-lt"/>
                <a:cs typeface="Arial"/>
              </a:rPr>
              <a:t>varied perspectives and</a:t>
            </a:r>
            <a:r>
              <a:rPr lang="en-US" sz="3200" spc="-70" dirty="0">
                <a:latin typeface="+mn-lt"/>
                <a:cs typeface="Arial"/>
              </a:rPr>
              <a:t> </a:t>
            </a:r>
            <a:r>
              <a:rPr lang="en-US" sz="3200" dirty="0">
                <a:latin typeface="+mn-lt"/>
                <a:cs typeface="Arial"/>
              </a:rPr>
              <a:t>expertise.</a:t>
            </a:r>
          </a:p>
          <a:p>
            <a:r>
              <a:rPr lang="en-US" sz="3200" spc="-5" dirty="0">
                <a:latin typeface="+mn-lt"/>
                <a:cs typeface="Arial"/>
              </a:rPr>
              <a:t>Is </a:t>
            </a:r>
            <a:r>
              <a:rPr lang="en-US" sz="3200" dirty="0">
                <a:latin typeface="+mn-lt"/>
                <a:cs typeface="Arial"/>
              </a:rPr>
              <a:t>a real team with clearly</a:t>
            </a:r>
            <a:r>
              <a:rPr lang="en-US" sz="3200" spc="-100" dirty="0">
                <a:latin typeface="+mn-lt"/>
                <a:cs typeface="Arial"/>
              </a:rPr>
              <a:t> </a:t>
            </a:r>
            <a:r>
              <a:rPr lang="en-US" sz="3200" dirty="0">
                <a:latin typeface="+mn-lt"/>
                <a:cs typeface="Arial"/>
              </a:rPr>
              <a:t>defined responsibilities and a</a:t>
            </a:r>
            <a:r>
              <a:rPr lang="en-US" sz="3200" spc="-65" dirty="0">
                <a:latin typeface="+mn-lt"/>
                <a:cs typeface="Arial"/>
              </a:rPr>
              <a:t> </a:t>
            </a:r>
            <a:r>
              <a:rPr lang="en-US" sz="3200" dirty="0">
                <a:latin typeface="+mn-lt"/>
                <a:cs typeface="Arial"/>
              </a:rPr>
              <a:t>shared commitment, rather than a team</a:t>
            </a:r>
            <a:r>
              <a:rPr lang="en-US" sz="3200" spc="-170" dirty="0">
                <a:latin typeface="+mn-lt"/>
                <a:cs typeface="Arial"/>
              </a:rPr>
              <a:t> </a:t>
            </a:r>
            <a:r>
              <a:rPr lang="en-US" sz="3200" dirty="0">
                <a:latin typeface="+mn-lt"/>
                <a:cs typeface="Arial"/>
              </a:rPr>
              <a:t>in name</a:t>
            </a:r>
            <a:r>
              <a:rPr lang="en-US" sz="3200" spc="-30" dirty="0">
                <a:latin typeface="+mn-lt"/>
                <a:cs typeface="Arial"/>
              </a:rPr>
              <a:t> </a:t>
            </a:r>
            <a:r>
              <a:rPr lang="en-US" sz="3200" dirty="0">
                <a:latin typeface="+mn-lt"/>
                <a:cs typeface="Arial"/>
              </a:rPr>
              <a:t>only.</a:t>
            </a:r>
          </a:p>
          <a:p>
            <a:r>
              <a:rPr lang="en-US" sz="3200" dirty="0">
                <a:latin typeface="+mn-lt"/>
                <a:cs typeface="Arial"/>
              </a:rPr>
              <a:t>Develops a culture of</a:t>
            </a:r>
            <a:r>
              <a:rPr lang="en-US" sz="3200" spc="-90" dirty="0">
                <a:latin typeface="+mn-lt"/>
                <a:cs typeface="Arial"/>
              </a:rPr>
              <a:t> </a:t>
            </a:r>
            <a:r>
              <a:rPr lang="en-US" sz="3200" dirty="0">
                <a:latin typeface="+mn-lt"/>
                <a:cs typeface="Arial"/>
              </a:rPr>
              <a:t>continuous improvement and serves as the</a:t>
            </a:r>
            <a:r>
              <a:rPr lang="en-US" sz="3200" spc="-145" dirty="0">
                <a:latin typeface="+mn-lt"/>
                <a:cs typeface="Arial"/>
              </a:rPr>
              <a:t> </a:t>
            </a:r>
            <a:r>
              <a:rPr lang="en-US" sz="3200" dirty="0">
                <a:latin typeface="+mn-lt"/>
                <a:cs typeface="Arial"/>
              </a:rPr>
              <a:t>model team for other school</a:t>
            </a:r>
            <a:r>
              <a:rPr lang="en-US" sz="3200" spc="-125" dirty="0">
                <a:latin typeface="+mn-lt"/>
                <a:cs typeface="Arial"/>
              </a:rPr>
              <a:t> </a:t>
            </a:r>
            <a:r>
              <a:rPr lang="en-US" sz="3200" dirty="0">
                <a:latin typeface="+mn-lt"/>
                <a:cs typeface="Arial"/>
              </a:rPr>
              <a:t>teams.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D431E-75DC-D6BC-DCD4-7A758E2702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6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2BD3-579B-DDE4-8918-44351374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677F9-44C3-456D-D438-BEBB70BDE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CDE</a:t>
            </a:r>
            <a:r>
              <a:rPr lang="en-US" dirty="0"/>
              <a:t>: California Department of Education</a:t>
            </a:r>
          </a:p>
          <a:p>
            <a:r>
              <a:rPr lang="en-US" b="1" dirty="0">
                <a:solidFill>
                  <a:srgbClr val="FFFF00"/>
                </a:solidFill>
              </a:rPr>
              <a:t>COE</a:t>
            </a:r>
            <a:r>
              <a:rPr lang="en-US" dirty="0"/>
              <a:t>: County Office of Education</a:t>
            </a:r>
          </a:p>
          <a:p>
            <a:r>
              <a:rPr lang="en-US" b="1" dirty="0">
                <a:solidFill>
                  <a:srgbClr val="FFFF00"/>
                </a:solidFill>
              </a:rPr>
              <a:t>LCAP</a:t>
            </a:r>
            <a:r>
              <a:rPr lang="en-US" dirty="0"/>
              <a:t>: Local Control and Accountability Plan</a:t>
            </a:r>
          </a:p>
          <a:p>
            <a:r>
              <a:rPr lang="en-US" b="1" dirty="0">
                <a:solidFill>
                  <a:srgbClr val="FFFF00"/>
                </a:solidFill>
              </a:rPr>
              <a:t>LEA</a:t>
            </a:r>
            <a:r>
              <a:rPr lang="en-US" dirty="0"/>
              <a:t>: local educational agency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C2B33-C828-4E41-D351-8564EC805A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8D5D0-5ABB-40D7-A021-B610E9560A54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394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32024-EE72-A15D-C61B-BE5EF7B3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2CFA-0E3C-072B-EAA9-B0954459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</a:t>
            </a:r>
            <a:r>
              <a:rPr lang="en-US" spc="-5" dirty="0"/>
              <a:t>the </a:t>
            </a:r>
            <a:r>
              <a:rPr lang="en-US" dirty="0"/>
              <a:t>Data</a:t>
            </a:r>
            <a:r>
              <a:rPr lang="en-US" spc="-225" dirty="0"/>
              <a:t> </a:t>
            </a:r>
            <a:r>
              <a:rPr lang="en-US" dirty="0"/>
              <a:t>Analysis </a:t>
            </a:r>
            <a:r>
              <a:rPr lang="en-US" spc="-85" dirty="0"/>
              <a:t>Team’s </a:t>
            </a:r>
            <a:r>
              <a:rPr lang="en-US" spc="-20" dirty="0"/>
              <a:t>Work </a:t>
            </a:r>
            <a:r>
              <a:rPr lang="en-US" dirty="0"/>
              <a:t>and</a:t>
            </a:r>
            <a:r>
              <a:rPr lang="en-US" spc="50" dirty="0"/>
              <a:t> </a:t>
            </a:r>
            <a:r>
              <a:rPr lang="en-US" spc="-5" dirty="0"/>
              <a:t>Roles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7DF63-6FC1-4C82-2693-86FF06D70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  <a:latin typeface="+mn-lt"/>
                <a:cs typeface="Arial"/>
              </a:rPr>
              <a:t>An </a:t>
            </a:r>
            <a:r>
              <a:rPr lang="en-US" sz="3200" b="1" spc="-5" dirty="0">
                <a:solidFill>
                  <a:srgbClr val="FFFF00"/>
                </a:solidFill>
                <a:latin typeface="+mn-lt"/>
                <a:cs typeface="Arial"/>
              </a:rPr>
              <a:t>Effective 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Arial"/>
              </a:rPr>
              <a:t>Data </a:t>
            </a:r>
            <a:r>
              <a:rPr lang="en-US" sz="3200" b="1" spc="-5" dirty="0">
                <a:solidFill>
                  <a:srgbClr val="FFFF00"/>
                </a:solidFill>
                <a:latin typeface="+mn-lt"/>
                <a:cs typeface="Arial"/>
              </a:rPr>
              <a:t>Analysis</a:t>
            </a:r>
            <a:r>
              <a:rPr lang="en-US" sz="3200" b="1" spc="-100" dirty="0">
                <a:solidFill>
                  <a:srgbClr val="FFFF00"/>
                </a:solidFill>
                <a:latin typeface="+mn-lt"/>
                <a:cs typeface="Arial"/>
              </a:rPr>
              <a:t> </a:t>
            </a:r>
            <a:r>
              <a:rPr lang="en-US" sz="3200" b="1" spc="-30" dirty="0">
                <a:solidFill>
                  <a:srgbClr val="FFFF00"/>
                </a:solidFill>
                <a:latin typeface="+mn-lt"/>
                <a:cs typeface="Arial"/>
              </a:rPr>
              <a:t>Team</a:t>
            </a:r>
            <a:r>
              <a:rPr lang="en-US" sz="3200" spc="-30" dirty="0">
                <a:solidFill>
                  <a:srgbClr val="FFFFFF"/>
                </a:solidFill>
                <a:latin typeface="+mn-lt"/>
                <a:cs typeface="Arial"/>
              </a:rPr>
              <a:t>:</a:t>
            </a:r>
            <a:endParaRPr lang="en-US" sz="3200" dirty="0">
              <a:latin typeface="+mn-lt"/>
              <a:cs typeface="Arial"/>
            </a:endParaRPr>
          </a:p>
          <a:p>
            <a:r>
              <a:rPr lang="en-US" sz="3200" dirty="0">
                <a:latin typeface="+mn-lt"/>
                <a:cs typeface="Arial"/>
              </a:rPr>
              <a:t>Frequently communicates with</a:t>
            </a:r>
            <a:r>
              <a:rPr lang="en-US" sz="3200" spc="-95" dirty="0">
                <a:latin typeface="+mn-lt"/>
                <a:cs typeface="Arial"/>
              </a:rPr>
              <a:t> </a:t>
            </a:r>
            <a:r>
              <a:rPr lang="en-US" sz="3200" dirty="0">
                <a:latin typeface="+mn-lt"/>
                <a:cs typeface="Arial"/>
              </a:rPr>
              <a:t>the broader school community in an</a:t>
            </a:r>
            <a:r>
              <a:rPr lang="en-US" sz="3200" spc="-130" dirty="0">
                <a:latin typeface="+mn-lt"/>
                <a:cs typeface="Arial"/>
              </a:rPr>
              <a:t> </a:t>
            </a:r>
            <a:r>
              <a:rPr lang="en-US" sz="3200" spc="-10" dirty="0">
                <a:latin typeface="+mn-lt"/>
                <a:cs typeface="Arial"/>
              </a:rPr>
              <a:t>effort </a:t>
            </a:r>
            <a:r>
              <a:rPr lang="en-US" sz="3200" dirty="0">
                <a:latin typeface="+mn-lt"/>
                <a:cs typeface="Arial"/>
              </a:rPr>
              <a:t>to solicit perspectives and</a:t>
            </a:r>
            <a:r>
              <a:rPr lang="en-US" sz="3200" spc="-95" dirty="0">
                <a:latin typeface="+mn-lt"/>
                <a:cs typeface="Arial"/>
              </a:rPr>
              <a:t> </a:t>
            </a:r>
            <a:r>
              <a:rPr lang="en-US" sz="3200" dirty="0">
                <a:latin typeface="+mn-lt"/>
                <a:cs typeface="Arial"/>
              </a:rPr>
              <a:t>secure </a:t>
            </a:r>
            <a:r>
              <a:rPr lang="en-US" sz="3200" spc="-5" dirty="0">
                <a:latin typeface="+mn-lt"/>
                <a:cs typeface="Arial"/>
              </a:rPr>
              <a:t>‘buy-in’.</a:t>
            </a:r>
            <a:endParaRPr lang="en-US" sz="3200" dirty="0">
              <a:latin typeface="+mn-lt"/>
              <a:cs typeface="Arial"/>
            </a:endParaRPr>
          </a:p>
          <a:p>
            <a:r>
              <a:rPr lang="en-US" sz="3200" dirty="0">
                <a:latin typeface="+mn-lt"/>
                <a:cs typeface="Arial"/>
              </a:rPr>
              <a:t>Uses data to identify and set</a:t>
            </a:r>
            <a:r>
              <a:rPr lang="en-US" sz="3200" spc="-140" dirty="0">
                <a:latin typeface="+mn-lt"/>
                <a:cs typeface="Arial"/>
              </a:rPr>
              <a:t> </a:t>
            </a:r>
            <a:r>
              <a:rPr lang="en-US" sz="3200" dirty="0">
                <a:latin typeface="+mn-lt"/>
                <a:cs typeface="Arial"/>
              </a:rPr>
              <a:t>clear and measurable goals for</a:t>
            </a:r>
            <a:r>
              <a:rPr lang="en-US" sz="3200" spc="-100" dirty="0">
                <a:latin typeface="+mn-lt"/>
                <a:cs typeface="Arial"/>
              </a:rPr>
              <a:t> </a:t>
            </a:r>
            <a:r>
              <a:rPr lang="en-US" sz="3200" dirty="0">
                <a:latin typeface="+mn-lt"/>
                <a:cs typeface="Arial"/>
              </a:rPr>
              <a:t>student learning</a:t>
            </a:r>
            <a:r>
              <a:rPr lang="en-US" sz="3200" spc="-20" dirty="0">
                <a:latin typeface="+mn-lt"/>
                <a:cs typeface="Arial"/>
              </a:rPr>
              <a:t> </a:t>
            </a:r>
            <a:r>
              <a:rPr lang="en-US" sz="3200" dirty="0">
                <a:latin typeface="+mn-lt"/>
                <a:cs typeface="Arial"/>
              </a:rPr>
              <a:t>outcomes.</a:t>
            </a:r>
          </a:p>
          <a:p>
            <a:r>
              <a:rPr lang="en-US" sz="3200" dirty="0">
                <a:latin typeface="+mn-lt"/>
                <a:cs typeface="Arial"/>
              </a:rPr>
              <a:t>Utilizes consistent structures</a:t>
            </a:r>
            <a:r>
              <a:rPr lang="en-US" sz="3200" spc="-114" dirty="0">
                <a:latin typeface="+mn-lt"/>
                <a:cs typeface="Arial"/>
              </a:rPr>
              <a:t> </a:t>
            </a:r>
            <a:r>
              <a:rPr lang="en-US" sz="3200" dirty="0">
                <a:latin typeface="+mn-lt"/>
                <a:cs typeface="Arial"/>
              </a:rPr>
              <a:t>and processes, modeling these for</a:t>
            </a:r>
            <a:r>
              <a:rPr lang="en-US" sz="3200" spc="-114" dirty="0">
                <a:latin typeface="+mn-lt"/>
                <a:cs typeface="Arial"/>
              </a:rPr>
              <a:t> </a:t>
            </a:r>
            <a:r>
              <a:rPr lang="en-US" sz="3200" dirty="0">
                <a:latin typeface="+mn-lt"/>
                <a:cs typeface="Arial"/>
              </a:rPr>
              <a:t>the broader school</a:t>
            </a:r>
            <a:r>
              <a:rPr lang="en-US" sz="3200" spc="-75" dirty="0">
                <a:latin typeface="+mn-lt"/>
                <a:cs typeface="Arial"/>
              </a:rPr>
              <a:t> </a:t>
            </a:r>
            <a:r>
              <a:rPr lang="en-US" sz="3200" dirty="0">
                <a:latin typeface="+mn-lt"/>
                <a:cs typeface="Arial"/>
              </a:rPr>
              <a:t>community.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DF38F-61E4-D6D5-C8DD-DD2E7C025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15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1C2A5-A0DA-A599-34BC-441F4185C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E88F-0B81-81E0-BBFD-2F827970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</a:t>
            </a:r>
            <a:r>
              <a:rPr lang="en-US" spc="-5" dirty="0"/>
              <a:t>the </a:t>
            </a:r>
            <a:r>
              <a:rPr lang="en-US" dirty="0"/>
              <a:t>Data</a:t>
            </a:r>
            <a:r>
              <a:rPr lang="en-US" spc="-225" dirty="0"/>
              <a:t> </a:t>
            </a:r>
            <a:r>
              <a:rPr lang="en-US" dirty="0"/>
              <a:t>Analysis </a:t>
            </a:r>
            <a:r>
              <a:rPr lang="en-US" spc="-85" dirty="0"/>
              <a:t>Team’s </a:t>
            </a:r>
            <a:r>
              <a:rPr lang="en-US" spc="-20" dirty="0"/>
              <a:t>Work </a:t>
            </a:r>
            <a:r>
              <a:rPr lang="en-US" dirty="0"/>
              <a:t>and</a:t>
            </a:r>
            <a:r>
              <a:rPr lang="en-US" spc="50" dirty="0"/>
              <a:t> </a:t>
            </a:r>
            <a:r>
              <a:rPr lang="en-US" spc="-5" dirty="0"/>
              <a:t>Roles (3)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628B2-EBA1-8928-324A-4ED81A687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spc="-5" dirty="0">
                <a:latin typeface="+mn-lt"/>
                <a:cs typeface="Arial"/>
              </a:rPr>
              <a:t>The previous statements </a:t>
            </a:r>
            <a:r>
              <a:rPr lang="en-US" sz="3200" dirty="0">
                <a:latin typeface="+mn-lt"/>
                <a:cs typeface="Arial"/>
              </a:rPr>
              <a:t>about effective data analysis teams are provided as</a:t>
            </a:r>
            <a:r>
              <a:rPr lang="en-US" sz="3200" spc="-165" dirty="0">
                <a:latin typeface="+mn-lt"/>
                <a:cs typeface="Arial"/>
              </a:rPr>
              <a:t> </a:t>
            </a:r>
            <a:r>
              <a:rPr lang="en-US" sz="3200" dirty="0">
                <a:latin typeface="+mn-lt"/>
                <a:cs typeface="Arial"/>
              </a:rPr>
              <a:t>examples. Engage participants in identifying additional</a:t>
            </a:r>
            <a:r>
              <a:rPr lang="en-US" sz="3200" spc="-180" dirty="0">
                <a:latin typeface="+mn-lt"/>
                <a:cs typeface="Arial"/>
              </a:rPr>
              <a:t> </a:t>
            </a:r>
            <a:r>
              <a:rPr lang="en-US" sz="3200" spc="-5" dirty="0">
                <a:latin typeface="+mn-lt"/>
                <a:cs typeface="Arial"/>
              </a:rPr>
              <a:t>descriptions </a:t>
            </a:r>
            <a:r>
              <a:rPr lang="en-US" sz="3200" dirty="0">
                <a:latin typeface="+mn-lt"/>
                <a:cs typeface="Arial"/>
              </a:rPr>
              <a:t>to develop a </a:t>
            </a:r>
            <a:r>
              <a:rPr lang="en-US" sz="3200" spc="-5" dirty="0">
                <a:latin typeface="+mn-lt"/>
                <a:cs typeface="Arial"/>
              </a:rPr>
              <a:t>common </a:t>
            </a:r>
            <a:r>
              <a:rPr lang="en-US" sz="3200" dirty="0">
                <a:latin typeface="+mn-lt"/>
                <a:cs typeface="Arial"/>
              </a:rPr>
              <a:t>definition of </a:t>
            </a:r>
            <a:r>
              <a:rPr lang="en-US" sz="3200" spc="-5" dirty="0">
                <a:latin typeface="+mn-lt"/>
                <a:cs typeface="Arial"/>
              </a:rPr>
              <a:t>what </a:t>
            </a:r>
            <a:r>
              <a:rPr lang="en-US" sz="3200" dirty="0">
                <a:latin typeface="+mn-lt"/>
                <a:cs typeface="Arial"/>
              </a:rPr>
              <a:t>an effective</a:t>
            </a:r>
            <a:r>
              <a:rPr lang="en-US" sz="3200" spc="-229" dirty="0">
                <a:latin typeface="+mn-lt"/>
                <a:cs typeface="Arial"/>
              </a:rPr>
              <a:t> </a:t>
            </a:r>
            <a:r>
              <a:rPr lang="en-US" sz="3200" dirty="0">
                <a:latin typeface="+mn-lt"/>
                <a:cs typeface="Arial"/>
              </a:rPr>
              <a:t>data analysis team</a:t>
            </a:r>
            <a:r>
              <a:rPr lang="en-US" sz="3200" spc="-70" dirty="0">
                <a:latin typeface="+mn-lt"/>
                <a:cs typeface="Arial"/>
              </a:rPr>
              <a:t> </a:t>
            </a:r>
            <a:r>
              <a:rPr lang="en-US" sz="3200" spc="5" dirty="0">
                <a:latin typeface="+mn-lt"/>
                <a:cs typeface="Arial"/>
              </a:rPr>
              <a:t>is and </a:t>
            </a:r>
            <a:r>
              <a:rPr lang="en-US" sz="3200" spc="-5" dirty="0">
                <a:latin typeface="+mn-lt"/>
                <a:cs typeface="Arial"/>
              </a:rPr>
              <a:t>what </a:t>
            </a:r>
            <a:r>
              <a:rPr lang="en-US" sz="3200" dirty="0">
                <a:latin typeface="+mn-lt"/>
                <a:cs typeface="Arial"/>
              </a:rPr>
              <a:t>an </a:t>
            </a:r>
            <a:r>
              <a:rPr lang="en-US" sz="3200" spc="-5" dirty="0">
                <a:latin typeface="+mn-lt"/>
                <a:cs typeface="Arial"/>
              </a:rPr>
              <a:t>effective</a:t>
            </a:r>
            <a:r>
              <a:rPr lang="en-US" sz="3200" spc="-150" dirty="0">
                <a:latin typeface="+mn-lt"/>
                <a:cs typeface="Arial"/>
              </a:rPr>
              <a:t> </a:t>
            </a:r>
            <a:r>
              <a:rPr lang="en-US" sz="3200" spc="-5" dirty="0">
                <a:latin typeface="+mn-lt"/>
                <a:cs typeface="Arial"/>
              </a:rPr>
              <a:t>data </a:t>
            </a:r>
            <a:r>
              <a:rPr lang="en-US" sz="3200" dirty="0">
                <a:latin typeface="+mn-lt"/>
                <a:cs typeface="Arial"/>
              </a:rPr>
              <a:t>analysis team does. </a:t>
            </a:r>
          </a:p>
          <a:p>
            <a:pPr marL="0" indent="0">
              <a:buNone/>
            </a:pPr>
            <a:endParaRPr lang="en-US" sz="3200" dirty="0">
              <a:latin typeface="+mn-lt"/>
              <a:cs typeface="Arial"/>
            </a:endParaRPr>
          </a:p>
          <a:p>
            <a:pPr marL="0" indent="0">
              <a:buNone/>
            </a:pPr>
            <a:r>
              <a:rPr lang="en-US" sz="3200" dirty="0">
                <a:latin typeface="+mn-lt"/>
                <a:cs typeface="Arial"/>
              </a:rPr>
              <a:t>Revisit these guidelines</a:t>
            </a:r>
            <a:r>
              <a:rPr lang="en-US" sz="3200" spc="-210" dirty="0">
                <a:latin typeface="+mn-lt"/>
                <a:cs typeface="Arial"/>
              </a:rPr>
              <a:t> </a:t>
            </a:r>
            <a:r>
              <a:rPr lang="en-US" sz="3200" dirty="0">
                <a:latin typeface="+mn-lt"/>
                <a:cs typeface="Arial"/>
              </a:rPr>
              <a:t>periodically to further fine-tune these</a:t>
            </a:r>
            <a:r>
              <a:rPr lang="en-US" sz="3200" spc="-145" dirty="0">
                <a:latin typeface="+mn-lt"/>
                <a:cs typeface="Arial"/>
              </a:rPr>
              <a:t> </a:t>
            </a:r>
            <a:r>
              <a:rPr lang="en-US" sz="3200" spc="-5" dirty="0">
                <a:latin typeface="+mn-lt"/>
                <a:cs typeface="Arial"/>
              </a:rPr>
              <a:t>descriptions.</a:t>
            </a:r>
            <a:endParaRPr lang="en-US" sz="3200" dirty="0">
              <a:latin typeface="+mn-lt"/>
              <a:cs typeface="Arial"/>
            </a:endParaRPr>
          </a:p>
          <a:p>
            <a:pPr marL="0" indent="0">
              <a:buNone/>
            </a:pPr>
            <a:endParaRPr lang="en-US" sz="3200" dirty="0">
              <a:latin typeface="+mn-lt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D7CB7-E16F-FF88-2FD8-379A20C57B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82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965746-FD77-C817-44D4-ED21860C8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spc="-5" dirty="0">
                <a:latin typeface="Arial"/>
                <a:cs typeface="Arial"/>
              </a:rPr>
              <a:t>Root Cause Analysis </a:t>
            </a:r>
            <a:r>
              <a:rPr lang="en-US" sz="6000" b="1" spc="-70" dirty="0">
                <a:latin typeface="Arial"/>
                <a:cs typeface="Arial"/>
              </a:rPr>
              <a:t>Tools</a:t>
            </a:r>
            <a:r>
              <a:rPr lang="en-US" sz="6000" b="1" spc="-140" dirty="0">
                <a:latin typeface="Arial"/>
                <a:cs typeface="Arial"/>
              </a:rPr>
              <a:t> </a:t>
            </a:r>
            <a:r>
              <a:rPr lang="en-US" sz="6000" b="1" spc="-5" dirty="0">
                <a:latin typeface="Arial"/>
                <a:cs typeface="Arial"/>
              </a:rPr>
              <a:t>and Protocols</a:t>
            </a:r>
            <a:br>
              <a:rPr lang="en-US" sz="6000" dirty="0">
                <a:latin typeface="Arial"/>
                <a:cs typeface="Arial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7366" y="521293"/>
            <a:ext cx="10468303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22425" marR="5080" indent="-1609725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Tools </a:t>
            </a:r>
            <a:r>
              <a:rPr spc="-5" dirty="0"/>
              <a:t>for </a:t>
            </a:r>
            <a:r>
              <a:rPr dirty="0"/>
              <a:t>Understanding the</a:t>
            </a:r>
            <a:r>
              <a:rPr spc="-10" dirty="0"/>
              <a:t> </a:t>
            </a:r>
            <a:r>
              <a:rPr dirty="0"/>
              <a:t>Problem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2E40A-FD9F-18DC-FC1C-0B79F6DD6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latin typeface="Arial"/>
                <a:cs typeface="Arial"/>
              </a:rPr>
              <a:t>Fishbone</a:t>
            </a:r>
            <a:r>
              <a:rPr lang="en-US" sz="3200" spc="-25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Diagram</a:t>
            </a:r>
            <a:endParaRPr lang="en-US"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latin typeface="Arial"/>
                <a:cs typeface="Arial"/>
              </a:rPr>
              <a:t>Interrelationship</a:t>
            </a:r>
            <a:r>
              <a:rPr lang="en-US" sz="3200" spc="-30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Digraph</a:t>
            </a:r>
            <a:endParaRPr lang="en-US"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latin typeface="Arial"/>
                <a:cs typeface="Arial"/>
              </a:rPr>
              <a:t>Expert</a:t>
            </a:r>
            <a:r>
              <a:rPr lang="en-US" sz="3200" spc="-3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Convening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latin typeface="Arial"/>
                <a:cs typeface="Arial"/>
              </a:rPr>
              <a:t>Empathy</a:t>
            </a:r>
            <a:r>
              <a:rPr lang="en-US" sz="3200" spc="-2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Interviews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latin typeface="Arial"/>
                <a:cs typeface="Arial"/>
              </a:rPr>
              <a:t>Digging Into</a:t>
            </a:r>
            <a:r>
              <a:rPr lang="en-US" sz="3200" spc="-7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Data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latin typeface="Arial"/>
                <a:cs typeface="Arial"/>
              </a:rPr>
              <a:t>Process</a:t>
            </a:r>
            <a:r>
              <a:rPr lang="en-US" sz="3200" spc="-105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Mapping</a:t>
            </a:r>
            <a:endParaRPr lang="en-US"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latin typeface="Arial"/>
                <a:cs typeface="Arial"/>
              </a:rPr>
              <a:t>Driver</a:t>
            </a:r>
            <a:r>
              <a:rPr lang="en-US" sz="3200" spc="-30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Diagram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9F9D7-0052-072E-8EFD-81B9A39D93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vert="horz" lIns="0" tIns="13335" rIns="0" bIns="0" rtlCol="0" anchor="ctr">
            <a:norm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Fishbone</a:t>
            </a:r>
            <a:r>
              <a:rPr spc="-75" dirty="0"/>
              <a:t> </a:t>
            </a:r>
            <a:r>
              <a:rPr dirty="0"/>
              <a:t>Diagram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C54605-19B0-DC14-3963-7755A4BC76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spc="-5" dirty="0"/>
              <a:t>purpose </a:t>
            </a:r>
            <a:r>
              <a:rPr lang="en-US" dirty="0"/>
              <a:t>of a </a:t>
            </a:r>
            <a:r>
              <a:rPr lang="en-US" spc="-5" dirty="0"/>
              <a:t>Fishbone Diagram </a:t>
            </a:r>
            <a:r>
              <a:rPr lang="en-US" dirty="0"/>
              <a:t>is</a:t>
            </a:r>
            <a:r>
              <a:rPr lang="en-US" spc="-65" dirty="0"/>
              <a:t> </a:t>
            </a:r>
            <a:r>
              <a:rPr lang="en-US" dirty="0"/>
              <a:t>to </a:t>
            </a:r>
            <a:r>
              <a:rPr lang="en-US" b="1" dirty="0">
                <a:solidFill>
                  <a:srgbClr val="FFFF00"/>
                </a:solidFill>
              </a:rPr>
              <a:t>understand</a:t>
            </a:r>
            <a:r>
              <a:rPr lang="en-US" b="1" dirty="0"/>
              <a:t> </a:t>
            </a:r>
            <a:r>
              <a:rPr lang="en-US" dirty="0"/>
              <a:t>a </a:t>
            </a:r>
            <a:r>
              <a:rPr lang="en-US" spc="-5" dirty="0"/>
              <a:t>problem </a:t>
            </a:r>
            <a:r>
              <a:rPr lang="en-US" dirty="0"/>
              <a:t>at a </a:t>
            </a:r>
            <a:r>
              <a:rPr lang="en-US" spc="-5" dirty="0"/>
              <a:t>deep </a:t>
            </a:r>
            <a:r>
              <a:rPr lang="en-US" dirty="0"/>
              <a:t>level </a:t>
            </a:r>
            <a:r>
              <a:rPr lang="en-US" b="1" i="1" dirty="0">
                <a:solidFill>
                  <a:srgbClr val="FFFF00"/>
                </a:solidFill>
              </a:rPr>
              <a:t>before</a:t>
            </a:r>
            <a:r>
              <a:rPr lang="en-US" b="1" i="1" dirty="0"/>
              <a:t> </a:t>
            </a:r>
            <a:r>
              <a:rPr lang="en-US" dirty="0"/>
              <a:t>trying to solve</a:t>
            </a:r>
            <a:r>
              <a:rPr lang="en-US" spc="-70" dirty="0"/>
              <a:t> </a:t>
            </a:r>
            <a:r>
              <a:rPr lang="en-US" dirty="0"/>
              <a:t>it.</a:t>
            </a:r>
          </a:p>
        </p:txBody>
      </p:sp>
      <p:pic>
        <p:nvPicPr>
          <p:cNvPr id="11" name="Content Placeholder 10" descr="A Diagram to understand a problem at a deep level before trying to solve it.">
            <a:extLst>
              <a:ext uri="{FF2B5EF4-FFF2-40B4-BE49-F238E27FC236}">
                <a16:creationId xmlns:a16="http://schemas.microsoft.com/office/drawing/2014/main" id="{B16AAE83-5288-7E95-14D3-FCF81927D4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1" y="2610415"/>
            <a:ext cx="4472291" cy="2424569"/>
          </a:xfrm>
          <a:noFill/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C32A7DB-3778-A515-8DF9-02AA3092E8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Fishbone </a:t>
            </a:r>
            <a:r>
              <a:rPr spc="-5" dirty="0"/>
              <a:t>Generation</a:t>
            </a:r>
            <a:r>
              <a:rPr spc="-20" dirty="0"/>
              <a:t> </a:t>
            </a:r>
            <a:r>
              <a:rPr dirty="0"/>
              <a:t>Protocol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4846DB-8F77-FB29-2599-3E3FC32E3B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5"/>
              </a:spcBef>
              <a:buFont typeface="Arial"/>
              <a:buAutoNum type="arabicPeriod"/>
              <a:tabLst>
                <a:tab pos="527685" algn="l"/>
                <a:tab pos="528320" algn="l"/>
              </a:tabLst>
            </a:pPr>
            <a:r>
              <a:rPr lang="en-US" sz="3200" spc="-15" dirty="0">
                <a:latin typeface="Arial"/>
                <a:cs typeface="Arial"/>
              </a:rPr>
              <a:t>Write </a:t>
            </a:r>
            <a:r>
              <a:rPr lang="en-US" sz="3200" dirty="0">
                <a:latin typeface="Arial"/>
                <a:cs typeface="Arial"/>
              </a:rPr>
              <a:t>the problem in</a:t>
            </a:r>
            <a:r>
              <a:rPr lang="en-US" sz="3200" spc="-4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one  sentence.</a:t>
            </a:r>
          </a:p>
          <a:p>
            <a:pPr marL="527685" marR="5080" indent="-515620">
              <a:lnSpc>
                <a:spcPct val="100000"/>
              </a:lnSpc>
              <a:spcBef>
                <a:spcPts val="105"/>
              </a:spcBef>
              <a:buFont typeface="Arial"/>
              <a:buAutoNum type="arabicPeriod"/>
              <a:tabLst>
                <a:tab pos="527685" algn="l"/>
                <a:tab pos="528320" algn="l"/>
              </a:tabLst>
            </a:pPr>
            <a:r>
              <a:rPr lang="en-US" sz="3200" dirty="0">
                <a:latin typeface="Arial"/>
                <a:cs typeface="Arial"/>
              </a:rPr>
              <a:t>Brainstorm</a:t>
            </a:r>
            <a:r>
              <a:rPr lang="en-US" sz="3200" spc="-8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causes. Ask five</a:t>
            </a:r>
            <a:r>
              <a:rPr lang="en-US" sz="3200" spc="-20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“Whys?”</a:t>
            </a:r>
          </a:p>
          <a:p>
            <a:pPr marL="527685" marR="5080" indent="-515620">
              <a:lnSpc>
                <a:spcPct val="100000"/>
              </a:lnSpc>
              <a:spcBef>
                <a:spcPts val="105"/>
              </a:spcBef>
              <a:buFont typeface="Arial"/>
              <a:buAutoNum type="arabicPeriod"/>
              <a:tabLst>
                <a:tab pos="527685" algn="l"/>
                <a:tab pos="528320" algn="l"/>
              </a:tabLst>
            </a:pPr>
            <a:r>
              <a:rPr lang="en-US" sz="3200" dirty="0">
                <a:latin typeface="Arial"/>
                <a:cs typeface="Arial"/>
              </a:rPr>
              <a:t>Share and</a:t>
            </a:r>
            <a:r>
              <a:rPr lang="en-US" sz="3200" spc="-4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categorize  causes.</a:t>
            </a:r>
          </a:p>
          <a:p>
            <a:pPr marL="527685" marR="5080" indent="-515620">
              <a:lnSpc>
                <a:spcPct val="100000"/>
              </a:lnSpc>
              <a:spcBef>
                <a:spcPts val="105"/>
              </a:spcBef>
              <a:buFont typeface="Arial"/>
              <a:buAutoNum type="arabicPeriod"/>
              <a:tabLst>
                <a:tab pos="527685" algn="l"/>
                <a:tab pos="528320" algn="l"/>
              </a:tabLst>
            </a:pPr>
            <a:r>
              <a:rPr lang="en-US" sz="3200" dirty="0">
                <a:latin typeface="Arial"/>
                <a:cs typeface="Arial"/>
              </a:rPr>
              <a:t>Post and</a:t>
            </a:r>
            <a:r>
              <a:rPr lang="en-US" sz="3200" spc="-2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reflect.</a:t>
            </a:r>
          </a:p>
          <a:p>
            <a:pPr marL="527685" marR="5080" indent="-515620">
              <a:lnSpc>
                <a:spcPct val="100000"/>
              </a:lnSpc>
              <a:spcBef>
                <a:spcPts val="105"/>
              </a:spcBef>
              <a:buFont typeface="Arial"/>
              <a:buAutoNum type="arabicPeriod"/>
              <a:tabLst>
                <a:tab pos="527685" algn="l"/>
                <a:tab pos="528320" algn="l"/>
              </a:tabLst>
            </a:pPr>
            <a:r>
              <a:rPr lang="en-US" sz="3200" dirty="0">
                <a:latin typeface="Arial"/>
                <a:cs typeface="Arial"/>
              </a:rPr>
              <a:t>Debrief.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Content Placeholder 9" descr="A Diagram to understand a problem at a deep level before trying to solve it and following the protocol  of the five why's.">
            <a:extLst>
              <a:ext uri="{FF2B5EF4-FFF2-40B4-BE49-F238E27FC236}">
                <a16:creationId xmlns:a16="http://schemas.microsoft.com/office/drawing/2014/main" id="{CF24B5F4-96B9-B4BC-71BA-95F2791128D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09" y="1638300"/>
            <a:ext cx="3932894" cy="4368800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A56B1C-EF13-D091-8B4A-8B14FD2D7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Interrelationship</a:t>
            </a:r>
            <a:r>
              <a:rPr spc="-65" dirty="0"/>
              <a:t> </a:t>
            </a:r>
            <a:r>
              <a:rPr dirty="0"/>
              <a:t>Digraph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0DDCC9-65FD-E5C8-594B-2846537E89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marR="508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sz="3200" spc="-5" dirty="0">
                <a:latin typeface="Arial"/>
                <a:cs typeface="Arial"/>
              </a:rPr>
              <a:t>The purpose </a:t>
            </a:r>
            <a:r>
              <a:rPr lang="en-US" sz="3200" dirty="0">
                <a:latin typeface="Arial"/>
                <a:cs typeface="Arial"/>
              </a:rPr>
              <a:t>of </a:t>
            </a:r>
            <a:r>
              <a:rPr lang="en-US" sz="3200" spc="-5" dirty="0">
                <a:latin typeface="Arial"/>
                <a:cs typeface="Arial"/>
              </a:rPr>
              <a:t>an  </a:t>
            </a:r>
            <a:r>
              <a:rPr lang="en-US" sz="3200" dirty="0">
                <a:latin typeface="Arial"/>
                <a:cs typeface="Arial"/>
              </a:rPr>
              <a:t>interrelationship </a:t>
            </a:r>
            <a:r>
              <a:rPr lang="en-US" sz="3200" spc="-5" dirty="0">
                <a:latin typeface="Arial"/>
                <a:cs typeface="Arial"/>
              </a:rPr>
              <a:t>digraph is to </a:t>
            </a:r>
            <a:r>
              <a:rPr lang="en-US" sz="3200" dirty="0">
                <a:latin typeface="Arial"/>
                <a:cs typeface="Arial"/>
              </a:rPr>
              <a:t>identify </a:t>
            </a:r>
            <a:r>
              <a:rPr lang="en-US" sz="3200" spc="-5" dirty="0">
                <a:latin typeface="Arial"/>
                <a:cs typeface="Arial"/>
              </a:rPr>
              <a:t>which </a:t>
            </a:r>
            <a:r>
              <a:rPr lang="en-US" sz="3200" dirty="0">
                <a:latin typeface="Arial"/>
                <a:cs typeface="Arial"/>
              </a:rPr>
              <a:t>root </a:t>
            </a:r>
            <a:r>
              <a:rPr lang="en-US" sz="3200" spc="-5" dirty="0">
                <a:latin typeface="Arial"/>
                <a:cs typeface="Arial"/>
              </a:rPr>
              <a:t>causes </a:t>
            </a:r>
            <a:r>
              <a:rPr lang="en-US" sz="3200" dirty="0">
                <a:latin typeface="Arial"/>
                <a:cs typeface="Arial"/>
              </a:rPr>
              <a:t>from </a:t>
            </a:r>
            <a:r>
              <a:rPr lang="en-US" sz="3200" spc="-5" dirty="0">
                <a:latin typeface="Arial"/>
                <a:cs typeface="Arial"/>
              </a:rPr>
              <a:t>the fishbone diagram have </a:t>
            </a:r>
            <a:r>
              <a:rPr lang="en-US" sz="3200" b="1" spc="-5" dirty="0">
                <a:solidFill>
                  <a:srgbClr val="FFFF00"/>
                </a:solidFill>
                <a:latin typeface="Arial"/>
                <a:cs typeface="Arial"/>
              </a:rPr>
              <a:t>the most impact </a:t>
            </a:r>
            <a:r>
              <a:rPr lang="en-US" sz="3200" spc="-5" dirty="0">
                <a:latin typeface="Arial"/>
                <a:cs typeface="Arial"/>
              </a:rPr>
              <a:t>on the</a:t>
            </a:r>
            <a:r>
              <a:rPr lang="en-US" sz="3200" spc="20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problem.</a:t>
            </a:r>
            <a:endParaRPr lang="en-US" sz="3200" dirty="0">
              <a:latin typeface="Arial"/>
              <a:cs typeface="Arial"/>
            </a:endParaRPr>
          </a:p>
          <a:p>
            <a:pPr marL="0" marR="169545" indent="0">
              <a:lnSpc>
                <a:spcPct val="100000"/>
              </a:lnSpc>
              <a:spcBef>
                <a:spcPts val="5"/>
              </a:spcBef>
              <a:buNone/>
            </a:pPr>
            <a:endParaRPr lang="en-US" sz="3200" spc="-5" dirty="0">
              <a:latin typeface="Arial"/>
              <a:cs typeface="Arial"/>
            </a:endParaRPr>
          </a:p>
          <a:p>
            <a:pPr marL="0" marR="169545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en-US" sz="3200" spc="-5" dirty="0">
                <a:latin typeface="Arial"/>
                <a:cs typeface="Arial"/>
              </a:rPr>
              <a:t>This </a:t>
            </a:r>
            <a:r>
              <a:rPr lang="en-US" sz="3200" dirty="0">
                <a:latin typeface="Arial"/>
                <a:cs typeface="Arial"/>
              </a:rPr>
              <a:t>enables </a:t>
            </a:r>
            <a:r>
              <a:rPr lang="en-US" sz="3200" spc="-5" dirty="0">
                <a:latin typeface="Arial"/>
                <a:cs typeface="Arial"/>
              </a:rPr>
              <a:t>the onsite  review </a:t>
            </a:r>
            <a:r>
              <a:rPr lang="en-US" sz="3200" dirty="0">
                <a:latin typeface="Arial"/>
                <a:cs typeface="Arial"/>
              </a:rPr>
              <a:t>team </a:t>
            </a:r>
            <a:r>
              <a:rPr lang="en-US" sz="3200" spc="-5" dirty="0">
                <a:latin typeface="Arial"/>
                <a:cs typeface="Arial"/>
              </a:rPr>
              <a:t>to determine  </a:t>
            </a:r>
            <a:r>
              <a:rPr lang="en-US" sz="3200" b="1" spc="-5" dirty="0">
                <a:solidFill>
                  <a:srgbClr val="FFFF00"/>
                </a:solidFill>
                <a:latin typeface="Arial"/>
                <a:cs typeface="Arial"/>
              </a:rPr>
              <a:t>where to focus </a:t>
            </a:r>
            <a:r>
              <a:rPr lang="en-US" sz="3200" spc="-5" dirty="0">
                <a:latin typeface="Arial"/>
                <a:cs typeface="Arial"/>
              </a:rPr>
              <a:t>improvement</a:t>
            </a:r>
            <a:r>
              <a:rPr lang="en-US" sz="3200" spc="20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efforts.</a:t>
            </a:r>
            <a:endParaRPr lang="en-US" sz="3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Content Placeholder 9" descr="A graph to identify which root causes from the fishbone diagram have the most impact.">
            <a:extLst>
              <a:ext uri="{FF2B5EF4-FFF2-40B4-BE49-F238E27FC236}">
                <a16:creationId xmlns:a16="http://schemas.microsoft.com/office/drawing/2014/main" id="{8F0C4488-6DBE-A663-D3B2-1B2EED4267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1" y="2352718"/>
            <a:ext cx="4472291" cy="2939963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80B891A-9F8D-5D88-7A94-9A9E1D4EA9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Interrelationship Digraph</a:t>
            </a:r>
            <a:r>
              <a:rPr spc="-65" dirty="0"/>
              <a:t> </a:t>
            </a:r>
            <a:r>
              <a:rPr dirty="0"/>
              <a:t>Protocol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AC5E24-05F9-91C8-72DC-4E715E999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3255" y="1322173"/>
            <a:ext cx="6554054" cy="4684489"/>
          </a:xfrm>
        </p:spPr>
        <p:txBody>
          <a:bodyPr>
            <a:normAutofit fontScale="92500" lnSpcReduction="10000"/>
          </a:bodyPr>
          <a:lstStyle/>
          <a:p>
            <a:pPr marL="527685" marR="5080" indent="-515620">
              <a:lnSpc>
                <a:spcPct val="100000"/>
              </a:lnSpc>
              <a:spcBef>
                <a:spcPts val="105"/>
              </a:spcBef>
              <a:buFont typeface="Arial"/>
              <a:buAutoNum type="arabicPeriod"/>
              <a:tabLst>
                <a:tab pos="527685" algn="l"/>
                <a:tab pos="528320" algn="l"/>
              </a:tabLst>
            </a:pPr>
            <a:r>
              <a:rPr lang="en-US" sz="2600" spc="-5" dirty="0">
                <a:latin typeface="Arial"/>
                <a:cs typeface="Arial"/>
              </a:rPr>
              <a:t>Write </a:t>
            </a:r>
            <a:r>
              <a:rPr lang="en-US" sz="2600" dirty="0">
                <a:latin typeface="Arial"/>
                <a:cs typeface="Arial"/>
              </a:rPr>
              <a:t>the problem statement</a:t>
            </a:r>
            <a:r>
              <a:rPr lang="en-US" sz="2600" spc="-160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from the Fishbone Diagram at the top of the Interrelationship</a:t>
            </a:r>
            <a:r>
              <a:rPr lang="en-US" sz="2600" spc="-110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Digraph.</a:t>
            </a:r>
          </a:p>
          <a:p>
            <a:pPr marL="527685" indent="-515620">
              <a:lnSpc>
                <a:spcPct val="100000"/>
              </a:lnSpc>
              <a:spcBef>
                <a:spcPts val="480"/>
              </a:spcBef>
              <a:buFont typeface="Arial"/>
              <a:buAutoNum type="arabicPeriod"/>
              <a:tabLst>
                <a:tab pos="527685" algn="l"/>
                <a:tab pos="528320" algn="l"/>
              </a:tabLst>
            </a:pPr>
            <a:r>
              <a:rPr lang="en-US" sz="2600" dirty="0">
                <a:latin typeface="Arial"/>
                <a:cs typeface="Arial"/>
              </a:rPr>
              <a:t>Arrange root causes from</a:t>
            </a:r>
            <a:r>
              <a:rPr lang="en-US" sz="2600" spc="-145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the Fishbone Diagram in a</a:t>
            </a:r>
            <a:r>
              <a:rPr lang="en-US" sz="2600" spc="-75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circle.</a:t>
            </a:r>
          </a:p>
          <a:p>
            <a:pPr marL="527685" marR="50800" indent="-515620" algn="just">
              <a:lnSpc>
                <a:spcPct val="100000"/>
              </a:lnSpc>
              <a:spcBef>
                <a:spcPts val="484"/>
              </a:spcBef>
              <a:buAutoNum type="arabicPeriod" startAt="3"/>
              <a:tabLst>
                <a:tab pos="528320" algn="l"/>
              </a:tabLst>
            </a:pPr>
            <a:r>
              <a:rPr lang="en-US" sz="2600" spc="-5" dirty="0">
                <a:latin typeface="Arial"/>
                <a:cs typeface="Arial"/>
              </a:rPr>
              <a:t>Start </a:t>
            </a:r>
            <a:r>
              <a:rPr lang="en-US" sz="2600" dirty="0">
                <a:latin typeface="Arial"/>
                <a:cs typeface="Arial"/>
              </a:rPr>
              <a:t>with a root cause and ask if there is any relationship</a:t>
            </a:r>
            <a:r>
              <a:rPr lang="en-US" sz="2600" spc="-125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between it and the</a:t>
            </a:r>
            <a:r>
              <a:rPr lang="en-US" sz="2600" spc="-60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others.</a:t>
            </a:r>
          </a:p>
          <a:p>
            <a:pPr marL="1041400" lvl="1" indent="-228600" algn="just">
              <a:lnSpc>
                <a:spcPct val="100000"/>
              </a:lnSpc>
              <a:spcBef>
                <a:spcPts val="440"/>
              </a:spcBef>
              <a:buChar char="•"/>
              <a:tabLst>
                <a:tab pos="1041400" algn="l"/>
              </a:tabLst>
            </a:pPr>
            <a:r>
              <a:rPr lang="en-US" sz="2600" spc="-10" dirty="0">
                <a:latin typeface="Arial"/>
                <a:cs typeface="Arial"/>
              </a:rPr>
              <a:t>Does </a:t>
            </a:r>
            <a:r>
              <a:rPr lang="en-US" sz="2600" dirty="0">
                <a:latin typeface="Arial"/>
                <a:cs typeface="Arial"/>
              </a:rPr>
              <a:t>X </a:t>
            </a:r>
            <a:r>
              <a:rPr lang="en-US" sz="2600" spc="-5" dirty="0">
                <a:latin typeface="Arial"/>
                <a:cs typeface="Arial"/>
              </a:rPr>
              <a:t>cause </a:t>
            </a:r>
            <a:r>
              <a:rPr lang="en-US" sz="2600" dirty="0">
                <a:latin typeface="Arial"/>
                <a:cs typeface="Arial"/>
              </a:rPr>
              <a:t>Y or </a:t>
            </a:r>
            <a:r>
              <a:rPr lang="en-US" sz="2600" spc="-5" dirty="0">
                <a:latin typeface="Arial"/>
                <a:cs typeface="Arial"/>
              </a:rPr>
              <a:t>vice</a:t>
            </a:r>
            <a:r>
              <a:rPr lang="en-US" sz="2600" spc="-80" dirty="0">
                <a:latin typeface="Arial"/>
                <a:cs typeface="Arial"/>
              </a:rPr>
              <a:t> </a:t>
            </a:r>
            <a:r>
              <a:rPr lang="en-US" sz="2600" spc="-5" dirty="0">
                <a:latin typeface="Arial"/>
                <a:cs typeface="Arial"/>
              </a:rPr>
              <a:t>versa?</a:t>
            </a:r>
            <a:endParaRPr lang="en-US" sz="2600" dirty="0">
              <a:latin typeface="Arial"/>
              <a:cs typeface="Arial"/>
            </a:endParaRPr>
          </a:p>
          <a:p>
            <a:pPr marL="527685" marR="583565" indent="-515620">
              <a:lnSpc>
                <a:spcPct val="100000"/>
              </a:lnSpc>
              <a:spcBef>
                <a:spcPts val="475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lang="en-US" sz="2600" dirty="0">
                <a:latin typeface="Arial"/>
                <a:cs typeface="Arial"/>
              </a:rPr>
              <a:t>Repeat until all</a:t>
            </a:r>
            <a:r>
              <a:rPr lang="en-US" sz="2600" spc="-95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relationships between causes have been established.</a:t>
            </a:r>
          </a:p>
          <a:p>
            <a:pPr marL="527685" indent="-515620">
              <a:lnSpc>
                <a:spcPct val="100000"/>
              </a:lnSpc>
              <a:spcBef>
                <a:spcPts val="480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lang="en-US" sz="2600" spc="-45" dirty="0">
                <a:latin typeface="Arial"/>
                <a:cs typeface="Arial"/>
              </a:rPr>
              <a:t>Tally </a:t>
            </a:r>
            <a:r>
              <a:rPr lang="en-US" sz="2600" dirty="0">
                <a:latin typeface="Arial"/>
                <a:cs typeface="Arial"/>
              </a:rPr>
              <a:t>arrows</a:t>
            </a:r>
            <a:r>
              <a:rPr lang="en-US" sz="2600" spc="-5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out. The </a:t>
            </a:r>
            <a:r>
              <a:rPr lang="en-US" sz="2600" spc="-5" dirty="0">
                <a:latin typeface="Arial"/>
                <a:cs typeface="Arial"/>
              </a:rPr>
              <a:t>root cause </a:t>
            </a:r>
            <a:r>
              <a:rPr lang="en-US" sz="2600" spc="-15" dirty="0">
                <a:latin typeface="Arial"/>
                <a:cs typeface="Arial"/>
              </a:rPr>
              <a:t>with </a:t>
            </a:r>
            <a:r>
              <a:rPr lang="en-US" sz="2600" dirty="0">
                <a:latin typeface="Arial"/>
                <a:cs typeface="Arial"/>
              </a:rPr>
              <a:t>the most </a:t>
            </a:r>
            <a:r>
              <a:rPr lang="en-US" sz="2600" spc="-5" dirty="0">
                <a:latin typeface="Arial"/>
                <a:cs typeface="Arial"/>
              </a:rPr>
              <a:t>outgoing lines has a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spc="-5" dirty="0">
                <a:latin typeface="Arial"/>
                <a:cs typeface="Arial"/>
              </a:rPr>
              <a:t>greater impact on </a:t>
            </a:r>
            <a:r>
              <a:rPr lang="en-US" sz="2600" dirty="0">
                <a:latin typeface="Arial"/>
                <a:cs typeface="Arial"/>
              </a:rPr>
              <a:t>the</a:t>
            </a:r>
            <a:r>
              <a:rPr lang="en-US" sz="2600" spc="-45" dirty="0">
                <a:latin typeface="Arial"/>
                <a:cs typeface="Arial"/>
              </a:rPr>
              <a:t> </a:t>
            </a:r>
            <a:r>
              <a:rPr lang="en-US" sz="2600" spc="-5" dirty="0">
                <a:latin typeface="Arial"/>
                <a:cs typeface="Arial"/>
              </a:rPr>
              <a:t>problem.</a:t>
            </a:r>
            <a:endParaRPr lang="en-US" sz="26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Content Placeholder 11" descr="A graph to identify which root causes from the fishbone diagram have the most impact.">
            <a:extLst>
              <a:ext uri="{FF2B5EF4-FFF2-40B4-BE49-F238E27FC236}">
                <a16:creationId xmlns:a16="http://schemas.microsoft.com/office/drawing/2014/main" id="{48D655CE-EF80-94B4-F310-E0B5CDE50F9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09" y="2094943"/>
            <a:ext cx="4472291" cy="2939963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5AA1B5-1F10-63D3-B0FC-437B048B41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Expert</a:t>
            </a:r>
            <a:r>
              <a:rPr spc="-75" dirty="0"/>
              <a:t> </a:t>
            </a:r>
            <a:r>
              <a:rPr dirty="0"/>
              <a:t>Convening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498689-D09C-3106-58E5-9E5D8B127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spc="-5" dirty="0"/>
              <a:t>purpose </a:t>
            </a:r>
            <a:r>
              <a:rPr lang="en-US" sz="3200" dirty="0"/>
              <a:t>of an expert </a:t>
            </a:r>
            <a:r>
              <a:rPr lang="en-US" sz="3200" spc="-5" dirty="0"/>
              <a:t>convening </a:t>
            </a:r>
            <a:r>
              <a:rPr lang="en-US" sz="3200" dirty="0"/>
              <a:t>is to </a:t>
            </a:r>
            <a:r>
              <a:rPr lang="en-US" sz="3200" spc="-5" dirty="0"/>
              <a:t>learn </a:t>
            </a:r>
            <a:r>
              <a:rPr lang="en-US" sz="3200" dirty="0"/>
              <a:t>from </a:t>
            </a:r>
            <a:r>
              <a:rPr lang="en-US" sz="3200" spc="-5" dirty="0"/>
              <a:t>people </a:t>
            </a:r>
            <a:r>
              <a:rPr lang="en-US" sz="3200" dirty="0"/>
              <a:t>with </a:t>
            </a:r>
            <a:r>
              <a:rPr lang="en-US" sz="3200" b="1" spc="-5" dirty="0">
                <a:solidFill>
                  <a:srgbClr val="FFFF00"/>
                </a:solidFill>
                <a:latin typeface="Arial"/>
                <a:cs typeface="Arial"/>
              </a:rPr>
              <a:t>relevant 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expertise </a:t>
            </a:r>
            <a:r>
              <a:rPr lang="en-US" sz="3200" dirty="0"/>
              <a:t>and</a:t>
            </a:r>
            <a:r>
              <a:rPr lang="en-US" sz="3200" spc="-140" dirty="0"/>
              <a:t> </a:t>
            </a:r>
            <a:r>
              <a:rPr lang="en-US" sz="3200" dirty="0"/>
              <a:t>provide 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multiple </a:t>
            </a:r>
            <a:r>
              <a:rPr lang="en-US" sz="3200" b="1" spc="-5" dirty="0">
                <a:solidFill>
                  <a:srgbClr val="FFFF00"/>
                </a:solidFill>
                <a:latin typeface="Arial"/>
                <a:cs typeface="Arial"/>
              </a:rPr>
              <a:t>perspectives</a:t>
            </a:r>
            <a:r>
              <a:rPr lang="en-US" sz="3200" b="1" spc="-5" dirty="0">
                <a:latin typeface="Arial"/>
                <a:cs typeface="Arial"/>
              </a:rPr>
              <a:t> </a:t>
            </a:r>
            <a:r>
              <a:rPr lang="en-US" sz="3200" dirty="0"/>
              <a:t>on a </a:t>
            </a:r>
            <a:r>
              <a:rPr lang="en-US" sz="3200" spc="-5" dirty="0"/>
              <a:t>problem and its root </a:t>
            </a:r>
            <a:r>
              <a:rPr lang="en-US" sz="3200" dirty="0"/>
              <a:t>causes. </a:t>
            </a:r>
            <a:r>
              <a:rPr lang="en-US" sz="3200" spc="-35" dirty="0"/>
              <a:t>Ideally, </a:t>
            </a:r>
            <a:r>
              <a:rPr lang="en-US" sz="3200" spc="-5" dirty="0"/>
              <a:t>the onsite </a:t>
            </a:r>
            <a:r>
              <a:rPr lang="en-US" sz="3200" dirty="0"/>
              <a:t>review </a:t>
            </a:r>
            <a:r>
              <a:rPr lang="en-US" sz="3200" spc="-5" dirty="0"/>
              <a:t>team should </a:t>
            </a:r>
            <a:r>
              <a:rPr lang="en-US" sz="3200" dirty="0"/>
              <a:t>leave with a </a:t>
            </a:r>
            <a:r>
              <a:rPr lang="en-US" sz="3200" spc="-5" dirty="0"/>
              <a:t>deeper understanding </a:t>
            </a:r>
            <a:r>
              <a:rPr lang="en-US" sz="3200" dirty="0"/>
              <a:t>of </a:t>
            </a:r>
            <a:r>
              <a:rPr lang="en-US" sz="3200" spc="-5" dirty="0"/>
              <a:t>the </a:t>
            </a:r>
            <a:r>
              <a:rPr lang="en-US" sz="3200" dirty="0"/>
              <a:t>factors </a:t>
            </a:r>
            <a:r>
              <a:rPr lang="en-US" sz="3200" spc="-5" dirty="0"/>
              <a:t>contributing </a:t>
            </a:r>
            <a:r>
              <a:rPr lang="en-US" sz="3200" dirty="0"/>
              <a:t>to the </a:t>
            </a:r>
            <a:r>
              <a:rPr lang="en-US" sz="3200" spc="-5" dirty="0"/>
              <a:t>problem and clear next </a:t>
            </a:r>
            <a:r>
              <a:rPr lang="en-US" sz="3200" dirty="0"/>
              <a:t>steps </a:t>
            </a:r>
            <a:r>
              <a:rPr lang="en-US" sz="3200" spc="-5" dirty="0"/>
              <a:t>for </a:t>
            </a:r>
            <a:r>
              <a:rPr lang="en-US" sz="3200" dirty="0"/>
              <a:t>moving </a:t>
            </a:r>
            <a:r>
              <a:rPr lang="en-US" sz="3200" spc="-5" dirty="0"/>
              <a:t>the </a:t>
            </a:r>
            <a:r>
              <a:rPr lang="en-US" sz="3200" dirty="0"/>
              <a:t>work</a:t>
            </a:r>
            <a:r>
              <a:rPr lang="en-US" sz="3200" spc="-65" dirty="0"/>
              <a:t> </a:t>
            </a:r>
            <a:r>
              <a:rPr lang="en-US" sz="3200" spc="-5" dirty="0"/>
              <a:t>forward.</a:t>
            </a:r>
            <a:endParaRPr lang="en-US" sz="3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DF583-D2CD-5299-4AD9-9E57C971B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Expert Convening</a:t>
            </a:r>
            <a:r>
              <a:rPr spc="-65" dirty="0"/>
              <a:t> </a:t>
            </a:r>
            <a:r>
              <a:rPr dirty="0"/>
              <a:t>Protocol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A0F66B8-767C-C753-EB13-9E44AC1C3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7685" indent="-51562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en-US" sz="3200" spc="-5" dirty="0">
                <a:latin typeface="Arial"/>
                <a:cs typeface="Arial"/>
              </a:rPr>
              <a:t>Introduce </a:t>
            </a:r>
            <a:r>
              <a:rPr lang="en-US" sz="3200" dirty="0">
                <a:latin typeface="Arial"/>
                <a:cs typeface="Arial"/>
              </a:rPr>
              <a:t>protocol </a:t>
            </a:r>
            <a:r>
              <a:rPr lang="en-US" sz="3200" spc="-5" dirty="0">
                <a:latin typeface="Arial"/>
                <a:cs typeface="Arial"/>
              </a:rPr>
              <a:t>and</a:t>
            </a:r>
            <a:r>
              <a:rPr lang="en-US" sz="3200" spc="1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participants.</a:t>
            </a: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en-US" sz="3200" spc="-5" dirty="0">
                <a:latin typeface="Arial"/>
                <a:cs typeface="Arial"/>
              </a:rPr>
              <a:t>Experts ask probing questions of the</a:t>
            </a:r>
            <a:r>
              <a:rPr lang="en-US" sz="3200" spc="7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group.</a:t>
            </a:r>
          </a:p>
          <a:p>
            <a:pPr marL="527685" marR="5080" indent="-51562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en-US" sz="3200" spc="-5" dirty="0">
                <a:latin typeface="Arial"/>
                <a:cs typeface="Arial"/>
              </a:rPr>
              <a:t>Experts </a:t>
            </a:r>
            <a:r>
              <a:rPr lang="en-US" sz="3200" dirty="0">
                <a:latin typeface="Arial"/>
                <a:cs typeface="Arial"/>
              </a:rPr>
              <a:t>reflect </a:t>
            </a:r>
            <a:r>
              <a:rPr lang="en-US" sz="3200" spc="-5" dirty="0">
                <a:latin typeface="Arial"/>
                <a:cs typeface="Arial"/>
              </a:rPr>
              <a:t>on what </a:t>
            </a:r>
            <a:r>
              <a:rPr lang="en-US" sz="3200" dirty="0">
                <a:latin typeface="Arial"/>
                <a:cs typeface="Arial"/>
              </a:rPr>
              <a:t>they </a:t>
            </a:r>
            <a:r>
              <a:rPr lang="en-US" sz="3200" spc="-5" dirty="0">
                <a:latin typeface="Arial"/>
                <a:cs typeface="Arial"/>
              </a:rPr>
              <a:t>would </a:t>
            </a:r>
            <a:r>
              <a:rPr lang="en-US" sz="3200" dirty="0">
                <a:latin typeface="Arial"/>
                <a:cs typeface="Arial"/>
              </a:rPr>
              <a:t>like </a:t>
            </a:r>
            <a:r>
              <a:rPr lang="en-US" sz="3200" spc="-5" dirty="0">
                <a:latin typeface="Arial"/>
                <a:cs typeface="Arial"/>
              </a:rPr>
              <a:t>to </a:t>
            </a:r>
            <a:r>
              <a:rPr lang="en-US" sz="3200" dirty="0">
                <a:latin typeface="Arial"/>
                <a:cs typeface="Arial"/>
              </a:rPr>
              <a:t>contribute  </a:t>
            </a:r>
            <a:r>
              <a:rPr lang="en-US" sz="3200" spc="-5" dirty="0">
                <a:latin typeface="Arial"/>
                <a:cs typeface="Arial"/>
              </a:rPr>
              <a:t>to the</a:t>
            </a:r>
            <a:r>
              <a:rPr lang="en-US" sz="3200" dirty="0">
                <a:latin typeface="Arial"/>
                <a:cs typeface="Arial"/>
              </a:rPr>
              <a:t> discussion.</a:t>
            </a: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en-US" sz="3200" spc="-5" dirty="0">
                <a:latin typeface="Arial"/>
                <a:cs typeface="Arial"/>
              </a:rPr>
              <a:t>Conduct </a:t>
            </a:r>
            <a:r>
              <a:rPr lang="en-US" sz="3200" dirty="0">
                <a:latin typeface="Arial"/>
                <a:cs typeface="Arial"/>
              </a:rPr>
              <a:t>discussion</a:t>
            </a:r>
            <a:r>
              <a:rPr lang="en-US" sz="3200" spc="-1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rounds.</a:t>
            </a: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en-US" sz="3200" spc="-85" dirty="0">
                <a:latin typeface="Arial"/>
                <a:cs typeface="Arial"/>
              </a:rPr>
              <a:t>Team </a:t>
            </a:r>
            <a:r>
              <a:rPr lang="en-US" sz="3200" dirty="0">
                <a:latin typeface="Arial"/>
                <a:cs typeface="Arial"/>
              </a:rPr>
              <a:t>reflection </a:t>
            </a:r>
            <a:r>
              <a:rPr lang="en-US" sz="3200" spc="-5" dirty="0">
                <a:latin typeface="Arial"/>
                <a:cs typeface="Arial"/>
              </a:rPr>
              <a:t>on</a:t>
            </a:r>
            <a:r>
              <a:rPr lang="en-US" sz="3200" spc="9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conversations.</a:t>
            </a:r>
            <a:endParaRPr lang="en-US" spc="-5" dirty="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en-US" sz="3200" spc="-5" dirty="0">
                <a:latin typeface="Arial"/>
                <a:cs typeface="Arial"/>
              </a:rPr>
              <a:t>Debrief.</a:t>
            </a:r>
            <a:endParaRPr lang="en-US" sz="3200" dirty="0">
              <a:latin typeface="Arial"/>
              <a:cs typeface="Arial"/>
            </a:endParaRPr>
          </a:p>
          <a:p>
            <a:pPr marL="12065" indent="0">
              <a:lnSpc>
                <a:spcPct val="100000"/>
              </a:lnSpc>
              <a:spcBef>
                <a:spcPts val="2355"/>
              </a:spcBef>
              <a:buNone/>
              <a:tabLst>
                <a:tab pos="527685" algn="l"/>
                <a:tab pos="528320" algn="l"/>
              </a:tabLst>
            </a:pPr>
            <a:endParaRPr lang="en-US" sz="3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17E330-C10D-FD76-9D5C-9CD83EA10A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AF29-8653-45C1-BB00-1E8E8821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California’s System of Support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25E13-849A-48CD-B849-43EA36324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508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pc="-5" dirty="0"/>
              <a:t>The overarching goal of </a:t>
            </a:r>
            <a:r>
              <a:rPr lang="en-US" spc="-5" dirty="0">
                <a:hlinkClick r:id="rId2" tooltip="California Department of Education California's System of Support "/>
              </a:rPr>
              <a:t>California's System of Support</a:t>
            </a:r>
            <a:r>
              <a:rPr lang="en-US" spc="-5" dirty="0"/>
              <a:t> is to help LEAs and their schools meet the needs of each student they serve, with a focus on building local  capacity to sustain improvement and to effectively address disparities in opportunities and outcomes.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8FB9C-259B-55E9-D483-F97202355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42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Empathy</a:t>
            </a:r>
            <a:r>
              <a:rPr spc="-60" dirty="0"/>
              <a:t> </a:t>
            </a:r>
            <a:r>
              <a:rPr dirty="0"/>
              <a:t>Interviews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5339DD-24C6-EF55-DA7F-B115C6DC1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3200" dirty="0">
                <a:latin typeface="Arial"/>
                <a:cs typeface="Arial"/>
              </a:rPr>
              <a:t>The </a:t>
            </a:r>
            <a:r>
              <a:rPr lang="en-US" sz="3200" spc="-5" dirty="0">
                <a:latin typeface="Arial"/>
                <a:cs typeface="Arial"/>
              </a:rPr>
              <a:t>purpose </a:t>
            </a:r>
            <a:r>
              <a:rPr lang="en-US" sz="3200" dirty="0">
                <a:latin typeface="Arial"/>
                <a:cs typeface="Arial"/>
              </a:rPr>
              <a:t>of an </a:t>
            </a:r>
            <a:r>
              <a:rPr lang="en-US" sz="3200" spc="-5" dirty="0">
                <a:latin typeface="Arial"/>
                <a:cs typeface="Arial"/>
              </a:rPr>
              <a:t>empathy interview </a:t>
            </a:r>
            <a:r>
              <a:rPr lang="en-US" sz="3200" dirty="0">
                <a:latin typeface="Arial"/>
                <a:cs typeface="Arial"/>
              </a:rPr>
              <a:t>is</a:t>
            </a:r>
            <a:r>
              <a:rPr lang="en-US" sz="3200" spc="-9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to </a:t>
            </a:r>
            <a:r>
              <a:rPr lang="en-US" sz="3200" spc="-5" dirty="0">
                <a:latin typeface="Arial"/>
                <a:cs typeface="Arial"/>
              </a:rPr>
              <a:t>gain </a:t>
            </a:r>
            <a:r>
              <a:rPr lang="en-US" sz="3200" dirty="0">
                <a:latin typeface="Arial"/>
                <a:cs typeface="Arial"/>
              </a:rPr>
              <a:t>a 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deeper </a:t>
            </a:r>
            <a:r>
              <a:rPr lang="en-US" sz="3200" b="1" spc="-5" dirty="0">
                <a:solidFill>
                  <a:srgbClr val="FFFF00"/>
                </a:solidFill>
                <a:latin typeface="Arial"/>
                <a:cs typeface="Arial"/>
              </a:rPr>
              <a:t>understanding</a:t>
            </a:r>
            <a:r>
              <a:rPr lang="en-US" sz="3200" b="1" spc="-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of a</a:t>
            </a:r>
            <a:r>
              <a:rPr lang="en-US" spc="-110" dirty="0">
                <a:latin typeface="Arial"/>
                <a:cs typeface="Arial"/>
              </a:rPr>
              <a:t>n educational partner’s </a:t>
            </a:r>
            <a:r>
              <a:rPr lang="en-US" sz="3200" spc="-5" dirty="0">
                <a:latin typeface="Arial"/>
                <a:cs typeface="Arial"/>
              </a:rPr>
              <a:t>(e.g., principal, </a:t>
            </a:r>
            <a:r>
              <a:rPr lang="en-US" sz="3200" spc="-25" dirty="0">
                <a:latin typeface="Arial"/>
                <a:cs typeface="Arial"/>
              </a:rPr>
              <a:t>teacher, </a:t>
            </a:r>
            <a:r>
              <a:rPr lang="en-US" sz="3200" spc="-5" dirty="0">
                <a:latin typeface="Arial"/>
                <a:cs typeface="Arial"/>
              </a:rPr>
              <a:t>student, parent, community </a:t>
            </a:r>
            <a:r>
              <a:rPr lang="en-US" sz="3200" spc="-30" dirty="0">
                <a:latin typeface="Arial"/>
                <a:cs typeface="Arial"/>
              </a:rPr>
              <a:t>member, </a:t>
            </a:r>
            <a:r>
              <a:rPr lang="en-US" sz="3200" spc="-5" dirty="0">
                <a:latin typeface="Arial"/>
                <a:cs typeface="Arial"/>
              </a:rPr>
              <a:t>etc.) experience </a:t>
            </a:r>
            <a:r>
              <a:rPr lang="en-US" sz="3200" dirty="0">
                <a:latin typeface="Arial"/>
                <a:cs typeface="Arial"/>
              </a:rPr>
              <a:t>of the </a:t>
            </a:r>
            <a:r>
              <a:rPr lang="en-US" sz="3200" spc="-5" dirty="0">
                <a:latin typeface="Arial"/>
                <a:cs typeface="Arial"/>
              </a:rPr>
              <a:t>problem </a:t>
            </a:r>
            <a:r>
              <a:rPr lang="en-US" sz="3200" dirty="0">
                <a:latin typeface="Arial"/>
                <a:cs typeface="Arial"/>
              </a:rPr>
              <a:t>to resolve by seeing </a:t>
            </a:r>
            <a:r>
              <a:rPr lang="en-US" sz="3200" spc="-5" dirty="0">
                <a:latin typeface="Arial"/>
                <a:cs typeface="Arial"/>
              </a:rPr>
              <a:t>the problem 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from their point of</a:t>
            </a:r>
            <a:r>
              <a:rPr lang="en-US" sz="3200" b="1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3200" b="1" spc="-5" dirty="0">
                <a:solidFill>
                  <a:srgbClr val="FFFF00"/>
                </a:solidFill>
                <a:latin typeface="Arial"/>
                <a:cs typeface="Arial"/>
              </a:rPr>
              <a:t>view</a:t>
            </a:r>
            <a:r>
              <a:rPr lang="en-US" sz="3200" spc="-5" dirty="0">
                <a:latin typeface="Arial"/>
                <a:cs typeface="Arial"/>
              </a:rPr>
              <a:t>.</a:t>
            </a:r>
            <a:endParaRPr lang="en-US" sz="3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CF947-C78D-8000-8D2E-C58CEC4D4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Empathy Interview</a:t>
            </a:r>
            <a:r>
              <a:rPr spc="-65" dirty="0"/>
              <a:t> </a:t>
            </a:r>
            <a:r>
              <a:rPr dirty="0"/>
              <a:t>Protocol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49F321-1CF6-F060-9339-EA58D6742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7685" indent="-515620">
              <a:lnSpc>
                <a:spcPct val="100000"/>
              </a:lnSpc>
              <a:spcBef>
                <a:spcPts val="2020"/>
              </a:spcBef>
              <a:buFont typeface="Arial"/>
              <a:buAutoNum type="arabicPeriod"/>
              <a:tabLst>
                <a:tab pos="527685" algn="l"/>
                <a:tab pos="528320" algn="l"/>
              </a:tabLst>
            </a:pPr>
            <a:r>
              <a:rPr lang="en-US" sz="3200" dirty="0">
                <a:latin typeface="Arial"/>
                <a:cs typeface="Arial"/>
              </a:rPr>
              <a:t>Each </a:t>
            </a:r>
            <a:r>
              <a:rPr lang="en-US" sz="3200" spc="-5" dirty="0">
                <a:latin typeface="Arial"/>
                <a:cs typeface="Arial"/>
              </a:rPr>
              <a:t>group member prepares</a:t>
            </a:r>
            <a:r>
              <a:rPr lang="en-US" sz="3200" spc="-70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questions.</a:t>
            </a:r>
            <a:endParaRPr lang="en-US" sz="3200" dirty="0">
              <a:latin typeface="Arial"/>
              <a:cs typeface="Arial"/>
            </a:endParaRPr>
          </a:p>
          <a:p>
            <a:pPr marL="527685" marR="5080" indent="-515620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3200" spc="-5" dirty="0">
                <a:latin typeface="Arial"/>
                <a:cs typeface="Arial"/>
              </a:rPr>
              <a:t>Share and identify/organize </a:t>
            </a:r>
            <a:r>
              <a:rPr lang="en-US" sz="3200" dirty="0">
                <a:latin typeface="Arial"/>
                <a:cs typeface="Arial"/>
              </a:rPr>
              <a:t>the top five to</a:t>
            </a:r>
            <a:r>
              <a:rPr lang="en-US" sz="3200" spc="-11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six  </a:t>
            </a:r>
            <a:r>
              <a:rPr lang="en-US" sz="3200" spc="-5" dirty="0">
                <a:latin typeface="Arial"/>
                <a:cs typeface="Arial"/>
              </a:rPr>
              <a:t>questions </a:t>
            </a:r>
            <a:r>
              <a:rPr lang="en-US" sz="3200" dirty="0">
                <a:latin typeface="Arial"/>
                <a:cs typeface="Arial"/>
              </a:rPr>
              <a:t>as a</a:t>
            </a:r>
            <a:r>
              <a:rPr lang="en-US" sz="3200" spc="-30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group.</a:t>
            </a:r>
            <a:endParaRPr lang="en-US" sz="3200" dirty="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9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3200" dirty="0">
                <a:latin typeface="Arial"/>
                <a:cs typeface="Arial"/>
              </a:rPr>
              <a:t>Predict </a:t>
            </a:r>
            <a:r>
              <a:rPr lang="en-US" sz="3200" spc="-5" dirty="0">
                <a:latin typeface="Arial"/>
                <a:cs typeface="Arial"/>
              </a:rPr>
              <a:t>and</a:t>
            </a:r>
            <a:r>
              <a:rPr lang="en-US" sz="3200" spc="-20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plan.</a:t>
            </a:r>
            <a:endParaRPr lang="en-US" sz="3200" dirty="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3200" spc="-5" dirty="0">
                <a:latin typeface="Arial"/>
                <a:cs typeface="Arial"/>
              </a:rPr>
              <a:t>Conduct</a:t>
            </a:r>
            <a:r>
              <a:rPr lang="en-US" sz="3200" spc="-20" dirty="0">
                <a:latin typeface="Arial"/>
                <a:cs typeface="Arial"/>
              </a:rPr>
              <a:t> interview.</a:t>
            </a:r>
            <a:endParaRPr lang="en-US" sz="3200" dirty="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3200" spc="-5" dirty="0">
                <a:latin typeface="Arial"/>
                <a:cs typeface="Arial"/>
              </a:rPr>
              <a:t>Reflect.</a:t>
            </a:r>
            <a:endParaRPr lang="en-US" sz="3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30D59-B337-DE00-C226-B5FEAFCA00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Digging </a:t>
            </a:r>
            <a:r>
              <a:rPr spc="-5" dirty="0"/>
              <a:t>into</a:t>
            </a:r>
            <a:r>
              <a:rPr spc="-60" dirty="0"/>
              <a:t> </a:t>
            </a:r>
            <a:r>
              <a:rPr dirty="0"/>
              <a:t>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64F1B7-1A22-BB0C-0367-1A1BB1A36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Arial"/>
                <a:cs typeface="Arial"/>
              </a:rPr>
              <a:t>The </a:t>
            </a:r>
            <a:r>
              <a:rPr lang="en-US" sz="3200" spc="-5" dirty="0">
                <a:latin typeface="Arial"/>
                <a:cs typeface="Arial"/>
              </a:rPr>
              <a:t>purpose </a:t>
            </a:r>
            <a:r>
              <a:rPr lang="en-US" sz="3200" dirty="0">
                <a:latin typeface="Arial"/>
                <a:cs typeface="Arial"/>
              </a:rPr>
              <a:t>of </a:t>
            </a:r>
            <a:r>
              <a:rPr lang="en-US" sz="3200" spc="-5" dirty="0">
                <a:latin typeface="Arial"/>
                <a:cs typeface="Arial"/>
              </a:rPr>
              <a:t>digging into data </a:t>
            </a:r>
            <a:r>
              <a:rPr lang="en-US" sz="3200" dirty="0">
                <a:latin typeface="Arial"/>
                <a:cs typeface="Arial"/>
              </a:rPr>
              <a:t>is to </a:t>
            </a:r>
            <a:r>
              <a:rPr lang="en-US" sz="3200" spc="-5" dirty="0">
                <a:latin typeface="Arial"/>
                <a:cs typeface="Arial"/>
              </a:rPr>
              <a:t>help </a:t>
            </a:r>
            <a:r>
              <a:rPr lang="en-US" sz="3200" dirty="0">
                <a:latin typeface="Arial"/>
                <a:cs typeface="Arial"/>
              </a:rPr>
              <a:t>a </a:t>
            </a:r>
            <a:r>
              <a:rPr lang="en-US" sz="3200" spc="-5" dirty="0">
                <a:latin typeface="Arial"/>
                <a:cs typeface="Arial"/>
              </a:rPr>
              <a:t>group engage </a:t>
            </a:r>
            <a:r>
              <a:rPr lang="en-US" sz="3200" dirty="0">
                <a:latin typeface="Arial"/>
                <a:cs typeface="Arial"/>
              </a:rPr>
              <a:t>in 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productive </a:t>
            </a:r>
            <a:r>
              <a:rPr lang="en-US" sz="3200" b="1" spc="-5" dirty="0">
                <a:solidFill>
                  <a:srgbClr val="FFFF00"/>
                </a:solidFill>
                <a:latin typeface="Arial"/>
                <a:cs typeface="Arial"/>
              </a:rPr>
              <a:t>dialogue </a:t>
            </a:r>
            <a:r>
              <a:rPr lang="en-US" sz="3200" spc="-5" dirty="0">
                <a:latin typeface="Arial"/>
                <a:cs typeface="Arial"/>
              </a:rPr>
              <a:t>about</a:t>
            </a:r>
            <a:r>
              <a:rPr lang="en-US" sz="3200" spc="-125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data and to 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build </a:t>
            </a:r>
            <a:r>
              <a:rPr lang="en-US" sz="3200" b="1" spc="-5" dirty="0">
                <a:solidFill>
                  <a:srgbClr val="FFFF00"/>
                </a:solidFill>
                <a:latin typeface="Arial"/>
                <a:cs typeface="Arial"/>
              </a:rPr>
              <a:t>collective capacity</a:t>
            </a:r>
            <a:r>
              <a:rPr lang="en-US" sz="3200" b="1" spc="-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to </a:t>
            </a:r>
            <a:r>
              <a:rPr lang="en-US" sz="3200" spc="-5" dirty="0">
                <a:latin typeface="Arial"/>
                <a:cs typeface="Arial"/>
              </a:rPr>
              <a:t>make </a:t>
            </a:r>
            <a:r>
              <a:rPr lang="en-US" sz="3200" dirty="0">
                <a:latin typeface="Arial"/>
                <a:cs typeface="Arial"/>
              </a:rPr>
              <a:t>sense of </a:t>
            </a:r>
            <a:r>
              <a:rPr lang="en-US" sz="3200" spc="-5" dirty="0">
                <a:latin typeface="Arial"/>
                <a:cs typeface="Arial"/>
              </a:rPr>
              <a:t>data relevant </a:t>
            </a:r>
            <a:r>
              <a:rPr lang="en-US" sz="3200" dirty="0">
                <a:latin typeface="Arial"/>
                <a:cs typeface="Arial"/>
              </a:rPr>
              <a:t>to </a:t>
            </a:r>
            <a:r>
              <a:rPr lang="en-US" sz="3200" spc="-5" dirty="0">
                <a:latin typeface="Arial"/>
                <a:cs typeface="Arial"/>
              </a:rPr>
              <a:t>continuous improvement. </a:t>
            </a:r>
            <a:r>
              <a:rPr lang="en-US" sz="3200" spc="-95" dirty="0">
                <a:latin typeface="Arial"/>
                <a:cs typeface="Arial"/>
              </a:rPr>
              <a:t>You </a:t>
            </a:r>
            <a:r>
              <a:rPr lang="en-US" sz="3200" dirty="0">
                <a:latin typeface="Arial"/>
                <a:cs typeface="Arial"/>
              </a:rPr>
              <a:t>can use </a:t>
            </a:r>
            <a:r>
              <a:rPr lang="en-US" sz="3200" spc="-5" dirty="0">
                <a:latin typeface="Arial"/>
                <a:cs typeface="Arial"/>
              </a:rPr>
              <a:t>this protocol </a:t>
            </a:r>
            <a:r>
              <a:rPr lang="en-US" sz="3200" dirty="0">
                <a:latin typeface="Arial"/>
                <a:cs typeface="Arial"/>
              </a:rPr>
              <a:t>with </a:t>
            </a:r>
            <a:r>
              <a:rPr lang="en-US" sz="3200" spc="-5" dirty="0">
                <a:latin typeface="Arial"/>
                <a:cs typeface="Arial"/>
              </a:rPr>
              <a:t>multiple small groups, each </a:t>
            </a:r>
            <a:r>
              <a:rPr lang="en-US" sz="3200" dirty="0">
                <a:latin typeface="Arial"/>
                <a:cs typeface="Arial"/>
              </a:rPr>
              <a:t>unpacking </a:t>
            </a:r>
            <a:r>
              <a:rPr lang="en-US" sz="3200" spc="-10" dirty="0">
                <a:latin typeface="Arial"/>
                <a:cs typeface="Arial"/>
              </a:rPr>
              <a:t>different </a:t>
            </a:r>
            <a:r>
              <a:rPr lang="en-US" sz="3200" spc="-5" dirty="0">
                <a:latin typeface="Arial"/>
                <a:cs typeface="Arial"/>
              </a:rPr>
              <a:t>data and sharing out </a:t>
            </a:r>
            <a:r>
              <a:rPr lang="en-US" sz="3200" dirty="0">
                <a:latin typeface="Arial"/>
                <a:cs typeface="Arial"/>
              </a:rPr>
              <a:t>to </a:t>
            </a:r>
            <a:r>
              <a:rPr lang="en-US" sz="3200" spc="-5" dirty="0">
                <a:latin typeface="Arial"/>
                <a:cs typeface="Arial"/>
              </a:rPr>
              <a:t>the larger group </a:t>
            </a:r>
            <a:r>
              <a:rPr lang="en-US" sz="3200" dirty="0">
                <a:latin typeface="Arial"/>
                <a:cs typeface="Arial"/>
              </a:rPr>
              <a:t>or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you can use </a:t>
            </a:r>
            <a:r>
              <a:rPr lang="en-US" sz="3200" spc="-5" dirty="0">
                <a:latin typeface="Arial"/>
                <a:cs typeface="Arial"/>
              </a:rPr>
              <a:t>this protocol </a:t>
            </a:r>
            <a:r>
              <a:rPr lang="en-US" sz="3200" dirty="0">
                <a:latin typeface="Arial"/>
                <a:cs typeface="Arial"/>
              </a:rPr>
              <a:t>to </a:t>
            </a:r>
            <a:r>
              <a:rPr lang="en-US" sz="3200" spc="-5" dirty="0">
                <a:latin typeface="Arial"/>
                <a:cs typeface="Arial"/>
              </a:rPr>
              <a:t>have </a:t>
            </a:r>
            <a:r>
              <a:rPr lang="en-US" sz="3200" dirty="0">
                <a:latin typeface="Arial"/>
                <a:cs typeface="Arial"/>
              </a:rPr>
              <a:t>everyone </a:t>
            </a:r>
            <a:r>
              <a:rPr lang="en-US" sz="3200" spc="-5" dirty="0">
                <a:latin typeface="Arial"/>
                <a:cs typeface="Arial"/>
              </a:rPr>
              <a:t>unpack </a:t>
            </a:r>
            <a:r>
              <a:rPr lang="en-US" sz="3200" dirty="0">
                <a:latin typeface="Arial"/>
                <a:cs typeface="Arial"/>
              </a:rPr>
              <a:t>the same</a:t>
            </a:r>
            <a:r>
              <a:rPr lang="en-US" sz="3200" spc="-110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data.</a:t>
            </a:r>
            <a:endParaRPr lang="en-US" sz="3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65316-D583-C41B-DB16-497049409D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Digging </a:t>
            </a:r>
            <a:r>
              <a:rPr spc="-5" dirty="0"/>
              <a:t>into </a:t>
            </a:r>
            <a:r>
              <a:rPr dirty="0"/>
              <a:t>Data</a:t>
            </a:r>
            <a:r>
              <a:rPr spc="-20" dirty="0"/>
              <a:t> </a:t>
            </a:r>
            <a:r>
              <a:rPr spc="-5" dirty="0"/>
              <a:t>Protocol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6BB936-83BF-C685-9CFB-D592B4BF7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27685" indent="-515620">
              <a:lnSpc>
                <a:spcPct val="100000"/>
              </a:lnSpc>
              <a:spcBef>
                <a:spcPts val="1930"/>
              </a:spcBef>
              <a:buFont typeface="Arial"/>
              <a:buAutoNum type="arabicPeriod"/>
              <a:tabLst>
                <a:tab pos="527685" algn="l"/>
                <a:tab pos="528320" algn="l"/>
              </a:tabLst>
            </a:pPr>
            <a:r>
              <a:rPr lang="en-US" sz="3200" dirty="0">
                <a:latin typeface="Arial"/>
                <a:cs typeface="Arial"/>
              </a:rPr>
              <a:t>Participants individually review the</a:t>
            </a:r>
            <a:r>
              <a:rPr lang="en-US" sz="3200" spc="-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data.</a:t>
            </a:r>
          </a:p>
          <a:p>
            <a:pPr marL="527685" marR="5080" indent="-515620">
              <a:lnSpc>
                <a:spcPct val="100000"/>
              </a:lnSpc>
              <a:spcBef>
                <a:spcPts val="18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3200" spc="-5" dirty="0">
                <a:latin typeface="Arial"/>
                <a:cs typeface="Arial"/>
              </a:rPr>
              <a:t>Conduct </a:t>
            </a:r>
            <a:r>
              <a:rPr lang="en-US" sz="3200" dirty="0">
                <a:latin typeface="Arial"/>
                <a:cs typeface="Arial"/>
              </a:rPr>
              <a:t>structured </a:t>
            </a:r>
            <a:r>
              <a:rPr lang="en-US" sz="3200" spc="-5" dirty="0">
                <a:latin typeface="Arial"/>
                <a:cs typeface="Arial"/>
              </a:rPr>
              <a:t>discussion rounds to </a:t>
            </a:r>
            <a:r>
              <a:rPr lang="en-US" sz="3200" dirty="0">
                <a:latin typeface="Arial"/>
                <a:cs typeface="Arial"/>
              </a:rPr>
              <a:t>discuss  observations, celebrations, questions, hypotheses,  </a:t>
            </a:r>
            <a:r>
              <a:rPr lang="en-US" sz="3200" spc="-5" dirty="0">
                <a:latin typeface="Arial"/>
                <a:cs typeface="Arial"/>
              </a:rPr>
              <a:t>and </a:t>
            </a:r>
            <a:r>
              <a:rPr lang="en-US" sz="3200" dirty="0">
                <a:latin typeface="Arial"/>
                <a:cs typeface="Arial"/>
              </a:rPr>
              <a:t>next steps </a:t>
            </a:r>
            <a:r>
              <a:rPr lang="en-US" sz="3200" spc="-5" dirty="0">
                <a:latin typeface="Arial"/>
                <a:cs typeface="Arial"/>
              </a:rPr>
              <a:t>(this can be done as one large group  or in small</a:t>
            </a:r>
            <a:r>
              <a:rPr lang="en-US" sz="3200" spc="2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groups).</a:t>
            </a:r>
          </a:p>
          <a:p>
            <a:pPr marL="527685" marR="758825" indent="-515620">
              <a:lnSpc>
                <a:spcPct val="100000"/>
              </a:lnSpc>
              <a:spcBef>
                <a:spcPts val="18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3200" spc="-5" dirty="0">
                <a:latin typeface="Arial"/>
                <a:cs typeface="Arial"/>
              </a:rPr>
              <a:t>Share </a:t>
            </a:r>
            <a:r>
              <a:rPr lang="en-US" sz="3200" dirty="0">
                <a:latin typeface="Arial"/>
                <a:cs typeface="Arial"/>
              </a:rPr>
              <a:t>highlights </a:t>
            </a:r>
            <a:r>
              <a:rPr lang="en-US" sz="3200" spc="-5" dirty="0">
                <a:latin typeface="Arial"/>
                <a:cs typeface="Arial"/>
              </a:rPr>
              <a:t>with the group </a:t>
            </a:r>
            <a:r>
              <a:rPr lang="en-US" sz="3200" dirty="0">
                <a:latin typeface="Arial"/>
                <a:cs typeface="Arial"/>
              </a:rPr>
              <a:t>(skip </a:t>
            </a:r>
            <a:r>
              <a:rPr lang="en-US" sz="3200" spc="-5" dirty="0">
                <a:latin typeface="Arial"/>
                <a:cs typeface="Arial"/>
              </a:rPr>
              <a:t>if </a:t>
            </a:r>
            <a:r>
              <a:rPr lang="en-US" sz="3200" dirty="0">
                <a:latin typeface="Arial"/>
                <a:cs typeface="Arial"/>
              </a:rPr>
              <a:t>only </a:t>
            </a:r>
            <a:r>
              <a:rPr lang="en-US" sz="3200" spc="-5" dirty="0">
                <a:latin typeface="Arial"/>
                <a:cs typeface="Arial"/>
              </a:rPr>
              <a:t>one  </a:t>
            </a:r>
            <a:r>
              <a:rPr lang="en-US" sz="3200" dirty="0">
                <a:latin typeface="Arial"/>
                <a:cs typeface="Arial"/>
              </a:rPr>
              <a:t>group).</a:t>
            </a:r>
          </a:p>
          <a:p>
            <a:pPr marL="527685" indent="-515620">
              <a:lnSpc>
                <a:spcPct val="100000"/>
              </a:lnSpc>
              <a:spcBef>
                <a:spcPts val="183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3200" spc="-5" dirty="0">
                <a:latin typeface="Arial"/>
                <a:cs typeface="Arial"/>
              </a:rPr>
              <a:t>Debrief.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C5B0E-E0BA-E33E-BD5D-BD56EFF872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Process</a:t>
            </a:r>
            <a:r>
              <a:rPr spc="-55" dirty="0"/>
              <a:t> </a:t>
            </a:r>
            <a:r>
              <a:rPr dirty="0"/>
              <a:t>Mapping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C76E98-004F-8961-0284-C7A969B905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Arial"/>
                <a:cs typeface="Arial"/>
              </a:rPr>
              <a:t>The </a:t>
            </a:r>
            <a:r>
              <a:rPr lang="en-US" sz="3200" spc="-5" dirty="0">
                <a:latin typeface="Arial"/>
                <a:cs typeface="Arial"/>
              </a:rPr>
              <a:t>purpose </a:t>
            </a:r>
            <a:r>
              <a:rPr lang="en-US" sz="3200" dirty="0">
                <a:latin typeface="Arial"/>
                <a:cs typeface="Arial"/>
              </a:rPr>
              <a:t>of process  </a:t>
            </a:r>
            <a:r>
              <a:rPr lang="en-US" sz="3200" spc="-5" dirty="0">
                <a:latin typeface="Arial"/>
                <a:cs typeface="Arial"/>
              </a:rPr>
              <a:t>mapping </a:t>
            </a:r>
            <a:r>
              <a:rPr lang="en-US" sz="3200" dirty="0">
                <a:latin typeface="Arial"/>
                <a:cs typeface="Arial"/>
              </a:rPr>
              <a:t>is to </a:t>
            </a:r>
            <a:r>
              <a:rPr lang="en-US" sz="3200" spc="-5" dirty="0">
                <a:latin typeface="Arial"/>
                <a:cs typeface="Arial"/>
              </a:rPr>
              <a:t>better  understand </a:t>
            </a:r>
            <a:r>
              <a:rPr lang="en-US" sz="3200" dirty="0">
                <a:latin typeface="Arial"/>
                <a:cs typeface="Arial"/>
              </a:rPr>
              <a:t>the </a:t>
            </a:r>
            <a:r>
              <a:rPr lang="en-US" sz="3200" spc="-5" dirty="0">
                <a:latin typeface="Arial"/>
                <a:cs typeface="Arial"/>
              </a:rPr>
              <a:t>process  leading to </a:t>
            </a:r>
            <a:r>
              <a:rPr lang="en-US" sz="3200" dirty="0">
                <a:latin typeface="Arial"/>
                <a:cs typeface="Arial"/>
              </a:rPr>
              <a:t>a </a:t>
            </a:r>
            <a:r>
              <a:rPr lang="en-US" sz="3200" spc="-5" dirty="0">
                <a:latin typeface="Arial"/>
                <a:cs typeface="Arial"/>
              </a:rPr>
              <a:t>particular  outcome and identify  potential breakdown points </a:t>
            </a:r>
            <a:r>
              <a:rPr lang="en-US" sz="3200" dirty="0">
                <a:latin typeface="Arial"/>
                <a:cs typeface="Arial"/>
              </a:rPr>
              <a:t>in </a:t>
            </a:r>
            <a:r>
              <a:rPr lang="en-US" sz="3200" spc="-5" dirty="0">
                <a:latin typeface="Arial"/>
                <a:cs typeface="Arial"/>
              </a:rPr>
              <a:t>order </a:t>
            </a:r>
            <a:r>
              <a:rPr lang="en-US" sz="3200" dirty="0">
                <a:latin typeface="Arial"/>
                <a:cs typeface="Arial"/>
              </a:rPr>
              <a:t>to focus </a:t>
            </a:r>
            <a:r>
              <a:rPr lang="en-US" sz="3200" spc="-5" dirty="0">
                <a:latin typeface="Arial"/>
                <a:cs typeface="Arial"/>
              </a:rPr>
              <a:t>continuous</a:t>
            </a:r>
            <a:r>
              <a:rPr lang="en-US" sz="3200" spc="-40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improvement </a:t>
            </a:r>
            <a:r>
              <a:rPr lang="en-US" sz="3200" dirty="0">
                <a:latin typeface="Arial"/>
                <a:cs typeface="Arial"/>
              </a:rPr>
              <a:t>e</a:t>
            </a:r>
            <a:r>
              <a:rPr lang="en-US" sz="3200" spc="-70" dirty="0">
                <a:latin typeface="Arial"/>
                <a:cs typeface="Arial"/>
              </a:rPr>
              <a:t>f</a:t>
            </a:r>
            <a:r>
              <a:rPr lang="en-US" sz="3200" dirty="0">
                <a:latin typeface="Arial"/>
                <a:cs typeface="Arial"/>
              </a:rPr>
              <a:t>for</a:t>
            </a:r>
            <a:r>
              <a:rPr lang="en-US" sz="3200" spc="-10" dirty="0">
                <a:latin typeface="Arial"/>
                <a:cs typeface="Arial"/>
              </a:rPr>
              <a:t>t</a:t>
            </a:r>
            <a:r>
              <a:rPr lang="en-US" sz="3200" dirty="0">
                <a:latin typeface="Arial"/>
                <a:cs typeface="Arial"/>
              </a:rPr>
              <a:t>s.</a:t>
            </a:r>
          </a:p>
          <a:p>
            <a:pPr marL="0" indent="0">
              <a:buNone/>
            </a:pPr>
            <a:endParaRPr lang="en-US" sz="3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Content Placeholder 11" descr="Process Mapping graph to better understand the process leading to a particular outcome and breakdown points to focus continuous improvement efforts.">
            <a:extLst>
              <a:ext uri="{FF2B5EF4-FFF2-40B4-BE49-F238E27FC236}">
                <a16:creationId xmlns:a16="http://schemas.microsoft.com/office/drawing/2014/main" id="{0D11E194-F995-CF8D-3C60-D3786276A0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26" y="1223319"/>
            <a:ext cx="5490106" cy="4656725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F2D6D6-7444-0B2D-8AFF-B81018CCBD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Process Mapping</a:t>
            </a:r>
            <a:r>
              <a:rPr spc="-30" dirty="0"/>
              <a:t> </a:t>
            </a:r>
            <a:r>
              <a:rPr spc="-5" dirty="0"/>
              <a:t>Protocol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D9DB62-4471-1D71-CCF4-03B9E5CC7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26415" marR="5080" indent="-514350">
              <a:lnSpc>
                <a:spcPct val="100000"/>
              </a:lnSpc>
              <a:spcBef>
                <a:spcPts val="95"/>
              </a:spcBef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en-US" sz="3300" spc="-5" dirty="0">
                <a:latin typeface="Arial"/>
                <a:cs typeface="Arial"/>
              </a:rPr>
              <a:t>Brainstorm and </a:t>
            </a:r>
            <a:r>
              <a:rPr lang="en-US" sz="3300" dirty="0">
                <a:latin typeface="Arial"/>
                <a:cs typeface="Arial"/>
              </a:rPr>
              <a:t>identify </a:t>
            </a:r>
            <a:r>
              <a:rPr lang="en-US" sz="3300" spc="-5" dirty="0">
                <a:latin typeface="Arial"/>
                <a:cs typeface="Arial"/>
              </a:rPr>
              <a:t>the </a:t>
            </a:r>
            <a:r>
              <a:rPr lang="en-US" sz="3300" dirty="0">
                <a:latin typeface="Arial"/>
                <a:cs typeface="Arial"/>
              </a:rPr>
              <a:t>end point </a:t>
            </a:r>
            <a:r>
              <a:rPr lang="en-US" sz="3300" spc="-5" dirty="0">
                <a:latin typeface="Arial"/>
                <a:cs typeface="Arial"/>
              </a:rPr>
              <a:t>(i.e., goal) </a:t>
            </a:r>
            <a:r>
              <a:rPr lang="en-US" sz="3300" dirty="0">
                <a:latin typeface="Arial"/>
                <a:cs typeface="Arial"/>
              </a:rPr>
              <a:t>of </a:t>
            </a:r>
            <a:r>
              <a:rPr lang="en-US" sz="3300" spc="-5" dirty="0">
                <a:latin typeface="Arial"/>
                <a:cs typeface="Arial"/>
              </a:rPr>
              <a:t>the </a:t>
            </a:r>
            <a:r>
              <a:rPr lang="en-US" sz="3300" dirty="0">
                <a:latin typeface="Arial"/>
                <a:cs typeface="Arial"/>
              </a:rPr>
              <a:t>process</a:t>
            </a:r>
            <a:r>
              <a:rPr lang="en-US" sz="3300" spc="5" dirty="0">
                <a:latin typeface="Arial"/>
                <a:cs typeface="Arial"/>
              </a:rPr>
              <a:t> </a:t>
            </a:r>
            <a:r>
              <a:rPr lang="en-US" sz="3300" spc="-5" dirty="0">
                <a:latin typeface="Arial"/>
                <a:cs typeface="Arial"/>
              </a:rPr>
              <a:t>map.</a:t>
            </a:r>
            <a:endParaRPr lang="en-US" sz="3300" dirty="0">
              <a:latin typeface="Arial"/>
              <a:cs typeface="Arial"/>
            </a:endParaRPr>
          </a:p>
          <a:p>
            <a:pPr marL="526415" indent="-514350">
              <a:lnSpc>
                <a:spcPct val="100000"/>
              </a:lnSpc>
              <a:spcBef>
                <a:spcPts val="1825"/>
              </a:spcBef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en-US" sz="3300" spc="-5" dirty="0">
                <a:latin typeface="Arial"/>
                <a:cs typeface="Arial"/>
              </a:rPr>
              <a:t>Create the</a:t>
            </a:r>
            <a:r>
              <a:rPr lang="en-US" sz="3300" spc="5" dirty="0">
                <a:latin typeface="Arial"/>
                <a:cs typeface="Arial"/>
              </a:rPr>
              <a:t> </a:t>
            </a:r>
            <a:r>
              <a:rPr lang="en-US" sz="3300" spc="-5" dirty="0">
                <a:latin typeface="Arial"/>
                <a:cs typeface="Arial"/>
              </a:rPr>
              <a:t>map:</a:t>
            </a:r>
          </a:p>
          <a:p>
            <a:pPr marL="1327785" indent="-515620">
              <a:lnSpc>
                <a:spcPct val="100000"/>
              </a:lnSpc>
              <a:spcBef>
                <a:spcPts val="675"/>
              </a:spcBef>
              <a:tabLst>
                <a:tab pos="1327785" algn="l"/>
                <a:tab pos="1328420" algn="l"/>
              </a:tabLst>
            </a:pPr>
            <a:r>
              <a:rPr lang="en-US" sz="3300" dirty="0">
                <a:latin typeface="Arial"/>
                <a:cs typeface="Arial"/>
              </a:rPr>
              <a:t>If X </a:t>
            </a:r>
            <a:r>
              <a:rPr lang="en-US" sz="3300" spc="-5" dirty="0">
                <a:latin typeface="Arial"/>
                <a:cs typeface="Arial"/>
              </a:rPr>
              <a:t>is </a:t>
            </a:r>
            <a:r>
              <a:rPr lang="en-US" sz="3300" dirty="0">
                <a:latin typeface="Arial"/>
                <a:cs typeface="Arial"/>
              </a:rPr>
              <a:t>the </a:t>
            </a:r>
            <a:r>
              <a:rPr lang="en-US" sz="3300" spc="-5" dirty="0">
                <a:latin typeface="Arial"/>
                <a:cs typeface="Arial"/>
              </a:rPr>
              <a:t>goal, where do you begin </a:t>
            </a:r>
            <a:r>
              <a:rPr lang="en-US" sz="3300" dirty="0">
                <a:latin typeface="Arial"/>
                <a:cs typeface="Arial"/>
              </a:rPr>
              <a:t>the </a:t>
            </a:r>
            <a:r>
              <a:rPr lang="en-US" sz="3300" spc="-5" dirty="0">
                <a:latin typeface="Arial"/>
                <a:cs typeface="Arial"/>
              </a:rPr>
              <a:t>process </a:t>
            </a:r>
            <a:r>
              <a:rPr lang="en-US" sz="3300" dirty="0">
                <a:latin typeface="Arial"/>
                <a:cs typeface="Arial"/>
              </a:rPr>
              <a:t>to</a:t>
            </a:r>
            <a:r>
              <a:rPr lang="en-US" sz="3300" spc="50" dirty="0">
                <a:latin typeface="Arial"/>
                <a:cs typeface="Arial"/>
              </a:rPr>
              <a:t> </a:t>
            </a:r>
            <a:r>
              <a:rPr lang="en-US" sz="3300" spc="-10" dirty="0">
                <a:latin typeface="Arial"/>
                <a:cs typeface="Arial"/>
              </a:rPr>
              <a:t>X?</a:t>
            </a:r>
            <a:endParaRPr lang="en-US" sz="3300" dirty="0">
              <a:latin typeface="Arial"/>
              <a:cs typeface="Arial"/>
            </a:endParaRPr>
          </a:p>
          <a:p>
            <a:pPr marL="1327785" indent="-515620">
              <a:lnSpc>
                <a:spcPct val="100000"/>
              </a:lnSpc>
              <a:spcBef>
                <a:spcPts val="575"/>
              </a:spcBef>
              <a:tabLst>
                <a:tab pos="1327785" algn="l"/>
                <a:tab pos="1328420" algn="l"/>
              </a:tabLst>
            </a:pPr>
            <a:r>
              <a:rPr lang="en-US" sz="3300" spc="-5" dirty="0">
                <a:latin typeface="Arial"/>
                <a:cs typeface="Arial"/>
              </a:rPr>
              <a:t>Then what?</a:t>
            </a:r>
            <a:endParaRPr lang="en-US" sz="3300" dirty="0">
              <a:latin typeface="Arial"/>
              <a:cs typeface="Arial"/>
            </a:endParaRPr>
          </a:p>
          <a:p>
            <a:pPr marL="1327785" indent="-515620">
              <a:lnSpc>
                <a:spcPct val="100000"/>
              </a:lnSpc>
              <a:spcBef>
                <a:spcPts val="575"/>
              </a:spcBef>
              <a:tabLst>
                <a:tab pos="1327785" algn="l"/>
                <a:tab pos="1328420" algn="l"/>
              </a:tabLst>
            </a:pPr>
            <a:r>
              <a:rPr lang="en-US" sz="3300" spc="-5" dirty="0">
                <a:latin typeface="Arial"/>
                <a:cs typeface="Arial"/>
              </a:rPr>
              <a:t>Listen </a:t>
            </a:r>
            <a:r>
              <a:rPr lang="en-US" sz="3300" dirty="0">
                <a:latin typeface="Arial"/>
                <a:cs typeface="Arial"/>
              </a:rPr>
              <a:t>for </a:t>
            </a:r>
            <a:r>
              <a:rPr lang="en-US" sz="3300" spc="-5" dirty="0">
                <a:latin typeface="Arial"/>
                <a:cs typeface="Arial"/>
              </a:rPr>
              <a:t>decision</a:t>
            </a:r>
            <a:r>
              <a:rPr lang="en-US" sz="3300" spc="25" dirty="0">
                <a:latin typeface="Arial"/>
                <a:cs typeface="Arial"/>
              </a:rPr>
              <a:t> </a:t>
            </a:r>
            <a:r>
              <a:rPr lang="en-US" sz="3300" spc="-5" dirty="0">
                <a:latin typeface="Arial"/>
                <a:cs typeface="Arial"/>
              </a:rPr>
              <a:t>points.</a:t>
            </a:r>
            <a:endParaRPr lang="en-US" sz="3300" dirty="0">
              <a:latin typeface="Arial"/>
              <a:cs typeface="Arial"/>
            </a:endParaRPr>
          </a:p>
          <a:p>
            <a:pPr marL="1327785" marR="278130" indent="-515620">
              <a:lnSpc>
                <a:spcPct val="100000"/>
              </a:lnSpc>
              <a:spcBef>
                <a:spcPts val="580"/>
              </a:spcBef>
              <a:tabLst>
                <a:tab pos="1327785" algn="l"/>
                <a:tab pos="1328420" algn="l"/>
              </a:tabLst>
            </a:pPr>
            <a:r>
              <a:rPr lang="en-US" sz="3300" dirty="0">
                <a:latin typeface="Arial"/>
                <a:cs typeface="Arial"/>
              </a:rPr>
              <a:t>Ask </a:t>
            </a:r>
            <a:r>
              <a:rPr lang="en-US" sz="3300" spc="-5" dirty="0">
                <a:latin typeface="Arial"/>
                <a:cs typeface="Arial"/>
              </a:rPr>
              <a:t>what was </a:t>
            </a:r>
            <a:r>
              <a:rPr lang="en-US" sz="3300" dirty="0">
                <a:latin typeface="Arial"/>
                <a:cs typeface="Arial"/>
              </a:rPr>
              <a:t>most </a:t>
            </a:r>
            <a:r>
              <a:rPr lang="en-US" sz="3300" spc="-5" dirty="0">
                <a:latin typeface="Arial"/>
                <a:cs typeface="Arial"/>
              </a:rPr>
              <a:t>challenging about the process and  what could be</a:t>
            </a:r>
            <a:r>
              <a:rPr lang="en-US" sz="3300" spc="30" dirty="0">
                <a:latin typeface="Arial"/>
                <a:cs typeface="Arial"/>
              </a:rPr>
              <a:t> </a:t>
            </a:r>
            <a:r>
              <a:rPr lang="en-US" sz="3300" spc="-5" dirty="0">
                <a:latin typeface="Arial"/>
                <a:cs typeface="Arial"/>
              </a:rPr>
              <a:t>changed.</a:t>
            </a:r>
            <a:endParaRPr lang="en-US" sz="3300" dirty="0">
              <a:latin typeface="Arial"/>
              <a:cs typeface="Arial"/>
            </a:endParaRPr>
          </a:p>
          <a:p>
            <a:pPr marL="742950" indent="-742950">
              <a:lnSpc>
                <a:spcPct val="100000"/>
              </a:lnSpc>
              <a:spcBef>
                <a:spcPts val="1810"/>
              </a:spcBef>
              <a:buFont typeface="+mj-lt"/>
              <a:buAutoNum type="arabicPeriod" startAt="3"/>
              <a:tabLst>
                <a:tab pos="527685" algn="l"/>
              </a:tabLst>
            </a:pPr>
            <a:r>
              <a:rPr lang="en-US" sz="3300" dirty="0">
                <a:latin typeface="Arial"/>
                <a:cs typeface="Arial"/>
              </a:rPr>
              <a:t>“Interrogate” </a:t>
            </a:r>
            <a:r>
              <a:rPr lang="en-US" sz="3300" spc="-5" dirty="0">
                <a:latin typeface="Arial"/>
                <a:cs typeface="Arial"/>
              </a:rPr>
              <a:t>the map and identify change ideas</a:t>
            </a:r>
            <a:r>
              <a:rPr lang="en-US" sz="3300" spc="65" dirty="0">
                <a:latin typeface="Arial"/>
                <a:cs typeface="Arial"/>
              </a:rPr>
              <a:t> </a:t>
            </a:r>
            <a:r>
              <a:rPr lang="en-US" sz="3300" spc="-5" dirty="0">
                <a:latin typeface="Arial"/>
                <a:cs typeface="Arial"/>
              </a:rPr>
              <a:t>(How might </a:t>
            </a:r>
            <a:r>
              <a:rPr lang="en-US" sz="3300" dirty="0">
                <a:latin typeface="Arial"/>
                <a:cs typeface="Arial"/>
              </a:rPr>
              <a:t>the process</a:t>
            </a:r>
            <a:r>
              <a:rPr lang="en-US" sz="3300" spc="-20" dirty="0">
                <a:latin typeface="Arial"/>
                <a:cs typeface="Arial"/>
              </a:rPr>
              <a:t> </a:t>
            </a:r>
            <a:r>
              <a:rPr lang="en-US" sz="3300" spc="-5" dirty="0">
                <a:latin typeface="Arial"/>
                <a:cs typeface="Arial"/>
              </a:rPr>
              <a:t>breakdown?).</a:t>
            </a:r>
            <a:endParaRPr lang="en-US" sz="3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  <a:tabLst>
                <a:tab pos="527685" algn="l"/>
              </a:tabLst>
            </a:pPr>
            <a:endParaRPr lang="en-US" sz="3600" dirty="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825"/>
              </a:spcBef>
              <a:buAutoNum type="arabicPeriod"/>
              <a:tabLst>
                <a:tab pos="527685" algn="l"/>
                <a:tab pos="528320" algn="l"/>
              </a:tabLst>
            </a:pPr>
            <a:endParaRPr lang="en-US" sz="3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6A6423-1498-F9CC-057E-7340EDF405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3322" y="521293"/>
            <a:ext cx="1061387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Driver Diagram Generati</a:t>
            </a:r>
            <a:r>
              <a:rPr spc="-15" dirty="0"/>
              <a:t>o</a:t>
            </a:r>
            <a:r>
              <a:rPr dirty="0"/>
              <a:t>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C009FCA-DF24-6DF3-3AFE-B319D4AD8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3322" y="1638301"/>
            <a:ext cx="6078948" cy="4368361"/>
          </a:xfrm>
        </p:spPr>
        <p:txBody>
          <a:bodyPr>
            <a:normAutofit fontScale="85000" lnSpcReduction="20000"/>
          </a:bodyPr>
          <a:lstStyle/>
          <a:p>
            <a:pPr marL="355600" marR="6794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latin typeface="Arial"/>
                <a:cs typeface="Arial"/>
              </a:rPr>
              <a:t>The purpose of a driver diagram is to generate or</a:t>
            </a:r>
            <a:r>
              <a:rPr lang="en-US" sz="3200" spc="-5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refine a shared 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theory </a:t>
            </a:r>
            <a:r>
              <a:rPr lang="en-US" sz="3200" b="1" spc="5" dirty="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action </a:t>
            </a:r>
            <a:r>
              <a:rPr lang="en-US" sz="3200" dirty="0">
                <a:latin typeface="Arial"/>
                <a:cs typeface="Arial"/>
              </a:rPr>
              <a:t>to </a:t>
            </a:r>
            <a:r>
              <a:rPr lang="en-US" sz="3200" spc="-5" dirty="0">
                <a:latin typeface="Arial"/>
                <a:cs typeface="Arial"/>
              </a:rPr>
              <a:t>drive </a:t>
            </a:r>
            <a:r>
              <a:rPr lang="en-US" sz="3200" dirty="0">
                <a:latin typeface="Arial"/>
                <a:cs typeface="Arial"/>
              </a:rPr>
              <a:t>a </a:t>
            </a:r>
            <a:r>
              <a:rPr lang="en-US" sz="3200" spc="-10" dirty="0">
                <a:latin typeface="Arial"/>
                <a:cs typeface="Arial"/>
              </a:rPr>
              <a:t>team’s  </a:t>
            </a:r>
            <a:r>
              <a:rPr lang="en-US" sz="3200" dirty="0">
                <a:latin typeface="Arial"/>
                <a:cs typeface="Arial"/>
              </a:rPr>
              <a:t>improvement </a:t>
            </a:r>
            <a:r>
              <a:rPr lang="en-US" sz="3200" spc="-10" dirty="0">
                <a:latin typeface="Arial"/>
                <a:cs typeface="Arial"/>
              </a:rPr>
              <a:t>efforts </a:t>
            </a:r>
            <a:r>
              <a:rPr lang="en-US" sz="3200" dirty="0">
                <a:latin typeface="Arial"/>
                <a:cs typeface="Arial"/>
              </a:rPr>
              <a:t>and achieve the</a:t>
            </a:r>
            <a:r>
              <a:rPr lang="en-US" sz="3200" spc="-3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goal.</a:t>
            </a:r>
          </a:p>
          <a:p>
            <a:pPr marL="354965" marR="508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latin typeface="Arial"/>
                <a:cs typeface="Arial"/>
              </a:rPr>
              <a:t>Driver diagrams are not intended </a:t>
            </a:r>
            <a:r>
              <a:rPr lang="en-US" sz="3200" spc="-5" dirty="0">
                <a:latin typeface="Arial"/>
                <a:cs typeface="Arial"/>
              </a:rPr>
              <a:t>to </a:t>
            </a:r>
            <a:r>
              <a:rPr lang="en-US" sz="3200" dirty="0">
                <a:latin typeface="Arial"/>
                <a:cs typeface="Arial"/>
              </a:rPr>
              <a:t>be set in stone. </a:t>
            </a:r>
            <a:r>
              <a:rPr lang="en-US" sz="3200" spc="-60" dirty="0">
                <a:latin typeface="Arial"/>
                <a:cs typeface="Arial"/>
              </a:rPr>
              <a:t>Your </a:t>
            </a:r>
            <a:r>
              <a:rPr lang="en-US" sz="3200" spc="-10" dirty="0">
                <a:latin typeface="Arial"/>
                <a:cs typeface="Arial"/>
              </a:rPr>
              <a:t>team’s </a:t>
            </a:r>
            <a:r>
              <a:rPr lang="en-US" sz="3200" dirty="0">
                <a:latin typeface="Arial"/>
                <a:cs typeface="Arial"/>
              </a:rPr>
              <a:t>theory of action should 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evolve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as you learn  more about the problem/gap you want to address, the change ideas you are trying, and how best to</a:t>
            </a:r>
            <a:r>
              <a:rPr lang="en-US" sz="3200" spc="-3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achieve your goal.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Content Placeholder 12" descr="Driver Diagram generates or refines a shared theory of action which should evolve as ideas are changed to achieve your goal.">
            <a:extLst>
              <a:ext uri="{FF2B5EF4-FFF2-40B4-BE49-F238E27FC236}">
                <a16:creationId xmlns:a16="http://schemas.microsoft.com/office/drawing/2014/main" id="{5B4A85BB-80E0-83DC-B33B-9094E4040D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80" y="2567654"/>
            <a:ext cx="4469520" cy="2164101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F3A84F-1E70-3193-56D9-149A55EED4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Driver Diagram</a:t>
            </a:r>
            <a:r>
              <a:rPr spc="-40" dirty="0"/>
              <a:t> </a:t>
            </a:r>
            <a:r>
              <a:rPr spc="-5" dirty="0"/>
              <a:t>Protocol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C42ED21-37FA-E55A-CA25-5673A6E03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364" y="1638301"/>
            <a:ext cx="10468303" cy="4475116"/>
          </a:xfrm>
        </p:spPr>
        <p:txBody>
          <a:bodyPr>
            <a:normAutofit fontScale="77500" lnSpcReduction="20000"/>
          </a:bodyPr>
          <a:lstStyle/>
          <a:p>
            <a:pPr marL="527685" indent="-515620">
              <a:lnSpc>
                <a:spcPct val="100000"/>
              </a:lnSpc>
              <a:spcBef>
                <a:spcPts val="600"/>
              </a:spcBef>
              <a:buFont typeface="Arial"/>
              <a:buAutoNum type="arabicPeriod"/>
              <a:tabLst>
                <a:tab pos="527685" algn="l"/>
                <a:tab pos="528320" algn="l"/>
              </a:tabLst>
            </a:pPr>
            <a:r>
              <a:rPr lang="en-US" sz="3400" spc="-5" dirty="0">
                <a:cs typeface="Arial"/>
              </a:rPr>
              <a:t>Clarify the goal (is </a:t>
            </a:r>
            <a:r>
              <a:rPr lang="en-US" sz="3400" dirty="0">
                <a:cs typeface="Arial"/>
              </a:rPr>
              <a:t>it</a:t>
            </a:r>
            <a:r>
              <a:rPr lang="en-US" sz="3400" spc="40" dirty="0">
                <a:cs typeface="Arial"/>
              </a:rPr>
              <a:t> </a:t>
            </a:r>
            <a:r>
              <a:rPr lang="en-US" sz="3400" spc="-5" dirty="0">
                <a:cs typeface="Arial"/>
              </a:rPr>
              <a:t>measurable?).</a:t>
            </a:r>
            <a:endParaRPr lang="en-US" sz="3400" dirty="0">
              <a:cs typeface="Arial"/>
            </a:endParaRPr>
          </a:p>
          <a:p>
            <a:pPr marL="1087438" lvl="1" indent="-274638">
              <a:lnSpc>
                <a:spcPct val="100000"/>
              </a:lnSpc>
              <a:spcBef>
                <a:spcPts val="600"/>
              </a:spcBef>
              <a:buChar char="•"/>
              <a:tabLst>
                <a:tab pos="1087438" algn="l"/>
              </a:tabLst>
            </a:pPr>
            <a:r>
              <a:rPr lang="en-US" sz="3100" dirty="0">
                <a:cs typeface="Arial"/>
              </a:rPr>
              <a:t>What do </a:t>
            </a:r>
            <a:r>
              <a:rPr lang="en-US" sz="3100" spc="-5" dirty="0">
                <a:cs typeface="Arial"/>
              </a:rPr>
              <a:t>you </a:t>
            </a:r>
            <a:r>
              <a:rPr lang="en-US" sz="3100" dirty="0">
                <a:cs typeface="Arial"/>
              </a:rPr>
              <a:t>want to accomplish, for whom, by</a:t>
            </a:r>
            <a:r>
              <a:rPr lang="en-US" sz="3100" spc="-200" dirty="0">
                <a:cs typeface="Arial"/>
              </a:rPr>
              <a:t> </a:t>
            </a:r>
            <a:r>
              <a:rPr lang="en-US" sz="3100" dirty="0">
                <a:cs typeface="Arial"/>
              </a:rPr>
              <a:t>when?</a:t>
            </a: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3400" dirty="0">
                <a:cs typeface="Arial"/>
              </a:rPr>
              <a:t>Identify </a:t>
            </a:r>
            <a:r>
              <a:rPr lang="en-US" sz="3400" spc="-5" dirty="0">
                <a:cs typeface="Arial"/>
              </a:rPr>
              <a:t>primary drivers </a:t>
            </a:r>
            <a:r>
              <a:rPr lang="en-US" sz="3400" dirty="0">
                <a:cs typeface="Arial"/>
              </a:rPr>
              <a:t>(the</a:t>
            </a:r>
            <a:r>
              <a:rPr lang="en-US" sz="3400" spc="-5" dirty="0">
                <a:cs typeface="Arial"/>
              </a:rPr>
              <a:t> what).</a:t>
            </a:r>
            <a:endParaRPr lang="en-US" sz="3400" dirty="0">
              <a:cs typeface="Arial"/>
            </a:endParaRPr>
          </a:p>
          <a:p>
            <a:pPr marL="1087438" marR="5080" indent="-284163">
              <a:lnSpc>
                <a:spcPct val="100000"/>
              </a:lnSpc>
              <a:spcBef>
                <a:spcPts val="600"/>
              </a:spcBef>
              <a:buChar char="•"/>
              <a:tabLst>
                <a:tab pos="1087438" algn="l"/>
              </a:tabLst>
            </a:pPr>
            <a:r>
              <a:rPr lang="en-US" sz="3100" dirty="0">
                <a:cs typeface="Arial"/>
              </a:rPr>
              <a:t>“If we figured </a:t>
            </a:r>
            <a:r>
              <a:rPr lang="en-US" sz="3100" spc="-5" dirty="0">
                <a:cs typeface="Arial"/>
              </a:rPr>
              <a:t>out </a:t>
            </a:r>
            <a:r>
              <a:rPr lang="en-US" sz="3100" dirty="0">
                <a:cs typeface="Arial"/>
              </a:rPr>
              <a:t>X, we could </a:t>
            </a:r>
            <a:r>
              <a:rPr lang="en-US" sz="3100" spc="-5" dirty="0">
                <a:cs typeface="Arial"/>
              </a:rPr>
              <a:t>achieve our goal” </a:t>
            </a:r>
            <a:r>
              <a:rPr lang="en-US" sz="3100" dirty="0">
                <a:cs typeface="Arial"/>
              </a:rPr>
              <a:t>or</a:t>
            </a:r>
            <a:r>
              <a:rPr lang="en-US" sz="3100" b="1" dirty="0">
                <a:cs typeface="Arial"/>
              </a:rPr>
              <a:t> </a:t>
            </a:r>
            <a:r>
              <a:rPr lang="en-US" sz="3100" dirty="0">
                <a:cs typeface="Arial"/>
              </a:rPr>
              <a:t>“If we </a:t>
            </a:r>
            <a:r>
              <a:rPr lang="en-US" sz="3100" spc="-5" dirty="0">
                <a:cs typeface="Arial"/>
              </a:rPr>
              <a:t>don’t figure out </a:t>
            </a:r>
            <a:r>
              <a:rPr lang="en-US" sz="3100" dirty="0">
                <a:cs typeface="Arial"/>
              </a:rPr>
              <a:t>X, </a:t>
            </a:r>
            <a:r>
              <a:rPr lang="en-US" sz="3100" spc="-5" dirty="0">
                <a:cs typeface="Arial"/>
              </a:rPr>
              <a:t>it is unlikely </a:t>
            </a:r>
            <a:r>
              <a:rPr lang="en-US" sz="3100" dirty="0">
                <a:cs typeface="Arial"/>
              </a:rPr>
              <a:t>we </a:t>
            </a:r>
            <a:r>
              <a:rPr lang="en-US" sz="3100" spc="-5" dirty="0">
                <a:cs typeface="Arial"/>
              </a:rPr>
              <a:t>would achieve our</a:t>
            </a:r>
            <a:r>
              <a:rPr lang="en-US" sz="3100" spc="-80" dirty="0">
                <a:cs typeface="Arial"/>
              </a:rPr>
              <a:t> </a:t>
            </a:r>
            <a:r>
              <a:rPr lang="en-US" sz="3100" spc="-5" dirty="0">
                <a:cs typeface="Arial"/>
              </a:rPr>
              <a:t>goal.”</a:t>
            </a:r>
            <a:endParaRPr lang="en-US" sz="3100" dirty="0"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lang="en-US" sz="3400" dirty="0">
                <a:cs typeface="Arial"/>
              </a:rPr>
              <a:t>Identify </a:t>
            </a:r>
            <a:r>
              <a:rPr lang="en-US" sz="3400" spc="-5" dirty="0">
                <a:cs typeface="Arial"/>
              </a:rPr>
              <a:t>secondary drivers </a:t>
            </a:r>
            <a:r>
              <a:rPr lang="en-US" sz="3400" dirty="0">
                <a:cs typeface="Arial"/>
              </a:rPr>
              <a:t>(the</a:t>
            </a:r>
            <a:r>
              <a:rPr lang="en-US" sz="3400" spc="20" dirty="0">
                <a:cs typeface="Arial"/>
              </a:rPr>
              <a:t> </a:t>
            </a:r>
            <a:r>
              <a:rPr lang="en-US" sz="3400" spc="-5" dirty="0">
                <a:cs typeface="Arial"/>
              </a:rPr>
              <a:t>where).</a:t>
            </a:r>
            <a:endParaRPr lang="en-US" sz="3400" dirty="0">
              <a:cs typeface="Arial"/>
            </a:endParaRPr>
          </a:p>
          <a:p>
            <a:pPr marL="1087438" lvl="1" indent="-274638">
              <a:lnSpc>
                <a:spcPct val="100000"/>
              </a:lnSpc>
              <a:spcBef>
                <a:spcPts val="600"/>
              </a:spcBef>
              <a:buChar char="•"/>
              <a:tabLst>
                <a:tab pos="1087438" algn="l"/>
              </a:tabLst>
            </a:pPr>
            <a:r>
              <a:rPr lang="en-US" sz="3100" dirty="0">
                <a:cs typeface="Arial"/>
              </a:rPr>
              <a:t>On what structures and processes can </a:t>
            </a:r>
            <a:r>
              <a:rPr lang="en-US" sz="3100" spc="-5" dirty="0">
                <a:cs typeface="Arial"/>
              </a:rPr>
              <a:t>you </a:t>
            </a:r>
            <a:r>
              <a:rPr lang="en-US" sz="3100" dirty="0">
                <a:cs typeface="Arial"/>
              </a:rPr>
              <a:t>focus your </a:t>
            </a:r>
            <a:r>
              <a:rPr lang="en-US" sz="3100" spc="-10" dirty="0">
                <a:cs typeface="Arial"/>
              </a:rPr>
              <a:t>efforts</a:t>
            </a:r>
            <a:r>
              <a:rPr lang="en-US" sz="3100" spc="-215" dirty="0">
                <a:cs typeface="Arial"/>
              </a:rPr>
              <a:t> </a:t>
            </a:r>
            <a:r>
              <a:rPr lang="en-US" sz="3100" dirty="0">
                <a:cs typeface="Arial"/>
              </a:rPr>
              <a:t>to impact the primary</a:t>
            </a:r>
            <a:r>
              <a:rPr lang="en-US" sz="3100" spc="-75" dirty="0">
                <a:cs typeface="Arial"/>
              </a:rPr>
              <a:t> </a:t>
            </a:r>
            <a:r>
              <a:rPr lang="en-US" sz="3100" dirty="0">
                <a:cs typeface="Arial"/>
              </a:rPr>
              <a:t>drivers?</a:t>
            </a: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AutoNum type="arabicPeriod" startAt="4"/>
              <a:tabLst>
                <a:tab pos="527685" algn="l"/>
                <a:tab pos="528320" algn="l"/>
              </a:tabLst>
            </a:pPr>
            <a:r>
              <a:rPr lang="en-US" sz="3400" dirty="0">
                <a:cs typeface="Arial"/>
              </a:rPr>
              <a:t>Identify </a:t>
            </a:r>
            <a:r>
              <a:rPr lang="en-US" sz="3400" spc="-5" dirty="0">
                <a:cs typeface="Arial"/>
              </a:rPr>
              <a:t>high-leverage change ideas </a:t>
            </a:r>
            <a:r>
              <a:rPr lang="en-US" sz="3400" dirty="0">
                <a:cs typeface="Arial"/>
              </a:rPr>
              <a:t>(the</a:t>
            </a:r>
            <a:r>
              <a:rPr lang="en-US" sz="3400" spc="70" dirty="0">
                <a:cs typeface="Arial"/>
              </a:rPr>
              <a:t> </a:t>
            </a:r>
            <a:r>
              <a:rPr lang="en-US" sz="3400" spc="-5" dirty="0">
                <a:cs typeface="Arial"/>
              </a:rPr>
              <a:t>how).</a:t>
            </a:r>
            <a:r>
              <a:rPr lang="en-US" sz="3400" dirty="0">
                <a:cs typeface="Arial"/>
              </a:rPr>
              <a:t> </a:t>
            </a:r>
          </a:p>
          <a:p>
            <a:pPr marL="1087438" indent="-284163">
              <a:lnSpc>
                <a:spcPct val="100000"/>
              </a:lnSpc>
              <a:spcBef>
                <a:spcPts val="600"/>
              </a:spcBef>
              <a:tabLst>
                <a:tab pos="527685" algn="l"/>
                <a:tab pos="528320" algn="l"/>
              </a:tabLst>
            </a:pPr>
            <a:r>
              <a:rPr lang="en-US" sz="3100" dirty="0">
                <a:cs typeface="Arial"/>
              </a:rPr>
              <a:t>Note the alignment (or lack of) between change ideas and drivers</a:t>
            </a:r>
            <a:r>
              <a:rPr lang="en-US" sz="3100" spc="-204" dirty="0">
                <a:cs typeface="Arial"/>
              </a:rPr>
              <a:t> </a:t>
            </a:r>
            <a:r>
              <a:rPr lang="en-US" sz="3100" dirty="0">
                <a:cs typeface="Arial"/>
              </a:rPr>
              <a:t>to determine whether a new </a:t>
            </a:r>
            <a:r>
              <a:rPr lang="en-US" sz="3100" spc="-5" dirty="0">
                <a:cs typeface="Arial"/>
              </a:rPr>
              <a:t>driver </a:t>
            </a:r>
            <a:r>
              <a:rPr lang="en-US" sz="3100" dirty="0">
                <a:cs typeface="Arial"/>
              </a:rPr>
              <a:t>is needed or a </a:t>
            </a:r>
            <a:r>
              <a:rPr lang="en-US" sz="3100" spc="-5" dirty="0">
                <a:cs typeface="Arial"/>
              </a:rPr>
              <a:t>driver </a:t>
            </a:r>
            <a:r>
              <a:rPr lang="en-US" sz="3100" dirty="0">
                <a:cs typeface="Arial"/>
              </a:rPr>
              <a:t>is not</a:t>
            </a:r>
            <a:r>
              <a:rPr lang="en-US" sz="3100" spc="-170" dirty="0">
                <a:cs typeface="Arial"/>
              </a:rPr>
              <a:t> </a:t>
            </a:r>
            <a:r>
              <a:rPr lang="en-US" sz="3100" dirty="0">
                <a:cs typeface="Arial"/>
              </a:rPr>
              <a:t>helpful.</a:t>
            </a:r>
            <a:endParaRPr lang="en-US" sz="3100" spc="-5" dirty="0"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5"/>
              <a:tabLst>
                <a:tab pos="527685" algn="l"/>
                <a:tab pos="528320" algn="l"/>
              </a:tabLst>
            </a:pPr>
            <a:r>
              <a:rPr lang="en-US" sz="3400" spc="-5" dirty="0">
                <a:cs typeface="Arial"/>
              </a:rPr>
              <a:t>Debrief.</a:t>
            </a:r>
            <a:endParaRPr lang="en-US" sz="2300" dirty="0">
              <a:latin typeface="Arial"/>
              <a:cs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59A053-9AD3-EDA0-A409-B4A0BC5113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B8F44DC-B45B-C3E8-C806-C100E72E6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-15" dirty="0"/>
              <a:t>Worksheet </a:t>
            </a:r>
            <a:r>
              <a:rPr lang="en-US" sz="4400" spc="-5" dirty="0"/>
              <a:t>5: Designing an Effective  Onsite Analysis</a:t>
            </a:r>
            <a:r>
              <a:rPr lang="en-US" sz="4400" spc="-125" dirty="0"/>
              <a:t> </a:t>
            </a:r>
            <a:r>
              <a:rPr lang="en-US" sz="4400" spc="-5" dirty="0"/>
              <a:t>Meeting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A4E0F3-D809-7FB0-C77F-DF24B7C69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00000"/>
              </a:lnSpc>
              <a:spcBef>
                <a:spcPts val="675"/>
              </a:spcBef>
              <a:buFont typeface="+mj-lt"/>
              <a:buAutoNum type="arabicPeriod"/>
              <a:tabLst>
                <a:tab pos="2484755" algn="l"/>
                <a:tab pos="2485390" algn="l"/>
              </a:tabLst>
            </a:pPr>
            <a:r>
              <a:rPr lang="en-US" dirty="0"/>
              <a:t>Who </a:t>
            </a:r>
            <a:r>
              <a:rPr lang="en-US" spc="-5" dirty="0"/>
              <a:t>participates in </a:t>
            </a:r>
            <a:r>
              <a:rPr lang="en-US" dirty="0"/>
              <a:t>the </a:t>
            </a:r>
            <a:r>
              <a:rPr lang="en-US" spc="-5" dirty="0"/>
              <a:t>onsite analysis</a:t>
            </a:r>
            <a:r>
              <a:rPr lang="en-US" spc="55" dirty="0"/>
              <a:t> </a:t>
            </a:r>
            <a:r>
              <a:rPr lang="en-US" spc="-5" dirty="0"/>
              <a:t>meeting(s)?</a:t>
            </a:r>
          </a:p>
          <a:p>
            <a:pPr marL="514350" indent="-514350">
              <a:lnSpc>
                <a:spcPct val="100000"/>
              </a:lnSpc>
              <a:spcBef>
                <a:spcPts val="575"/>
              </a:spcBef>
              <a:buFont typeface="+mj-lt"/>
              <a:buAutoNum type="arabicPeriod"/>
              <a:tabLst>
                <a:tab pos="2484755" algn="l"/>
                <a:tab pos="2485390" algn="l"/>
              </a:tabLst>
            </a:pPr>
            <a:r>
              <a:rPr lang="en-US" dirty="0"/>
              <a:t>Who </a:t>
            </a:r>
            <a:r>
              <a:rPr lang="en-US" spc="-5" dirty="0"/>
              <a:t>facilitates </a:t>
            </a:r>
            <a:r>
              <a:rPr lang="en-US" dirty="0"/>
              <a:t>the </a:t>
            </a:r>
            <a:r>
              <a:rPr lang="en-US" spc="-5" dirty="0"/>
              <a:t>onsite analysis</a:t>
            </a:r>
            <a:r>
              <a:rPr lang="en-US" spc="45" dirty="0"/>
              <a:t> </a:t>
            </a:r>
            <a:r>
              <a:rPr lang="en-US" spc="-5" dirty="0"/>
              <a:t>meeting(s)?</a:t>
            </a:r>
          </a:p>
          <a:p>
            <a:pPr marL="514350" indent="-514350">
              <a:lnSpc>
                <a:spcPct val="100000"/>
              </a:lnSpc>
              <a:spcBef>
                <a:spcPts val="575"/>
              </a:spcBef>
              <a:buFont typeface="+mj-lt"/>
              <a:buAutoNum type="arabicPeriod"/>
              <a:tabLst>
                <a:tab pos="2484755" algn="l"/>
                <a:tab pos="2485390" algn="l"/>
              </a:tabLst>
            </a:pPr>
            <a:r>
              <a:rPr lang="en-US" spc="-5" dirty="0"/>
              <a:t>What data analysis should </a:t>
            </a:r>
            <a:r>
              <a:rPr lang="en-US" dirty="0"/>
              <a:t>be </a:t>
            </a:r>
            <a:r>
              <a:rPr lang="en-US" spc="-5" dirty="0"/>
              <a:t>completed </a:t>
            </a:r>
            <a:r>
              <a:rPr lang="en-US" dirty="0"/>
              <a:t>in preparation for</a:t>
            </a:r>
            <a:r>
              <a:rPr lang="en-US" spc="95" dirty="0"/>
              <a:t> </a:t>
            </a:r>
            <a:r>
              <a:rPr lang="en-US" dirty="0"/>
              <a:t>the  </a:t>
            </a:r>
            <a:r>
              <a:rPr lang="en-US" spc="-5" dirty="0"/>
              <a:t>onsite analysis</a:t>
            </a:r>
            <a:r>
              <a:rPr lang="en-US" spc="40" dirty="0"/>
              <a:t> </a:t>
            </a:r>
            <a:r>
              <a:rPr lang="en-US" spc="-5" dirty="0"/>
              <a:t>meeting(s)?</a:t>
            </a:r>
          </a:p>
          <a:p>
            <a:pPr marL="514350" marR="951865" indent="-514350">
              <a:lnSpc>
                <a:spcPct val="100000"/>
              </a:lnSpc>
              <a:spcBef>
                <a:spcPts val="575"/>
              </a:spcBef>
              <a:buFont typeface="+mj-lt"/>
              <a:buAutoNum type="arabicPeriod"/>
              <a:tabLst>
                <a:tab pos="2484755" algn="l"/>
                <a:tab pos="2485390" algn="l"/>
              </a:tabLst>
            </a:pPr>
            <a:r>
              <a:rPr lang="en-US" spc="-5" dirty="0"/>
              <a:t>How can </a:t>
            </a:r>
            <a:r>
              <a:rPr lang="en-US" dirty="0"/>
              <a:t>the </a:t>
            </a:r>
            <a:r>
              <a:rPr lang="en-US" spc="-5" dirty="0"/>
              <a:t>onsite analysis meeting be a </a:t>
            </a:r>
            <a:r>
              <a:rPr lang="en-US" dirty="0"/>
              <a:t>safe </a:t>
            </a:r>
            <a:r>
              <a:rPr lang="en-US" spc="-5" dirty="0"/>
              <a:t>space </a:t>
            </a:r>
            <a:r>
              <a:rPr lang="en-US" dirty="0"/>
              <a:t>to  </a:t>
            </a:r>
            <a:r>
              <a:rPr lang="en-US" spc="-5" dirty="0"/>
              <a:t>discuss issues </a:t>
            </a:r>
            <a:r>
              <a:rPr lang="en-US" dirty="0"/>
              <a:t>that may </a:t>
            </a:r>
            <a:r>
              <a:rPr lang="en-US" spc="-5" dirty="0"/>
              <a:t>be controversial or politically  sensitive?</a:t>
            </a:r>
          </a:p>
          <a:p>
            <a:pPr marL="514350" marR="5080" indent="-514350">
              <a:lnSpc>
                <a:spcPct val="100000"/>
              </a:lnSpc>
              <a:spcBef>
                <a:spcPts val="580"/>
              </a:spcBef>
              <a:buFont typeface="+mj-lt"/>
              <a:buAutoNum type="arabicPeriod"/>
              <a:tabLst>
                <a:tab pos="2484755" algn="l"/>
                <a:tab pos="2485390" algn="l"/>
              </a:tabLst>
            </a:pPr>
            <a:r>
              <a:rPr lang="en-US" spc="-5" dirty="0"/>
              <a:t>How can </a:t>
            </a:r>
            <a:r>
              <a:rPr lang="en-US" dirty="0"/>
              <a:t>the </a:t>
            </a:r>
            <a:r>
              <a:rPr lang="en-US" spc="-5" dirty="0"/>
              <a:t>onsite analysis meeting be </a:t>
            </a:r>
            <a:r>
              <a:rPr lang="en-US" dirty="0"/>
              <a:t>structured to </a:t>
            </a:r>
            <a:r>
              <a:rPr lang="en-US" spc="-5" dirty="0"/>
              <a:t>complete  root-cause analysis </a:t>
            </a:r>
            <a:r>
              <a:rPr lang="en-US" dirty="0"/>
              <a:t>(e.g., </a:t>
            </a:r>
            <a:r>
              <a:rPr lang="en-US" spc="-5" dirty="0"/>
              <a:t>fishbone diagrams, five</a:t>
            </a:r>
            <a:r>
              <a:rPr lang="en-US" spc="70" dirty="0"/>
              <a:t> </a:t>
            </a:r>
            <a:r>
              <a:rPr lang="en-US" spc="-5" dirty="0"/>
              <a:t>whys)?</a:t>
            </a:r>
          </a:p>
          <a:p>
            <a:pPr marL="514350" indent="-514350">
              <a:lnSpc>
                <a:spcPct val="100000"/>
              </a:lnSpc>
              <a:spcBef>
                <a:spcPts val="575"/>
              </a:spcBef>
              <a:buFont typeface="+mj-lt"/>
              <a:buAutoNum type="arabicPeriod"/>
              <a:tabLst>
                <a:tab pos="2484755" algn="l"/>
                <a:tab pos="2485390" algn="l"/>
              </a:tabLst>
            </a:pPr>
            <a:r>
              <a:rPr lang="en-US" spc="-5" dirty="0"/>
              <a:t>How do </a:t>
            </a:r>
            <a:r>
              <a:rPr lang="en-US" dirty="0"/>
              <a:t>the </a:t>
            </a:r>
            <a:r>
              <a:rPr lang="en-US" spc="-5" dirty="0"/>
              <a:t>results </a:t>
            </a:r>
            <a:r>
              <a:rPr lang="en-US" dirty="0"/>
              <a:t>from the </a:t>
            </a:r>
            <a:r>
              <a:rPr lang="en-US" spc="-5" dirty="0"/>
              <a:t>onsite analysis meeting(s)</a:t>
            </a:r>
            <a:r>
              <a:rPr lang="en-US" spc="100" dirty="0"/>
              <a:t> </a:t>
            </a:r>
            <a:r>
              <a:rPr lang="en-US" spc="-5" dirty="0"/>
              <a:t>inform </a:t>
            </a:r>
            <a:r>
              <a:rPr lang="en-US" sz="3200" spc="-5" dirty="0">
                <a:latin typeface="Arial"/>
                <a:cs typeface="Arial"/>
              </a:rPr>
              <a:t>creation </a:t>
            </a:r>
            <a:r>
              <a:rPr lang="en-US" sz="3200" dirty="0">
                <a:latin typeface="Arial"/>
                <a:cs typeface="Arial"/>
              </a:rPr>
              <a:t>of </a:t>
            </a:r>
            <a:r>
              <a:rPr lang="en-US" sz="3200" spc="-10" dirty="0">
                <a:latin typeface="Arial"/>
                <a:cs typeface="Arial"/>
              </a:rPr>
              <a:t>an </a:t>
            </a:r>
            <a:r>
              <a:rPr lang="en-US" sz="3200" spc="-5" dirty="0">
                <a:latin typeface="Arial"/>
                <a:cs typeface="Arial"/>
              </a:rPr>
              <a:t>LCAP </a:t>
            </a:r>
            <a:r>
              <a:rPr lang="en-US" sz="3200" dirty="0">
                <a:latin typeface="Arial"/>
                <a:cs typeface="Arial"/>
              </a:rPr>
              <a:t>for </a:t>
            </a:r>
            <a:r>
              <a:rPr lang="en-US" sz="3200" spc="-5" dirty="0">
                <a:latin typeface="Arial"/>
                <a:cs typeface="Arial"/>
              </a:rPr>
              <a:t>the</a:t>
            </a:r>
            <a:r>
              <a:rPr lang="en-US" sz="3200" spc="-25" dirty="0">
                <a:latin typeface="Arial"/>
                <a:cs typeface="Arial"/>
              </a:rPr>
              <a:t> </a:t>
            </a:r>
            <a:r>
              <a:rPr lang="en-US" sz="3200" spc="-10" dirty="0">
                <a:latin typeface="Arial"/>
                <a:cs typeface="Arial"/>
              </a:rPr>
              <a:t>LEA?</a:t>
            </a:r>
            <a:endParaRPr lang="en-US" sz="3200" dirty="0">
              <a:latin typeface="Arial"/>
              <a:cs typeface="Arial"/>
            </a:endParaRPr>
          </a:p>
          <a:p>
            <a:pPr marL="2484120" indent="-457834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2484755" algn="l"/>
                <a:tab pos="2485390" algn="l"/>
              </a:tabLst>
            </a:pPr>
            <a:endParaRPr lang="en-US" spc="-5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40A08-B8A0-A9B9-0811-036F0E7771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E5CF22B-2DB6-6938-E941-9D372AB72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to</a:t>
            </a:r>
            <a:r>
              <a:rPr lang="en-US" spc="-95" dirty="0"/>
              <a:t> </a:t>
            </a:r>
            <a:r>
              <a:rPr lang="en-US" dirty="0"/>
              <a:t>Implementation Path</a:t>
            </a:r>
            <a:r>
              <a:rPr lang="en-US" spc="-185" dirty="0"/>
              <a:t> </a:t>
            </a:r>
            <a:r>
              <a:rPr lang="en-US" dirty="0"/>
              <a:t>Activity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71CBD62-6421-5DFE-77FF-1264B8F4F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09170" y="1366452"/>
            <a:ext cx="10082613" cy="1648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spc="-5" dirty="0">
                <a:latin typeface="Arial"/>
                <a:cs typeface="Arial"/>
              </a:rPr>
              <a:t>Now </a:t>
            </a:r>
            <a:r>
              <a:rPr lang="en-US" sz="3200" dirty="0">
                <a:latin typeface="Arial"/>
                <a:cs typeface="Arial"/>
              </a:rPr>
              <a:t>that </a:t>
            </a:r>
            <a:r>
              <a:rPr lang="en-US" sz="3200" spc="-5" dirty="0">
                <a:latin typeface="Arial"/>
                <a:cs typeface="Arial"/>
              </a:rPr>
              <a:t>you </a:t>
            </a:r>
            <a:r>
              <a:rPr lang="en-US" sz="3200" dirty="0">
                <a:latin typeface="Arial"/>
                <a:cs typeface="Arial"/>
              </a:rPr>
              <a:t>have completed </a:t>
            </a:r>
            <a:r>
              <a:rPr lang="en-US" sz="3200" spc="-5" dirty="0">
                <a:latin typeface="Arial"/>
                <a:cs typeface="Arial"/>
              </a:rPr>
              <a:t>the Needs</a:t>
            </a:r>
            <a:r>
              <a:rPr lang="en-US" sz="3200" spc="-14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Assessment  </a:t>
            </a:r>
            <a:r>
              <a:rPr lang="en-US" sz="3200" spc="-5" dirty="0">
                <a:latin typeface="Arial"/>
                <a:cs typeface="Arial"/>
              </a:rPr>
              <a:t>Modules, are </a:t>
            </a:r>
            <a:r>
              <a:rPr lang="en-US" sz="3200" dirty="0">
                <a:latin typeface="Arial"/>
                <a:cs typeface="Arial"/>
              </a:rPr>
              <a:t>there any </a:t>
            </a:r>
            <a:r>
              <a:rPr lang="en-US" sz="3200" spc="-5" dirty="0">
                <a:latin typeface="Arial"/>
                <a:cs typeface="Arial"/>
              </a:rPr>
              <a:t>milestones </a:t>
            </a:r>
            <a:r>
              <a:rPr lang="en-US" sz="3200" dirty="0">
                <a:latin typeface="Arial"/>
                <a:cs typeface="Arial"/>
              </a:rPr>
              <a:t>that </a:t>
            </a:r>
            <a:r>
              <a:rPr lang="en-US" sz="3200" spc="-5" dirty="0">
                <a:latin typeface="Arial"/>
                <a:cs typeface="Arial"/>
              </a:rPr>
              <a:t>need </a:t>
            </a:r>
            <a:r>
              <a:rPr lang="en-US" sz="3200" dirty="0">
                <a:latin typeface="Arial"/>
                <a:cs typeface="Arial"/>
              </a:rPr>
              <a:t>to be  </a:t>
            </a:r>
            <a:r>
              <a:rPr lang="en-US" sz="3200" spc="-5" dirty="0">
                <a:latin typeface="Arial"/>
                <a:cs typeface="Arial"/>
              </a:rPr>
              <a:t>added, edited, or</a:t>
            </a:r>
            <a:r>
              <a:rPr lang="en-US" sz="3200" spc="2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rearranged?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7358C552-B841-5499-F8C3-6C2F8FDF9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55" y="3299814"/>
            <a:ext cx="6993495" cy="2524015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C4E10-8571-AEFE-195E-578E774281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0642-21CC-2FE7-BD29-307E285E9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3349-F891-0020-BB61-12FDDADFF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Set Direction and Purpose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bg1"/>
                </a:solidFill>
              </a:rPr>
              <a:t>1A: Overview of Continuous Improvement and the LCAP</a:t>
            </a:r>
          </a:p>
          <a:p>
            <a:pPr marL="517525" indent="-517525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517525" indent="-517525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dirty="0"/>
              <a:t>Assess Local Needs and Determine Causal Factors of Greatest Needs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bg1"/>
                </a:solidFill>
              </a:rPr>
              <a:t>2A: Planning a Needs Assessment for Continuous Improvement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bg1"/>
                </a:solidFill>
              </a:rPr>
              <a:t>2B: Designing a Needs Assessment for Continuous Improvement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000" b="1" dirty="0">
                <a:solidFill>
                  <a:srgbClr val="FFFF00"/>
                </a:solidFill>
              </a:rPr>
              <a:t>2C: Introduction to Root Cause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0B6F1-D14F-7DEC-766B-12937988FD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313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7366" y="521293"/>
            <a:ext cx="10468303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Resources</a:t>
            </a:r>
            <a:r>
              <a:rPr lang="en-US" sz="4400" dirty="0"/>
              <a:t> (1)</a:t>
            </a:r>
            <a:endParaRPr sz="4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2622FD-4FEB-B9DC-34AD-D520DF0E0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849" y="1363361"/>
            <a:ext cx="10468303" cy="4415658"/>
          </a:xfrm>
        </p:spPr>
        <p:txBody>
          <a:bodyPr>
            <a:normAutofit fontScale="92500" lnSpcReduction="10000"/>
          </a:bodyPr>
          <a:lstStyle/>
          <a:p>
            <a:pPr marL="355600" marR="5080" indent="-342900">
              <a:lnSpc>
                <a:spcPct val="120000"/>
              </a:lnSpc>
              <a:tabLst>
                <a:tab pos="354965" algn="l"/>
                <a:tab pos="355600" algn="l"/>
              </a:tabLst>
            </a:pPr>
            <a:r>
              <a:rPr lang="en-US" dirty="0">
                <a:hlinkClick r:id="rId2" tooltip="California Department of Education California School Dashboard"/>
              </a:rPr>
              <a:t>CDE California School Dashboard</a:t>
            </a:r>
            <a:endParaRPr lang="en-US" dirty="0"/>
          </a:p>
          <a:p>
            <a:pPr marL="355600" marR="5080" indent="-342900">
              <a:lnSpc>
                <a:spcPct val="120000"/>
              </a:lnSpc>
              <a:tabLst>
                <a:tab pos="354965" algn="l"/>
                <a:tab pos="355600" algn="l"/>
              </a:tabLst>
            </a:pPr>
            <a:r>
              <a:rPr lang="en-US" spc="-5" dirty="0">
                <a:hlinkClick r:id="rId3" tooltip="California Department of Education California's System of Support "/>
              </a:rPr>
              <a:t>CDE California's System of Support</a:t>
            </a:r>
            <a:endParaRPr lang="en-US" dirty="0"/>
          </a:p>
          <a:p>
            <a:pPr marL="355600" marR="5080" indent="-342900">
              <a:lnSpc>
                <a:spcPct val="120000"/>
              </a:lnSpc>
              <a:tabLst>
                <a:tab pos="354965" algn="l"/>
                <a:tab pos="355600" algn="l"/>
              </a:tabLst>
            </a:pPr>
            <a:r>
              <a:rPr lang="en-US" dirty="0">
                <a:hlinkClick r:id="rId4" tooltip="California Department of Education Continuous Improvement Resources"/>
              </a:rPr>
              <a:t>CDE Continuous Improvement Resources</a:t>
            </a:r>
            <a:endParaRPr lang="en-US" dirty="0"/>
          </a:p>
          <a:p>
            <a:pPr marL="355600" marR="5080" indent="-342900">
              <a:lnSpc>
                <a:spcPct val="120000"/>
              </a:lnSpc>
              <a:tabLst>
                <a:tab pos="354965" algn="l"/>
                <a:tab pos="355600" algn="l"/>
              </a:tabLst>
            </a:pPr>
            <a:r>
              <a:rPr lang="en-US" dirty="0">
                <a:hlinkClick r:id="rId5" tooltip="California Department of Education Root Cause Analysis Toolkit"/>
              </a:rPr>
              <a:t>CDE Root Cause Analysis Toolkit</a:t>
            </a:r>
            <a:endParaRPr lang="en-US" dirty="0"/>
          </a:p>
          <a:p>
            <a:pPr marL="355600" marR="5080" indent="-342900">
              <a:lnSpc>
                <a:spcPct val="120000"/>
              </a:lnSpc>
              <a:tabLst>
                <a:tab pos="354965" algn="l"/>
                <a:tab pos="355600" algn="l"/>
              </a:tabLst>
            </a:pPr>
            <a:r>
              <a:rPr lang="en-US" dirty="0">
                <a:hlinkClick r:id="rId6" tooltip="California Department of Education Driver Diagram Template"/>
              </a:rPr>
              <a:t>CDE Driver Diagram Template</a:t>
            </a:r>
            <a:endParaRPr lang="en-US" dirty="0"/>
          </a:p>
          <a:p>
            <a:pPr marL="355600" marR="5080" indent="-342900">
              <a:lnSpc>
                <a:spcPct val="120000"/>
              </a:lnSpc>
              <a:tabLst>
                <a:tab pos="354965" algn="l"/>
                <a:tab pos="355600" algn="l"/>
              </a:tabLst>
            </a:pPr>
            <a:r>
              <a:rPr lang="en-US" sz="3200" dirty="0">
                <a:hlinkClick r:id="rId7" tooltip="California Department of Education Worksheet 5: Designing an Effective Onsite Analysis Meeting"/>
              </a:rPr>
              <a:t>CDE Worksheet 5: Designing an Effective Onsite Analysis Meeting</a:t>
            </a:r>
            <a:endParaRPr lang="en-US" sz="3200" dirty="0"/>
          </a:p>
          <a:p>
            <a:pPr marL="355600" marR="5080" indent="-342900">
              <a:lnSpc>
                <a:spcPct val="120000"/>
              </a:lnSpc>
              <a:tabLst>
                <a:tab pos="354965" algn="l"/>
                <a:tab pos="355600" algn="l"/>
              </a:tabLst>
            </a:pPr>
            <a:endParaRPr lang="en-US" dirty="0"/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endParaRPr lang="en-US" sz="32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endParaRPr lang="en-US" sz="3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55BF034-22C9-F654-3406-EFE2A83A3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D490C-D909-19B6-158B-BFDC34837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5E6C6F1E-76F0-A62E-8CDF-53E8928712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7366" y="521293"/>
            <a:ext cx="10468303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Resources</a:t>
            </a:r>
            <a:r>
              <a:rPr lang="en-US" sz="4400" dirty="0"/>
              <a:t> (2)</a:t>
            </a:r>
            <a:endParaRPr sz="4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753E5D-3BD8-B817-85E5-B06287AF3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849" y="1363361"/>
            <a:ext cx="10468303" cy="4415658"/>
          </a:xfrm>
        </p:spPr>
        <p:txBody>
          <a:bodyPr>
            <a:normAutofit fontScale="77500" lnSpcReduction="20000"/>
          </a:bodyPr>
          <a:lstStyle/>
          <a:p>
            <a:pPr marL="342900" marR="5080" indent="-330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354965" algn="l"/>
                <a:tab pos="355600" algn="l"/>
              </a:tabLst>
            </a:pPr>
            <a:r>
              <a:rPr lang="en-US" sz="3600" dirty="0">
                <a:latin typeface="Arial"/>
                <a:cs typeface="Arial"/>
                <a:hlinkClick r:id="rId2" tooltip="California Department of Education Analyzing Data and Assessing Local Needs"/>
              </a:rPr>
              <a:t>CDE Analyzing Data and Assessing Local Needs</a:t>
            </a:r>
            <a:endParaRPr lang="en-US" sz="36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hlinkClick r:id="rId3" tooltip="Council on Chief State School Officers Utilizing Integrated Resources to Implement the School and District Improvement Cycle and Supports"/>
              </a:rPr>
              <a:t>Council on Chief State School Officers (CCSSO) Utilizing Integrated Resources to Implement the School and District Improvement Cycle and Supports</a:t>
            </a:r>
            <a:endParaRPr lang="en-US" sz="3600" spc="-5" dirty="0">
              <a:latin typeface="Arial"/>
              <a:cs typeface="Arial"/>
              <a:hlinkClick r:id="" action="ppaction://noaction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spc="-5" dirty="0">
                <a:latin typeface="Arial"/>
                <a:cs typeface="Arial"/>
                <a:hlinkClick r:id="" action="ppaction://noaction"/>
              </a:rPr>
              <a:t>CCSSO Using Needs Assessments </a:t>
            </a:r>
            <a:r>
              <a:rPr lang="en-US" sz="3600" dirty="0">
                <a:latin typeface="Arial"/>
                <a:cs typeface="Arial"/>
                <a:hlinkClick r:id="rId4" tooltip="Council on Chief State School Officers Using Needs Assessments for School and District Improvement: A Tactical Guide"/>
              </a:rPr>
              <a:t>for </a:t>
            </a:r>
            <a:r>
              <a:rPr lang="en-US" sz="3600" spc="-5" dirty="0">
                <a:latin typeface="Arial"/>
                <a:cs typeface="Arial"/>
                <a:hlinkClick r:id="rId4" tooltip="Council on Chief State School Officers Using Needs Assessments for School and District Improvement: A Tactical Guide"/>
              </a:rPr>
              <a:t>School and</a:t>
            </a:r>
            <a:r>
              <a:rPr lang="en-US" sz="3600" spc="-45" dirty="0">
                <a:latin typeface="Arial"/>
                <a:cs typeface="Arial"/>
                <a:hlinkClick r:id="rId4" tooltip="Council on Chief State School Officers Using Needs Assessments for School and District Improvement: A Tactical Guide"/>
              </a:rPr>
              <a:t> </a:t>
            </a:r>
            <a:r>
              <a:rPr lang="en-US" sz="3600" dirty="0">
                <a:latin typeface="Arial"/>
                <a:cs typeface="Arial"/>
                <a:hlinkClick r:id="rId4" tooltip="Council on Chief State School Officers Using Needs Assessments for School and District Improvement: A Tactical Guide"/>
              </a:rPr>
              <a:t>District </a:t>
            </a:r>
            <a:r>
              <a:rPr lang="en-US" sz="3600" spc="-5" dirty="0">
                <a:latin typeface="Arial"/>
                <a:cs typeface="Arial"/>
                <a:hlinkClick r:id="rId4" tooltip="Council on Chief State School Officers Using Needs Assessments for School and District Improvement: A Tactical Guide"/>
              </a:rPr>
              <a:t>Improvement: </a:t>
            </a:r>
            <a:r>
              <a:rPr lang="en-US" sz="3600" dirty="0">
                <a:latin typeface="Arial"/>
                <a:cs typeface="Arial"/>
                <a:hlinkClick r:id="rId4" tooltip="Council on Chief State School Officers Using Needs Assessments for School and District Improvement: A Tactical Guide"/>
              </a:rPr>
              <a:t>A </a:t>
            </a:r>
            <a:r>
              <a:rPr lang="en-US" sz="3600" spc="-30" dirty="0">
                <a:latin typeface="Arial"/>
                <a:cs typeface="Arial"/>
                <a:hlinkClick r:id="rId4" tooltip="Council on Chief State School Officers Using Needs Assessments for School and District Improvement: A Tactical Guide"/>
              </a:rPr>
              <a:t>Tactical </a:t>
            </a:r>
            <a:r>
              <a:rPr lang="en-US" sz="3600" spc="-5" dirty="0">
                <a:latin typeface="Arial"/>
                <a:cs typeface="Arial"/>
                <a:hlinkClick r:id="rId4" tooltip="Council on Chief State School Officers Using Needs Assessments for School and District Improvement: A Tactical Guide"/>
              </a:rPr>
              <a:t>Guide</a:t>
            </a:r>
            <a:endParaRPr lang="en-US" sz="3600" spc="-5"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Arial"/>
                <a:cs typeface="Arial"/>
                <a:hlinkClick r:id="rId5" tooltip="U.S. Department of Education Scaling Needs Assessment Learning Cycle Resources"/>
              </a:rPr>
              <a:t>U.S. Department of Education </a:t>
            </a:r>
            <a:r>
              <a:rPr lang="en-US" sz="3600" spc="-5" dirty="0">
                <a:latin typeface="Arial"/>
                <a:cs typeface="Arial"/>
                <a:hlinkClick r:id="rId5" tooltip="U.S. Department of Education Scaling Needs Assessment Learning Cycle Resources"/>
              </a:rPr>
              <a:t>Scaling Needs </a:t>
            </a:r>
            <a:r>
              <a:rPr lang="en-US" sz="3600" dirty="0">
                <a:latin typeface="Arial"/>
                <a:cs typeface="Arial"/>
                <a:hlinkClick r:id="rId5" tooltip="U.S. Department of Education Scaling Needs Assessment Learning Cycle Resources"/>
              </a:rPr>
              <a:t>Assessment </a:t>
            </a:r>
            <a:r>
              <a:rPr lang="en-US" sz="3600" spc="-5" dirty="0">
                <a:latin typeface="Arial"/>
                <a:cs typeface="Arial"/>
                <a:hlinkClick r:id="rId5" tooltip="U.S. Department of Education Scaling Needs Assessment Learning Cycle Resources"/>
              </a:rPr>
              <a:t>Learning Cycle Resources</a:t>
            </a:r>
            <a:endParaRPr lang="en-US" sz="3600" spc="-5"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hlinkClick r:id="rId6" tooltip="High Tech High Graduate School of Education Protocols and Tools for Supporting Improvement Science"/>
              </a:rPr>
              <a:t>High Tech High Graduate School of Education Protocols and Tools for Supporting Improvement Science</a:t>
            </a:r>
            <a:endParaRPr lang="en-US" sz="3600" dirty="0"/>
          </a:p>
          <a:p>
            <a:pPr marL="342900" indent="-342900">
              <a:lnSpc>
                <a:spcPct val="100000"/>
              </a:lnSpc>
            </a:pPr>
            <a:endParaRPr lang="en-US" sz="3600"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</a:pPr>
            <a:endParaRPr lang="en-US" sz="4400" spc="-5" dirty="0">
              <a:latin typeface="Arial"/>
              <a:cs typeface="Arial"/>
            </a:endParaRPr>
          </a:p>
          <a:p>
            <a:pPr marL="342900" marR="5080" indent="-330200">
              <a:lnSpc>
                <a:spcPct val="120000"/>
              </a:lnSpc>
              <a:tabLst>
                <a:tab pos="354965" algn="l"/>
                <a:tab pos="355600" algn="l"/>
              </a:tabLst>
            </a:pPr>
            <a:endParaRPr lang="en-US" sz="4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ABD14F-06D1-1406-9887-ED47CA3246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1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Purpose of Module</a:t>
            </a:r>
            <a:r>
              <a:rPr spc="-60" dirty="0"/>
              <a:t> </a:t>
            </a:r>
            <a:r>
              <a:rPr dirty="0"/>
              <a:t>2C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BF26F-D1EB-551C-75C5-A58AA707C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865"/>
              </a:spcBef>
              <a:buNone/>
            </a:pPr>
            <a:r>
              <a:rPr lang="en-US" sz="3200" spc="-185" dirty="0">
                <a:latin typeface="Arial"/>
                <a:cs typeface="Arial"/>
              </a:rPr>
              <a:t>To </a:t>
            </a:r>
            <a:r>
              <a:rPr lang="en-US" sz="3200" spc="-5" dirty="0">
                <a:latin typeface="Arial"/>
                <a:cs typeface="Arial"/>
              </a:rPr>
              <a:t>provide </a:t>
            </a:r>
            <a:r>
              <a:rPr lang="en-US" sz="3200" dirty="0">
                <a:latin typeface="Arial"/>
                <a:cs typeface="Arial"/>
              </a:rPr>
              <a:t>LEAs </a:t>
            </a:r>
            <a:r>
              <a:rPr lang="en-US" sz="3200" spc="-5" dirty="0">
                <a:latin typeface="Arial"/>
                <a:cs typeface="Arial"/>
              </a:rPr>
              <a:t>and educational partners </a:t>
            </a:r>
            <a:r>
              <a:rPr lang="en-US" sz="3200" dirty="0">
                <a:latin typeface="Arial"/>
                <a:cs typeface="Arial"/>
              </a:rPr>
              <a:t>with an </a:t>
            </a:r>
            <a:r>
              <a:rPr lang="en-US" sz="3200" spc="-5" dirty="0">
                <a:latin typeface="Arial"/>
                <a:cs typeface="Arial"/>
              </a:rPr>
              <a:t>introduction </a:t>
            </a:r>
            <a:r>
              <a:rPr lang="en-US" sz="3200" dirty="0">
                <a:latin typeface="Arial"/>
                <a:cs typeface="Arial"/>
              </a:rPr>
              <a:t>to root cause</a:t>
            </a:r>
            <a:r>
              <a:rPr lang="en-US" sz="3200" spc="-95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analysis</a:t>
            </a:r>
            <a:r>
              <a:rPr lang="en-US" spc="-5" dirty="0">
                <a:latin typeface="Arial"/>
                <a:cs typeface="Arial"/>
              </a:rPr>
              <a:t> and share s</a:t>
            </a:r>
            <a:r>
              <a:rPr lang="en-US" sz="3200" dirty="0">
                <a:latin typeface="Arial"/>
                <a:cs typeface="Arial"/>
              </a:rPr>
              <a:t>pecific </a:t>
            </a:r>
            <a:r>
              <a:rPr lang="en-US" sz="3200" spc="-5" dirty="0">
                <a:latin typeface="Arial"/>
                <a:cs typeface="Arial"/>
              </a:rPr>
              <a:t>guidance, questions, and tools </a:t>
            </a:r>
            <a:r>
              <a:rPr lang="en-US" sz="3200" dirty="0">
                <a:latin typeface="Arial"/>
                <a:cs typeface="Arial"/>
              </a:rPr>
              <a:t>to consider </a:t>
            </a:r>
            <a:r>
              <a:rPr lang="en-US" sz="3200" spc="-5" dirty="0">
                <a:latin typeface="Arial"/>
                <a:cs typeface="Arial"/>
              </a:rPr>
              <a:t>when determining the root </a:t>
            </a:r>
            <a:r>
              <a:rPr lang="en-US" sz="3200" dirty="0">
                <a:latin typeface="Arial"/>
                <a:cs typeface="Arial"/>
              </a:rPr>
              <a:t>causes</a:t>
            </a:r>
            <a:r>
              <a:rPr lang="en-US" sz="3200" spc="-11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of </a:t>
            </a:r>
            <a:r>
              <a:rPr lang="en-US" sz="3200" spc="-5" dirty="0">
                <a:latin typeface="Arial"/>
                <a:cs typeface="Arial"/>
              </a:rPr>
              <a:t>improvement needs </a:t>
            </a:r>
            <a:r>
              <a:rPr lang="en-US" sz="3200" dirty="0">
                <a:latin typeface="Arial"/>
                <a:cs typeface="Arial"/>
              </a:rPr>
              <a:t>for use </a:t>
            </a:r>
            <a:r>
              <a:rPr lang="en-US" sz="3200" spc="-5" dirty="0">
                <a:latin typeface="Arial"/>
                <a:cs typeface="Arial"/>
              </a:rPr>
              <a:t>within the LCAP </a:t>
            </a:r>
            <a:r>
              <a:rPr lang="en-US" sz="3200" spc="-10" dirty="0">
                <a:latin typeface="Arial"/>
                <a:cs typeface="Arial"/>
              </a:rPr>
              <a:t>and </a:t>
            </a:r>
            <a:r>
              <a:rPr lang="en-US" sz="3200" dirty="0">
                <a:latin typeface="Arial"/>
                <a:cs typeface="Arial"/>
              </a:rPr>
              <a:t>school </a:t>
            </a:r>
            <a:r>
              <a:rPr lang="en-US" sz="3200" spc="-5" dirty="0">
                <a:latin typeface="Arial"/>
                <a:cs typeface="Arial"/>
              </a:rPr>
              <a:t>planning</a:t>
            </a:r>
            <a:r>
              <a:rPr lang="en-US" sz="3200" spc="-4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processes.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B6FC9-EF1E-1B42-B8E9-7D085CE87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76A4FC-2EF6-9A7A-ED5E-D28667C72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6936"/>
            <a:ext cx="9144000" cy="1828800"/>
          </a:xfrm>
        </p:spPr>
        <p:txBody>
          <a:bodyPr>
            <a:normAutofit fontScale="90000"/>
          </a:bodyPr>
          <a:lstStyle/>
          <a:p>
            <a:r>
              <a:rPr lang="en-US" sz="6000" b="1" spc="-5" dirty="0">
                <a:latin typeface="Arial"/>
                <a:cs typeface="Arial"/>
              </a:rPr>
              <a:t>Introduction to Root </a:t>
            </a:r>
            <a:r>
              <a:rPr lang="en-US" sz="6000" b="1" spc="-10" dirty="0">
                <a:latin typeface="Arial"/>
                <a:cs typeface="Arial"/>
              </a:rPr>
              <a:t>Cause  </a:t>
            </a:r>
            <a:r>
              <a:rPr lang="en-US" sz="6000" b="1" spc="-5" dirty="0">
                <a:latin typeface="Arial"/>
                <a:cs typeface="Arial"/>
              </a:rPr>
              <a:t>Analysis</a:t>
            </a:r>
            <a:br>
              <a:rPr lang="en-US" sz="6000" dirty="0">
                <a:latin typeface="Arial"/>
                <a:cs typeface="Arial"/>
              </a:rPr>
            </a:br>
            <a:br>
              <a:rPr lang="en-US" sz="6000" dirty="0">
                <a:latin typeface="Arial"/>
                <a:cs typeface="Arial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CCC7CB-B00D-02CB-0101-0881F4481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a Needs Assessment (1)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85ABE-3CA4-BF59-84FF-A7FAACFC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Arial"/>
                <a:cs typeface="Arial"/>
              </a:rPr>
              <a:t>Onsite </a:t>
            </a:r>
            <a:r>
              <a:rPr lang="en-US" sz="3200" spc="-10" dirty="0">
                <a:latin typeface="Arial"/>
                <a:cs typeface="Arial"/>
              </a:rPr>
              <a:t>analysis </a:t>
            </a:r>
            <a:r>
              <a:rPr lang="en-US" sz="3200" spc="-5" dirty="0">
                <a:latin typeface="Arial"/>
                <a:cs typeface="Arial"/>
              </a:rPr>
              <a:t>meetings are a crucial component during </a:t>
            </a:r>
            <a:r>
              <a:rPr lang="en-US" sz="3200" spc="-15" dirty="0">
                <a:latin typeface="Arial"/>
                <a:cs typeface="Arial"/>
              </a:rPr>
              <a:t>which 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data is </a:t>
            </a:r>
            <a:r>
              <a:rPr lang="en-US" sz="3200" b="1" spc="-5" dirty="0">
                <a:solidFill>
                  <a:srgbClr val="FFFF00"/>
                </a:solidFill>
                <a:latin typeface="Arial"/>
                <a:cs typeface="Arial"/>
              </a:rPr>
              <a:t>analyzed</a:t>
            </a:r>
            <a:r>
              <a:rPr lang="en-US" sz="3200" spc="-5" dirty="0">
                <a:latin typeface="Arial"/>
                <a:cs typeface="Arial"/>
              </a:rPr>
              <a:t>, 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root </a:t>
            </a:r>
            <a:r>
              <a:rPr lang="en-US" sz="3200" b="1" spc="-5" dirty="0">
                <a:solidFill>
                  <a:srgbClr val="FFFF00"/>
                </a:solidFill>
                <a:latin typeface="Arial"/>
                <a:cs typeface="Arial"/>
              </a:rPr>
              <a:t>cause analysis </a:t>
            </a:r>
            <a:r>
              <a:rPr lang="en-US" sz="3200" spc="-5" dirty="0">
                <a:latin typeface="Arial"/>
                <a:cs typeface="Arial"/>
              </a:rPr>
              <a:t>occurs, and 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plan </a:t>
            </a:r>
            <a:r>
              <a:rPr lang="en-US" sz="3200" b="1" spc="-5" dirty="0">
                <a:solidFill>
                  <a:srgbClr val="FFFF00"/>
                </a:solidFill>
                <a:latin typeface="Arial"/>
                <a:cs typeface="Arial"/>
              </a:rPr>
              <a:t>development</a:t>
            </a:r>
            <a:r>
              <a:rPr lang="en-US" sz="3200" b="1" spc="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begins.</a:t>
            </a:r>
          </a:p>
          <a:p>
            <a:pPr marL="0" indent="0">
              <a:buNone/>
            </a:pPr>
            <a:endParaRPr lang="en-US" sz="3200" spc="-5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pc="-5" dirty="0">
                <a:latin typeface="Arial"/>
                <a:cs typeface="Arial"/>
              </a:rPr>
              <a:t>1. Pre-populate the needs assessment with readily  available data (e.g., demographic, student outcomes).</a:t>
            </a:r>
          </a:p>
          <a:p>
            <a:pPr marL="0" indent="0">
              <a:buNone/>
            </a:pPr>
            <a:endParaRPr lang="en-US" sz="32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/>
              <a:t>2. Gather survey data.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916A3-23C1-CB03-5442-85AB6B66C4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8D5D0-5ABB-40D7-A021-B610E9560A54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92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AB813-AEA0-ACC2-5D20-6877F8BFF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7B49C0-27AC-E60E-FA43-DA94241C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a Needs Assessment (2)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47F50-9DD0-3858-94F9-51838247F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Continued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Review data and compile into an easily digestible format.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Facilitate onsite meetings to gather more data, analyze existing data, and determine initial discoveries and action items.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Create summary of discoveries to inform plan creation.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AB227F-75E3-FF04-73EC-DEB7046B0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8D5D0-5ABB-40D7-A021-B610E9560A54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0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2CD05A-A291-BD1B-CF8B-D2ECB0DB9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</a:t>
            </a:r>
            <a:r>
              <a:rPr lang="en-US" spc="-5" dirty="0"/>
              <a:t>Root </a:t>
            </a:r>
            <a:r>
              <a:rPr lang="en-US" dirty="0"/>
              <a:t>Cause</a:t>
            </a:r>
            <a:r>
              <a:rPr lang="en-US" spc="-225" dirty="0"/>
              <a:t> </a:t>
            </a:r>
            <a:r>
              <a:rPr lang="en-US" dirty="0"/>
              <a:t>Analysis </a:t>
            </a:r>
            <a:r>
              <a:rPr lang="en-US" spc="-5" dirty="0"/>
              <a:t>Necessary?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6C2D2E-847A-B3CD-604B-DF0E3D739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184785" indent="0">
              <a:lnSpc>
                <a:spcPct val="100000"/>
              </a:lnSpc>
              <a:spcBef>
                <a:spcPts val="105"/>
              </a:spcBef>
              <a:buNone/>
              <a:tabLst>
                <a:tab pos="354965" algn="l"/>
                <a:tab pos="355600" algn="l"/>
              </a:tabLst>
            </a:pPr>
            <a:r>
              <a:rPr lang="en-US" sz="3200" spc="-5" dirty="0">
                <a:latin typeface="Arial"/>
                <a:cs typeface="Arial"/>
              </a:rPr>
              <a:t>Root </a:t>
            </a:r>
            <a:r>
              <a:rPr lang="en-US" sz="3200" dirty="0">
                <a:latin typeface="Arial"/>
                <a:cs typeface="Arial"/>
              </a:rPr>
              <a:t>cause </a:t>
            </a:r>
            <a:r>
              <a:rPr lang="en-US" sz="3200" spc="-5" dirty="0">
                <a:latin typeface="Arial"/>
                <a:cs typeface="Arial"/>
              </a:rPr>
              <a:t>analysis addresses the</a:t>
            </a:r>
            <a:r>
              <a:rPr lang="en-US" sz="3200" spc="-55" dirty="0">
                <a:latin typeface="Arial"/>
                <a:cs typeface="Arial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problem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rather than </a:t>
            </a:r>
            <a:r>
              <a:rPr lang="en-US" sz="3200" dirty="0">
                <a:latin typeface="Arial"/>
                <a:cs typeface="Arial"/>
              </a:rPr>
              <a:t>the </a:t>
            </a:r>
            <a:r>
              <a:rPr lang="en-US" sz="3200" b="1" spc="-5" dirty="0">
                <a:solidFill>
                  <a:srgbClr val="FFFF00"/>
                </a:solidFill>
                <a:latin typeface="Arial"/>
                <a:cs typeface="Arial"/>
              </a:rPr>
              <a:t>symptom</a:t>
            </a:r>
            <a:r>
              <a:rPr lang="en-US" sz="3200" spc="-5" dirty="0">
                <a:latin typeface="Arial"/>
                <a:cs typeface="Arial"/>
              </a:rPr>
              <a:t>, eliminates</a:t>
            </a:r>
            <a:r>
              <a:rPr lang="en-US" sz="3200" spc="-4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wasted </a:t>
            </a:r>
            <a:r>
              <a:rPr lang="en-US" sz="3200" spc="-10" dirty="0">
                <a:latin typeface="Arial"/>
                <a:cs typeface="Arial"/>
              </a:rPr>
              <a:t>effort, </a:t>
            </a:r>
            <a:r>
              <a:rPr lang="en-US" sz="3200" dirty="0">
                <a:latin typeface="Arial"/>
                <a:cs typeface="Arial"/>
              </a:rPr>
              <a:t>conserves resources, </a:t>
            </a:r>
            <a:r>
              <a:rPr lang="en-US" sz="3200" spc="-5" dirty="0">
                <a:latin typeface="Arial"/>
                <a:cs typeface="Arial"/>
              </a:rPr>
              <a:t>and informs </a:t>
            </a:r>
            <a:r>
              <a:rPr lang="en-US" sz="3200" dirty="0">
                <a:latin typeface="Arial"/>
                <a:cs typeface="Arial"/>
              </a:rPr>
              <a:t>strategy</a:t>
            </a:r>
            <a:r>
              <a:rPr lang="en-US" sz="3200" spc="-35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selection.</a:t>
            </a:r>
            <a:endParaRPr lang="en-US" dirty="0">
              <a:latin typeface="Arial"/>
              <a:cs typeface="Arial"/>
            </a:endParaRPr>
          </a:p>
          <a:p>
            <a:pPr marL="12700" marR="184785" indent="0">
              <a:lnSpc>
                <a:spcPct val="100000"/>
              </a:lnSpc>
              <a:spcBef>
                <a:spcPts val="105"/>
              </a:spcBef>
              <a:buNone/>
              <a:tabLst>
                <a:tab pos="354965" algn="l"/>
                <a:tab pos="355600" algn="l"/>
              </a:tabLst>
            </a:pPr>
            <a:endParaRPr lang="en-US" spc="-5" dirty="0">
              <a:latin typeface="Arial"/>
              <a:cs typeface="Arial"/>
            </a:endParaRPr>
          </a:p>
          <a:p>
            <a:pPr marL="12700" marR="184785" indent="0">
              <a:lnSpc>
                <a:spcPct val="100000"/>
              </a:lnSpc>
              <a:spcBef>
                <a:spcPts val="105"/>
              </a:spcBef>
              <a:buNone/>
              <a:tabLst>
                <a:tab pos="354965" algn="l"/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The </a:t>
            </a:r>
            <a:r>
              <a:rPr lang="en-US" dirty="0">
                <a:latin typeface="Arial"/>
                <a:cs typeface="Arial"/>
              </a:rPr>
              <a:t>California </a:t>
            </a:r>
            <a:r>
              <a:rPr lang="en-US" spc="-5" dirty="0">
                <a:latin typeface="Arial"/>
                <a:cs typeface="Arial"/>
              </a:rPr>
              <a:t>School Dashboard </a:t>
            </a:r>
            <a:r>
              <a:rPr lang="en-US" dirty="0">
                <a:latin typeface="Arial"/>
                <a:cs typeface="Arial"/>
              </a:rPr>
              <a:t>identifies </a:t>
            </a:r>
            <a:r>
              <a:rPr lang="en-US" spc="-5" dirty="0">
                <a:latin typeface="Arial"/>
                <a:cs typeface="Arial"/>
              </a:rPr>
              <a:t>the </a:t>
            </a:r>
            <a:r>
              <a:rPr lang="en-US" b="1" spc="-10" dirty="0">
                <a:solidFill>
                  <a:srgbClr val="FFFF00"/>
                </a:solidFill>
                <a:latin typeface="Arial"/>
                <a:cs typeface="Arial"/>
              </a:rPr>
              <a:t>symptoms</a:t>
            </a:r>
            <a:r>
              <a:rPr lang="en-US" b="1" spc="-1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of </a:t>
            </a:r>
            <a:r>
              <a:rPr lang="en-US" dirty="0">
                <a:latin typeface="Arial"/>
                <a:cs typeface="Arial"/>
              </a:rPr>
              <a:t>the problem. </a:t>
            </a:r>
            <a:r>
              <a:rPr lang="en-US" spc="-5" dirty="0">
                <a:latin typeface="Arial"/>
                <a:cs typeface="Arial"/>
              </a:rPr>
              <a:t>The </a:t>
            </a:r>
            <a:r>
              <a:rPr lang="en-US" b="1" spc="-5" dirty="0">
                <a:solidFill>
                  <a:srgbClr val="FFFF00"/>
                </a:solidFill>
                <a:latin typeface="Arial"/>
                <a:cs typeface="Arial"/>
              </a:rPr>
              <a:t>problem</a:t>
            </a:r>
            <a:r>
              <a:rPr lang="en-US" b="1" spc="-5" dirty="0">
                <a:latin typeface="Arial"/>
                <a:cs typeface="Arial"/>
              </a:rPr>
              <a:t> </a:t>
            </a:r>
            <a:r>
              <a:rPr lang="en-US" i="1" dirty="0">
                <a:latin typeface="Arial"/>
                <a:cs typeface="Arial"/>
              </a:rPr>
              <a:t>causing </a:t>
            </a:r>
            <a:r>
              <a:rPr lang="en-US" spc="-5" dirty="0">
                <a:latin typeface="Arial"/>
                <a:cs typeface="Arial"/>
              </a:rPr>
              <a:t>those symptoms is revealed </a:t>
            </a:r>
            <a:r>
              <a:rPr lang="en-US" dirty="0">
                <a:latin typeface="Arial"/>
                <a:cs typeface="Arial"/>
              </a:rPr>
              <a:t>through </a:t>
            </a:r>
            <a:r>
              <a:rPr lang="en-US" b="1" spc="-5" dirty="0">
                <a:solidFill>
                  <a:srgbClr val="FFFF00"/>
                </a:solidFill>
                <a:latin typeface="Arial"/>
                <a:cs typeface="Arial"/>
              </a:rPr>
              <a:t>root cause analysis</a:t>
            </a:r>
            <a:r>
              <a:rPr lang="en-US" spc="-5" dirty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10EBFC-A5B0-29EC-D0BC-F13C950FA5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D5D0-5ABB-40D7-A021-B610E9560A5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DE Set 1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CDE Set 2">
  <a:themeElements>
    <a:clrScheme name="CDE Se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C4A6D"/>
      </a:hlink>
      <a:folHlink>
        <a:srgbClr val="0C4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DE Set 2">
  <a:themeElements>
    <a:clrScheme name="CDE Se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C4A6D"/>
      </a:hlink>
      <a:folHlink>
        <a:srgbClr val="0C4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DE Set 2">
  <a:themeElements>
    <a:clrScheme name="CDE Se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C4A6D"/>
      </a:hlink>
      <a:folHlink>
        <a:srgbClr val="0C4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2">
  <a:themeElements>
    <a:clrScheme name="CDE Se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C4A6D"/>
      </a:hlink>
      <a:folHlink>
        <a:srgbClr val="0C4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E Set 3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DE Set 4">
  <a:themeElements>
    <a:clrScheme name="CDE Se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C4A6D"/>
      </a:hlink>
      <a:folHlink>
        <a:srgbClr val="0C4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E Set 5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DE Set 6">
  <a:themeElements>
    <a:clrScheme name="CDE Se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C4A6D"/>
      </a:hlink>
      <a:folHlink>
        <a:srgbClr val="0C4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DE Set 7">
  <a:themeElements>
    <a:clrScheme name="CDE Se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2207</Words>
  <Application>Microsoft Office PowerPoint</Application>
  <PresentationFormat>Widescreen</PresentationFormat>
  <Paragraphs>265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Calibri</vt:lpstr>
      <vt:lpstr>CDE Set 1</vt:lpstr>
      <vt:lpstr>1_CDE Set 2</vt:lpstr>
      <vt:lpstr>2_CDE Set 2</vt:lpstr>
      <vt:lpstr>CDE Set 2</vt:lpstr>
      <vt:lpstr>CDE Set 3</vt:lpstr>
      <vt:lpstr>CDE Set 4</vt:lpstr>
      <vt:lpstr>CDE Set 5</vt:lpstr>
      <vt:lpstr>CDE Set 6</vt:lpstr>
      <vt:lpstr>CDE Set 7</vt:lpstr>
      <vt:lpstr>3_CDE Set 2</vt:lpstr>
      <vt:lpstr>California’s System of Support  2–Assess Needs  Module 2C: Introduction to Root  Cause Analysis </vt:lpstr>
      <vt:lpstr>Acronyms</vt:lpstr>
      <vt:lpstr>California’s System of Support Goal</vt:lpstr>
      <vt:lpstr>Overview of Modules</vt:lpstr>
      <vt:lpstr>Purpose of Module 2C</vt:lpstr>
      <vt:lpstr>Introduction to Root Cause  Analysis  </vt:lpstr>
      <vt:lpstr>Steps in a Needs Assessment (1)</vt:lpstr>
      <vt:lpstr>Steps in a Needs Assessment (2)</vt:lpstr>
      <vt:lpstr>Why is Root Cause Analysis Necessary?</vt:lpstr>
      <vt:lpstr>What is Root Cause Analysis? (1)</vt:lpstr>
      <vt:lpstr>What is Root Cause Analysis? (2)</vt:lpstr>
      <vt:lpstr>When Does Root Cause Analysis Occur in the Needs Assessment Process?</vt:lpstr>
      <vt:lpstr>What is a Process for Conducting a Root Cause Analysis?</vt:lpstr>
      <vt:lpstr>Return to Worksheet 4: Designing Your Needs Assessment Roles and Responsibilities (1)</vt:lpstr>
      <vt:lpstr>The Data Analysis Team</vt:lpstr>
      <vt:lpstr>Establishing a Highly Effective Data Analysis Team</vt:lpstr>
      <vt:lpstr>Defining an Effective Data Analysis Team (1)</vt:lpstr>
      <vt:lpstr>Defining an Effective Data Analysis Team (2)</vt:lpstr>
      <vt:lpstr>Defining the Data Analysis Team’s Work and Roles (1)</vt:lpstr>
      <vt:lpstr>Defining the Data Analysis Team’s Work and Roles (2)</vt:lpstr>
      <vt:lpstr>Defining the Data Analysis Team’s Work and Roles (3)</vt:lpstr>
      <vt:lpstr>Root Cause Analysis Tools and Protocols </vt:lpstr>
      <vt:lpstr>Tools for Understanding the Problem</vt:lpstr>
      <vt:lpstr>Fishbone Diagram</vt:lpstr>
      <vt:lpstr>Fishbone Generation Protocol</vt:lpstr>
      <vt:lpstr>Interrelationship Digraph</vt:lpstr>
      <vt:lpstr>Interrelationship Digraph Protocol</vt:lpstr>
      <vt:lpstr>Expert Convening</vt:lpstr>
      <vt:lpstr>Expert Convening Protocol</vt:lpstr>
      <vt:lpstr>Empathy Interviews</vt:lpstr>
      <vt:lpstr>Empathy Interview Protocol</vt:lpstr>
      <vt:lpstr>Digging into Data</vt:lpstr>
      <vt:lpstr>Digging into Data Protocol</vt:lpstr>
      <vt:lpstr>Process Mapping</vt:lpstr>
      <vt:lpstr>Process Mapping Protocol</vt:lpstr>
      <vt:lpstr>Driver Diagram Generation</vt:lpstr>
      <vt:lpstr>Driver Diagram Protocol</vt:lpstr>
      <vt:lpstr>Worksheet 5: Designing an Effective  Onsite Analysis Meeting</vt:lpstr>
      <vt:lpstr>Return to Implementation Path Activity</vt:lpstr>
      <vt:lpstr>Resources (1)</vt:lpstr>
      <vt:lpstr>Resources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Improvement Module 2C - Title I (CA Dept of Education)</dc:title>
  <dc:subject>Module 2C: Introduction to Root  Cause Analysis.</dc:subject>
  <dc:creator/>
  <cp:lastModifiedBy/>
  <cp:revision>1</cp:revision>
  <dcterms:created xsi:type="dcterms:W3CDTF">2025-06-17T16:19:25Z</dcterms:created>
  <dcterms:modified xsi:type="dcterms:W3CDTF">2025-07-10T18:50:13Z</dcterms:modified>
</cp:coreProperties>
</file>