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8"/>
  </p:notesMasterIdLst>
  <p:sldIdLst>
    <p:sldId id="263" r:id="rId2"/>
    <p:sldId id="272" r:id="rId3"/>
    <p:sldId id="273" r:id="rId4"/>
    <p:sldId id="274" r:id="rId5"/>
    <p:sldId id="2147472525" r:id="rId6"/>
    <p:sldId id="2147472514" r:id="rId7"/>
    <p:sldId id="2147472515" r:id="rId8"/>
    <p:sldId id="276" r:id="rId9"/>
    <p:sldId id="277" r:id="rId10"/>
    <p:sldId id="285" r:id="rId11"/>
    <p:sldId id="278" r:id="rId12"/>
    <p:sldId id="279" r:id="rId13"/>
    <p:sldId id="2147472526" r:id="rId14"/>
    <p:sldId id="281" r:id="rId15"/>
    <p:sldId id="2147472523" r:id="rId16"/>
    <p:sldId id="282" r:id="rId17"/>
    <p:sldId id="283" r:id="rId18"/>
    <p:sldId id="284" r:id="rId19"/>
    <p:sldId id="343" r:id="rId20"/>
    <p:sldId id="286" r:id="rId21"/>
    <p:sldId id="342" r:id="rId22"/>
    <p:sldId id="287" r:id="rId23"/>
    <p:sldId id="289" r:id="rId24"/>
    <p:sldId id="290" r:id="rId25"/>
    <p:sldId id="2147472527" r:id="rId26"/>
    <p:sldId id="292" r:id="rId27"/>
    <p:sldId id="293" r:id="rId28"/>
    <p:sldId id="294" r:id="rId29"/>
    <p:sldId id="295" r:id="rId30"/>
    <p:sldId id="2147472516" r:id="rId31"/>
    <p:sldId id="298" r:id="rId32"/>
    <p:sldId id="2147472517" r:id="rId33"/>
    <p:sldId id="300" r:id="rId34"/>
    <p:sldId id="301" r:id="rId35"/>
    <p:sldId id="341" r:id="rId36"/>
    <p:sldId id="2147472529" r:id="rId37"/>
    <p:sldId id="305" r:id="rId38"/>
    <p:sldId id="307" r:id="rId39"/>
    <p:sldId id="308" r:id="rId40"/>
    <p:sldId id="309" r:id="rId41"/>
    <p:sldId id="310" r:id="rId42"/>
    <p:sldId id="311" r:id="rId43"/>
    <p:sldId id="312" r:id="rId44"/>
    <p:sldId id="314" r:id="rId45"/>
    <p:sldId id="315" r:id="rId46"/>
    <p:sldId id="316" r:id="rId47"/>
    <p:sldId id="2147472520"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 id="332" r:id="rId61"/>
    <p:sldId id="335" r:id="rId62"/>
    <p:sldId id="336" r:id="rId63"/>
    <p:sldId id="337" r:id="rId64"/>
    <p:sldId id="338" r:id="rId65"/>
    <p:sldId id="339" r:id="rId66"/>
    <p:sldId id="271" r:id="rId67"/>
    <p:sldId id="270" r:id="rId68"/>
    <p:sldId id="268" r:id="rId69"/>
    <p:sldId id="2147472522" r:id="rId70"/>
    <p:sldId id="266" r:id="rId71"/>
    <p:sldId id="261" r:id="rId72"/>
    <p:sldId id="260" r:id="rId73"/>
    <p:sldId id="3328" r:id="rId74"/>
    <p:sldId id="3462" r:id="rId75"/>
    <p:sldId id="3463" r:id="rId76"/>
    <p:sldId id="2147472528"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63C1"/>
    <a:srgbClr val="0099FF"/>
    <a:srgbClr val="0DAAC9"/>
    <a:srgbClr val="92A9B9"/>
    <a:srgbClr val="EEF1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979" autoAdjust="0"/>
    <p:restoredTop sz="93532" autoAdjust="0"/>
  </p:normalViewPr>
  <p:slideViewPr>
    <p:cSldViewPr snapToGrid="0">
      <p:cViewPr varScale="1">
        <p:scale>
          <a:sx n="101" d="100"/>
          <a:sy n="101" d="100"/>
        </p:scale>
        <p:origin x="102" y="72"/>
      </p:cViewPr>
      <p:guideLst/>
    </p:cSldViewPr>
  </p:slideViewPr>
  <p:outlineViewPr>
    <p:cViewPr>
      <p:scale>
        <a:sx n="33" d="100"/>
        <a:sy n="33" d="100"/>
      </p:scale>
      <p:origin x="0" y="-18618"/>
    </p:cViewPr>
    <p:sldLst>
      <p:sld r:id="rId1" collapse="1"/>
    </p:sldLst>
  </p:outlineViewPr>
  <p:notesTextViewPr>
    <p:cViewPr>
      <p:scale>
        <a:sx n="1" d="1"/>
        <a:sy n="1" d="1"/>
      </p:scale>
      <p:origin x="0" y="0"/>
    </p:cViewPr>
  </p:notesTextViewPr>
  <p:sorterViewPr>
    <p:cViewPr>
      <p:scale>
        <a:sx n="100" d="100"/>
        <a:sy n="100" d="100"/>
      </p:scale>
      <p:origin x="0" y="-7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4.xml.rels><?xml version="1.0" encoding="UTF-8" standalone="yes"?>
<Relationships xmlns="http://schemas.openxmlformats.org/package/2006/relationships"><Relationship Id="rId1" Type="http://schemas.openxmlformats.org/officeDocument/2006/relationships/hyperlink" Target="https://www.cde.ca.gov/fg/fo/fm/ff.asp"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cde.ca.gov/fg/fo/fm/ff.asp"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5D871D-DF8A-46FB-93F6-CABB7624B17D}"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1A300786-EBCF-473A-B057-1249123D6F7B}">
      <dgm:prSet/>
      <dgm:spPr>
        <a:solidFill>
          <a:schemeClr val="bg1">
            <a:alpha val="90000"/>
          </a:schemeClr>
        </a:solidFill>
      </dgm:spPr>
      <dgm:t>
        <a:bodyPr/>
        <a:lstStyle/>
        <a:p>
          <a:r>
            <a:rPr lang="en-US" dirty="0"/>
            <a:t>The acceptance and approval of reported expenditures does not preclude the CDE in any way from conducting program monitoring or audits.</a:t>
          </a:r>
        </a:p>
      </dgm:t>
    </dgm:pt>
    <dgm:pt modelId="{DE8C9E1B-5F32-46F1-AFA4-2A21CC87804E}" type="parTrans" cxnId="{7D6E1AF3-3BA5-4DE3-A3A9-C01564CC871B}">
      <dgm:prSet/>
      <dgm:spPr/>
      <dgm:t>
        <a:bodyPr/>
        <a:lstStyle/>
        <a:p>
          <a:endParaRPr lang="en-US"/>
        </a:p>
      </dgm:t>
    </dgm:pt>
    <dgm:pt modelId="{DDA031F5-9570-41B9-9457-3AC8126B829D}" type="sibTrans" cxnId="{7D6E1AF3-3BA5-4DE3-A3A9-C01564CC871B}">
      <dgm:prSet/>
      <dgm:spPr/>
      <dgm:t>
        <a:bodyPr/>
        <a:lstStyle/>
        <a:p>
          <a:endParaRPr lang="en-US"/>
        </a:p>
      </dgm:t>
    </dgm:pt>
    <dgm:pt modelId="{A52C367D-3478-4BF0-BB46-646916130A8A}">
      <dgm:prSet/>
      <dgm:spPr>
        <a:solidFill>
          <a:schemeClr val="bg1">
            <a:alpha val="90000"/>
          </a:schemeClr>
        </a:solidFill>
      </dgm:spPr>
      <dgm:t>
        <a:bodyPr/>
        <a:lstStyle/>
        <a:p>
          <a:r>
            <a:rPr lang="en-US" dirty="0"/>
            <a:t>The COE can expect to receive its apportionments approximately twelve to sixteen weeks after a reporting period has ended.</a:t>
          </a:r>
        </a:p>
      </dgm:t>
    </dgm:pt>
    <dgm:pt modelId="{127F2E93-FFBA-4A62-A7BC-633F6AD7FCC9}" type="parTrans" cxnId="{9F6235EE-2ADE-4E06-B103-9FA4FD07C7B3}">
      <dgm:prSet/>
      <dgm:spPr/>
      <dgm:t>
        <a:bodyPr/>
        <a:lstStyle/>
        <a:p>
          <a:endParaRPr lang="en-US"/>
        </a:p>
      </dgm:t>
    </dgm:pt>
    <dgm:pt modelId="{A6D28DE6-EFF2-4A94-9CAA-24A96AF2F07A}" type="sibTrans" cxnId="{9F6235EE-2ADE-4E06-B103-9FA4FD07C7B3}">
      <dgm:prSet/>
      <dgm:spPr/>
      <dgm:t>
        <a:bodyPr/>
        <a:lstStyle/>
        <a:p>
          <a:endParaRPr lang="en-US"/>
        </a:p>
      </dgm:t>
    </dgm:pt>
    <dgm:pt modelId="{F3848B3A-BF28-4BED-8B3A-C7FE25B9E136}" type="pres">
      <dgm:prSet presAssocID="{065D871D-DF8A-46FB-93F6-CABB7624B17D}" presName="hierChild1" presStyleCnt="0">
        <dgm:presLayoutVars>
          <dgm:chPref val="1"/>
          <dgm:dir/>
          <dgm:animOne val="branch"/>
          <dgm:animLvl val="lvl"/>
          <dgm:resizeHandles/>
        </dgm:presLayoutVars>
      </dgm:prSet>
      <dgm:spPr/>
    </dgm:pt>
    <dgm:pt modelId="{F70DE44A-4B75-4A78-BF02-E5B191BB1AF6}" type="pres">
      <dgm:prSet presAssocID="{1A300786-EBCF-473A-B057-1249123D6F7B}" presName="hierRoot1" presStyleCnt="0"/>
      <dgm:spPr/>
    </dgm:pt>
    <dgm:pt modelId="{E0F7F342-0F33-4601-85C2-8534B9835DED}" type="pres">
      <dgm:prSet presAssocID="{1A300786-EBCF-473A-B057-1249123D6F7B}" presName="composite" presStyleCnt="0"/>
      <dgm:spPr/>
    </dgm:pt>
    <dgm:pt modelId="{B5ED98EF-7DDF-4874-AB3C-30E7776CBDDB}" type="pres">
      <dgm:prSet presAssocID="{1A300786-EBCF-473A-B057-1249123D6F7B}" presName="background" presStyleLbl="node0" presStyleIdx="0" presStyleCnt="2"/>
      <dgm:spPr>
        <a:solidFill>
          <a:srgbClr val="92A9B9"/>
        </a:solidFill>
      </dgm:spPr>
    </dgm:pt>
    <dgm:pt modelId="{A1420A04-6D08-4A26-9662-EC74E0760E1C}" type="pres">
      <dgm:prSet presAssocID="{1A300786-EBCF-473A-B057-1249123D6F7B}" presName="text" presStyleLbl="fgAcc0" presStyleIdx="0" presStyleCnt="2">
        <dgm:presLayoutVars>
          <dgm:chPref val="3"/>
        </dgm:presLayoutVars>
      </dgm:prSet>
      <dgm:spPr/>
    </dgm:pt>
    <dgm:pt modelId="{D7AAB672-608A-4DD9-8B27-CC315F7BE16D}" type="pres">
      <dgm:prSet presAssocID="{1A300786-EBCF-473A-B057-1249123D6F7B}" presName="hierChild2" presStyleCnt="0"/>
      <dgm:spPr/>
    </dgm:pt>
    <dgm:pt modelId="{80F381FB-0279-42CF-BE4E-04256991EE35}" type="pres">
      <dgm:prSet presAssocID="{A52C367D-3478-4BF0-BB46-646916130A8A}" presName="hierRoot1" presStyleCnt="0"/>
      <dgm:spPr/>
    </dgm:pt>
    <dgm:pt modelId="{A5B6BBFF-4B0D-4540-B770-D1AA48413949}" type="pres">
      <dgm:prSet presAssocID="{A52C367D-3478-4BF0-BB46-646916130A8A}" presName="composite" presStyleCnt="0"/>
      <dgm:spPr/>
    </dgm:pt>
    <dgm:pt modelId="{C7DBD415-073F-4C4D-B015-6CC7A66F483F}" type="pres">
      <dgm:prSet presAssocID="{A52C367D-3478-4BF0-BB46-646916130A8A}" presName="background" presStyleLbl="node0" presStyleIdx="1" presStyleCnt="2"/>
      <dgm:spPr>
        <a:solidFill>
          <a:srgbClr val="92A9B9"/>
        </a:solidFill>
      </dgm:spPr>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E334160B-9C6D-41A8-A066-3D85652C181C}" type="pres">
      <dgm:prSet presAssocID="{A52C367D-3478-4BF0-BB46-646916130A8A}" presName="text" presStyleLbl="fgAcc0" presStyleIdx="1" presStyleCnt="2" custLinFactNeighborX="1105" custLinFactNeighborY="1089">
        <dgm:presLayoutVars>
          <dgm:chPref val="3"/>
        </dgm:presLayoutVars>
      </dgm:prSet>
      <dgm:spPr/>
    </dgm:pt>
    <dgm:pt modelId="{FC42BD19-3615-434F-8E37-25B90B7E0BAF}" type="pres">
      <dgm:prSet presAssocID="{A52C367D-3478-4BF0-BB46-646916130A8A}" presName="hierChild2" presStyleCnt="0"/>
      <dgm:spPr/>
    </dgm:pt>
  </dgm:ptLst>
  <dgm:cxnLst>
    <dgm:cxn modelId="{656ADA3D-B56A-4A00-8E42-CFFB2943AA1B}" type="presOf" srcId="{065D871D-DF8A-46FB-93F6-CABB7624B17D}" destId="{F3848B3A-BF28-4BED-8B3A-C7FE25B9E136}" srcOrd="0" destOrd="0" presId="urn:microsoft.com/office/officeart/2005/8/layout/hierarchy1"/>
    <dgm:cxn modelId="{2C9E4CD1-0D18-4B7C-BE0C-4867E8D04BFE}" type="presOf" srcId="{A52C367D-3478-4BF0-BB46-646916130A8A}" destId="{E334160B-9C6D-41A8-A066-3D85652C181C}" srcOrd="0" destOrd="0" presId="urn:microsoft.com/office/officeart/2005/8/layout/hierarchy1"/>
    <dgm:cxn modelId="{9F6235EE-2ADE-4E06-B103-9FA4FD07C7B3}" srcId="{065D871D-DF8A-46FB-93F6-CABB7624B17D}" destId="{A52C367D-3478-4BF0-BB46-646916130A8A}" srcOrd="1" destOrd="0" parTransId="{127F2E93-FFBA-4A62-A7BC-633F6AD7FCC9}" sibTransId="{A6D28DE6-EFF2-4A94-9CAA-24A96AF2F07A}"/>
    <dgm:cxn modelId="{58967DEE-39C9-4406-BA74-F09E578E560A}" type="presOf" srcId="{1A300786-EBCF-473A-B057-1249123D6F7B}" destId="{A1420A04-6D08-4A26-9662-EC74E0760E1C}" srcOrd="0" destOrd="0" presId="urn:microsoft.com/office/officeart/2005/8/layout/hierarchy1"/>
    <dgm:cxn modelId="{7D6E1AF3-3BA5-4DE3-A3A9-C01564CC871B}" srcId="{065D871D-DF8A-46FB-93F6-CABB7624B17D}" destId="{1A300786-EBCF-473A-B057-1249123D6F7B}" srcOrd="0" destOrd="0" parTransId="{DE8C9E1B-5F32-46F1-AFA4-2A21CC87804E}" sibTransId="{DDA031F5-9570-41B9-9457-3AC8126B829D}"/>
    <dgm:cxn modelId="{A88939C2-144A-417C-93EC-188331E81D96}" type="presParOf" srcId="{F3848B3A-BF28-4BED-8B3A-C7FE25B9E136}" destId="{F70DE44A-4B75-4A78-BF02-E5B191BB1AF6}" srcOrd="0" destOrd="0" presId="urn:microsoft.com/office/officeart/2005/8/layout/hierarchy1"/>
    <dgm:cxn modelId="{C76918C0-9B09-4C2E-9FA5-6E40F75629C4}" type="presParOf" srcId="{F70DE44A-4B75-4A78-BF02-E5B191BB1AF6}" destId="{E0F7F342-0F33-4601-85C2-8534B9835DED}" srcOrd="0" destOrd="0" presId="urn:microsoft.com/office/officeart/2005/8/layout/hierarchy1"/>
    <dgm:cxn modelId="{A93A42F0-DF38-41B3-8F3C-10BE5138DE30}" type="presParOf" srcId="{E0F7F342-0F33-4601-85C2-8534B9835DED}" destId="{B5ED98EF-7DDF-4874-AB3C-30E7776CBDDB}" srcOrd="0" destOrd="0" presId="urn:microsoft.com/office/officeart/2005/8/layout/hierarchy1"/>
    <dgm:cxn modelId="{98BF8947-F85F-4E3F-9901-7605B6FA19A6}" type="presParOf" srcId="{E0F7F342-0F33-4601-85C2-8534B9835DED}" destId="{A1420A04-6D08-4A26-9662-EC74E0760E1C}" srcOrd="1" destOrd="0" presId="urn:microsoft.com/office/officeart/2005/8/layout/hierarchy1"/>
    <dgm:cxn modelId="{82C89455-204E-439C-9065-CB4FD20C8FA2}" type="presParOf" srcId="{F70DE44A-4B75-4A78-BF02-E5B191BB1AF6}" destId="{D7AAB672-608A-4DD9-8B27-CC315F7BE16D}" srcOrd="1" destOrd="0" presId="urn:microsoft.com/office/officeart/2005/8/layout/hierarchy1"/>
    <dgm:cxn modelId="{822D5BE2-DFA1-432F-A768-D312D9AA4FAE}" type="presParOf" srcId="{F3848B3A-BF28-4BED-8B3A-C7FE25B9E136}" destId="{80F381FB-0279-42CF-BE4E-04256991EE35}" srcOrd="1" destOrd="0" presId="urn:microsoft.com/office/officeart/2005/8/layout/hierarchy1"/>
    <dgm:cxn modelId="{2394F641-7FCF-477F-81B7-09A9ED830F48}" type="presParOf" srcId="{80F381FB-0279-42CF-BE4E-04256991EE35}" destId="{A5B6BBFF-4B0D-4540-B770-D1AA48413949}" srcOrd="0" destOrd="0" presId="urn:microsoft.com/office/officeart/2005/8/layout/hierarchy1"/>
    <dgm:cxn modelId="{9CBA1D4B-AA3C-460D-A2B8-B67F8638828B}" type="presParOf" srcId="{A5B6BBFF-4B0D-4540-B770-D1AA48413949}" destId="{C7DBD415-073F-4C4D-B015-6CC7A66F483F}" srcOrd="0" destOrd="0" presId="urn:microsoft.com/office/officeart/2005/8/layout/hierarchy1"/>
    <dgm:cxn modelId="{FE373D0E-7F93-4075-97A3-55311BFD0C3D}" type="presParOf" srcId="{A5B6BBFF-4B0D-4540-B770-D1AA48413949}" destId="{E334160B-9C6D-41A8-A066-3D85652C181C}" srcOrd="1" destOrd="0" presId="urn:microsoft.com/office/officeart/2005/8/layout/hierarchy1"/>
    <dgm:cxn modelId="{EDE6F20F-9B7F-4763-97CE-464A478B9066}" type="presParOf" srcId="{80F381FB-0279-42CF-BE4E-04256991EE35}" destId="{FC42BD19-3615-434F-8E37-25B90B7E0B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BDA124-651E-43E1-B9E9-7046391C6B0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AC64C64-A5ED-4B3F-A801-15A1EE4D2B32}">
      <dgm:prSet custT="1"/>
      <dgm:spPr>
        <a:solidFill>
          <a:schemeClr val="accent4">
            <a:lumMod val="60000"/>
            <a:lumOff val="40000"/>
          </a:schemeClr>
        </a:solidFill>
      </dgm:spPr>
      <dgm:t>
        <a:bodyPr/>
        <a:lstStyle/>
        <a:p>
          <a:r>
            <a:rPr lang="en-US" sz="2400" b="1" dirty="0">
              <a:solidFill>
                <a:schemeClr val="tx1"/>
              </a:solidFill>
            </a:rPr>
            <a:t>CSI COE Program Information </a:t>
          </a:r>
        </a:p>
      </dgm:t>
    </dgm:pt>
    <dgm:pt modelId="{3074405F-C18C-4258-823A-7F1472D08ED7}" type="parTrans" cxnId="{ED9E0166-00F1-4939-BBB4-FAFBC143BA91}">
      <dgm:prSet/>
      <dgm:spPr/>
      <dgm:t>
        <a:bodyPr/>
        <a:lstStyle/>
        <a:p>
          <a:endParaRPr lang="en-US"/>
        </a:p>
      </dgm:t>
    </dgm:pt>
    <dgm:pt modelId="{22FAB593-F6A3-4B31-981C-7667B382A447}" type="sibTrans" cxnId="{ED9E0166-00F1-4939-BBB4-FAFBC143BA91}">
      <dgm:prSet/>
      <dgm:spPr/>
      <dgm:t>
        <a:bodyPr/>
        <a:lstStyle/>
        <a:p>
          <a:endParaRPr lang="en-US"/>
        </a:p>
      </dgm:t>
    </dgm:pt>
    <dgm:pt modelId="{389DF059-5E1A-49DF-B11A-916EE31D8365}">
      <dgm:prSet custT="1"/>
      <dgm:spPr>
        <a:solidFill>
          <a:schemeClr val="accent4">
            <a:lumMod val="60000"/>
            <a:lumOff val="40000"/>
          </a:schemeClr>
        </a:solidFill>
      </dgm:spPr>
      <dgm:t>
        <a:bodyPr/>
        <a:lstStyle/>
        <a:p>
          <a:r>
            <a:rPr lang="en-US" sz="2400" b="1" dirty="0">
              <a:solidFill>
                <a:schemeClr val="tx1"/>
              </a:solidFill>
            </a:rPr>
            <a:t>CSI COE Background information</a:t>
          </a:r>
        </a:p>
      </dgm:t>
    </dgm:pt>
    <dgm:pt modelId="{5B16CAEF-49C2-4F98-A7B8-29E6CABECFEE}" type="parTrans" cxnId="{1CAB862A-6F91-42DF-AB9F-DCA8D443AEF3}">
      <dgm:prSet/>
      <dgm:spPr/>
      <dgm:t>
        <a:bodyPr/>
        <a:lstStyle/>
        <a:p>
          <a:endParaRPr lang="en-US"/>
        </a:p>
      </dgm:t>
    </dgm:pt>
    <dgm:pt modelId="{737A08A7-5BD9-4EB5-9339-E6CF0714247A}" type="sibTrans" cxnId="{1CAB862A-6F91-42DF-AB9F-DCA8D443AEF3}">
      <dgm:prSet/>
      <dgm:spPr/>
      <dgm:t>
        <a:bodyPr/>
        <a:lstStyle/>
        <a:p>
          <a:endParaRPr lang="en-US"/>
        </a:p>
      </dgm:t>
    </dgm:pt>
    <dgm:pt modelId="{21B86200-FB05-4DB5-8BB4-1463EA9C3B81}">
      <dgm:prSet/>
      <dgm:spPr>
        <a:solidFill>
          <a:schemeClr val="accent4">
            <a:lumMod val="60000"/>
            <a:lumOff val="40000"/>
          </a:schemeClr>
        </a:solidFill>
      </dgm:spPr>
      <dgm:t>
        <a:bodyPr/>
        <a:lstStyle/>
        <a:p>
          <a:r>
            <a:rPr lang="en-US" b="1" dirty="0">
              <a:solidFill>
                <a:schemeClr val="tx1"/>
              </a:solidFill>
            </a:rPr>
            <a:t>Program Requirements</a:t>
          </a:r>
        </a:p>
      </dgm:t>
    </dgm:pt>
    <dgm:pt modelId="{6B629DE9-45D9-4FE9-9B3E-8CD56F980C22}" type="parTrans" cxnId="{24FF1B76-4D07-4B70-9379-0035E731BA7C}">
      <dgm:prSet/>
      <dgm:spPr/>
      <dgm:t>
        <a:bodyPr/>
        <a:lstStyle/>
        <a:p>
          <a:endParaRPr lang="en-US"/>
        </a:p>
      </dgm:t>
    </dgm:pt>
    <dgm:pt modelId="{6441CBC3-E3F8-44C5-8E2A-422EC6EF649B}" type="sibTrans" cxnId="{24FF1B76-4D07-4B70-9379-0035E731BA7C}">
      <dgm:prSet/>
      <dgm:spPr/>
      <dgm:t>
        <a:bodyPr/>
        <a:lstStyle/>
        <a:p>
          <a:endParaRPr lang="en-US"/>
        </a:p>
      </dgm:t>
    </dgm:pt>
    <dgm:pt modelId="{CE427FBC-4BA9-441E-A271-89DAB9C34052}">
      <dgm:prSet custT="1"/>
      <dgm:spPr>
        <a:solidFill>
          <a:schemeClr val="accent4">
            <a:lumMod val="60000"/>
            <a:lumOff val="40000"/>
          </a:schemeClr>
        </a:solidFill>
      </dgm:spPr>
      <dgm:t>
        <a:bodyPr/>
        <a:lstStyle/>
        <a:p>
          <a:r>
            <a:rPr lang="en-US" sz="2400" b="1" dirty="0">
              <a:solidFill>
                <a:schemeClr val="tx1"/>
              </a:solidFill>
            </a:rPr>
            <a:t>Guidance on Conflict of Interest</a:t>
          </a:r>
        </a:p>
      </dgm:t>
    </dgm:pt>
    <dgm:pt modelId="{F8D95ACC-D88D-4D59-9EFE-464D52E81B8C}" type="parTrans" cxnId="{D2A1967D-7EE5-47C9-9781-35CC7935C8C1}">
      <dgm:prSet/>
      <dgm:spPr/>
      <dgm:t>
        <a:bodyPr/>
        <a:lstStyle/>
        <a:p>
          <a:endParaRPr lang="en-US"/>
        </a:p>
      </dgm:t>
    </dgm:pt>
    <dgm:pt modelId="{F9C0C36D-CBD9-49EF-8468-2B58BCA0F0A7}" type="sibTrans" cxnId="{D2A1967D-7EE5-47C9-9781-35CC7935C8C1}">
      <dgm:prSet/>
      <dgm:spPr/>
      <dgm:t>
        <a:bodyPr/>
        <a:lstStyle/>
        <a:p>
          <a:endParaRPr lang="en-US"/>
        </a:p>
      </dgm:t>
    </dgm:pt>
    <dgm:pt modelId="{C0E757B6-3ADC-4155-BBA2-C2A1BD08D43D}">
      <dgm:prSet custT="1"/>
      <dgm:spPr>
        <a:solidFill>
          <a:schemeClr val="accent4">
            <a:lumMod val="60000"/>
            <a:lumOff val="40000"/>
          </a:schemeClr>
        </a:solidFill>
      </dgm:spPr>
      <dgm:t>
        <a:bodyPr/>
        <a:lstStyle/>
        <a:p>
          <a:r>
            <a:rPr lang="en-US" sz="2400" b="1" dirty="0">
              <a:solidFill>
                <a:schemeClr val="tx1"/>
              </a:solidFill>
            </a:rPr>
            <a:t>LCAP</a:t>
          </a:r>
          <a:r>
            <a:rPr lang="en-US" sz="2400" b="1" dirty="0"/>
            <a:t> </a:t>
          </a:r>
          <a:r>
            <a:rPr lang="en-US" sz="2400" b="1" dirty="0">
              <a:solidFill>
                <a:schemeClr val="tx1"/>
              </a:solidFill>
            </a:rPr>
            <a:t>Resources</a:t>
          </a:r>
        </a:p>
      </dgm:t>
    </dgm:pt>
    <dgm:pt modelId="{2021D6F3-1B57-45D3-86FA-8E61BE86C6D1}" type="parTrans" cxnId="{B54364D2-BB58-4F54-8B55-88114C5433F7}">
      <dgm:prSet/>
      <dgm:spPr/>
      <dgm:t>
        <a:bodyPr/>
        <a:lstStyle/>
        <a:p>
          <a:endParaRPr lang="en-US"/>
        </a:p>
      </dgm:t>
    </dgm:pt>
    <dgm:pt modelId="{7F6A504C-4C75-4F74-B9F0-26E336AE1208}" type="sibTrans" cxnId="{B54364D2-BB58-4F54-8B55-88114C5433F7}">
      <dgm:prSet/>
      <dgm:spPr/>
      <dgm:t>
        <a:bodyPr/>
        <a:lstStyle/>
        <a:p>
          <a:endParaRPr lang="en-US"/>
        </a:p>
      </dgm:t>
    </dgm:pt>
    <dgm:pt modelId="{C11D5671-DAD4-4384-A010-325508F251F3}">
      <dgm:prSet custT="1"/>
      <dgm:spPr>
        <a:solidFill>
          <a:schemeClr val="accent4">
            <a:lumMod val="60000"/>
            <a:lumOff val="40000"/>
          </a:schemeClr>
        </a:solidFill>
      </dgm:spPr>
      <dgm:t>
        <a:bodyPr/>
        <a:lstStyle/>
        <a:p>
          <a:r>
            <a:rPr lang="en-US" sz="2400" b="1" dirty="0">
              <a:solidFill>
                <a:schemeClr val="tx1"/>
              </a:solidFill>
            </a:rPr>
            <a:t>CSI</a:t>
          </a:r>
          <a:r>
            <a:rPr lang="en-US" sz="2400" b="1" dirty="0"/>
            <a:t> </a:t>
          </a:r>
          <a:r>
            <a:rPr lang="en-US" sz="2400" b="1" dirty="0">
              <a:solidFill>
                <a:schemeClr val="tx1"/>
              </a:solidFill>
            </a:rPr>
            <a:t>Resources</a:t>
          </a:r>
        </a:p>
      </dgm:t>
    </dgm:pt>
    <dgm:pt modelId="{BC06DD51-B6C0-4D8C-AAF0-1C3907AF31B5}" type="parTrans" cxnId="{5725D88D-E195-4920-8BC8-1B2758978627}">
      <dgm:prSet/>
      <dgm:spPr/>
      <dgm:t>
        <a:bodyPr/>
        <a:lstStyle/>
        <a:p>
          <a:endParaRPr lang="en-US"/>
        </a:p>
      </dgm:t>
    </dgm:pt>
    <dgm:pt modelId="{4C1A5B45-CE75-4E27-AE39-6CE21B024A9C}" type="sibTrans" cxnId="{5725D88D-E195-4920-8BC8-1B2758978627}">
      <dgm:prSet/>
      <dgm:spPr/>
      <dgm:t>
        <a:bodyPr/>
        <a:lstStyle/>
        <a:p>
          <a:endParaRPr lang="en-US"/>
        </a:p>
      </dgm:t>
    </dgm:pt>
    <dgm:pt modelId="{7F8358EE-DF0C-4C84-813A-97FCB8E007DC}">
      <dgm:prSet custT="1"/>
      <dgm:spPr>
        <a:solidFill>
          <a:schemeClr val="accent4">
            <a:lumMod val="60000"/>
            <a:lumOff val="40000"/>
          </a:schemeClr>
        </a:solidFill>
      </dgm:spPr>
      <dgm:t>
        <a:bodyPr/>
        <a:lstStyle/>
        <a:p>
          <a:r>
            <a:rPr lang="en-US" sz="2400" b="1" dirty="0">
              <a:solidFill>
                <a:schemeClr val="tx1"/>
              </a:solidFill>
            </a:rPr>
            <a:t>FAQs</a:t>
          </a:r>
        </a:p>
      </dgm:t>
    </dgm:pt>
    <dgm:pt modelId="{1805DE38-09D1-40EE-A67A-812DAF189B82}" type="parTrans" cxnId="{FD28FE39-AA54-46C3-881F-6BBB0038CBB4}">
      <dgm:prSet/>
      <dgm:spPr/>
      <dgm:t>
        <a:bodyPr/>
        <a:lstStyle/>
        <a:p>
          <a:endParaRPr lang="en-US"/>
        </a:p>
      </dgm:t>
    </dgm:pt>
    <dgm:pt modelId="{5300DD99-5184-4154-B240-33D5871A43D9}" type="sibTrans" cxnId="{FD28FE39-AA54-46C3-881F-6BBB0038CBB4}">
      <dgm:prSet/>
      <dgm:spPr/>
      <dgm:t>
        <a:bodyPr/>
        <a:lstStyle/>
        <a:p>
          <a:endParaRPr lang="en-US"/>
        </a:p>
      </dgm:t>
    </dgm:pt>
    <dgm:pt modelId="{8AFEB113-488A-4CC3-8A85-39AB47EFED43}" type="pres">
      <dgm:prSet presAssocID="{06BDA124-651E-43E1-B9E9-7046391C6B08}" presName="diagram" presStyleCnt="0">
        <dgm:presLayoutVars>
          <dgm:dir/>
          <dgm:resizeHandles val="exact"/>
        </dgm:presLayoutVars>
      </dgm:prSet>
      <dgm:spPr/>
    </dgm:pt>
    <dgm:pt modelId="{DCC159F3-CD2B-4E67-B373-0CA891F5E153}" type="pres">
      <dgm:prSet presAssocID="{8AC64C64-A5ED-4B3F-A801-15A1EE4D2B32}" presName="node" presStyleLbl="node1" presStyleIdx="0" presStyleCnt="7" custLinFactNeighborX="784" custLinFactNeighborY="2275">
        <dgm:presLayoutVars>
          <dgm:bulletEnabled val="1"/>
        </dgm:presLayoutVars>
      </dgm:prSet>
      <dgm:spPr/>
    </dgm:pt>
    <dgm:pt modelId="{ABAFD21C-5D9D-468D-BB95-8AA93FA38B0F}" type="pres">
      <dgm:prSet presAssocID="{22FAB593-F6A3-4B31-981C-7667B382A447}" presName="sibTrans" presStyleCnt="0"/>
      <dgm:spPr/>
    </dgm:pt>
    <dgm:pt modelId="{316F889F-BE3A-449D-A22F-B7282D846E64}" type="pres">
      <dgm:prSet presAssocID="{389DF059-5E1A-49DF-B11A-916EE31D8365}" presName="node" presStyleLbl="node1" presStyleIdx="1" presStyleCnt="7">
        <dgm:presLayoutVars>
          <dgm:bulletEnabled val="1"/>
        </dgm:presLayoutVars>
      </dgm:prSet>
      <dgm:spPr/>
    </dgm:pt>
    <dgm:pt modelId="{D56A08B5-9120-4E6B-8A71-99BE154E1076}" type="pres">
      <dgm:prSet presAssocID="{737A08A7-5BD9-4EB5-9339-E6CF0714247A}" presName="sibTrans" presStyleCnt="0"/>
      <dgm:spPr/>
    </dgm:pt>
    <dgm:pt modelId="{4E5742CB-F37B-4E5B-A7EB-3B941508D29F}" type="pres">
      <dgm:prSet presAssocID="{21B86200-FB05-4DB5-8BB4-1463EA9C3B81}" presName="node" presStyleLbl="node1" presStyleIdx="2" presStyleCnt="7">
        <dgm:presLayoutVars>
          <dgm:bulletEnabled val="1"/>
        </dgm:presLayoutVars>
      </dgm:prSet>
      <dgm:spPr/>
    </dgm:pt>
    <dgm:pt modelId="{CE40B347-DF98-46EE-A064-3748CBD6A727}" type="pres">
      <dgm:prSet presAssocID="{6441CBC3-E3F8-44C5-8E2A-422EC6EF649B}" presName="sibTrans" presStyleCnt="0"/>
      <dgm:spPr/>
    </dgm:pt>
    <dgm:pt modelId="{D78E08EE-6E4D-400E-B431-E965E75AE434}" type="pres">
      <dgm:prSet presAssocID="{CE427FBC-4BA9-441E-A271-89DAB9C34052}" presName="node" presStyleLbl="node1" presStyleIdx="3" presStyleCnt="7" custLinFactNeighborX="126" custLinFactNeighborY="-709">
        <dgm:presLayoutVars>
          <dgm:bulletEnabled val="1"/>
        </dgm:presLayoutVars>
      </dgm:prSet>
      <dgm:spPr/>
    </dgm:pt>
    <dgm:pt modelId="{6CEAD27B-A37A-4ED6-A49E-17492A442E95}" type="pres">
      <dgm:prSet presAssocID="{F9C0C36D-CBD9-49EF-8468-2B58BCA0F0A7}" presName="sibTrans" presStyleCnt="0"/>
      <dgm:spPr/>
    </dgm:pt>
    <dgm:pt modelId="{D9ADC4AC-2771-476D-87F6-7FE66E02E4A0}" type="pres">
      <dgm:prSet presAssocID="{C0E757B6-3ADC-4155-BBA2-C2A1BD08D43D}" presName="node" presStyleLbl="node1" presStyleIdx="4" presStyleCnt="7">
        <dgm:presLayoutVars>
          <dgm:bulletEnabled val="1"/>
        </dgm:presLayoutVars>
      </dgm:prSet>
      <dgm:spPr/>
    </dgm:pt>
    <dgm:pt modelId="{493C4CFD-A757-478A-BCA7-7E04FA2A573E}" type="pres">
      <dgm:prSet presAssocID="{7F6A504C-4C75-4F74-B9F0-26E336AE1208}" presName="sibTrans" presStyleCnt="0"/>
      <dgm:spPr/>
    </dgm:pt>
    <dgm:pt modelId="{C03E1210-13F2-494F-908E-80E471BF2CE7}" type="pres">
      <dgm:prSet presAssocID="{C11D5671-DAD4-4384-A010-325508F251F3}" presName="node" presStyleLbl="node1" presStyleIdx="5" presStyleCnt="7">
        <dgm:presLayoutVars>
          <dgm:bulletEnabled val="1"/>
        </dgm:presLayoutVars>
      </dgm:prSet>
      <dgm:spPr/>
    </dgm:pt>
    <dgm:pt modelId="{291B9713-5577-4956-917D-7F54C3D09CD3}" type="pres">
      <dgm:prSet presAssocID="{4C1A5B45-CE75-4E27-AE39-6CE21B024A9C}" presName="sibTrans" presStyleCnt="0"/>
      <dgm:spPr/>
    </dgm:pt>
    <dgm:pt modelId="{FB574012-6503-402F-99F2-453F7E5C554D}" type="pres">
      <dgm:prSet presAssocID="{7F8358EE-DF0C-4C84-813A-97FCB8E007DC}" presName="node" presStyleLbl="node1" presStyleIdx="6" presStyleCnt="7">
        <dgm:presLayoutVars>
          <dgm:bulletEnabled val="1"/>
        </dgm:presLayoutVars>
      </dgm:prSet>
      <dgm:spPr/>
    </dgm:pt>
  </dgm:ptLst>
  <dgm:cxnLst>
    <dgm:cxn modelId="{1DD7920C-A9D1-449A-BD3C-66F48E545860}" type="presOf" srcId="{C11D5671-DAD4-4384-A010-325508F251F3}" destId="{C03E1210-13F2-494F-908E-80E471BF2CE7}" srcOrd="0" destOrd="0" presId="urn:microsoft.com/office/officeart/2005/8/layout/default"/>
    <dgm:cxn modelId="{1CAB862A-6F91-42DF-AB9F-DCA8D443AEF3}" srcId="{06BDA124-651E-43E1-B9E9-7046391C6B08}" destId="{389DF059-5E1A-49DF-B11A-916EE31D8365}" srcOrd="1" destOrd="0" parTransId="{5B16CAEF-49C2-4F98-A7B8-29E6CABECFEE}" sibTransId="{737A08A7-5BD9-4EB5-9339-E6CF0714247A}"/>
    <dgm:cxn modelId="{FD28FE39-AA54-46C3-881F-6BBB0038CBB4}" srcId="{06BDA124-651E-43E1-B9E9-7046391C6B08}" destId="{7F8358EE-DF0C-4C84-813A-97FCB8E007DC}" srcOrd="6" destOrd="0" parTransId="{1805DE38-09D1-40EE-A67A-812DAF189B82}" sibTransId="{5300DD99-5184-4154-B240-33D5871A43D9}"/>
    <dgm:cxn modelId="{ED9E0166-00F1-4939-BBB4-FAFBC143BA91}" srcId="{06BDA124-651E-43E1-B9E9-7046391C6B08}" destId="{8AC64C64-A5ED-4B3F-A801-15A1EE4D2B32}" srcOrd="0" destOrd="0" parTransId="{3074405F-C18C-4258-823A-7F1472D08ED7}" sibTransId="{22FAB593-F6A3-4B31-981C-7667B382A447}"/>
    <dgm:cxn modelId="{C200C548-CC78-4F66-8519-26A202AA6217}" type="presOf" srcId="{389DF059-5E1A-49DF-B11A-916EE31D8365}" destId="{316F889F-BE3A-449D-A22F-B7282D846E64}" srcOrd="0" destOrd="0" presId="urn:microsoft.com/office/officeart/2005/8/layout/default"/>
    <dgm:cxn modelId="{FB30FC71-B5D3-48FF-AC65-A6ED6DC51CBF}" type="presOf" srcId="{8AC64C64-A5ED-4B3F-A801-15A1EE4D2B32}" destId="{DCC159F3-CD2B-4E67-B373-0CA891F5E153}" srcOrd="0" destOrd="0" presId="urn:microsoft.com/office/officeart/2005/8/layout/default"/>
    <dgm:cxn modelId="{24FF1B76-4D07-4B70-9379-0035E731BA7C}" srcId="{06BDA124-651E-43E1-B9E9-7046391C6B08}" destId="{21B86200-FB05-4DB5-8BB4-1463EA9C3B81}" srcOrd="2" destOrd="0" parTransId="{6B629DE9-45D9-4FE9-9B3E-8CD56F980C22}" sibTransId="{6441CBC3-E3F8-44C5-8E2A-422EC6EF649B}"/>
    <dgm:cxn modelId="{E75AB677-86EC-48C1-9A0D-7F300D014816}" type="presOf" srcId="{21B86200-FB05-4DB5-8BB4-1463EA9C3B81}" destId="{4E5742CB-F37B-4E5B-A7EB-3B941508D29F}" srcOrd="0" destOrd="0" presId="urn:microsoft.com/office/officeart/2005/8/layout/default"/>
    <dgm:cxn modelId="{8F75B65A-1C14-4B39-8D36-8EA5285FBC34}" type="presOf" srcId="{C0E757B6-3ADC-4155-BBA2-C2A1BD08D43D}" destId="{D9ADC4AC-2771-476D-87F6-7FE66E02E4A0}" srcOrd="0" destOrd="0" presId="urn:microsoft.com/office/officeart/2005/8/layout/default"/>
    <dgm:cxn modelId="{1BD6E37B-DF99-4A35-BCFD-4F89A9569BF8}" type="presOf" srcId="{CE427FBC-4BA9-441E-A271-89DAB9C34052}" destId="{D78E08EE-6E4D-400E-B431-E965E75AE434}" srcOrd="0" destOrd="0" presId="urn:microsoft.com/office/officeart/2005/8/layout/default"/>
    <dgm:cxn modelId="{D2A1967D-7EE5-47C9-9781-35CC7935C8C1}" srcId="{06BDA124-651E-43E1-B9E9-7046391C6B08}" destId="{CE427FBC-4BA9-441E-A271-89DAB9C34052}" srcOrd="3" destOrd="0" parTransId="{F8D95ACC-D88D-4D59-9EFE-464D52E81B8C}" sibTransId="{F9C0C36D-CBD9-49EF-8468-2B58BCA0F0A7}"/>
    <dgm:cxn modelId="{5725D88D-E195-4920-8BC8-1B2758978627}" srcId="{06BDA124-651E-43E1-B9E9-7046391C6B08}" destId="{C11D5671-DAD4-4384-A010-325508F251F3}" srcOrd="5" destOrd="0" parTransId="{BC06DD51-B6C0-4D8C-AAF0-1C3907AF31B5}" sibTransId="{4C1A5B45-CE75-4E27-AE39-6CE21B024A9C}"/>
    <dgm:cxn modelId="{6EAB41AB-862D-411B-917A-4AE12E055C64}" type="presOf" srcId="{7F8358EE-DF0C-4C84-813A-97FCB8E007DC}" destId="{FB574012-6503-402F-99F2-453F7E5C554D}" srcOrd="0" destOrd="0" presId="urn:microsoft.com/office/officeart/2005/8/layout/default"/>
    <dgm:cxn modelId="{B54364D2-BB58-4F54-8B55-88114C5433F7}" srcId="{06BDA124-651E-43E1-B9E9-7046391C6B08}" destId="{C0E757B6-3ADC-4155-BBA2-C2A1BD08D43D}" srcOrd="4" destOrd="0" parTransId="{2021D6F3-1B57-45D3-86FA-8E61BE86C6D1}" sibTransId="{7F6A504C-4C75-4F74-B9F0-26E336AE1208}"/>
    <dgm:cxn modelId="{81DD9AFD-1329-47A1-B358-6280A2D36019}" type="presOf" srcId="{06BDA124-651E-43E1-B9E9-7046391C6B08}" destId="{8AFEB113-488A-4CC3-8A85-39AB47EFED43}" srcOrd="0" destOrd="0" presId="urn:microsoft.com/office/officeart/2005/8/layout/default"/>
    <dgm:cxn modelId="{3BC31585-04A8-4254-856C-83E7ACCCFB03}" type="presParOf" srcId="{8AFEB113-488A-4CC3-8A85-39AB47EFED43}" destId="{DCC159F3-CD2B-4E67-B373-0CA891F5E153}" srcOrd="0" destOrd="0" presId="urn:microsoft.com/office/officeart/2005/8/layout/default"/>
    <dgm:cxn modelId="{561412E2-4794-4163-8CDC-BAF3D95D52FE}" type="presParOf" srcId="{8AFEB113-488A-4CC3-8A85-39AB47EFED43}" destId="{ABAFD21C-5D9D-468D-BB95-8AA93FA38B0F}" srcOrd="1" destOrd="0" presId="urn:microsoft.com/office/officeart/2005/8/layout/default"/>
    <dgm:cxn modelId="{8DAE644B-8CE3-4FD8-BD95-3B9460B921F6}" type="presParOf" srcId="{8AFEB113-488A-4CC3-8A85-39AB47EFED43}" destId="{316F889F-BE3A-449D-A22F-B7282D846E64}" srcOrd="2" destOrd="0" presId="urn:microsoft.com/office/officeart/2005/8/layout/default"/>
    <dgm:cxn modelId="{47C7309F-30E5-458D-AA75-BA91D953F43A}" type="presParOf" srcId="{8AFEB113-488A-4CC3-8A85-39AB47EFED43}" destId="{D56A08B5-9120-4E6B-8A71-99BE154E1076}" srcOrd="3" destOrd="0" presId="urn:microsoft.com/office/officeart/2005/8/layout/default"/>
    <dgm:cxn modelId="{240E3F27-8828-44E2-9FE9-61F618B249E7}" type="presParOf" srcId="{8AFEB113-488A-4CC3-8A85-39AB47EFED43}" destId="{4E5742CB-F37B-4E5B-A7EB-3B941508D29F}" srcOrd="4" destOrd="0" presId="urn:microsoft.com/office/officeart/2005/8/layout/default"/>
    <dgm:cxn modelId="{2507DA87-BC80-45F2-89BD-1239189ABD05}" type="presParOf" srcId="{8AFEB113-488A-4CC3-8A85-39AB47EFED43}" destId="{CE40B347-DF98-46EE-A064-3748CBD6A727}" srcOrd="5" destOrd="0" presId="urn:microsoft.com/office/officeart/2005/8/layout/default"/>
    <dgm:cxn modelId="{1D0649D9-8A84-4180-ABAB-F83C30C1D98E}" type="presParOf" srcId="{8AFEB113-488A-4CC3-8A85-39AB47EFED43}" destId="{D78E08EE-6E4D-400E-B431-E965E75AE434}" srcOrd="6" destOrd="0" presId="urn:microsoft.com/office/officeart/2005/8/layout/default"/>
    <dgm:cxn modelId="{8F22DC10-0D7D-4185-93EC-93B11A679C96}" type="presParOf" srcId="{8AFEB113-488A-4CC3-8A85-39AB47EFED43}" destId="{6CEAD27B-A37A-4ED6-A49E-17492A442E95}" srcOrd="7" destOrd="0" presId="urn:microsoft.com/office/officeart/2005/8/layout/default"/>
    <dgm:cxn modelId="{45C09110-09AE-4D01-9884-A2D6958DB01C}" type="presParOf" srcId="{8AFEB113-488A-4CC3-8A85-39AB47EFED43}" destId="{D9ADC4AC-2771-476D-87F6-7FE66E02E4A0}" srcOrd="8" destOrd="0" presId="urn:microsoft.com/office/officeart/2005/8/layout/default"/>
    <dgm:cxn modelId="{9FE8E5EF-25C0-405C-9196-0AE01764518D}" type="presParOf" srcId="{8AFEB113-488A-4CC3-8A85-39AB47EFED43}" destId="{493C4CFD-A757-478A-BCA7-7E04FA2A573E}" srcOrd="9" destOrd="0" presId="urn:microsoft.com/office/officeart/2005/8/layout/default"/>
    <dgm:cxn modelId="{CB6FE9D9-6E78-410C-A7B5-683784D45D98}" type="presParOf" srcId="{8AFEB113-488A-4CC3-8A85-39AB47EFED43}" destId="{C03E1210-13F2-494F-908E-80E471BF2CE7}" srcOrd="10" destOrd="0" presId="urn:microsoft.com/office/officeart/2005/8/layout/default"/>
    <dgm:cxn modelId="{C1947E6A-16A3-497E-A7E2-2B852BC9FF50}" type="presParOf" srcId="{8AFEB113-488A-4CC3-8A85-39AB47EFED43}" destId="{291B9713-5577-4956-917D-7F54C3D09CD3}" srcOrd="11" destOrd="0" presId="urn:microsoft.com/office/officeart/2005/8/layout/default"/>
    <dgm:cxn modelId="{FECD3119-5BD7-4A43-86B5-DF154B56BDB5}" type="presParOf" srcId="{8AFEB113-488A-4CC3-8A85-39AB47EFED43}" destId="{FB574012-6503-402F-99F2-453F7E5C554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A4A420-C906-48C6-A209-EEBF5C641BC1}"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E18764D4-A3D3-4D42-836F-986101237949}">
      <dgm:prSet/>
      <dgm:spPr>
        <a:solidFill>
          <a:srgbClr val="92A9B9"/>
        </a:solidFill>
      </dgm:spPr>
      <dgm:t>
        <a:bodyPr/>
        <a:lstStyle/>
        <a:p>
          <a:r>
            <a:rPr lang="en-US" b="1" dirty="0">
              <a:solidFill>
                <a:schemeClr val="tx1"/>
              </a:solidFill>
              <a:latin typeface="+mj-lt"/>
            </a:rPr>
            <a:t>CSI Prompts in the LCAP:</a:t>
          </a:r>
          <a:br>
            <a:rPr lang="en-US" b="1" dirty="0">
              <a:solidFill>
                <a:schemeClr val="tx1"/>
              </a:solidFill>
            </a:rPr>
          </a:br>
          <a:endParaRPr lang="en-US" dirty="0">
            <a:solidFill>
              <a:schemeClr val="tx1"/>
            </a:solidFill>
          </a:endParaRPr>
        </a:p>
      </dgm:t>
      <dgm:extLst>
        <a:ext uri="{E40237B7-FDA0-4F09-8148-C483321AD2D9}">
          <dgm14:cNvPr xmlns:dgm14="http://schemas.microsoft.com/office/drawing/2010/diagram" id="0" name="" descr="Table Displaying the Three Comprehensive Support and Improvement Prompts."/>
        </a:ext>
      </dgm:extLst>
    </dgm:pt>
    <dgm:pt modelId="{AA302B2A-2F83-4894-8EBC-825BFE2B5037}" type="parTrans" cxnId="{E37CD330-94E7-40D4-AD8F-B6154CA72B31}">
      <dgm:prSet/>
      <dgm:spPr/>
      <dgm:t>
        <a:bodyPr/>
        <a:lstStyle/>
        <a:p>
          <a:endParaRPr lang="en-US"/>
        </a:p>
      </dgm:t>
    </dgm:pt>
    <dgm:pt modelId="{BA20ECDD-3D78-48E6-973A-2A3AF4263E34}" type="sibTrans" cxnId="{E37CD330-94E7-40D4-AD8F-B6154CA72B31}">
      <dgm:prSet/>
      <dgm:spPr/>
      <dgm:t>
        <a:bodyPr/>
        <a:lstStyle/>
        <a:p>
          <a:endParaRPr lang="en-US"/>
        </a:p>
      </dgm:t>
    </dgm:pt>
    <dgm:pt modelId="{48DF4759-77B7-4173-9872-A8DB00477A23}">
      <dgm:prSet custT="1"/>
      <dgm:spPr>
        <a:solidFill>
          <a:srgbClr val="EEF1F3">
            <a:alpha val="90000"/>
          </a:srgbClr>
        </a:solidFill>
      </dgm:spPr>
      <dgm:t>
        <a:bodyPr/>
        <a:lstStyle/>
        <a:p>
          <a:r>
            <a:rPr lang="en-US" sz="2400" b="1" dirty="0"/>
            <a:t>Prompt 1:</a:t>
          </a:r>
        </a:p>
        <a:p>
          <a:r>
            <a:rPr lang="en-US" sz="2400" dirty="0"/>
            <a:t>A list of the schools in the LEA that are eligible for comprehensive support and improvement.</a:t>
          </a:r>
        </a:p>
      </dgm:t>
      <dgm:extLst>
        <a:ext uri="{E40237B7-FDA0-4F09-8148-C483321AD2D9}">
          <dgm14:cNvPr xmlns:dgm14="http://schemas.microsoft.com/office/drawing/2010/diagram" id="0" name="" descr="Table of Comprehensive Support and Improvement Prompts."/>
        </a:ext>
      </dgm:extLst>
    </dgm:pt>
    <dgm:pt modelId="{BE839E3A-63CA-45E9-A204-22AE4161B4A2}" type="parTrans" cxnId="{5155625B-5B06-4952-8CE6-4D311761E403}">
      <dgm:prSet/>
      <dgm:spPr/>
      <dgm:t>
        <a:bodyPr/>
        <a:lstStyle/>
        <a:p>
          <a:endParaRPr lang="en-US"/>
        </a:p>
      </dgm:t>
    </dgm:pt>
    <dgm:pt modelId="{699D8405-9AC3-44CF-98C6-B35CD232202E}" type="sibTrans" cxnId="{5155625B-5B06-4952-8CE6-4D311761E403}">
      <dgm:prSet/>
      <dgm:spPr/>
      <dgm:t>
        <a:bodyPr/>
        <a:lstStyle/>
        <a:p>
          <a:endParaRPr lang="en-US"/>
        </a:p>
      </dgm:t>
    </dgm:pt>
    <dgm:pt modelId="{B4D09A5A-79C1-4D42-A32D-19F60705B52A}">
      <dgm:prSet custT="1"/>
      <dgm:spPr>
        <a:solidFill>
          <a:srgbClr val="EEF1F3">
            <a:alpha val="90000"/>
          </a:srgbClr>
        </a:solidFill>
      </dgm:spPr>
      <dgm:t>
        <a:bodyPr/>
        <a:lstStyle/>
        <a:p>
          <a:r>
            <a:rPr lang="en-US" sz="2400" b="1" dirty="0">
              <a:solidFill>
                <a:schemeClr val="tx1"/>
              </a:solidFill>
            </a:rPr>
            <a:t>Prompt 2:</a:t>
          </a:r>
        </a:p>
        <a:p>
          <a:r>
            <a:rPr lang="en-US" sz="2400" dirty="0">
              <a:solidFill>
                <a:schemeClr val="tx1"/>
              </a:solidFill>
            </a:rPr>
            <a:t>A description of how the LEA has or will support its eligible schools in developing CSI plans.</a:t>
          </a:r>
        </a:p>
      </dgm:t>
    </dgm:pt>
    <dgm:pt modelId="{34B2A11E-C236-4D70-BB64-6DF502DB2787}" type="parTrans" cxnId="{E883F0C3-D37C-4D20-9591-6184A859C93A}">
      <dgm:prSet/>
      <dgm:spPr/>
      <dgm:t>
        <a:bodyPr/>
        <a:lstStyle/>
        <a:p>
          <a:endParaRPr lang="en-US"/>
        </a:p>
      </dgm:t>
    </dgm:pt>
    <dgm:pt modelId="{EA41E351-9826-4FCB-9FF4-D5DC8A0AD177}" type="sibTrans" cxnId="{E883F0C3-D37C-4D20-9591-6184A859C93A}">
      <dgm:prSet/>
      <dgm:spPr/>
      <dgm:t>
        <a:bodyPr/>
        <a:lstStyle/>
        <a:p>
          <a:endParaRPr lang="en-US"/>
        </a:p>
      </dgm:t>
    </dgm:pt>
    <dgm:pt modelId="{F85A8E88-575D-456E-AAFB-00ACAFFB8373}">
      <dgm:prSet custT="1"/>
      <dgm:spPr>
        <a:solidFill>
          <a:srgbClr val="EEF1F3">
            <a:alpha val="90000"/>
          </a:srgbClr>
        </a:solidFill>
      </dgm:spPr>
      <dgm:t>
        <a:bodyPr/>
        <a:lstStyle/>
        <a:p>
          <a:r>
            <a:rPr lang="en-US" sz="2400" b="1" dirty="0"/>
            <a:t>Prompt 3:</a:t>
          </a:r>
        </a:p>
        <a:p>
          <a:r>
            <a:rPr lang="en-US" sz="2400" dirty="0"/>
            <a:t>A description of how the LEA will monitor and evaluate the plan to support student and school improvement.</a:t>
          </a:r>
        </a:p>
      </dgm:t>
    </dgm:pt>
    <dgm:pt modelId="{D0AB9573-89EE-4069-8959-BA2765AFA15F}" type="parTrans" cxnId="{9C43A5C9-44B1-4932-A2DB-612D27836355}">
      <dgm:prSet/>
      <dgm:spPr/>
      <dgm:t>
        <a:bodyPr/>
        <a:lstStyle/>
        <a:p>
          <a:endParaRPr lang="en-US"/>
        </a:p>
      </dgm:t>
    </dgm:pt>
    <dgm:pt modelId="{FFFAD586-6106-4779-A6B6-A5B086ECDAA7}" type="sibTrans" cxnId="{9C43A5C9-44B1-4932-A2DB-612D27836355}">
      <dgm:prSet/>
      <dgm:spPr/>
      <dgm:t>
        <a:bodyPr/>
        <a:lstStyle/>
        <a:p>
          <a:endParaRPr lang="en-US"/>
        </a:p>
      </dgm:t>
    </dgm:pt>
    <dgm:pt modelId="{BCDA2CB7-AA56-4416-8939-79A6ECD778A0}" type="pres">
      <dgm:prSet presAssocID="{F3A4A420-C906-48C6-A209-EEBF5C641BC1}" presName="Name0" presStyleCnt="0">
        <dgm:presLayoutVars>
          <dgm:dir/>
          <dgm:animLvl val="lvl"/>
          <dgm:resizeHandles val="exact"/>
        </dgm:presLayoutVars>
      </dgm:prSet>
      <dgm:spPr/>
    </dgm:pt>
    <dgm:pt modelId="{7976663C-97F1-4D21-B649-4112EC904A23}" type="pres">
      <dgm:prSet presAssocID="{E18764D4-A3D3-4D42-836F-986101237949}" presName="boxAndChildren" presStyleCnt="0"/>
      <dgm:spPr/>
    </dgm:pt>
    <dgm:pt modelId="{31C46AD0-4DA5-465C-B52B-95B914E400DB}" type="pres">
      <dgm:prSet presAssocID="{E18764D4-A3D3-4D42-836F-986101237949}" presName="parentTextBox" presStyleLbl="node1" presStyleIdx="0" presStyleCnt="1"/>
      <dgm:spPr/>
    </dgm:pt>
    <dgm:pt modelId="{7C8E42B7-E29B-4B1E-AD8D-E74FD510CBB6}" type="pres">
      <dgm:prSet presAssocID="{E18764D4-A3D3-4D42-836F-986101237949}" presName="entireBox" presStyleLbl="node1" presStyleIdx="0" presStyleCnt="1" custLinFactNeighborX="-3320" custLinFactNeighborY="-1229"/>
      <dgm:spPr/>
    </dgm:pt>
    <dgm:pt modelId="{7478ED6D-FBB1-47CC-B3AF-5B288E02B56D}" type="pres">
      <dgm:prSet presAssocID="{E18764D4-A3D3-4D42-836F-986101237949}" presName="descendantBox" presStyleCnt="0"/>
      <dgm:spPr/>
    </dgm:pt>
    <dgm:pt modelId="{C7996EBE-D984-48B1-AD90-0CAE5B89F7B6}" type="pres">
      <dgm:prSet presAssocID="{48DF4759-77B7-4173-9872-A8DB00477A23}" presName="childTextBox" presStyleLbl="fgAccFollowNode1" presStyleIdx="0" presStyleCnt="3">
        <dgm:presLayoutVars>
          <dgm:bulletEnabled val="1"/>
        </dgm:presLayoutVars>
      </dgm:prSet>
      <dgm:spPr/>
    </dgm:pt>
    <dgm:pt modelId="{15A5E472-3873-405B-9B3E-9F176221CAE2}" type="pres">
      <dgm:prSet presAssocID="{B4D09A5A-79C1-4D42-A32D-19F60705B52A}" presName="childTextBox" presStyleLbl="fgAccFollowNode1" presStyleIdx="1" presStyleCnt="3" custScaleX="97984" custScaleY="99947">
        <dgm:presLayoutVars>
          <dgm:bulletEnabled val="1"/>
        </dgm:presLayoutVars>
      </dgm:prSet>
      <dgm:spPr/>
    </dgm:pt>
    <dgm:pt modelId="{0A627259-1A06-45F3-A5D3-189B2CA0E681}" type="pres">
      <dgm:prSet presAssocID="{F85A8E88-575D-456E-AAFB-00ACAFFB8373}" presName="childTextBox" presStyleLbl="fgAccFollowNode1" presStyleIdx="2" presStyleCnt="3">
        <dgm:presLayoutVars>
          <dgm:bulletEnabled val="1"/>
        </dgm:presLayoutVars>
      </dgm:prSet>
      <dgm:spPr/>
    </dgm:pt>
  </dgm:ptLst>
  <dgm:cxnLst>
    <dgm:cxn modelId="{1D6A1E0E-FCA5-4B3C-93B8-F9E2D1B15101}" type="presOf" srcId="{B4D09A5A-79C1-4D42-A32D-19F60705B52A}" destId="{15A5E472-3873-405B-9B3E-9F176221CAE2}" srcOrd="0" destOrd="0" presId="urn:microsoft.com/office/officeart/2005/8/layout/process4"/>
    <dgm:cxn modelId="{E37CD330-94E7-40D4-AD8F-B6154CA72B31}" srcId="{F3A4A420-C906-48C6-A209-EEBF5C641BC1}" destId="{E18764D4-A3D3-4D42-836F-986101237949}" srcOrd="0" destOrd="0" parTransId="{AA302B2A-2F83-4894-8EBC-825BFE2B5037}" sibTransId="{BA20ECDD-3D78-48E6-973A-2A3AF4263E34}"/>
    <dgm:cxn modelId="{5155625B-5B06-4952-8CE6-4D311761E403}" srcId="{E18764D4-A3D3-4D42-836F-986101237949}" destId="{48DF4759-77B7-4173-9872-A8DB00477A23}" srcOrd="0" destOrd="0" parTransId="{BE839E3A-63CA-45E9-A204-22AE4161B4A2}" sibTransId="{699D8405-9AC3-44CF-98C6-B35CD232202E}"/>
    <dgm:cxn modelId="{FEACC45B-F6D9-49D4-8BF8-D608E7224C52}" type="presOf" srcId="{F3A4A420-C906-48C6-A209-EEBF5C641BC1}" destId="{BCDA2CB7-AA56-4416-8939-79A6ECD778A0}" srcOrd="0" destOrd="0" presId="urn:microsoft.com/office/officeart/2005/8/layout/process4"/>
    <dgm:cxn modelId="{65A23673-0617-43EE-BE7E-E54553912AE6}" type="presOf" srcId="{48DF4759-77B7-4173-9872-A8DB00477A23}" destId="{C7996EBE-D984-48B1-AD90-0CAE5B89F7B6}" srcOrd="0" destOrd="0" presId="urn:microsoft.com/office/officeart/2005/8/layout/process4"/>
    <dgm:cxn modelId="{698E6F84-654D-4AE9-A6B7-7F2DB63E2742}" type="presOf" srcId="{E18764D4-A3D3-4D42-836F-986101237949}" destId="{7C8E42B7-E29B-4B1E-AD8D-E74FD510CBB6}" srcOrd="1" destOrd="0" presId="urn:microsoft.com/office/officeart/2005/8/layout/process4"/>
    <dgm:cxn modelId="{E883F0C3-D37C-4D20-9591-6184A859C93A}" srcId="{E18764D4-A3D3-4D42-836F-986101237949}" destId="{B4D09A5A-79C1-4D42-A32D-19F60705B52A}" srcOrd="1" destOrd="0" parTransId="{34B2A11E-C236-4D70-BB64-6DF502DB2787}" sibTransId="{EA41E351-9826-4FCB-9FF4-D5DC8A0AD177}"/>
    <dgm:cxn modelId="{9C43A5C9-44B1-4932-A2DB-612D27836355}" srcId="{E18764D4-A3D3-4D42-836F-986101237949}" destId="{F85A8E88-575D-456E-AAFB-00ACAFFB8373}" srcOrd="2" destOrd="0" parTransId="{D0AB9573-89EE-4069-8959-BA2765AFA15F}" sibTransId="{FFFAD586-6106-4779-A6B6-A5B086ECDAA7}"/>
    <dgm:cxn modelId="{90126AD5-52DA-4770-B2CE-6C36F2DDE1E5}" type="presOf" srcId="{E18764D4-A3D3-4D42-836F-986101237949}" destId="{31C46AD0-4DA5-465C-B52B-95B914E400DB}" srcOrd="0" destOrd="0" presId="urn:microsoft.com/office/officeart/2005/8/layout/process4"/>
    <dgm:cxn modelId="{AC1E29F2-F577-4142-B28A-F78D39EAB642}" type="presOf" srcId="{F85A8E88-575D-456E-AAFB-00ACAFFB8373}" destId="{0A627259-1A06-45F3-A5D3-189B2CA0E681}" srcOrd="0" destOrd="0" presId="urn:microsoft.com/office/officeart/2005/8/layout/process4"/>
    <dgm:cxn modelId="{8C053B94-2962-44FB-8F26-7B0F68BFF574}" type="presParOf" srcId="{BCDA2CB7-AA56-4416-8939-79A6ECD778A0}" destId="{7976663C-97F1-4D21-B649-4112EC904A23}" srcOrd="0" destOrd="0" presId="urn:microsoft.com/office/officeart/2005/8/layout/process4"/>
    <dgm:cxn modelId="{79ECAE10-789D-4825-BF81-5614BED0CF69}" type="presParOf" srcId="{7976663C-97F1-4D21-B649-4112EC904A23}" destId="{31C46AD0-4DA5-465C-B52B-95B914E400DB}" srcOrd="0" destOrd="0" presId="urn:microsoft.com/office/officeart/2005/8/layout/process4"/>
    <dgm:cxn modelId="{3DD7EEF8-3030-4B09-A0B3-5C0450EDC0A7}" type="presParOf" srcId="{7976663C-97F1-4D21-B649-4112EC904A23}" destId="{7C8E42B7-E29B-4B1E-AD8D-E74FD510CBB6}" srcOrd="1" destOrd="0" presId="urn:microsoft.com/office/officeart/2005/8/layout/process4"/>
    <dgm:cxn modelId="{113856E8-C962-4233-B71C-65749B1AB367}" type="presParOf" srcId="{7976663C-97F1-4D21-B649-4112EC904A23}" destId="{7478ED6D-FBB1-47CC-B3AF-5B288E02B56D}" srcOrd="2" destOrd="0" presId="urn:microsoft.com/office/officeart/2005/8/layout/process4"/>
    <dgm:cxn modelId="{7E7ABBAA-F1D2-4408-B117-05ACC23A9BA9}" type="presParOf" srcId="{7478ED6D-FBB1-47CC-B3AF-5B288E02B56D}" destId="{C7996EBE-D984-48B1-AD90-0CAE5B89F7B6}" srcOrd="0" destOrd="0" presId="urn:microsoft.com/office/officeart/2005/8/layout/process4"/>
    <dgm:cxn modelId="{AABFF05B-0B84-4C63-96C4-BE042A919EED}" type="presParOf" srcId="{7478ED6D-FBB1-47CC-B3AF-5B288E02B56D}" destId="{15A5E472-3873-405B-9B3E-9F176221CAE2}" srcOrd="1" destOrd="0" presId="urn:microsoft.com/office/officeart/2005/8/layout/process4"/>
    <dgm:cxn modelId="{4E81C544-503A-446B-B44F-24E7977F0039}" type="presParOf" srcId="{7478ED6D-FBB1-47CC-B3AF-5B288E02B56D}" destId="{0A627259-1A06-45F3-A5D3-189B2CA0E681}"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79DB57-2285-4A40-98B4-7DED20E3BA38}"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82B993F8-F6D3-4173-B78E-66E57EF131B8}">
      <dgm:prSet/>
      <dgm:spPr/>
      <dgm:t>
        <a:bodyPr/>
        <a:lstStyle/>
        <a:p>
          <a:r>
            <a:rPr lang="en-US" dirty="0"/>
            <a:t>Assurances, certifications, terms, and conditions are requirements of applicants and sub-grantees as a condition of receiving funds.</a:t>
          </a:r>
        </a:p>
      </dgm:t>
    </dgm:pt>
    <dgm:pt modelId="{59DE5662-79A8-4D37-954F-2DF62E76DCA2}" type="parTrans" cxnId="{F57563A5-2C96-4779-A355-F3D7FD266F02}">
      <dgm:prSet/>
      <dgm:spPr/>
      <dgm:t>
        <a:bodyPr/>
        <a:lstStyle/>
        <a:p>
          <a:endParaRPr lang="en-US"/>
        </a:p>
      </dgm:t>
    </dgm:pt>
    <dgm:pt modelId="{5A837251-7306-4333-99C2-389DC5E46805}" type="sibTrans" cxnId="{F57563A5-2C96-4779-A355-F3D7FD266F02}">
      <dgm:prSet/>
      <dgm:spPr/>
      <dgm:t>
        <a:bodyPr/>
        <a:lstStyle/>
        <a:p>
          <a:endParaRPr lang="en-US"/>
        </a:p>
      </dgm:t>
    </dgm:pt>
    <dgm:pt modelId="{FDD55E93-5C10-45AB-9CB3-29B0976CD293}">
      <dgm:prSet/>
      <dgm:spPr/>
      <dgm:t>
        <a:bodyPr/>
        <a:lstStyle/>
        <a:p>
          <a:r>
            <a:rPr lang="en-US" dirty="0"/>
            <a:t>General Assurances and Certifications are available on the CDE’s </a:t>
          </a:r>
          <a:r>
            <a:rPr lang="en-US" dirty="0">
              <a:hlinkClick xmlns:r="http://schemas.openxmlformats.org/officeDocument/2006/relationships" r:id="rId1"/>
            </a:rPr>
            <a:t>Funding Forms web page.</a:t>
          </a:r>
          <a:endParaRPr lang="en-US" dirty="0"/>
        </a:p>
      </dgm:t>
    </dgm:pt>
    <dgm:pt modelId="{33B79439-4FB7-42FB-84C6-A52ADED69A50}" type="parTrans" cxnId="{C8371194-3D4B-4A2D-BC95-6B98A52B3BA3}">
      <dgm:prSet/>
      <dgm:spPr/>
      <dgm:t>
        <a:bodyPr/>
        <a:lstStyle/>
        <a:p>
          <a:endParaRPr lang="en-US"/>
        </a:p>
      </dgm:t>
    </dgm:pt>
    <dgm:pt modelId="{2CAF2692-101B-467D-9343-51F0AA42E710}" type="sibTrans" cxnId="{C8371194-3D4B-4A2D-BC95-6B98A52B3BA3}">
      <dgm:prSet/>
      <dgm:spPr/>
      <dgm:t>
        <a:bodyPr/>
        <a:lstStyle/>
        <a:p>
          <a:endParaRPr lang="en-US"/>
        </a:p>
      </dgm:t>
    </dgm:pt>
    <dgm:pt modelId="{51879AD2-E9BD-4EE2-96FE-31F478168CB6}" type="pres">
      <dgm:prSet presAssocID="{E979DB57-2285-4A40-98B4-7DED20E3BA38}" presName="hierChild1" presStyleCnt="0">
        <dgm:presLayoutVars>
          <dgm:chPref val="1"/>
          <dgm:dir/>
          <dgm:animOne val="branch"/>
          <dgm:animLvl val="lvl"/>
          <dgm:resizeHandles/>
        </dgm:presLayoutVars>
      </dgm:prSet>
      <dgm:spPr/>
    </dgm:pt>
    <dgm:pt modelId="{3CC7859E-A820-4559-BCB3-935B78DE9BB8}" type="pres">
      <dgm:prSet presAssocID="{82B993F8-F6D3-4173-B78E-66E57EF131B8}" presName="hierRoot1" presStyleCnt="0"/>
      <dgm:spPr/>
    </dgm:pt>
    <dgm:pt modelId="{77ACC3D5-07F5-452B-A613-4351413F19F4}" type="pres">
      <dgm:prSet presAssocID="{82B993F8-F6D3-4173-B78E-66E57EF131B8}" presName="composite" presStyleCnt="0"/>
      <dgm:spPr/>
    </dgm:pt>
    <dgm:pt modelId="{758A0E05-D86E-48CD-A800-DC2DFA4BB9F5}" type="pres">
      <dgm:prSet presAssocID="{82B993F8-F6D3-4173-B78E-66E57EF131B8}" presName="background" presStyleLbl="node0" presStyleIdx="0" presStyleCnt="2"/>
      <dgm:spPr/>
    </dgm:pt>
    <dgm:pt modelId="{609A7BF0-DAD9-4273-8DC7-8F1C864C00C9}" type="pres">
      <dgm:prSet presAssocID="{82B993F8-F6D3-4173-B78E-66E57EF131B8}" presName="text" presStyleLbl="fgAcc0" presStyleIdx="0" presStyleCnt="2">
        <dgm:presLayoutVars>
          <dgm:chPref val="3"/>
        </dgm:presLayoutVars>
      </dgm:prSet>
      <dgm:spPr/>
    </dgm:pt>
    <dgm:pt modelId="{263330F5-C3D7-4365-A2CB-7D7F27E62844}" type="pres">
      <dgm:prSet presAssocID="{82B993F8-F6D3-4173-B78E-66E57EF131B8}" presName="hierChild2" presStyleCnt="0"/>
      <dgm:spPr/>
    </dgm:pt>
    <dgm:pt modelId="{D5BEB669-43FA-406A-8A57-77AF7ACFEB35}" type="pres">
      <dgm:prSet presAssocID="{FDD55E93-5C10-45AB-9CB3-29B0976CD293}" presName="hierRoot1" presStyleCnt="0"/>
      <dgm:spPr/>
    </dgm:pt>
    <dgm:pt modelId="{1F69889E-6F3A-47F4-A36C-FC4BB806D5C2}" type="pres">
      <dgm:prSet presAssocID="{FDD55E93-5C10-45AB-9CB3-29B0976CD293}" presName="composite" presStyleCnt="0"/>
      <dgm:spPr/>
    </dgm:pt>
    <dgm:pt modelId="{9E99E584-C4FE-437F-A1BF-152BCB278906}" type="pres">
      <dgm:prSet presAssocID="{FDD55E93-5C10-45AB-9CB3-29B0976CD293}" presName="background" presStyleLbl="node0" presStyleIdx="1" presStyleCnt="2"/>
      <dgm:spPr/>
    </dgm:pt>
    <dgm:pt modelId="{580DC799-32C3-46B9-AA32-F7C62251FCC7}" type="pres">
      <dgm:prSet presAssocID="{FDD55E93-5C10-45AB-9CB3-29B0976CD293}" presName="text" presStyleLbl="fgAcc0" presStyleIdx="1" presStyleCnt="2">
        <dgm:presLayoutVars>
          <dgm:chPref val="3"/>
        </dgm:presLayoutVars>
      </dgm:prSet>
      <dgm:spPr/>
    </dgm:pt>
    <dgm:pt modelId="{AFE02826-9C74-4605-A339-5BB3AEAE5435}" type="pres">
      <dgm:prSet presAssocID="{FDD55E93-5C10-45AB-9CB3-29B0976CD293}" presName="hierChild2" presStyleCnt="0"/>
      <dgm:spPr/>
    </dgm:pt>
  </dgm:ptLst>
  <dgm:cxnLst>
    <dgm:cxn modelId="{E62B850F-20E1-4069-8A1E-55BEB95F8CBE}" type="presOf" srcId="{E979DB57-2285-4A40-98B4-7DED20E3BA38}" destId="{51879AD2-E9BD-4EE2-96FE-31F478168CB6}" srcOrd="0" destOrd="0" presId="urn:microsoft.com/office/officeart/2005/8/layout/hierarchy1"/>
    <dgm:cxn modelId="{56C8EA19-83B4-4E50-8004-1AB43CBAEF60}" type="presOf" srcId="{82B993F8-F6D3-4173-B78E-66E57EF131B8}" destId="{609A7BF0-DAD9-4273-8DC7-8F1C864C00C9}" srcOrd="0" destOrd="0" presId="urn:microsoft.com/office/officeart/2005/8/layout/hierarchy1"/>
    <dgm:cxn modelId="{09F58B83-948B-47CF-A45F-05968E808632}" type="presOf" srcId="{FDD55E93-5C10-45AB-9CB3-29B0976CD293}" destId="{580DC799-32C3-46B9-AA32-F7C62251FCC7}" srcOrd="0" destOrd="0" presId="urn:microsoft.com/office/officeart/2005/8/layout/hierarchy1"/>
    <dgm:cxn modelId="{C8371194-3D4B-4A2D-BC95-6B98A52B3BA3}" srcId="{E979DB57-2285-4A40-98B4-7DED20E3BA38}" destId="{FDD55E93-5C10-45AB-9CB3-29B0976CD293}" srcOrd="1" destOrd="0" parTransId="{33B79439-4FB7-42FB-84C6-A52ADED69A50}" sibTransId="{2CAF2692-101B-467D-9343-51F0AA42E710}"/>
    <dgm:cxn modelId="{F57563A5-2C96-4779-A355-F3D7FD266F02}" srcId="{E979DB57-2285-4A40-98B4-7DED20E3BA38}" destId="{82B993F8-F6D3-4173-B78E-66E57EF131B8}" srcOrd="0" destOrd="0" parTransId="{59DE5662-79A8-4D37-954F-2DF62E76DCA2}" sibTransId="{5A837251-7306-4333-99C2-389DC5E46805}"/>
    <dgm:cxn modelId="{3EAA821D-D20A-4183-93F2-7DC2D971A9B2}" type="presParOf" srcId="{51879AD2-E9BD-4EE2-96FE-31F478168CB6}" destId="{3CC7859E-A820-4559-BCB3-935B78DE9BB8}" srcOrd="0" destOrd="0" presId="urn:microsoft.com/office/officeart/2005/8/layout/hierarchy1"/>
    <dgm:cxn modelId="{E7A02C46-0655-4E1B-BD6E-1957C55C2ECF}" type="presParOf" srcId="{3CC7859E-A820-4559-BCB3-935B78DE9BB8}" destId="{77ACC3D5-07F5-452B-A613-4351413F19F4}" srcOrd="0" destOrd="0" presId="urn:microsoft.com/office/officeart/2005/8/layout/hierarchy1"/>
    <dgm:cxn modelId="{AC221620-62FE-49D6-8C3B-A205D1C0A584}" type="presParOf" srcId="{77ACC3D5-07F5-452B-A613-4351413F19F4}" destId="{758A0E05-D86E-48CD-A800-DC2DFA4BB9F5}" srcOrd="0" destOrd="0" presId="urn:microsoft.com/office/officeart/2005/8/layout/hierarchy1"/>
    <dgm:cxn modelId="{DD6E6361-5750-4590-BF18-8D3736B4E238}" type="presParOf" srcId="{77ACC3D5-07F5-452B-A613-4351413F19F4}" destId="{609A7BF0-DAD9-4273-8DC7-8F1C864C00C9}" srcOrd="1" destOrd="0" presId="urn:microsoft.com/office/officeart/2005/8/layout/hierarchy1"/>
    <dgm:cxn modelId="{93A7AC54-313E-4168-8A2B-CA81AC4D6993}" type="presParOf" srcId="{3CC7859E-A820-4559-BCB3-935B78DE9BB8}" destId="{263330F5-C3D7-4365-A2CB-7D7F27E62844}" srcOrd="1" destOrd="0" presId="urn:microsoft.com/office/officeart/2005/8/layout/hierarchy1"/>
    <dgm:cxn modelId="{07067564-64D6-43FC-B3F2-E8E38224A89C}" type="presParOf" srcId="{51879AD2-E9BD-4EE2-96FE-31F478168CB6}" destId="{D5BEB669-43FA-406A-8A57-77AF7ACFEB35}" srcOrd="1" destOrd="0" presId="urn:microsoft.com/office/officeart/2005/8/layout/hierarchy1"/>
    <dgm:cxn modelId="{660EDEC6-B37B-430B-A856-FD52E1A77E53}" type="presParOf" srcId="{D5BEB669-43FA-406A-8A57-77AF7ACFEB35}" destId="{1F69889E-6F3A-47F4-A36C-FC4BB806D5C2}" srcOrd="0" destOrd="0" presId="urn:microsoft.com/office/officeart/2005/8/layout/hierarchy1"/>
    <dgm:cxn modelId="{2C26E56A-2311-4876-BE25-C599B4CF925F}" type="presParOf" srcId="{1F69889E-6F3A-47F4-A36C-FC4BB806D5C2}" destId="{9E99E584-C4FE-437F-A1BF-152BCB278906}" srcOrd="0" destOrd="0" presId="urn:microsoft.com/office/officeart/2005/8/layout/hierarchy1"/>
    <dgm:cxn modelId="{0778C5CB-2950-4C9E-B4CC-A89A4F0678C9}" type="presParOf" srcId="{1F69889E-6F3A-47F4-A36C-FC4BB806D5C2}" destId="{580DC799-32C3-46B9-AA32-F7C62251FCC7}" srcOrd="1" destOrd="0" presId="urn:microsoft.com/office/officeart/2005/8/layout/hierarchy1"/>
    <dgm:cxn modelId="{4AC033F1-6920-40C4-BB8C-E17032C787FB}" type="presParOf" srcId="{D5BEB669-43FA-406A-8A57-77AF7ACFEB35}" destId="{AFE02826-9C74-4605-A339-5BB3AEAE543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D98EF-7DDF-4874-AB3C-30E7776CBDDB}">
      <dsp:nvSpPr>
        <dsp:cNvPr id="0" name=""/>
        <dsp:cNvSpPr/>
      </dsp:nvSpPr>
      <dsp:spPr>
        <a:xfrm>
          <a:off x="1227" y="297257"/>
          <a:ext cx="4309690" cy="2736653"/>
        </a:xfrm>
        <a:prstGeom prst="roundRect">
          <a:avLst>
            <a:gd name="adj" fmla="val 10000"/>
          </a:avLst>
        </a:prstGeom>
        <a:solidFill>
          <a:srgbClr val="92A9B9"/>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420A04-6D08-4A26-9662-EC74E0760E1C}">
      <dsp:nvSpPr>
        <dsp:cNvPr id="0" name=""/>
        <dsp:cNvSpPr/>
      </dsp:nvSpPr>
      <dsp:spPr>
        <a:xfrm>
          <a:off x="480082" y="752169"/>
          <a:ext cx="4309690" cy="2736653"/>
        </a:xfrm>
        <a:prstGeom prst="roundRect">
          <a:avLst>
            <a:gd name="adj" fmla="val 10000"/>
          </a:avLst>
        </a:prstGeom>
        <a:solidFill>
          <a:schemeClr val="bg1">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acceptance and approval of reported expenditures does not preclude the CDE in any way from conducting program monitoring or audits.</a:t>
          </a:r>
        </a:p>
      </dsp:txBody>
      <dsp:txXfrm>
        <a:off x="560236" y="832323"/>
        <a:ext cx="4149382" cy="2576345"/>
      </dsp:txXfrm>
    </dsp:sp>
    <dsp:sp modelId="{C7DBD415-073F-4C4D-B015-6CC7A66F483F}">
      <dsp:nvSpPr>
        <dsp:cNvPr id="0" name=""/>
        <dsp:cNvSpPr/>
      </dsp:nvSpPr>
      <dsp:spPr>
        <a:xfrm>
          <a:off x="5269855" y="327059"/>
          <a:ext cx="4309690" cy="2736653"/>
        </a:xfrm>
        <a:prstGeom prst="roundRect">
          <a:avLst>
            <a:gd name="adj" fmla="val 10000"/>
          </a:avLst>
        </a:prstGeom>
        <a:solidFill>
          <a:srgbClr val="92A9B9"/>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34160B-9C6D-41A8-A066-3D85652C181C}">
      <dsp:nvSpPr>
        <dsp:cNvPr id="0" name=""/>
        <dsp:cNvSpPr/>
      </dsp:nvSpPr>
      <dsp:spPr>
        <a:xfrm>
          <a:off x="5748709" y="781971"/>
          <a:ext cx="4309690" cy="2736653"/>
        </a:xfrm>
        <a:prstGeom prst="roundRect">
          <a:avLst>
            <a:gd name="adj" fmla="val 10000"/>
          </a:avLst>
        </a:prstGeom>
        <a:solidFill>
          <a:schemeClr val="bg1">
            <a:alpha val="9000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The COE can expect to receive its apportionments approximately twelve to sixteen weeks after a reporting period has ended.</a:t>
          </a:r>
        </a:p>
      </dsp:txBody>
      <dsp:txXfrm>
        <a:off x="5828863" y="862125"/>
        <a:ext cx="4149382" cy="2576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159F3-CD2B-4E67-B373-0CA891F5E153}">
      <dsp:nvSpPr>
        <dsp:cNvPr id="0" name=""/>
        <dsp:cNvSpPr/>
      </dsp:nvSpPr>
      <dsp:spPr>
        <a:xfrm>
          <a:off x="21275" y="690126"/>
          <a:ext cx="2337792" cy="14026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CSI COE Program Information </a:t>
          </a:r>
        </a:p>
      </dsp:txBody>
      <dsp:txXfrm>
        <a:off x="21275" y="690126"/>
        <a:ext cx="2337792" cy="1402675"/>
      </dsp:txXfrm>
    </dsp:sp>
    <dsp:sp modelId="{316F889F-BE3A-449D-A22F-B7282D846E64}">
      <dsp:nvSpPr>
        <dsp:cNvPr id="0" name=""/>
        <dsp:cNvSpPr/>
      </dsp:nvSpPr>
      <dsp:spPr>
        <a:xfrm>
          <a:off x="2574518" y="658215"/>
          <a:ext cx="2337792" cy="14026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CSI COE Background information</a:t>
          </a:r>
        </a:p>
      </dsp:txBody>
      <dsp:txXfrm>
        <a:off x="2574518" y="658215"/>
        <a:ext cx="2337792" cy="1402675"/>
      </dsp:txXfrm>
    </dsp:sp>
    <dsp:sp modelId="{4E5742CB-F37B-4E5B-A7EB-3B941508D29F}">
      <dsp:nvSpPr>
        <dsp:cNvPr id="0" name=""/>
        <dsp:cNvSpPr/>
      </dsp:nvSpPr>
      <dsp:spPr>
        <a:xfrm>
          <a:off x="5146089" y="658215"/>
          <a:ext cx="2337792" cy="14026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Program Requirements</a:t>
          </a:r>
        </a:p>
      </dsp:txBody>
      <dsp:txXfrm>
        <a:off x="5146089" y="658215"/>
        <a:ext cx="2337792" cy="1402675"/>
      </dsp:txXfrm>
    </dsp:sp>
    <dsp:sp modelId="{D78E08EE-6E4D-400E-B431-E965E75AE434}">
      <dsp:nvSpPr>
        <dsp:cNvPr id="0" name=""/>
        <dsp:cNvSpPr/>
      </dsp:nvSpPr>
      <dsp:spPr>
        <a:xfrm>
          <a:off x="7720606" y="648270"/>
          <a:ext cx="2337792" cy="14026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Guidance on Conflict of Interest</a:t>
          </a:r>
        </a:p>
      </dsp:txBody>
      <dsp:txXfrm>
        <a:off x="7720606" y="648270"/>
        <a:ext cx="2337792" cy="1402675"/>
      </dsp:txXfrm>
    </dsp:sp>
    <dsp:sp modelId="{D9ADC4AC-2771-476D-87F6-7FE66E02E4A0}">
      <dsp:nvSpPr>
        <dsp:cNvPr id="0" name=""/>
        <dsp:cNvSpPr/>
      </dsp:nvSpPr>
      <dsp:spPr>
        <a:xfrm>
          <a:off x="1288732" y="2294670"/>
          <a:ext cx="2337792" cy="14026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LCAP</a:t>
          </a:r>
          <a:r>
            <a:rPr lang="en-US" sz="2400" b="1" kern="1200" dirty="0"/>
            <a:t> </a:t>
          </a:r>
          <a:r>
            <a:rPr lang="en-US" sz="2400" b="1" kern="1200" dirty="0">
              <a:solidFill>
                <a:schemeClr val="tx1"/>
              </a:solidFill>
            </a:rPr>
            <a:t>Resources</a:t>
          </a:r>
        </a:p>
      </dsp:txBody>
      <dsp:txXfrm>
        <a:off x="1288732" y="2294670"/>
        <a:ext cx="2337792" cy="1402675"/>
      </dsp:txXfrm>
    </dsp:sp>
    <dsp:sp modelId="{C03E1210-13F2-494F-908E-80E471BF2CE7}">
      <dsp:nvSpPr>
        <dsp:cNvPr id="0" name=""/>
        <dsp:cNvSpPr/>
      </dsp:nvSpPr>
      <dsp:spPr>
        <a:xfrm>
          <a:off x="3860303" y="2294670"/>
          <a:ext cx="2337792" cy="14026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CSI</a:t>
          </a:r>
          <a:r>
            <a:rPr lang="en-US" sz="2400" b="1" kern="1200" dirty="0"/>
            <a:t> </a:t>
          </a:r>
          <a:r>
            <a:rPr lang="en-US" sz="2400" b="1" kern="1200" dirty="0">
              <a:solidFill>
                <a:schemeClr val="tx1"/>
              </a:solidFill>
            </a:rPr>
            <a:t>Resources</a:t>
          </a:r>
        </a:p>
      </dsp:txBody>
      <dsp:txXfrm>
        <a:off x="3860303" y="2294670"/>
        <a:ext cx="2337792" cy="1402675"/>
      </dsp:txXfrm>
    </dsp:sp>
    <dsp:sp modelId="{FB574012-6503-402F-99F2-453F7E5C554D}">
      <dsp:nvSpPr>
        <dsp:cNvPr id="0" name=""/>
        <dsp:cNvSpPr/>
      </dsp:nvSpPr>
      <dsp:spPr>
        <a:xfrm>
          <a:off x="6431875" y="2294670"/>
          <a:ext cx="2337792" cy="1402675"/>
        </a:xfrm>
        <a:prstGeom prst="rect">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FAQs</a:t>
          </a:r>
        </a:p>
      </dsp:txBody>
      <dsp:txXfrm>
        <a:off x="6431875" y="2294670"/>
        <a:ext cx="2337792" cy="1402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E42B7-E29B-4B1E-AD8D-E74FD510CBB6}">
      <dsp:nvSpPr>
        <dsp:cNvPr id="0" name=""/>
        <dsp:cNvSpPr/>
      </dsp:nvSpPr>
      <dsp:spPr>
        <a:xfrm>
          <a:off x="0" y="0"/>
          <a:ext cx="10709214" cy="4708304"/>
        </a:xfrm>
        <a:prstGeom prst="rect">
          <a:avLst/>
        </a:prstGeom>
        <a:solidFill>
          <a:srgbClr val="92A9B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944" tIns="440944" rIns="440944" bIns="440944" numCol="1" spcCol="1270" anchor="ctr" anchorCtr="0">
          <a:noAutofit/>
        </a:bodyPr>
        <a:lstStyle/>
        <a:p>
          <a:pPr marL="0" lvl="0" indent="0" algn="ctr" defTabSz="2755900">
            <a:lnSpc>
              <a:spcPct val="90000"/>
            </a:lnSpc>
            <a:spcBef>
              <a:spcPct val="0"/>
            </a:spcBef>
            <a:spcAft>
              <a:spcPct val="35000"/>
            </a:spcAft>
            <a:buNone/>
          </a:pPr>
          <a:r>
            <a:rPr lang="en-US" sz="6200" b="1" kern="1200" dirty="0">
              <a:solidFill>
                <a:schemeClr val="tx1"/>
              </a:solidFill>
              <a:latin typeface="+mj-lt"/>
            </a:rPr>
            <a:t>CSI Prompts in the LCAP:</a:t>
          </a:r>
          <a:br>
            <a:rPr lang="en-US" sz="6200" b="1" kern="1200" dirty="0">
              <a:solidFill>
                <a:schemeClr val="tx1"/>
              </a:solidFill>
            </a:rPr>
          </a:br>
          <a:endParaRPr lang="en-US" sz="6200" kern="1200" dirty="0">
            <a:solidFill>
              <a:schemeClr val="tx1"/>
            </a:solidFill>
          </a:endParaRPr>
        </a:p>
      </dsp:txBody>
      <dsp:txXfrm>
        <a:off x="0" y="0"/>
        <a:ext cx="10709214" cy="2542484"/>
      </dsp:txXfrm>
    </dsp:sp>
    <dsp:sp modelId="{C7996EBE-D984-48B1-AD90-0CAE5B89F7B6}">
      <dsp:nvSpPr>
        <dsp:cNvPr id="0" name=""/>
        <dsp:cNvSpPr/>
      </dsp:nvSpPr>
      <dsp:spPr>
        <a:xfrm>
          <a:off x="2222" y="2448318"/>
          <a:ext cx="3592397" cy="2165819"/>
        </a:xfrm>
        <a:prstGeom prst="rect">
          <a:avLst/>
        </a:prstGeom>
        <a:solidFill>
          <a:srgbClr val="EEF1F3">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Prompt 1:</a:t>
          </a:r>
        </a:p>
        <a:p>
          <a:pPr marL="0" lvl="0" indent="0" algn="ctr" defTabSz="1066800">
            <a:lnSpc>
              <a:spcPct val="90000"/>
            </a:lnSpc>
            <a:spcBef>
              <a:spcPct val="0"/>
            </a:spcBef>
            <a:spcAft>
              <a:spcPct val="35000"/>
            </a:spcAft>
            <a:buNone/>
          </a:pPr>
          <a:r>
            <a:rPr lang="en-US" sz="2400" kern="1200" dirty="0"/>
            <a:t>A list of the schools in the LEA that are eligible for comprehensive support and improvement.</a:t>
          </a:r>
        </a:p>
      </dsp:txBody>
      <dsp:txXfrm>
        <a:off x="2222" y="2448318"/>
        <a:ext cx="3592397" cy="2165819"/>
      </dsp:txXfrm>
    </dsp:sp>
    <dsp:sp modelId="{15A5E472-3873-405B-9B3E-9F176221CAE2}">
      <dsp:nvSpPr>
        <dsp:cNvPr id="0" name=""/>
        <dsp:cNvSpPr/>
      </dsp:nvSpPr>
      <dsp:spPr>
        <a:xfrm>
          <a:off x="3594619" y="2448892"/>
          <a:ext cx="3519974" cy="2164671"/>
        </a:xfrm>
        <a:prstGeom prst="rect">
          <a:avLst/>
        </a:prstGeom>
        <a:solidFill>
          <a:srgbClr val="EEF1F3">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Prompt 2:</a:t>
          </a:r>
        </a:p>
        <a:p>
          <a:pPr marL="0" lvl="0" indent="0" algn="ctr" defTabSz="1066800">
            <a:lnSpc>
              <a:spcPct val="90000"/>
            </a:lnSpc>
            <a:spcBef>
              <a:spcPct val="0"/>
            </a:spcBef>
            <a:spcAft>
              <a:spcPct val="35000"/>
            </a:spcAft>
            <a:buNone/>
          </a:pPr>
          <a:r>
            <a:rPr lang="en-US" sz="2400" kern="1200" dirty="0">
              <a:solidFill>
                <a:schemeClr val="tx1"/>
              </a:solidFill>
            </a:rPr>
            <a:t>A description of how the LEA has or will support its eligible schools in developing CSI plans.</a:t>
          </a:r>
        </a:p>
      </dsp:txBody>
      <dsp:txXfrm>
        <a:off x="3594619" y="2448892"/>
        <a:ext cx="3519974" cy="2164671"/>
      </dsp:txXfrm>
    </dsp:sp>
    <dsp:sp modelId="{0A627259-1A06-45F3-A5D3-189B2CA0E681}">
      <dsp:nvSpPr>
        <dsp:cNvPr id="0" name=""/>
        <dsp:cNvSpPr/>
      </dsp:nvSpPr>
      <dsp:spPr>
        <a:xfrm>
          <a:off x="7114594" y="2448318"/>
          <a:ext cx="3592397" cy="2165819"/>
        </a:xfrm>
        <a:prstGeom prst="rect">
          <a:avLst/>
        </a:prstGeom>
        <a:solidFill>
          <a:srgbClr val="EEF1F3">
            <a:alpha val="90000"/>
          </a:srgb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Prompt 3:</a:t>
          </a:r>
        </a:p>
        <a:p>
          <a:pPr marL="0" lvl="0" indent="0" algn="ctr" defTabSz="1066800">
            <a:lnSpc>
              <a:spcPct val="90000"/>
            </a:lnSpc>
            <a:spcBef>
              <a:spcPct val="0"/>
            </a:spcBef>
            <a:spcAft>
              <a:spcPct val="35000"/>
            </a:spcAft>
            <a:buNone/>
          </a:pPr>
          <a:r>
            <a:rPr lang="en-US" sz="2400" kern="1200" dirty="0"/>
            <a:t>A description of how the LEA will monitor and evaluate the plan to support student and school improvement.</a:t>
          </a:r>
        </a:p>
      </dsp:txBody>
      <dsp:txXfrm>
        <a:off x="7114594" y="2448318"/>
        <a:ext cx="3592397" cy="2165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A0E05-D86E-48CD-A800-DC2DFA4BB9F5}">
      <dsp:nvSpPr>
        <dsp:cNvPr id="0" name=""/>
        <dsp:cNvSpPr/>
      </dsp:nvSpPr>
      <dsp:spPr>
        <a:xfrm>
          <a:off x="12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A7BF0-DAD9-4273-8DC7-8F1C864C00C9}">
      <dsp:nvSpPr>
        <dsp:cNvPr id="0" name=""/>
        <dsp:cNvSpPr/>
      </dsp:nvSpPr>
      <dsp:spPr>
        <a:xfrm>
          <a:off x="480082"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Assurances, certifications, terms, and conditions are requirements of applicants and sub-grantees as a condition of receiving funds.</a:t>
          </a:r>
        </a:p>
      </dsp:txBody>
      <dsp:txXfrm>
        <a:off x="560236" y="832323"/>
        <a:ext cx="4149382" cy="2576345"/>
      </dsp:txXfrm>
    </dsp:sp>
    <dsp:sp modelId="{9E99E584-C4FE-437F-A1BF-152BCB278906}">
      <dsp:nvSpPr>
        <dsp:cNvPr id="0" name=""/>
        <dsp:cNvSpPr/>
      </dsp:nvSpPr>
      <dsp:spPr>
        <a:xfrm>
          <a:off x="5268627" y="297257"/>
          <a:ext cx="4309690" cy="2736653"/>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0DC799-32C3-46B9-AA32-F7C62251FCC7}">
      <dsp:nvSpPr>
        <dsp:cNvPr id="0" name=""/>
        <dsp:cNvSpPr/>
      </dsp:nvSpPr>
      <dsp:spPr>
        <a:xfrm>
          <a:off x="5747481" y="752169"/>
          <a:ext cx="4309690" cy="2736653"/>
        </a:xfrm>
        <a:prstGeom prst="roundRect">
          <a:avLst>
            <a:gd name="adj" fmla="val 10000"/>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General Assurances and Certifications are available on the CDE’s </a:t>
          </a:r>
          <a:r>
            <a:rPr lang="en-US" sz="2600" kern="1200" dirty="0">
              <a:hlinkClick xmlns:r="http://schemas.openxmlformats.org/officeDocument/2006/relationships" r:id="rId1"/>
            </a:rPr>
            <a:t>Funding Forms web page.</a:t>
          </a:r>
          <a:endParaRPr lang="en-US" sz="2600" kern="1200" dirty="0"/>
        </a:p>
      </dsp:txBody>
      <dsp:txXfrm>
        <a:off x="5827635" y="832323"/>
        <a:ext cx="4149382" cy="25763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49BF8A-6736-4319-AF04-3B8682E3E7C7}" type="datetimeFigureOut">
              <a:rPr lang="en-US" smtClean="0"/>
              <a:t>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81141-BB04-4083-8771-57A3268E9516}" type="slidenum">
              <a:rPr lang="en-US" smtClean="0"/>
              <a:t>‹#›</a:t>
            </a:fld>
            <a:endParaRPr lang="en-US"/>
          </a:p>
        </p:txBody>
      </p:sp>
    </p:spTree>
    <p:extLst>
      <p:ext uri="{BB962C8B-B14F-4D97-AF65-F5344CB8AC3E}">
        <p14:creationId xmlns:p14="http://schemas.microsoft.com/office/powerpoint/2010/main" val="4036699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23</a:t>
            </a:fld>
            <a:endParaRPr lang="en-US"/>
          </a:p>
        </p:txBody>
      </p:sp>
    </p:spTree>
    <p:extLst>
      <p:ext uri="{BB962C8B-B14F-4D97-AF65-F5344CB8AC3E}">
        <p14:creationId xmlns:p14="http://schemas.microsoft.com/office/powerpoint/2010/main" val="97745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29</a:t>
            </a:fld>
            <a:endParaRPr lang="en-US"/>
          </a:p>
        </p:txBody>
      </p:sp>
    </p:spTree>
    <p:extLst>
      <p:ext uri="{BB962C8B-B14F-4D97-AF65-F5344CB8AC3E}">
        <p14:creationId xmlns:p14="http://schemas.microsoft.com/office/powerpoint/2010/main" val="181549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36</a:t>
            </a:fld>
            <a:endParaRPr lang="en-US"/>
          </a:p>
        </p:txBody>
      </p:sp>
    </p:spTree>
    <p:extLst>
      <p:ext uri="{BB962C8B-B14F-4D97-AF65-F5344CB8AC3E}">
        <p14:creationId xmlns:p14="http://schemas.microsoft.com/office/powerpoint/2010/main" val="5439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37</a:t>
            </a:fld>
            <a:endParaRPr lang="en-US"/>
          </a:p>
        </p:txBody>
      </p:sp>
    </p:spTree>
    <p:extLst>
      <p:ext uri="{BB962C8B-B14F-4D97-AF65-F5344CB8AC3E}">
        <p14:creationId xmlns:p14="http://schemas.microsoft.com/office/powerpoint/2010/main" val="3891188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53</a:t>
            </a:fld>
            <a:endParaRPr lang="en-US"/>
          </a:p>
        </p:txBody>
      </p:sp>
    </p:spTree>
    <p:extLst>
      <p:ext uri="{BB962C8B-B14F-4D97-AF65-F5344CB8AC3E}">
        <p14:creationId xmlns:p14="http://schemas.microsoft.com/office/powerpoint/2010/main" val="3335315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54</a:t>
            </a:fld>
            <a:endParaRPr lang="en-US"/>
          </a:p>
        </p:txBody>
      </p:sp>
    </p:spTree>
    <p:extLst>
      <p:ext uri="{BB962C8B-B14F-4D97-AF65-F5344CB8AC3E}">
        <p14:creationId xmlns:p14="http://schemas.microsoft.com/office/powerpoint/2010/main" val="4165672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581141-BB04-4083-8771-57A3268E9516}" type="slidenum">
              <a:rPr lang="en-US" smtClean="0"/>
              <a:t>70</a:t>
            </a:fld>
            <a:endParaRPr lang="en-US"/>
          </a:p>
        </p:txBody>
      </p:sp>
    </p:spTree>
    <p:extLst>
      <p:ext uri="{BB962C8B-B14F-4D97-AF65-F5344CB8AC3E}">
        <p14:creationId xmlns:p14="http://schemas.microsoft.com/office/powerpoint/2010/main" val="4002928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9F6DE-7A79-5C16-B10A-1BC39A24E227}"/>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3" name="Rectangle 12"/>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21E1724E-AEEC-C563-27D4-D572F570039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9007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50B3BF6D-40C3-423F-A83F-E65658A0E3F8}"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6E85A34A-5947-5BA8-A976-9195182AC6A5}"/>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404195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Date Placeholder 4"/>
          <p:cNvSpPr>
            <a:spLocks noGrp="1"/>
          </p:cNvSpPr>
          <p:nvPr>
            <p:ph type="dt" sz="half" idx="10"/>
          </p:nvPr>
        </p:nvSpPr>
        <p:spPr/>
        <p:txBody>
          <a:bodyPr/>
          <a:lstStyle/>
          <a:p>
            <a:fld id="{967E9DEB-FC8D-44BF-B3BB-4205EEF170CC}" type="datetime1">
              <a:rPr lang="en-US" smtClean="0"/>
              <a:t>1/9/2026</a:t>
            </a:fld>
            <a:endParaRPr lang="en-US"/>
          </a:p>
        </p:txBody>
      </p:sp>
      <p:sp>
        <p:nvSpPr>
          <p:cNvPr id="6" name="Footer Placeholder 5"/>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AA9D8B30-A202-A9F3-06F2-7C03E39B5635}"/>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1224825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49282-3A9E-4B62-B18C-6B61DB23F1E6}" type="datetime1">
              <a:rPr lang="en-US" smtClean="0"/>
              <a:t>1/9/2026</a:t>
            </a:fld>
            <a:endParaRPr lang="en-US"/>
          </a:p>
        </p:txBody>
      </p:sp>
      <p:sp>
        <p:nvSpPr>
          <p:cNvPr id="8" name="Footer Placeholder 7"/>
          <p:cNvSpPr>
            <a:spLocks noGrp="1"/>
          </p:cNvSpPr>
          <p:nvPr>
            <p:ph type="ftr" sz="quarter" idx="11"/>
          </p:nvPr>
        </p:nvSpPr>
        <p:spPr/>
        <p:txBody>
          <a:bodyPr/>
          <a:lstStyle/>
          <a:p>
            <a:endParaRPr lang="en-US"/>
          </a:p>
        </p:txBody>
      </p:sp>
      <p:sp>
        <p:nvSpPr>
          <p:cNvPr id="2" name="Slide Number Placeholder 1">
            <a:extLst>
              <a:ext uri="{FF2B5EF4-FFF2-40B4-BE49-F238E27FC236}">
                <a16:creationId xmlns:a16="http://schemas.microsoft.com/office/drawing/2014/main" id="{D7077BEE-C8DB-9C3A-FC12-143261392375}"/>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008205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36775E7-8B17-46E9-B54A-54EFFCDD436B}" type="datetime1">
              <a:rPr lang="en-US" smtClean="0"/>
              <a:t>1/9/2026</a:t>
            </a:fld>
            <a:endParaRPr lang="en-US"/>
          </a:p>
        </p:txBody>
      </p:sp>
      <p:sp>
        <p:nvSpPr>
          <p:cNvPr id="4" name="Footer Placeholder 3"/>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F556D-3043-8145-51D7-401A27775CC9}"/>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28150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6F6B45-E9C3-F12C-DA8D-86384A3A6E55}"/>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Rectangle 3">
            <a:extLst>
              <a:ext uri="{FF2B5EF4-FFF2-40B4-BE49-F238E27FC236}">
                <a16:creationId xmlns:a16="http://schemas.microsoft.com/office/drawing/2014/main" id="{A0659C67-6043-6AD9-9A89-E5290E223836}"/>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1971203"/>
          </a:xfrm>
        </p:spPr>
        <p:txBody>
          <a:bodyPr anchor="b" anchorCtr="0">
            <a:normAutofit/>
          </a:bodyPr>
          <a:lstStyle>
            <a:lvl1pPr algn="ctr">
              <a:lnSpc>
                <a:spcPct val="85000"/>
              </a:lnSpc>
              <a:defRPr sz="8000" b="0">
                <a:solidFill>
                  <a:schemeClr val="tx1">
                    <a:lumMod val="85000"/>
                    <a:lumOff val="15000"/>
                  </a:schemeClr>
                </a:solidFill>
              </a:defRPr>
            </a:lvl1pPr>
          </a:lstStyle>
          <a:p>
            <a:r>
              <a:rPr lang="en-US" dirty="0"/>
              <a:t>Click to edit Master title style</a:t>
            </a:r>
          </a:p>
        </p:txBody>
      </p:sp>
      <p:cxnSp>
        <p:nvCxnSpPr>
          <p:cNvPr id="9" name="Straight Connector 8"/>
          <p:cNvCxnSpPr>
            <a:cxnSpLocks/>
          </p:cNvCxnSpPr>
          <p:nvPr/>
        </p:nvCxnSpPr>
        <p:spPr>
          <a:xfrm>
            <a:off x="2133234" y="2746006"/>
            <a:ext cx="7922386" cy="2264"/>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6" name="Picture 11" descr="Official Seal of the California Department of Education.">
            <a:extLst>
              <a:ext uri="{FF2B5EF4-FFF2-40B4-BE49-F238E27FC236}">
                <a16:creationId xmlns:a16="http://schemas.microsoft.com/office/drawing/2014/main" id="{34FFB8FB-AFF8-57B8-B09C-FA805E14299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13586" y="2933932"/>
            <a:ext cx="3164828" cy="3164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4C84D77-05FF-09EC-04DF-49049510942E}"/>
              </a:ext>
            </a:extLst>
          </p:cNvPr>
          <p:cNvSpPr/>
          <p:nvPr userDrawn="1"/>
        </p:nvSpPr>
        <p:spPr>
          <a:xfrm>
            <a:off x="1097280" y="6506339"/>
            <a:ext cx="9985898" cy="261610"/>
          </a:xfrm>
          <a:prstGeom prst="rect">
            <a:avLst/>
          </a:prstGeom>
        </p:spPr>
        <p:txBody>
          <a:bodyPr wrap="squar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altLang="en-US" sz="11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a:t>
            </a: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State Superintendent of Public Instruction				        California Department of Education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68994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16" y="0"/>
            <a:ext cx="4050791"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82633" y="374073"/>
            <a:ext cx="3507971" cy="2506286"/>
          </a:xfrm>
        </p:spPr>
        <p:txBody>
          <a:bodyPr anchor="b">
            <a:normAutofit/>
          </a:bodyPr>
          <a:lstStyle>
            <a:lvl1pPr>
              <a:defRPr sz="4800" b="0">
                <a:solidFill>
                  <a:srgbClr val="FFFFFF"/>
                </a:solidFill>
              </a:defRPr>
            </a:lvl1pPr>
          </a:lstStyle>
          <a:p>
            <a:r>
              <a:rPr lang="en-US" dirty="0"/>
              <a:t>Click to edit Master title style</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2"/>
          <p:cNvSpPr>
            <a:spLocks noGrp="1"/>
          </p:cNvSpPr>
          <p:nvPr>
            <p:ph idx="1"/>
          </p:nvPr>
        </p:nvSpPr>
        <p:spPr>
          <a:xfrm>
            <a:off x="4272741" y="374073"/>
            <a:ext cx="7631083" cy="59311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2438EBE-4099-4E23-A76C-12D70AF4AE13}" type="datetime1">
              <a:rPr lang="en-US" smtClean="0"/>
              <a:t>1/9/2026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pic>
        <p:nvPicPr>
          <p:cNvPr id="12" name="Picture 11"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0" name="Slide Number Placeholder 9">
            <a:extLst>
              <a:ext uri="{FF2B5EF4-FFF2-40B4-BE49-F238E27FC236}">
                <a16:creationId xmlns:a16="http://schemas.microsoft.com/office/drawing/2014/main" id="{4CA76754-19E0-1D2F-2B1C-A1F9647045B3}"/>
              </a:ext>
            </a:extLst>
          </p:cNvPr>
          <p:cNvSpPr>
            <a:spLocks noGrp="1"/>
          </p:cNvSpPr>
          <p:nvPr>
            <p:ph type="sldNum" sz="quarter" idx="12"/>
          </p:nvPr>
        </p:nvSpPr>
        <p:spPr/>
        <p:txBody>
          <a:bodyPr/>
          <a:lstStyle>
            <a:lvl1pPr>
              <a:defRPr>
                <a:solidFill>
                  <a:schemeClr val="tx1"/>
                </a:solidFill>
              </a:defRPr>
            </a:lvl1p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336561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02E0B8-F008-3E71-EE3D-092C81B86A50}"/>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7F706B8C-C28B-C62E-C0A9-15AA604D677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2" name="Picture 11"/>
          <p:cNvPicPr>
            <a:picLocks noChangeAspect="1"/>
          </p:cNvPicPr>
          <p:nvPr userDrawn="1"/>
        </p:nvPicPr>
        <p:blipFill rotWithShape="1">
          <a:blip r:embed="rId3">
            <a:extLst>
              <a:ext uri="{28A0092B-C50C-407E-A947-70E740481C1C}">
                <a14:useLocalDpi xmlns:a14="http://schemas.microsoft.com/office/drawing/2010/main" val="0"/>
              </a:ext>
            </a:extLst>
          </a:blip>
          <a:srcRect l="4675"/>
          <a:stretch/>
        </p:blipFill>
        <p:spPr>
          <a:xfrm>
            <a:off x="440575" y="5684173"/>
            <a:ext cx="3333404" cy="666750"/>
          </a:xfrm>
          <a:prstGeom prst="rect">
            <a:avLst/>
          </a:prstGeom>
        </p:spPr>
      </p:pic>
      <p:sp>
        <p:nvSpPr>
          <p:cNvPr id="13" name="Rectangle 12"/>
          <p:cNvSpPr/>
          <p:nvPr userDrawn="1"/>
        </p:nvSpPr>
        <p:spPr>
          <a:xfrm>
            <a:off x="440575" y="6498595"/>
            <a:ext cx="10642603" cy="261610"/>
          </a:xfrm>
          <a:prstGeom prst="rect">
            <a:avLst/>
          </a:prstGeom>
        </p:spPr>
        <p:txBody>
          <a:bodyPr wrap="square">
            <a:spAutoFit/>
          </a:bodyPr>
          <a:lstStyle/>
          <a:p>
            <a:pPr marL="0" marR="0" lvl="0" indent="0" algn="l" defTabSz="914400" rtl="0" eaLnBrk="0" fontAlgn="base" latinLnBrk="0" hangingPunct="0">
              <a:lnSpc>
                <a:spcPct val="100000"/>
              </a:lnSpc>
              <a:spcBef>
                <a:spcPts val="800"/>
              </a:spcBef>
              <a:spcAft>
                <a:spcPct val="0"/>
              </a:spcAft>
              <a:buClrTx/>
              <a:buSzTx/>
              <a:buFontTx/>
              <a:buNone/>
              <a:tabLst/>
              <a:defRPr/>
            </a:pPr>
            <a:r>
              <a:rPr kumimoji="0" lang="en-US" altLang="en-US" sz="11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Tony Thurmond, State Superintendent of Public Instruction</a:t>
            </a:r>
            <a:endParaRPr kumimoji="0" lang="en-US" altLang="en-US" sz="12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5509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F83BE5-3551-D54E-7ED2-13228422A294}"/>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Rectangle 4">
            <a:extLst>
              <a:ext uri="{FF2B5EF4-FFF2-40B4-BE49-F238E27FC236}">
                <a16:creationId xmlns:a16="http://schemas.microsoft.com/office/drawing/2014/main" id="{FA3CD37F-F8E1-534E-4D52-01C708B94CA0}"/>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485502" y="758952"/>
            <a:ext cx="9152313"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2576943" y="4343400"/>
            <a:ext cx="898837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Picture 11"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extLst>
      <p:ext uri="{BB962C8B-B14F-4D97-AF65-F5344CB8AC3E}">
        <p14:creationId xmlns:p14="http://schemas.microsoft.com/office/powerpoint/2010/main" val="2897587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Layout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E7DE9-380A-132C-DBC9-67B69C9D8849}"/>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BE03F729-0CDC-07D7-4C26-561FD04CFE67}"/>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60A64DBD-A168-40FA-8F4F-A85FB9B059D8}" type="datetime1">
              <a:rPr lang="en-US" smtClean="0"/>
              <a:t>1/9/2026</a:t>
            </a:fld>
            <a:endParaRPr lang="en-US" dirty="0"/>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dirty="0"/>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dirty="0"/>
              <a:t>Click to edit Master title style</a:t>
            </a:r>
          </a:p>
        </p:txBody>
      </p:sp>
      <p:sp>
        <p:nvSpPr>
          <p:cNvPr id="12" name="Content Placeholder 2">
            <a:extLst>
              <a:ext uri="{FF2B5EF4-FFF2-40B4-BE49-F238E27FC236}">
                <a16:creationId xmlns:a16="http://schemas.microsoft.com/office/drawing/2014/main" id="{B534F4EB-A438-F3B4-85EA-40CCA752D315}"/>
              </a:ext>
            </a:extLst>
          </p:cNvPr>
          <p:cNvSpPr>
            <a:spLocks noGrp="1"/>
          </p:cNvSpPr>
          <p:nvPr>
            <p:ph idx="1"/>
          </p:nvPr>
        </p:nvSpPr>
        <p:spPr>
          <a:xfrm>
            <a:off x="2111489" y="1815262"/>
            <a:ext cx="10058400" cy="43555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5580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wo Content Side-by-S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C30D084-374C-44C1-B1C2-F3E95B1263FB}"/>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99658B6-FC6C-20A7-CF48-CF0B1165020A}"/>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0"/>
            <a:ext cx="1886297" cy="6334316"/>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pic>
        <p:nvPicPr>
          <p:cNvPr id="14" name="Picture 11" descr="Official Seal of the California Department of Education."/>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192" y="758952"/>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1"/>
          <p:cNvSpPr>
            <a:spLocks noChangeArrowheads="1"/>
          </p:cNvSpPr>
          <p:nvPr userDrawn="1"/>
        </p:nvSpPr>
        <p:spPr bwMode="auto">
          <a:xfrm>
            <a:off x="101367" y="2298827"/>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a:t>
            </a:r>
            <a:r>
              <a:rPr lang="en-US" altLang="en-US" sz="1200" b="1" baseline="0" dirty="0">
                <a:solidFill>
                  <a:srgbClr val="070C51"/>
                </a:solidFill>
                <a:latin typeface="Arial" panose="020B0604020202020204" pitchFamily="34" charset="0"/>
              </a:rPr>
              <a:t>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
        <p:nvSpPr>
          <p:cNvPr id="4" name="Date Placeholder 3">
            <a:extLst>
              <a:ext uri="{FF2B5EF4-FFF2-40B4-BE49-F238E27FC236}">
                <a16:creationId xmlns:a16="http://schemas.microsoft.com/office/drawing/2014/main" id="{3D8DEDF2-6941-01F0-A0F9-0F4504ADB010}"/>
              </a:ext>
            </a:extLst>
          </p:cNvPr>
          <p:cNvSpPr>
            <a:spLocks noGrp="1"/>
          </p:cNvSpPr>
          <p:nvPr>
            <p:ph type="dt" sz="half" idx="10"/>
          </p:nvPr>
        </p:nvSpPr>
        <p:spPr/>
        <p:txBody>
          <a:bodyPr/>
          <a:lstStyle/>
          <a:p>
            <a:fld id="{60A64DBD-A168-40FA-8F4F-A85FB9B059D8}" type="datetime1">
              <a:rPr lang="en-US" smtClean="0"/>
              <a:t>1/9/2026</a:t>
            </a:fld>
            <a:endParaRPr lang="en-US" dirty="0"/>
          </a:p>
        </p:txBody>
      </p:sp>
      <p:sp>
        <p:nvSpPr>
          <p:cNvPr id="5" name="Footer Placeholder 4">
            <a:extLst>
              <a:ext uri="{FF2B5EF4-FFF2-40B4-BE49-F238E27FC236}">
                <a16:creationId xmlns:a16="http://schemas.microsoft.com/office/drawing/2014/main" id="{077FCD78-6EAE-36ED-6D08-83660CA99B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00B29E-2975-E263-D8EB-4D987286798A}"/>
              </a:ext>
            </a:extLst>
          </p:cNvPr>
          <p:cNvSpPr>
            <a:spLocks noGrp="1"/>
          </p:cNvSpPr>
          <p:nvPr>
            <p:ph type="sldNum" sz="quarter" idx="12"/>
          </p:nvPr>
        </p:nvSpPr>
        <p:spPr/>
        <p:txBody>
          <a:bodyPr/>
          <a:lstStyle/>
          <a:p>
            <a:fld id="{425B8834-9231-4E95-9474-5E208B968EA0}" type="slidenum">
              <a:rPr lang="en-US" smtClean="0"/>
              <a:pPr/>
              <a:t>‹#›</a:t>
            </a:fld>
            <a:endParaRPr lang="en-US" dirty="0"/>
          </a:p>
        </p:txBody>
      </p:sp>
      <p:sp>
        <p:nvSpPr>
          <p:cNvPr id="10" name="Title 1">
            <a:extLst>
              <a:ext uri="{FF2B5EF4-FFF2-40B4-BE49-F238E27FC236}">
                <a16:creationId xmlns:a16="http://schemas.microsoft.com/office/drawing/2014/main" id="{91794BEA-95FF-06A3-3E41-18BA904775FC}"/>
              </a:ext>
            </a:extLst>
          </p:cNvPr>
          <p:cNvSpPr>
            <a:spLocks noGrp="1"/>
          </p:cNvSpPr>
          <p:nvPr>
            <p:ph type="title"/>
          </p:nvPr>
        </p:nvSpPr>
        <p:spPr>
          <a:xfrm>
            <a:off x="2111489" y="256132"/>
            <a:ext cx="10058400" cy="1450757"/>
          </a:xfrm>
        </p:spPr>
        <p:txBody>
          <a:bodyPr/>
          <a:lstStyle/>
          <a:p>
            <a:r>
              <a:rPr lang="en-US" dirty="0"/>
              <a:t>Click to edit Master title style</a:t>
            </a:r>
          </a:p>
        </p:txBody>
      </p:sp>
      <p:sp>
        <p:nvSpPr>
          <p:cNvPr id="2" name="Content Placeholder 2">
            <a:extLst>
              <a:ext uri="{FF2B5EF4-FFF2-40B4-BE49-F238E27FC236}">
                <a16:creationId xmlns:a16="http://schemas.microsoft.com/office/drawing/2014/main" id="{0E7B8E32-F16F-47BB-18AF-795D4F07B095}"/>
              </a:ext>
            </a:extLst>
          </p:cNvPr>
          <p:cNvSpPr>
            <a:spLocks noGrp="1"/>
          </p:cNvSpPr>
          <p:nvPr>
            <p:ph sz="half" idx="1"/>
          </p:nvPr>
        </p:nvSpPr>
        <p:spPr>
          <a:xfrm>
            <a:off x="2111487" y="1826197"/>
            <a:ext cx="4937760" cy="4388811"/>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3">
            <a:extLst>
              <a:ext uri="{FF2B5EF4-FFF2-40B4-BE49-F238E27FC236}">
                <a16:creationId xmlns:a16="http://schemas.microsoft.com/office/drawing/2014/main" id="{EAB768DA-43CF-929C-78A6-2466B367FC77}"/>
              </a:ext>
            </a:extLst>
          </p:cNvPr>
          <p:cNvSpPr>
            <a:spLocks noGrp="1"/>
          </p:cNvSpPr>
          <p:nvPr>
            <p:ph sz="half" idx="2"/>
          </p:nvPr>
        </p:nvSpPr>
        <p:spPr>
          <a:xfrm>
            <a:off x="7232129" y="1826198"/>
            <a:ext cx="4937760" cy="43888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33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Content - use th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097280" y="1845734"/>
            <a:ext cx="3227585" cy="26521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dirty="0"/>
          </a:p>
        </p:txBody>
      </p:sp>
      <p:sp>
        <p:nvSpPr>
          <p:cNvPr id="11" name="Content Placeholder 10">
            <a:extLst>
              <a:ext uri="{FF2B5EF4-FFF2-40B4-BE49-F238E27FC236}">
                <a16:creationId xmlns:a16="http://schemas.microsoft.com/office/drawing/2014/main" id="{F8A4A3CA-930E-7E1D-C854-7D47A70810BA}"/>
              </a:ext>
            </a:extLst>
          </p:cNvPr>
          <p:cNvSpPr>
            <a:spLocks noGrp="1"/>
          </p:cNvSpPr>
          <p:nvPr>
            <p:ph sz="quarter" idx="13"/>
          </p:nvPr>
        </p:nvSpPr>
        <p:spPr>
          <a:xfrm>
            <a:off x="4633913" y="1846263"/>
            <a:ext cx="3063875"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B8BC73A5-A0D5-DCC0-9E77-C5BA063FA297}"/>
              </a:ext>
            </a:extLst>
          </p:cNvPr>
          <p:cNvSpPr>
            <a:spLocks noGrp="1"/>
          </p:cNvSpPr>
          <p:nvPr>
            <p:ph sz="quarter" idx="14"/>
          </p:nvPr>
        </p:nvSpPr>
        <p:spPr>
          <a:xfrm>
            <a:off x="7908925" y="1846263"/>
            <a:ext cx="3246438" cy="2651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1747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1 Content - use th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1097280" y="1845733"/>
            <a:ext cx="10058400" cy="43780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A362FD16-C85E-14A4-FC9C-599E0A8DD3F4}"/>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105212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040C0-45E5-E329-5B2A-4180B8D051FB}"/>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72797FF-8CCF-83EA-6B31-BE8CECE58BC8}"/>
              </a:ext>
            </a:extLst>
          </p:cNvPr>
          <p:cNvSpPr>
            <a:spLocks noGrp="1"/>
          </p:cNvSpPr>
          <p:nvPr>
            <p:ph type="dt" sz="half" idx="10"/>
          </p:nvPr>
        </p:nvSpPr>
        <p:spPr/>
        <p:txBody>
          <a:bodyPr/>
          <a:lstStyle/>
          <a:p>
            <a:fld id="{60A64DBD-A168-40FA-8F4F-A85FB9B059D8}" type="datetime1">
              <a:rPr lang="en-US" smtClean="0"/>
              <a:t>1/9/2026</a:t>
            </a:fld>
            <a:endParaRPr lang="en-US" dirty="0"/>
          </a:p>
        </p:txBody>
      </p:sp>
      <p:sp>
        <p:nvSpPr>
          <p:cNvPr id="4" name="Footer Placeholder 3">
            <a:extLst>
              <a:ext uri="{FF2B5EF4-FFF2-40B4-BE49-F238E27FC236}">
                <a16:creationId xmlns:a16="http://schemas.microsoft.com/office/drawing/2014/main" id="{3B5E0E41-D20A-9813-FFE6-67A21D7C51B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8E65875-2D55-7E79-0EE7-D113CA96920C}"/>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1594653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11CE7E-1083-C16D-F3C3-B9C9268DB17A}"/>
              </a:ext>
              <a:ext uri="{C183D7F6-B498-43B3-948B-1728B52AA6E4}">
                <adec:decorative xmlns:adec="http://schemas.microsoft.com/office/drawing/2017/decorative" val="1"/>
              </a:ext>
            </a:extLst>
          </p:cNvPr>
          <p:cNvSpPr/>
          <p:nvPr userDrawn="1"/>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85F57475-BBA7-3C65-E6EC-988514E70735}"/>
              </a:ext>
              <a:ext uri="{C183D7F6-B498-43B3-948B-1728B52AA6E4}">
                <adec:decorative xmlns:adec="http://schemas.microsoft.com/office/drawing/2017/decorative" val="1"/>
              </a:ext>
            </a:extLst>
          </p:cNvPr>
          <p:cNvSpPr/>
          <p:nvPr userDrawn="1"/>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893DD8A-1BCA-48E1-894D-EFA5885BB43B}" type="datetime1">
              <a:rPr lang="en-US" smtClean="0"/>
              <a:t>1/9/2026</a:t>
            </a:fld>
            <a:endParaRPr lang="en-US"/>
          </a:p>
        </p:txBody>
      </p:sp>
      <p:sp>
        <p:nvSpPr>
          <p:cNvPr id="5" name="Footer Placeholder 4"/>
          <p:cNvSpPr>
            <a:spLocks noGrp="1"/>
          </p:cNvSpPr>
          <p:nvPr>
            <p:ph type="ftr" sz="quarter" idx="11"/>
          </p:nvPr>
        </p:nvSpPr>
        <p:spPr/>
        <p:txBody>
          <a:bodyPr/>
          <a:lstStyle/>
          <a:p>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The Seal of the California Department of Educatio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10" name="Slide Number Placeholder 9">
            <a:extLst>
              <a:ext uri="{FF2B5EF4-FFF2-40B4-BE49-F238E27FC236}">
                <a16:creationId xmlns:a16="http://schemas.microsoft.com/office/drawing/2014/main" id="{3AB62BA2-9FB2-BD9E-2111-1E8753AF5F19}"/>
              </a:ext>
            </a:extLst>
          </p:cNvPr>
          <p:cNvSpPr>
            <a:spLocks noGrp="1"/>
          </p:cNvSpPr>
          <p:nvPr>
            <p:ph type="sldNum" sz="quarter" idx="12"/>
          </p:nvPr>
        </p:nvSpPr>
        <p:spPr/>
        <p:txBody>
          <a:body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218823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6409113"/>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C183D7F6-B498-43B3-948B-1728B52AA6E4}">
                <adec:decorative xmlns:adec="http://schemas.microsoft.com/office/drawing/2017/decorative" val="1"/>
              </a:ext>
            </a:extLst>
          </p:cNvPr>
          <p:cNvSpPr/>
          <p:nvPr/>
        </p:nvSpPr>
        <p:spPr>
          <a:xfrm>
            <a:off x="1" y="6355080"/>
            <a:ext cx="12191999" cy="45719"/>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3"/>
            <a:ext cx="10058400" cy="4355561"/>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0A64DBD-A168-40FA-8F4F-A85FB9B059D8}" type="datetime1">
              <a:rPr lang="en-US" smtClean="0"/>
              <a:t>1/9/2026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cxnSp>
        <p:nvCxnSpPr>
          <p:cNvPr id="10" name="Straight Connector 9"/>
          <p:cNvCxnSpPr/>
          <p:nvPr userDrawn="1"/>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The Seal of the California Department of Education"/>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167569" y="6435367"/>
            <a:ext cx="406810" cy="403555"/>
          </a:xfrm>
          <a:prstGeom prst="rect">
            <a:avLst/>
          </a:prstGeom>
        </p:spPr>
      </p:pic>
      <p:sp>
        <p:nvSpPr>
          <p:cNvPr id="8" name="Slide Number Placeholder 7">
            <a:extLst>
              <a:ext uri="{FF2B5EF4-FFF2-40B4-BE49-F238E27FC236}">
                <a16:creationId xmlns:a16="http://schemas.microsoft.com/office/drawing/2014/main" id="{72E52A00-4638-640A-2163-F2ADE0D4C9B2}"/>
              </a:ext>
            </a:extLst>
          </p:cNvPr>
          <p:cNvSpPr>
            <a:spLocks noGrp="1"/>
          </p:cNvSpPr>
          <p:nvPr>
            <p:ph type="sldNum" sz="quarter" idx="4"/>
          </p:nvPr>
        </p:nvSpPr>
        <p:spPr>
          <a:xfrm>
            <a:off x="8610600" y="6459785"/>
            <a:ext cx="2484120" cy="365124"/>
          </a:xfrm>
          <a:prstGeom prst="rect">
            <a:avLst/>
          </a:prstGeom>
        </p:spPr>
        <p:txBody>
          <a:bodyPr vert="horz" lIns="91440" tIns="45720" rIns="91440" bIns="45720" rtlCol="0" anchor="ctr"/>
          <a:lstStyle>
            <a:lvl1pPr algn="r">
              <a:defRPr sz="2400">
                <a:solidFill>
                  <a:schemeClr val="bg1"/>
                </a:solidFill>
              </a:defRPr>
            </a:lvl1pPr>
          </a:lstStyle>
          <a:p>
            <a:fld id="{425B8834-9231-4E95-9474-5E208B968EA0}" type="slidenum">
              <a:rPr lang="en-US" smtClean="0"/>
              <a:pPr/>
              <a:t>‹#›</a:t>
            </a:fld>
            <a:endParaRPr lang="en-US" dirty="0"/>
          </a:p>
        </p:txBody>
      </p:sp>
    </p:spTree>
    <p:extLst>
      <p:ext uri="{BB962C8B-B14F-4D97-AF65-F5344CB8AC3E}">
        <p14:creationId xmlns:p14="http://schemas.microsoft.com/office/powerpoint/2010/main" val="2277452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74" r:id="rId5"/>
    <p:sldLayoutId id="2147483664" r:id="rId6"/>
    <p:sldLayoutId id="2147483675" r:id="rId7"/>
    <p:sldLayoutId id="2147483672" r:id="rId8"/>
    <p:sldLayoutId id="2147483665" r:id="rId9"/>
    <p:sldLayoutId id="2147483666" r:id="rId10"/>
    <p:sldLayoutId id="2147483667" r:id="rId11"/>
    <p:sldLayoutId id="2147483668" r:id="rId12"/>
    <p:sldLayoutId id="2147483669" r:id="rId13"/>
    <p:sldLayoutId id="2147483671" r:id="rId14"/>
    <p:sldLayoutId id="2147483670" r:id="rId15"/>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176213" indent="-176213" algn="l" defTabSz="914400" rtl="0" eaLnBrk="1" latinLnBrk="0" hangingPunct="1">
        <a:lnSpc>
          <a:spcPct val="90000"/>
        </a:lnSpc>
        <a:spcBef>
          <a:spcPts val="1200"/>
        </a:spcBef>
        <a:spcAft>
          <a:spcPts val="200"/>
        </a:spcAft>
        <a:buClrTx/>
        <a:buSzPct val="100000"/>
        <a:buFont typeface="Arial" panose="020B0604020202020204" pitchFamily="34" charset="0"/>
        <a:buChar char="•"/>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hyperlink" Target="https://go.usa.gov/xfAC2" TargetMode="External"/><Relationship Id="rId7" Type="http://schemas.openxmlformats.org/officeDocument/2006/relationships/image" Target="../media/image16.png"/><Relationship Id="rId2" Type="http://schemas.openxmlformats.org/officeDocument/2006/relationships/hyperlink" Target="https://go.usa.gov/xfAWr" TargetMode="Externa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hyperlink" Target="https://leginfo.legislature.ca.gov/faces/billNavClient.xhtml?bill_id=202520260SB101" TargetMode="Externa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76.xml"/><Relationship Id="rId2" Type="http://schemas.openxmlformats.org/officeDocument/2006/relationships/image" Target="../media/image20.png"/><Relationship Id="rId1" Type="http://schemas.openxmlformats.org/officeDocument/2006/relationships/slideLayout" Target="../slideLayouts/slideLayout11.xml"/><Relationship Id="rId5" Type="http://schemas.openxmlformats.org/officeDocument/2006/relationships/image" Target="../media/image8.sv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e.ca.gov/sp/sw/t1/essaassistdatafiles.asp" TargetMode="Externa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2.ed.gov/policy/elsec/leg/essa/snsfinalguidance06192019.pdf" TargetMode="External"/><Relationship Id="rId2" Type="http://schemas.openxmlformats.org/officeDocument/2006/relationships/hyperlink" Target="https://www.ecfr.gov/current/title-2/subtitle-A/chapter-II/part-200" TargetMode="External"/><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3.cde.ca.gov/gmart/gmartlogon.aspx" TargetMode="Externa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2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e.ca.gov/sp/sw/t1/csicoeproginformation21.asp" TargetMode="Externa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cde.ca.gov/sp/sw/t1/essawebinars.asp" TargetMode="Externa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s://www.cde.ca.gov/sp/sw/t1/csicoeapp.asp" TargetMode="External"/><Relationship Id="rId2" Type="http://schemas.openxmlformats.org/officeDocument/2006/relationships/hyperlink" Target="GMART" TargetMode="External"/><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e.ca.gov/sp/sw/t1/gmartinstructions.asp" TargetMode="Externa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diagramLayout" Target="../diagrams/layout4.xml"/><Relationship Id="rId7" Type="http://schemas.openxmlformats.org/officeDocument/2006/relationships/image" Target="../media/image11.png"/><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cde.ca.gov/sp/sw/t1/essawebinars.asp"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hyperlink" Target="CSI%20COE%20Fiscal%20Information%20web%20page." TargetMode="External"/><Relationship Id="rId2" Type="http://schemas.openxmlformats.org/officeDocument/2006/relationships/hyperlink" Target="https://www.cde.ca.gov/schooldirectory/" TargetMode="External"/><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ESSACOE@cde.ca.gov" TargetMode="Externa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5.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 Id="rId5" Type="http://schemas.openxmlformats.org/officeDocument/2006/relationships/image" Target="../media/image12.svg"/><Relationship Id="rId4" Type="http://schemas.openxmlformats.org/officeDocument/2006/relationships/image" Target="../media/image1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hyperlink" Target="mailto:RBell@cde.ca.gov" TargetMode="External"/><Relationship Id="rId5" Type="http://schemas.openxmlformats.org/officeDocument/2006/relationships/hyperlink" Target="mailto:RBernstein@cde.ca.gov" TargetMode="External"/><Relationship Id="rId4" Type="http://schemas.openxmlformats.org/officeDocument/2006/relationships/hyperlink" Target="mailto:ESSACOE@cde.ca.gov"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commons.wikimedia.org/wiki/Category:California_Department_of_Education" TargetMode="External"/><Relationship Id="rId2" Type="http://schemas.openxmlformats.org/officeDocument/2006/relationships/image" Target="../media/image47.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73.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55A3A-207E-65CA-2626-A37E704430B4}"/>
              </a:ext>
            </a:extLst>
          </p:cNvPr>
          <p:cNvSpPr>
            <a:spLocks noGrp="1"/>
          </p:cNvSpPr>
          <p:nvPr>
            <p:ph type="ctrTitle"/>
          </p:nvPr>
        </p:nvSpPr>
        <p:spPr>
          <a:xfrm>
            <a:off x="1884784" y="758952"/>
            <a:ext cx="10307216" cy="3566160"/>
          </a:xfrm>
        </p:spPr>
        <p:txBody>
          <a:bodyPr>
            <a:noAutofit/>
          </a:bodyPr>
          <a:lstStyle/>
          <a:p>
            <a:pPr algn="ctr"/>
            <a:r>
              <a:rPr lang="en-US" sz="4400" b="1" dirty="0">
                <a:solidFill>
                  <a:schemeClr val="tx1"/>
                </a:solidFill>
                <a:latin typeface="Arial" panose="020B0604020202020204" pitchFamily="34" charset="0"/>
                <a:cs typeface="Arial" panose="020B0604020202020204" pitchFamily="34" charset="0"/>
              </a:rPr>
              <a:t>2025–26 </a:t>
            </a:r>
            <a:r>
              <a:rPr lang="en" sz="4400" b="1" dirty="0">
                <a:solidFill>
                  <a:schemeClr val="tx1"/>
                </a:solidFill>
                <a:latin typeface="Arial" panose="020B0604020202020204" pitchFamily="34" charset="0"/>
                <a:cs typeface="Arial" panose="020B0604020202020204" pitchFamily="34" charset="0"/>
              </a:rPr>
              <a:t>Every Student Succeeds Act Comprehensive Support and Improvement </a:t>
            </a:r>
            <a:br>
              <a:rPr lang="en" sz="4400" b="1" dirty="0">
                <a:solidFill>
                  <a:schemeClr val="tx1"/>
                </a:solidFill>
                <a:latin typeface="Arial" panose="020B0604020202020204" pitchFamily="34" charset="0"/>
                <a:cs typeface="Arial" panose="020B0604020202020204" pitchFamily="34" charset="0"/>
              </a:rPr>
            </a:br>
            <a:r>
              <a:rPr lang="en" sz="4400" b="1" dirty="0">
                <a:solidFill>
                  <a:schemeClr val="tx1"/>
                </a:solidFill>
                <a:latin typeface="Arial" panose="020B0604020202020204" pitchFamily="34" charset="0"/>
                <a:cs typeface="Arial" panose="020B0604020202020204" pitchFamily="34" charset="0"/>
              </a:rPr>
              <a:t>County Office o</a:t>
            </a:r>
            <a:r>
              <a:rPr lang="en-US" sz="4400" b="1" dirty="0">
                <a:solidFill>
                  <a:schemeClr val="tx1"/>
                </a:solidFill>
                <a:latin typeface="Arial" panose="020B0604020202020204" pitchFamily="34" charset="0"/>
                <a:cs typeface="Arial" panose="020B0604020202020204" pitchFamily="34" charset="0"/>
              </a:rPr>
              <a:t>f </a:t>
            </a:r>
            <a:r>
              <a:rPr lang="en" sz="4400" b="1" dirty="0">
                <a:solidFill>
                  <a:schemeClr val="tx1"/>
                </a:solidFill>
                <a:latin typeface="Arial" panose="020B0604020202020204" pitchFamily="34" charset="0"/>
                <a:cs typeface="Arial" panose="020B0604020202020204" pitchFamily="34" charset="0"/>
              </a:rPr>
              <a:t>Education </a:t>
            </a:r>
            <a:br>
              <a:rPr lang="en" sz="4400" b="1" dirty="0">
                <a:solidFill>
                  <a:schemeClr val="tx1"/>
                </a:solidFill>
                <a:latin typeface="Arial" panose="020B0604020202020204" pitchFamily="34" charset="0"/>
                <a:cs typeface="Arial" panose="020B0604020202020204" pitchFamily="34" charset="0"/>
              </a:rPr>
            </a:br>
            <a:r>
              <a:rPr lang="en" sz="4400" b="1" dirty="0">
                <a:solidFill>
                  <a:schemeClr val="tx1"/>
                </a:solidFill>
                <a:latin typeface="Arial" panose="020B0604020202020204" pitchFamily="34" charset="0"/>
                <a:cs typeface="Arial" panose="020B0604020202020204" pitchFamily="34" charset="0"/>
              </a:rPr>
              <a:t>Plan Approval </a:t>
            </a:r>
            <a:br>
              <a:rPr lang="en" sz="4400" b="1" dirty="0">
                <a:solidFill>
                  <a:schemeClr val="tx1"/>
                </a:solidFill>
                <a:latin typeface="Arial" panose="020B0604020202020204" pitchFamily="34" charset="0"/>
                <a:cs typeface="Arial" panose="020B0604020202020204" pitchFamily="34" charset="0"/>
              </a:rPr>
            </a:br>
            <a:r>
              <a:rPr lang="en" sz="4400" b="1" dirty="0">
                <a:solidFill>
                  <a:schemeClr val="tx1"/>
                </a:solidFill>
                <a:latin typeface="Arial" panose="020B0604020202020204" pitchFamily="34" charset="0"/>
                <a:cs typeface="Arial" panose="020B0604020202020204" pitchFamily="34" charset="0"/>
              </a:rPr>
              <a:t>Application for Funding Webinar</a:t>
            </a:r>
            <a:endParaRPr lang="en-US" sz="4400" dirty="0">
              <a:solidFill>
                <a:schemeClr val="tx1"/>
              </a:solidFill>
            </a:endParaRPr>
          </a:p>
        </p:txBody>
      </p:sp>
      <p:sp>
        <p:nvSpPr>
          <p:cNvPr id="3" name="Subtitle 2">
            <a:extLst>
              <a:ext uri="{FF2B5EF4-FFF2-40B4-BE49-F238E27FC236}">
                <a16:creationId xmlns:a16="http://schemas.microsoft.com/office/drawing/2014/main" id="{C4BEAD83-0F4D-DA80-E112-9C4A849ED700}"/>
              </a:ext>
            </a:extLst>
          </p:cNvPr>
          <p:cNvSpPr>
            <a:spLocks noGrp="1"/>
          </p:cNvSpPr>
          <p:nvPr>
            <p:ph type="subTitle" idx="1"/>
          </p:nvPr>
        </p:nvSpPr>
        <p:spPr>
          <a:xfrm>
            <a:off x="2561994" y="4774597"/>
            <a:ext cx="9155085" cy="1143000"/>
          </a:xfrm>
        </p:spPr>
        <p:txBody>
          <a:bodyPr>
            <a:normAutofit/>
          </a:bodyPr>
          <a:lstStyle/>
          <a:p>
            <a:pPr algn="ctr"/>
            <a:r>
              <a:rPr lang="en-US" sz="3600" cap="none" dirty="0">
                <a:solidFill>
                  <a:schemeClr val="tx1"/>
                </a:solidFill>
              </a:rPr>
              <a:t>California Department of Education</a:t>
            </a:r>
            <a:br>
              <a:rPr lang="en-US" sz="3600" cap="none" dirty="0">
                <a:solidFill>
                  <a:schemeClr val="tx1"/>
                </a:solidFill>
              </a:rPr>
            </a:br>
            <a:r>
              <a:rPr lang="en-US" sz="3600" cap="none" dirty="0">
                <a:solidFill>
                  <a:schemeClr val="tx1"/>
                </a:solidFill>
              </a:rPr>
              <a:t>January 15, 2026</a:t>
            </a:r>
          </a:p>
        </p:txBody>
      </p:sp>
    </p:spTree>
    <p:extLst>
      <p:ext uri="{BB962C8B-B14F-4D97-AF65-F5344CB8AC3E}">
        <p14:creationId xmlns:p14="http://schemas.microsoft.com/office/powerpoint/2010/main" val="253071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FE35-0213-F4F4-2D86-B0637E46D24D}"/>
              </a:ext>
            </a:extLst>
          </p:cNvPr>
          <p:cNvSpPr>
            <a:spLocks noGrp="1"/>
          </p:cNvSpPr>
          <p:nvPr>
            <p:ph type="title"/>
          </p:nvPr>
        </p:nvSpPr>
        <p:spPr>
          <a:xfrm>
            <a:off x="1097279" y="263527"/>
            <a:ext cx="9776130" cy="1450757"/>
          </a:xfrm>
        </p:spPr>
        <p:txBody>
          <a:bodyPr>
            <a:normAutofit/>
          </a:bodyPr>
          <a:lstStyle/>
          <a:p>
            <a:pPr marL="93131">
              <a:spcAft>
                <a:spcPts val="1600"/>
              </a:spcAft>
              <a:defRPr/>
            </a:pPr>
            <a:r>
              <a:rPr lang="en-US" altLang="en-US" sz="4400" dirty="0">
                <a:solidFill>
                  <a:schemeClr val="tx1"/>
                </a:solidFill>
                <a:latin typeface="Arial" panose="020B0604020202020204" pitchFamily="34" charset="0"/>
                <a:cs typeface="Arial" panose="020B0604020202020204" pitchFamily="34" charset="0"/>
              </a:rPr>
              <a:t>Part 3: Completing and Submitting </a:t>
            </a:r>
            <a:br>
              <a:rPr lang="en-US" altLang="en-US" sz="4400" dirty="0">
                <a:solidFill>
                  <a:schemeClr val="tx1"/>
                </a:solidFill>
                <a:latin typeface="Arial" panose="020B0604020202020204" pitchFamily="34" charset="0"/>
                <a:cs typeface="Arial" panose="020B0604020202020204" pitchFamily="34" charset="0"/>
              </a:rPr>
            </a:br>
            <a:r>
              <a:rPr lang="en-US" altLang="en-US" sz="4400" dirty="0">
                <a:solidFill>
                  <a:schemeClr val="tx1"/>
                </a:solidFill>
                <a:latin typeface="Arial" panose="020B0604020202020204" pitchFamily="34" charset="0"/>
                <a:cs typeface="Arial" panose="020B0604020202020204" pitchFamily="34" charset="0"/>
              </a:rPr>
              <a:t>the Application</a:t>
            </a:r>
          </a:p>
        </p:txBody>
      </p:sp>
      <p:sp>
        <p:nvSpPr>
          <p:cNvPr id="3" name="Content Placeholder 2">
            <a:extLst>
              <a:ext uri="{FF2B5EF4-FFF2-40B4-BE49-F238E27FC236}">
                <a16:creationId xmlns:a16="http://schemas.microsoft.com/office/drawing/2014/main" id="{AF41911A-C044-8256-D7CC-1397D4D7B331}"/>
              </a:ext>
            </a:extLst>
          </p:cNvPr>
          <p:cNvSpPr>
            <a:spLocks noGrp="1"/>
          </p:cNvSpPr>
          <p:nvPr>
            <p:ph idx="1"/>
          </p:nvPr>
        </p:nvSpPr>
        <p:spPr>
          <a:xfrm>
            <a:off x="1097279" y="1845734"/>
            <a:ext cx="6454987" cy="4023360"/>
          </a:xfrm>
        </p:spPr>
        <p:txBody>
          <a:bodyPr>
            <a:normAutofit/>
          </a:bodyPr>
          <a:lstStyle/>
          <a:p>
            <a:pPr marL="93131" indent="0">
              <a:spcAft>
                <a:spcPts val="1600"/>
              </a:spcAft>
              <a:buNone/>
              <a:defRPr/>
            </a:pPr>
            <a:endParaRPr lang="en-US" altLang="en-US" sz="3200" b="1" dirty="0">
              <a:latin typeface="Arial" panose="020B0604020202020204" pitchFamily="34" charset="0"/>
              <a:cs typeface="Arial" panose="020B0604020202020204" pitchFamily="34" charset="0"/>
            </a:endParaRPr>
          </a:p>
          <a:p>
            <a:pPr marL="1066773" lvl="1" indent="-457189">
              <a:spcAft>
                <a:spcPts val="1600"/>
              </a:spcAft>
              <a:buClrTx/>
              <a:buSzPct val="100000"/>
              <a:buFont typeface="Arial" panose="020B0604020202020204" pitchFamily="34" charset="0"/>
              <a:buChar char="•"/>
              <a:defRPr/>
            </a:pPr>
            <a:r>
              <a:rPr lang="en-US" altLang="en-US" sz="4400" dirty="0">
                <a:solidFill>
                  <a:schemeClr val="tx1"/>
                </a:solidFill>
                <a:latin typeface="Arial" panose="020B0604020202020204" pitchFamily="34" charset="0"/>
                <a:cs typeface="Arial" panose="020B0604020202020204" pitchFamily="34" charset="0"/>
              </a:rPr>
              <a:t>Process </a:t>
            </a:r>
          </a:p>
          <a:p>
            <a:pPr marL="1066773" lvl="1" indent="-457189">
              <a:spcAft>
                <a:spcPts val="1600"/>
              </a:spcAft>
              <a:buClrTx/>
              <a:buSzPct val="100000"/>
              <a:buFont typeface="Arial" panose="020B0604020202020204" pitchFamily="34" charset="0"/>
              <a:buChar char="•"/>
              <a:defRPr/>
            </a:pPr>
            <a:r>
              <a:rPr lang="en-US" altLang="en-US" sz="4400" dirty="0">
                <a:solidFill>
                  <a:schemeClr val="tx1"/>
                </a:solidFill>
                <a:latin typeface="Arial" panose="020B0604020202020204" pitchFamily="34" charset="0"/>
                <a:cs typeface="Arial" panose="020B0604020202020204" pitchFamily="34" charset="0"/>
              </a:rPr>
              <a:t>Sections</a:t>
            </a:r>
          </a:p>
          <a:p>
            <a:pPr marL="1066773" lvl="1" indent="-457189">
              <a:spcAft>
                <a:spcPts val="1600"/>
              </a:spcAft>
              <a:buClrTx/>
              <a:buSzPct val="100000"/>
              <a:buFont typeface="Arial" panose="020B0604020202020204" pitchFamily="34" charset="0"/>
              <a:buChar char="•"/>
              <a:defRPr/>
            </a:pPr>
            <a:r>
              <a:rPr lang="en-US" altLang="en-US" sz="4400" dirty="0">
                <a:solidFill>
                  <a:schemeClr val="tx1"/>
                </a:solidFill>
                <a:latin typeface="Arial" panose="020B0604020202020204" pitchFamily="34" charset="0"/>
                <a:cs typeface="Arial" panose="020B0604020202020204" pitchFamily="34" charset="0"/>
              </a:rPr>
              <a:t>Status</a:t>
            </a:r>
          </a:p>
          <a:p>
            <a:endParaRPr lang="en-US" dirty="0"/>
          </a:p>
        </p:txBody>
      </p:sp>
      <p:sp>
        <p:nvSpPr>
          <p:cNvPr id="4" name="Slide Number Placeholder 3">
            <a:extLst>
              <a:ext uri="{FF2B5EF4-FFF2-40B4-BE49-F238E27FC236}">
                <a16:creationId xmlns:a16="http://schemas.microsoft.com/office/drawing/2014/main" id="{64525307-6C2A-790A-F1DF-29913EEC122A}"/>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25B8834-9231-4E95-9474-5E208B968EA0}" type="slidenum">
              <a:rPr lang="en-US" smtClean="0"/>
              <a:pPr>
                <a:lnSpc>
                  <a:spcPct val="90000"/>
                </a:lnSpc>
                <a:spcAft>
                  <a:spcPts val="600"/>
                </a:spcAft>
              </a:pPr>
              <a:t>10</a:t>
            </a:fld>
            <a:endParaRPr lang="en-US" dirty="0"/>
          </a:p>
        </p:txBody>
      </p:sp>
      <p:pic>
        <p:nvPicPr>
          <p:cNvPr id="6" name="Graphic 5">
            <a:extLst>
              <a:ext uri="{FF2B5EF4-FFF2-40B4-BE49-F238E27FC236}">
                <a16:creationId xmlns:a16="http://schemas.microsoft.com/office/drawing/2014/main" id="{53A020FE-E55F-7297-3F34-AF2416773161}"/>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315927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C9D135-2BF4-4694-8732-88EEE18AA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778FCE6-4D20-4A9A-90B4-C948024E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FBCBF307-3BC6-4D33-BC45-E7DADD14F2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9E085669-B98A-4058-A3EE-9CDCCD8CF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9AB2A0-5AF1-8064-A592-6D150B8C67A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Subgrant Information</a:t>
            </a:r>
          </a:p>
        </p:txBody>
      </p:sp>
      <p:sp>
        <p:nvSpPr>
          <p:cNvPr id="5" name="Content Placeholder 4">
            <a:extLst>
              <a:ext uri="{FF2B5EF4-FFF2-40B4-BE49-F238E27FC236}">
                <a16:creationId xmlns:a16="http://schemas.microsoft.com/office/drawing/2014/main" id="{85E4F82E-242F-43A9-06CE-DBD450893F96}"/>
              </a:ext>
            </a:extLst>
          </p:cNvPr>
          <p:cNvSpPr>
            <a:spLocks noGrp="1"/>
          </p:cNvSpPr>
          <p:nvPr>
            <p:ph sz="half" idx="2"/>
          </p:nvPr>
        </p:nvSpPr>
        <p:spPr>
          <a:xfrm>
            <a:off x="633999" y="5727515"/>
            <a:ext cx="10925101" cy="515477"/>
          </a:xfrm>
        </p:spPr>
        <p:txBody>
          <a:bodyPr vert="horz" lIns="91440" tIns="45720" rIns="91440" bIns="45720" rtlCol="0">
            <a:normAutofit/>
          </a:bodyPr>
          <a:lstStyle/>
          <a:p>
            <a:pPr marL="0" indent="0">
              <a:buClr>
                <a:schemeClr val="accent1"/>
              </a:buClr>
              <a:buNone/>
            </a:pPr>
            <a:r>
              <a:rPr lang="en-US" sz="2000" cap="all" spc="200" dirty="0">
                <a:solidFill>
                  <a:schemeClr val="tx1">
                    <a:lumMod val="85000"/>
                    <a:lumOff val="15000"/>
                  </a:schemeClr>
                </a:solidFill>
                <a:latin typeface="+mj-lt"/>
              </a:rPr>
              <a:t>Part 1</a:t>
            </a:r>
          </a:p>
        </p:txBody>
      </p:sp>
      <p:pic>
        <p:nvPicPr>
          <p:cNvPr id="6" name="Content Placeholder 5">
            <a:extLst>
              <a:ext uri="{FF2B5EF4-FFF2-40B4-BE49-F238E27FC236}">
                <a16:creationId xmlns:a16="http://schemas.microsoft.com/office/drawing/2014/main" id="{E8CD4445-BF2B-96D1-2FF2-59B2A676E530}"/>
              </a:ext>
              <a:ext uri="{C183D7F6-B498-43B3-948B-1728B52AA6E4}">
                <adec:decorative xmlns:adec="http://schemas.microsoft.com/office/drawing/2017/decorative" val="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r="-1"/>
          <a:stretch>
            <a:fillRect/>
          </a:stretch>
        </p:blipFill>
        <p:spPr>
          <a:xfrm>
            <a:off x="635457" y="640092"/>
            <a:ext cx="10916463" cy="3602723"/>
          </a:xfrm>
          <a:prstGeom prst="rect">
            <a:avLst/>
          </a:prstGeom>
        </p:spPr>
      </p:pic>
      <p:cxnSp>
        <p:nvCxnSpPr>
          <p:cNvPr id="19" name="Straight Connector 18">
            <a:extLst>
              <a:ext uri="{FF2B5EF4-FFF2-40B4-BE49-F238E27FC236}">
                <a16:creationId xmlns:a16="http://schemas.microsoft.com/office/drawing/2014/main" id="{73A7C6B8-4726-4319-8661-22605DA41E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469B4FDC-9532-4F57-AE3F-2E0DE717C1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B5D465D-4A19-4A72-8D6D-9CEEC1DFA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CF363F8-C361-576D-CD0E-417D36CBA808}"/>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25B8834-9231-4E95-9474-5E208B968EA0}" type="slidenum">
              <a:rPr lang="en-US" sz="1050" smtClean="0">
                <a:solidFill>
                  <a:srgbClr val="FFFFFF"/>
                </a:solidFill>
              </a:rPr>
              <a:pPr>
                <a:spcAft>
                  <a:spcPts val="600"/>
                </a:spcAft>
              </a:pPr>
              <a:t>11</a:t>
            </a:fld>
            <a:endParaRPr lang="en-US" sz="1050">
              <a:solidFill>
                <a:srgbClr val="FFFFFF"/>
              </a:solidFill>
            </a:endParaRPr>
          </a:p>
        </p:txBody>
      </p:sp>
    </p:spTree>
    <p:extLst>
      <p:ext uri="{BB962C8B-B14F-4D97-AF65-F5344CB8AC3E}">
        <p14:creationId xmlns:p14="http://schemas.microsoft.com/office/powerpoint/2010/main" val="325021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17ABC-18B7-1D02-AE47-7E8FC3CBFAEF}"/>
              </a:ext>
            </a:extLst>
          </p:cNvPr>
          <p:cNvSpPr>
            <a:spLocks noGrp="1"/>
          </p:cNvSpPr>
          <p:nvPr>
            <p:ph type="title"/>
          </p:nvPr>
        </p:nvSpPr>
        <p:spPr/>
        <p:txBody>
          <a:bodyPr>
            <a:normAutofit/>
          </a:bodyPr>
          <a:lstStyle/>
          <a:p>
            <a:r>
              <a:rPr lang="en-US" sz="4400" dirty="0">
                <a:solidFill>
                  <a:schemeClr val="tx1"/>
                </a:solidFill>
              </a:rPr>
              <a:t>Purpose of PA CSI Funds</a:t>
            </a:r>
          </a:p>
        </p:txBody>
      </p:sp>
      <p:sp>
        <p:nvSpPr>
          <p:cNvPr id="3" name="Content Placeholder 2">
            <a:extLst>
              <a:ext uri="{FF2B5EF4-FFF2-40B4-BE49-F238E27FC236}">
                <a16:creationId xmlns:a16="http://schemas.microsoft.com/office/drawing/2014/main" id="{28F2FD07-2D76-0B8A-C810-85C8C6AD88E6}"/>
              </a:ext>
            </a:extLst>
          </p:cNvPr>
          <p:cNvSpPr>
            <a:spLocks noGrp="1"/>
          </p:cNvSpPr>
          <p:nvPr>
            <p:ph idx="1"/>
          </p:nvPr>
        </p:nvSpPr>
        <p:spPr/>
        <p:txBody>
          <a:bodyPr anchor="ctr">
            <a:normAutofit/>
          </a:bodyPr>
          <a:lstStyle/>
          <a:p>
            <a:pPr marL="0" indent="0">
              <a:buNone/>
            </a:pPr>
            <a:r>
              <a:rPr lang="en-US" sz="3200" dirty="0">
                <a:solidFill>
                  <a:schemeClr val="tx1"/>
                </a:solidFill>
              </a:rPr>
              <a:t>The Budget Act of 2025 appropriated $5,000,000 of ESSA, Section 1003 funds to COEs for the purposes of review and approval of 2026–27 CSI plans through the CSI prompts in the 2026–27 LEA LCAP.</a:t>
            </a:r>
          </a:p>
          <a:p>
            <a:pPr marL="0" indent="0">
              <a:buNone/>
            </a:pPr>
            <a:endParaRPr lang="en-US" dirty="0"/>
          </a:p>
        </p:txBody>
      </p:sp>
      <p:sp>
        <p:nvSpPr>
          <p:cNvPr id="4" name="Slide Number Placeholder 3">
            <a:extLst>
              <a:ext uri="{FF2B5EF4-FFF2-40B4-BE49-F238E27FC236}">
                <a16:creationId xmlns:a16="http://schemas.microsoft.com/office/drawing/2014/main" id="{A5D112FF-8C61-AE8A-E0FD-22FC082780AF}"/>
              </a:ext>
            </a:extLst>
          </p:cNvPr>
          <p:cNvSpPr>
            <a:spLocks noGrp="1"/>
          </p:cNvSpPr>
          <p:nvPr>
            <p:ph type="sldNum" sz="quarter" idx="12"/>
          </p:nvPr>
        </p:nvSpPr>
        <p:spPr/>
        <p:txBody>
          <a:bodyPr/>
          <a:lstStyle/>
          <a:p>
            <a:fld id="{425B8834-9231-4E95-9474-5E208B968EA0}" type="slidenum">
              <a:rPr lang="en-US" smtClean="0"/>
              <a:pPr/>
              <a:t>12</a:t>
            </a:fld>
            <a:endParaRPr lang="en-US" dirty="0"/>
          </a:p>
        </p:txBody>
      </p:sp>
      <p:pic>
        <p:nvPicPr>
          <p:cNvPr id="6" name="Graphic 5">
            <a:extLst>
              <a:ext uri="{FF2B5EF4-FFF2-40B4-BE49-F238E27FC236}">
                <a16:creationId xmlns:a16="http://schemas.microsoft.com/office/drawing/2014/main" id="{32FF5539-52DA-B591-99AC-EF4DB30F83A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5477" y="188199"/>
            <a:ext cx="1494351" cy="1494351"/>
          </a:xfrm>
          <a:prstGeom prst="rect">
            <a:avLst/>
          </a:prstGeom>
        </p:spPr>
      </p:pic>
    </p:spTree>
    <p:extLst>
      <p:ext uri="{BB962C8B-B14F-4D97-AF65-F5344CB8AC3E}">
        <p14:creationId xmlns:p14="http://schemas.microsoft.com/office/powerpoint/2010/main" val="1986501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6A0903-1418-42C1-2D28-338968A83AC0}"/>
              </a:ext>
            </a:extLst>
          </p:cNvPr>
          <p:cNvSpPr>
            <a:spLocks noGrp="1"/>
          </p:cNvSpPr>
          <p:nvPr>
            <p:ph type="title"/>
          </p:nvPr>
        </p:nvSpPr>
        <p:spPr/>
        <p:txBody>
          <a:bodyPr/>
          <a:lstStyle/>
          <a:p>
            <a:r>
              <a:rPr lang="en-US" dirty="0">
                <a:solidFill>
                  <a:schemeClr val="tx1"/>
                </a:solidFill>
              </a:rPr>
              <a:t>Statutory Authority</a:t>
            </a:r>
            <a:endParaRPr lang="en-US" dirty="0"/>
          </a:p>
        </p:txBody>
      </p:sp>
      <p:sp>
        <p:nvSpPr>
          <p:cNvPr id="6" name="Content Placeholder 5">
            <a:extLst>
              <a:ext uri="{FF2B5EF4-FFF2-40B4-BE49-F238E27FC236}">
                <a16:creationId xmlns:a16="http://schemas.microsoft.com/office/drawing/2014/main" id="{CDDE083B-515B-1B27-DA82-6273440CBEA2}"/>
              </a:ext>
            </a:extLst>
          </p:cNvPr>
          <p:cNvSpPr>
            <a:spLocks noGrp="1"/>
          </p:cNvSpPr>
          <p:nvPr>
            <p:ph idx="1"/>
          </p:nvPr>
        </p:nvSpPr>
        <p:spPr>
          <a:xfrm>
            <a:off x="1036637" y="3470648"/>
            <a:ext cx="3227585" cy="2652126"/>
          </a:xfrm>
        </p:spPr>
        <p:txBody>
          <a:bodyPr/>
          <a:lstStyle/>
          <a:p>
            <a:pPr marL="0" indent="0">
              <a:buNone/>
            </a:pPr>
            <a:r>
              <a:rPr lang="en-US" u="sng" dirty="0">
                <a:hlinkClick r:id="rId2"/>
              </a:rPr>
              <a:t>ESSA Section 1003 School Improvement</a:t>
            </a:r>
            <a:r>
              <a:rPr lang="en-US" dirty="0"/>
              <a:t>, pages 9 through 11.</a:t>
            </a:r>
          </a:p>
          <a:p>
            <a:endParaRPr lang="en-US" dirty="0"/>
          </a:p>
        </p:txBody>
      </p:sp>
      <p:sp>
        <p:nvSpPr>
          <p:cNvPr id="7" name="Content Placeholder 6">
            <a:extLst>
              <a:ext uri="{FF2B5EF4-FFF2-40B4-BE49-F238E27FC236}">
                <a16:creationId xmlns:a16="http://schemas.microsoft.com/office/drawing/2014/main" id="{B784AA1B-BDA8-49EB-7BC8-EB234B6C3406}"/>
              </a:ext>
            </a:extLst>
          </p:cNvPr>
          <p:cNvSpPr>
            <a:spLocks noGrp="1"/>
          </p:cNvSpPr>
          <p:nvPr>
            <p:ph sz="quarter" idx="13"/>
          </p:nvPr>
        </p:nvSpPr>
        <p:spPr>
          <a:xfrm>
            <a:off x="4608182" y="3513826"/>
            <a:ext cx="3063875" cy="2651125"/>
          </a:xfrm>
        </p:spPr>
        <p:txBody>
          <a:bodyPr/>
          <a:lstStyle/>
          <a:p>
            <a:pPr marL="0" indent="0">
              <a:buNone/>
            </a:pPr>
            <a:r>
              <a:rPr lang="en-US" u="sng" dirty="0">
                <a:hlinkClick r:id="rId3"/>
              </a:rPr>
              <a:t>ESEA Section 1111(d)(1) CSI</a:t>
            </a:r>
            <a:r>
              <a:rPr lang="en-US" dirty="0"/>
              <a:t>, pages 33 through 35.</a:t>
            </a:r>
          </a:p>
          <a:p>
            <a:endParaRPr lang="en-US" dirty="0"/>
          </a:p>
        </p:txBody>
      </p:sp>
      <p:sp>
        <p:nvSpPr>
          <p:cNvPr id="8" name="Content Placeholder 7">
            <a:extLst>
              <a:ext uri="{FF2B5EF4-FFF2-40B4-BE49-F238E27FC236}">
                <a16:creationId xmlns:a16="http://schemas.microsoft.com/office/drawing/2014/main" id="{1B1CB6B7-AA65-3D72-19A3-99181AF6C099}"/>
              </a:ext>
            </a:extLst>
          </p:cNvPr>
          <p:cNvSpPr>
            <a:spLocks noGrp="1"/>
          </p:cNvSpPr>
          <p:nvPr>
            <p:ph sz="quarter" idx="14"/>
          </p:nvPr>
        </p:nvSpPr>
        <p:spPr>
          <a:xfrm>
            <a:off x="7966075" y="3429000"/>
            <a:ext cx="3246438" cy="2651125"/>
          </a:xfrm>
        </p:spPr>
        <p:txBody>
          <a:bodyPr/>
          <a:lstStyle/>
          <a:p>
            <a:pPr marL="0" indent="0">
              <a:buNone/>
            </a:pPr>
            <a:r>
              <a:rPr lang="en-US" u="sng" dirty="0">
                <a:solidFill>
                  <a:schemeClr val="tx1"/>
                </a:solidFill>
                <a:hlinkClick r:id="rId4"/>
              </a:rPr>
              <a:t>Senate Bill 105, Budget Act of 2025 Item 6100-134-0890 Provision 11 Schedule 2</a:t>
            </a:r>
            <a:r>
              <a:rPr lang="en-US" dirty="0">
                <a:solidFill>
                  <a:schemeClr val="tx1"/>
                </a:solidFill>
              </a:rPr>
              <a:t>.</a:t>
            </a:r>
          </a:p>
          <a:p>
            <a:endParaRPr lang="en-US" dirty="0"/>
          </a:p>
        </p:txBody>
      </p:sp>
      <p:sp>
        <p:nvSpPr>
          <p:cNvPr id="4" name="Slide Number Placeholder 3">
            <a:extLst>
              <a:ext uri="{FF2B5EF4-FFF2-40B4-BE49-F238E27FC236}">
                <a16:creationId xmlns:a16="http://schemas.microsoft.com/office/drawing/2014/main" id="{3242EFE5-C622-C11A-119B-547A8166F1EE}"/>
              </a:ext>
            </a:extLst>
          </p:cNvPr>
          <p:cNvSpPr>
            <a:spLocks noGrp="1"/>
          </p:cNvSpPr>
          <p:nvPr>
            <p:ph type="sldNum" sz="quarter" idx="12"/>
          </p:nvPr>
        </p:nvSpPr>
        <p:spPr/>
        <p:txBody>
          <a:bodyPr/>
          <a:lstStyle/>
          <a:p>
            <a:fld id="{425B8834-9231-4E95-9474-5E208B968EA0}" type="slidenum">
              <a:rPr lang="en-US" smtClean="0"/>
              <a:pPr/>
              <a:t>13</a:t>
            </a:fld>
            <a:endParaRPr lang="en-US" dirty="0"/>
          </a:p>
        </p:txBody>
      </p:sp>
      <p:pic>
        <p:nvPicPr>
          <p:cNvPr id="10" name="Graphic 9">
            <a:extLst>
              <a:ext uri="{FF2B5EF4-FFF2-40B4-BE49-F238E27FC236}">
                <a16:creationId xmlns:a16="http://schemas.microsoft.com/office/drawing/2014/main" id="{9C314FEB-8299-4AB0-9507-D87C1D0ABCA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19690" y="1939780"/>
            <a:ext cx="1328447" cy="1328447"/>
          </a:xfrm>
          <a:prstGeom prst="rect">
            <a:avLst/>
          </a:prstGeom>
        </p:spPr>
      </p:pic>
      <p:pic>
        <p:nvPicPr>
          <p:cNvPr id="12" name="Graphic 11">
            <a:extLst>
              <a:ext uri="{FF2B5EF4-FFF2-40B4-BE49-F238E27FC236}">
                <a16:creationId xmlns:a16="http://schemas.microsoft.com/office/drawing/2014/main" id="{CEA72808-9042-6691-E5E0-CB95A812204B}"/>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1776" y="2100553"/>
            <a:ext cx="1328447" cy="1328447"/>
          </a:xfrm>
          <a:prstGeom prst="rect">
            <a:avLst/>
          </a:prstGeom>
        </p:spPr>
      </p:pic>
      <p:pic>
        <p:nvPicPr>
          <p:cNvPr id="13" name="Graphic 12">
            <a:extLst>
              <a:ext uri="{FF2B5EF4-FFF2-40B4-BE49-F238E27FC236}">
                <a16:creationId xmlns:a16="http://schemas.microsoft.com/office/drawing/2014/main" id="{86A954BB-071E-7E6E-5CCE-CA7CF930F726}"/>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55289" y="2040873"/>
            <a:ext cx="1612379" cy="1126259"/>
          </a:xfrm>
          <a:prstGeom prst="rect">
            <a:avLst/>
          </a:prstGeom>
        </p:spPr>
      </p:pic>
    </p:spTree>
    <p:extLst>
      <p:ext uri="{BB962C8B-B14F-4D97-AF65-F5344CB8AC3E}">
        <p14:creationId xmlns:p14="http://schemas.microsoft.com/office/powerpoint/2010/main" val="480057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7F600-B269-691C-2F29-98335CC9ADB9}"/>
              </a:ext>
            </a:extLst>
          </p:cNvPr>
          <p:cNvSpPr>
            <a:spLocks noGrp="1"/>
          </p:cNvSpPr>
          <p:nvPr>
            <p:ph type="title"/>
          </p:nvPr>
        </p:nvSpPr>
        <p:spPr/>
        <p:txBody>
          <a:bodyPr>
            <a:normAutofit/>
          </a:bodyPr>
          <a:lstStyle/>
          <a:p>
            <a:r>
              <a:rPr lang="en-US" sz="4400" dirty="0">
                <a:solidFill>
                  <a:schemeClr val="tx1"/>
                </a:solidFill>
              </a:rPr>
              <a:t>2025 Budget Act: Provision 11 of Schedule 2</a:t>
            </a:r>
          </a:p>
        </p:txBody>
      </p:sp>
      <p:sp>
        <p:nvSpPr>
          <p:cNvPr id="3" name="Content Placeholder 2">
            <a:extLst>
              <a:ext uri="{FF2B5EF4-FFF2-40B4-BE49-F238E27FC236}">
                <a16:creationId xmlns:a16="http://schemas.microsoft.com/office/drawing/2014/main" id="{EB03AD81-4022-7610-472B-4028D1768DDD}"/>
              </a:ext>
            </a:extLst>
          </p:cNvPr>
          <p:cNvSpPr>
            <a:spLocks noGrp="1"/>
          </p:cNvSpPr>
          <p:nvPr>
            <p:ph idx="1"/>
          </p:nvPr>
        </p:nvSpPr>
        <p:spPr/>
        <p:txBody>
          <a:bodyPr anchor="ctr">
            <a:normAutofit/>
          </a:bodyPr>
          <a:lstStyle/>
          <a:p>
            <a:pPr marL="93131" indent="0">
              <a:lnSpc>
                <a:spcPct val="100000"/>
              </a:lnSpc>
              <a:spcBef>
                <a:spcPct val="0"/>
              </a:spcBef>
              <a:buClr>
                <a:schemeClr val="accent2"/>
              </a:buClr>
              <a:buNone/>
            </a:pPr>
            <a:r>
              <a:rPr lang="en-US" dirty="0">
                <a:solidFill>
                  <a:schemeClr val="tx1"/>
                </a:solidFill>
                <a:latin typeface="Arial" panose="020B0604020202020204" pitchFamily="34" charset="0"/>
                <a:cs typeface="Arial" panose="020B0604020202020204" pitchFamily="34" charset="0"/>
              </a:rPr>
              <a:t>The COE reviews and approves CSI prompts in the LCAP Plan Summary and submits to the CDE a list of LEAs with approved CSI prompts and the dates they were approved. </a:t>
            </a:r>
          </a:p>
          <a:p>
            <a:pPr marL="93131" indent="0">
              <a:lnSpc>
                <a:spcPct val="100000"/>
              </a:lnSpc>
              <a:spcBef>
                <a:spcPct val="0"/>
              </a:spcBef>
              <a:buClr>
                <a:schemeClr val="accent2"/>
              </a:buClr>
              <a:buNone/>
            </a:pPr>
            <a:endParaRPr lang="en-US" altLang="en-US" dirty="0">
              <a:solidFill>
                <a:schemeClr val="tx1"/>
              </a:solidFill>
              <a:latin typeface="Arial" panose="020B0604020202020204" pitchFamily="34" charset="0"/>
              <a:cs typeface="Calibri" panose="020F0502020204030204" pitchFamily="34" charset="0"/>
            </a:endParaRPr>
          </a:p>
          <a:p>
            <a:pPr marL="93131" indent="0">
              <a:lnSpc>
                <a:spcPct val="100000"/>
              </a:lnSpc>
              <a:spcBef>
                <a:spcPct val="0"/>
              </a:spcBef>
              <a:buClr>
                <a:schemeClr val="accent2"/>
              </a:buClr>
              <a:buNone/>
            </a:pPr>
            <a:r>
              <a:rPr lang="en-US" altLang="en-US" dirty="0">
                <a:solidFill>
                  <a:schemeClr val="tx1"/>
                </a:solidFill>
                <a:latin typeface="Arial" panose="020B0604020202020204" pitchFamily="34" charset="0"/>
                <a:cs typeface="Calibri" panose="020F0502020204030204" pitchFamily="34" charset="0"/>
              </a:rPr>
              <a:t>In this manner the COE is working on behalf of the </a:t>
            </a:r>
            <a:r>
              <a:rPr lang="en-US" altLang="en-US" b="1" dirty="0">
                <a:solidFill>
                  <a:schemeClr val="tx1"/>
                </a:solidFill>
                <a:latin typeface="Arial" panose="020B0604020202020204" pitchFamily="34" charset="0"/>
                <a:cs typeface="Calibri" panose="020F0502020204030204" pitchFamily="34" charset="0"/>
              </a:rPr>
              <a:t>SBE</a:t>
            </a:r>
            <a:r>
              <a:rPr lang="en-US" altLang="en-US" dirty="0">
                <a:solidFill>
                  <a:schemeClr val="tx1"/>
                </a:solidFill>
                <a:latin typeface="Arial" panose="020B0604020202020204" pitchFamily="34" charset="0"/>
                <a:cs typeface="Calibri" panose="020F0502020204030204" pitchFamily="34" charset="0"/>
              </a:rPr>
              <a:t> to meet the ESSA SEA requirement to approve LEA CSI plans.</a:t>
            </a:r>
          </a:p>
          <a:p>
            <a:endParaRPr lang="en-US" dirty="0"/>
          </a:p>
        </p:txBody>
      </p:sp>
      <p:sp>
        <p:nvSpPr>
          <p:cNvPr id="4" name="Slide Number Placeholder 3">
            <a:extLst>
              <a:ext uri="{FF2B5EF4-FFF2-40B4-BE49-F238E27FC236}">
                <a16:creationId xmlns:a16="http://schemas.microsoft.com/office/drawing/2014/main" id="{532662CD-82C8-DFB1-2D22-6A2E1BF67ECC}"/>
              </a:ext>
            </a:extLst>
          </p:cNvPr>
          <p:cNvSpPr>
            <a:spLocks noGrp="1"/>
          </p:cNvSpPr>
          <p:nvPr>
            <p:ph type="sldNum" sz="quarter" idx="12"/>
          </p:nvPr>
        </p:nvSpPr>
        <p:spPr/>
        <p:txBody>
          <a:bodyPr/>
          <a:lstStyle/>
          <a:p>
            <a:fld id="{425B8834-9231-4E95-9474-5E208B968EA0}" type="slidenum">
              <a:rPr lang="en-US" smtClean="0"/>
              <a:pPr/>
              <a:t>14</a:t>
            </a:fld>
            <a:endParaRPr lang="en-US" dirty="0"/>
          </a:p>
        </p:txBody>
      </p:sp>
      <p:pic>
        <p:nvPicPr>
          <p:cNvPr id="6" name="Graphic 5">
            <a:extLst>
              <a:ext uri="{FF2B5EF4-FFF2-40B4-BE49-F238E27FC236}">
                <a16:creationId xmlns:a16="http://schemas.microsoft.com/office/drawing/2014/main" id="{A3BA04B9-39C4-082B-6EB5-24B70CEC95A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2659" y="136484"/>
            <a:ext cx="1612379" cy="1126259"/>
          </a:xfrm>
          <a:prstGeom prst="rect">
            <a:avLst/>
          </a:prstGeom>
        </p:spPr>
      </p:pic>
    </p:spTree>
    <p:extLst>
      <p:ext uri="{BB962C8B-B14F-4D97-AF65-F5344CB8AC3E}">
        <p14:creationId xmlns:p14="http://schemas.microsoft.com/office/powerpoint/2010/main" val="14737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710E-5ECA-E593-6BF1-00BEBC093D63}"/>
              </a:ext>
            </a:extLst>
          </p:cNvPr>
          <p:cNvSpPr>
            <a:spLocks noGrp="1"/>
          </p:cNvSpPr>
          <p:nvPr>
            <p:ph type="title"/>
          </p:nvPr>
        </p:nvSpPr>
        <p:spPr/>
        <p:txBody>
          <a:bodyPr/>
          <a:lstStyle/>
          <a:p>
            <a:r>
              <a:rPr lang="en-US" dirty="0">
                <a:solidFill>
                  <a:schemeClr val="tx1"/>
                </a:solidFill>
              </a:rPr>
              <a:t>Life Cycle of the PA Subgrant</a:t>
            </a:r>
          </a:p>
        </p:txBody>
      </p:sp>
      <p:pic>
        <p:nvPicPr>
          <p:cNvPr id="5" name="Picture 2" descr="Reference Appendix 2 for long descriptive text.">
            <a:extLst>
              <a:ext uri="{FF2B5EF4-FFF2-40B4-BE49-F238E27FC236}">
                <a16:creationId xmlns:a16="http://schemas.microsoft.com/office/drawing/2014/main" id="{B8892D01-0C55-4EE3-76A2-634A1B6EDCB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896330" y="1877328"/>
            <a:ext cx="7411137" cy="37969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7CA720B-FCED-359B-C74C-9E03008E2F27}"/>
              </a:ext>
            </a:extLst>
          </p:cNvPr>
          <p:cNvSpPr>
            <a:spLocks noGrp="1"/>
          </p:cNvSpPr>
          <p:nvPr>
            <p:ph sz="half" idx="2"/>
          </p:nvPr>
        </p:nvSpPr>
        <p:spPr>
          <a:xfrm>
            <a:off x="1573267" y="5674290"/>
            <a:ext cx="10058402" cy="568568"/>
          </a:xfrm>
        </p:spPr>
        <p:txBody>
          <a:bodyPr/>
          <a:lstStyle/>
          <a:p>
            <a:pPr marL="0" indent="0">
              <a:buNone/>
            </a:pPr>
            <a:r>
              <a:rPr lang="en-US" dirty="0">
                <a:solidFill>
                  <a:schemeClr val="tx1"/>
                </a:solidFill>
              </a:rPr>
              <a:t>Reference </a:t>
            </a:r>
            <a:r>
              <a:rPr lang="en-US" dirty="0">
                <a:solidFill>
                  <a:schemeClr val="tx1"/>
                </a:solidFill>
                <a:hlinkClick r:id="rId3" action="ppaction://hlinksldjump"/>
              </a:rPr>
              <a:t>Appendix 2 </a:t>
            </a:r>
            <a:r>
              <a:rPr lang="en-US" dirty="0">
                <a:solidFill>
                  <a:schemeClr val="tx1"/>
                </a:solidFill>
              </a:rPr>
              <a:t>for long descriptive text.</a:t>
            </a:r>
          </a:p>
          <a:p>
            <a:endParaRPr lang="en-US" dirty="0"/>
          </a:p>
        </p:txBody>
      </p:sp>
      <p:sp>
        <p:nvSpPr>
          <p:cNvPr id="4" name="Slide Number Placeholder 3">
            <a:extLst>
              <a:ext uri="{FF2B5EF4-FFF2-40B4-BE49-F238E27FC236}">
                <a16:creationId xmlns:a16="http://schemas.microsoft.com/office/drawing/2014/main" id="{3E3C0580-0D46-8315-D94C-815BF9ED744E}"/>
              </a:ext>
            </a:extLst>
          </p:cNvPr>
          <p:cNvSpPr>
            <a:spLocks noGrp="1"/>
          </p:cNvSpPr>
          <p:nvPr>
            <p:ph type="sldNum" sz="quarter" idx="12"/>
          </p:nvPr>
        </p:nvSpPr>
        <p:spPr/>
        <p:txBody>
          <a:bodyPr/>
          <a:lstStyle/>
          <a:p>
            <a:fld id="{425B8834-9231-4E95-9474-5E208B968EA0}" type="slidenum">
              <a:rPr lang="en-US" smtClean="0"/>
              <a:pPr/>
              <a:t>15</a:t>
            </a:fld>
            <a:endParaRPr lang="en-US" dirty="0"/>
          </a:p>
        </p:txBody>
      </p:sp>
      <p:pic>
        <p:nvPicPr>
          <p:cNvPr id="6" name="Graphic 5">
            <a:extLst>
              <a:ext uri="{FF2B5EF4-FFF2-40B4-BE49-F238E27FC236}">
                <a16:creationId xmlns:a16="http://schemas.microsoft.com/office/drawing/2014/main" id="{A50CA6B3-CA7E-DD54-03B9-CAAEEBE8BBD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35477" y="188199"/>
            <a:ext cx="1494351" cy="1494351"/>
          </a:xfrm>
          <a:prstGeom prst="rect">
            <a:avLst/>
          </a:prstGeom>
        </p:spPr>
      </p:pic>
    </p:spTree>
    <p:extLst>
      <p:ext uri="{BB962C8B-B14F-4D97-AF65-F5344CB8AC3E}">
        <p14:creationId xmlns:p14="http://schemas.microsoft.com/office/powerpoint/2010/main" val="4209251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DB9A-18DA-303F-9F86-7FB4839AAD4A}"/>
              </a:ext>
            </a:extLst>
          </p:cNvPr>
          <p:cNvSpPr>
            <a:spLocks noGrp="1"/>
          </p:cNvSpPr>
          <p:nvPr>
            <p:ph type="title"/>
          </p:nvPr>
        </p:nvSpPr>
        <p:spPr/>
        <p:txBody>
          <a:bodyPr>
            <a:normAutofit/>
          </a:bodyPr>
          <a:lstStyle/>
          <a:p>
            <a:r>
              <a:rPr lang="en-US" sz="4400" dirty="0">
                <a:solidFill>
                  <a:schemeClr val="tx1"/>
                </a:solidFill>
              </a:rPr>
              <a:t>Which COEs are Eligible to Apply for FY 2025</a:t>
            </a:r>
            <a:r>
              <a:rPr lang="en-US" altLang="en-US" sz="4400" dirty="0">
                <a:solidFill>
                  <a:schemeClr val="tx1"/>
                </a:solidFill>
                <a:latin typeface="Arial" panose="020B0604020202020204" pitchFamily="34" charset="0"/>
                <a:cs typeface="Calibri" panose="020F0502020204030204" pitchFamily="34" charset="0"/>
              </a:rPr>
              <a:t>–26</a:t>
            </a:r>
            <a:r>
              <a:rPr lang="en-US" sz="4400" dirty="0">
                <a:solidFill>
                  <a:schemeClr val="tx1"/>
                </a:solidFill>
              </a:rPr>
              <a:t> Funding?</a:t>
            </a:r>
          </a:p>
        </p:txBody>
      </p:sp>
      <p:sp>
        <p:nvSpPr>
          <p:cNvPr id="3" name="Content Placeholder 2">
            <a:extLst>
              <a:ext uri="{FF2B5EF4-FFF2-40B4-BE49-F238E27FC236}">
                <a16:creationId xmlns:a16="http://schemas.microsoft.com/office/drawing/2014/main" id="{22B507BF-7F5E-59DE-D3BB-6897B84ED7B2}"/>
              </a:ext>
            </a:extLst>
          </p:cNvPr>
          <p:cNvSpPr>
            <a:spLocks noGrp="1"/>
          </p:cNvSpPr>
          <p:nvPr>
            <p:ph idx="1"/>
          </p:nvPr>
        </p:nvSpPr>
        <p:spPr/>
        <p:txBody>
          <a:bodyPr anchor="ctr">
            <a:normAutofit/>
          </a:bodyPr>
          <a:lstStyle/>
          <a:p>
            <a:pPr marL="0" indent="0" algn="just">
              <a:lnSpc>
                <a:spcPct val="100000"/>
              </a:lnSpc>
              <a:buNone/>
            </a:pPr>
            <a:r>
              <a:rPr lang="en-US" altLang="en-US" dirty="0">
                <a:solidFill>
                  <a:schemeClr val="tx1"/>
                </a:solidFill>
                <a:latin typeface="Arial" panose="020B0604020202020204" pitchFamily="34" charset="0"/>
                <a:cs typeface="Calibri" panose="020F0502020204030204" pitchFamily="34" charset="0"/>
              </a:rPr>
              <a:t>Eligible COEs that have at least one LEA in their county that serve schools eligible for CSI based on the </a:t>
            </a:r>
            <a:r>
              <a:rPr lang="en-US" altLang="en-US" b="1" dirty="0">
                <a:solidFill>
                  <a:schemeClr val="tx1"/>
                </a:solidFill>
                <a:latin typeface="Arial" panose="020B0604020202020204" pitchFamily="34" charset="0"/>
                <a:cs typeface="Calibri" panose="020F0502020204030204" pitchFamily="34" charset="0"/>
              </a:rPr>
              <a:t>2025–26 ESSA Assistance Status Data File </a:t>
            </a:r>
            <a:r>
              <a:rPr lang="en-US" altLang="en-US" dirty="0">
                <a:solidFill>
                  <a:schemeClr val="tx1"/>
                </a:solidFill>
                <a:latin typeface="Arial" panose="020B0604020202020204" pitchFamily="34" charset="0"/>
                <a:cs typeface="Calibri" panose="020F0502020204030204" pitchFamily="34" charset="0"/>
              </a:rPr>
              <a:t>are eligible to apply for funding</a:t>
            </a:r>
            <a:r>
              <a:rPr lang="en-US" altLang="en-US" b="1" dirty="0">
                <a:solidFill>
                  <a:schemeClr val="tx1"/>
                </a:solidFill>
                <a:latin typeface="Arial" panose="020B0604020202020204" pitchFamily="34" charset="0"/>
                <a:cs typeface="Calibri" panose="020F0502020204030204" pitchFamily="34" charset="0"/>
              </a:rPr>
              <a:t>. </a:t>
            </a:r>
          </a:p>
          <a:p>
            <a:endParaRPr lang="en-US" dirty="0"/>
          </a:p>
        </p:txBody>
      </p:sp>
      <p:sp>
        <p:nvSpPr>
          <p:cNvPr id="4" name="Slide Number Placeholder 3">
            <a:extLst>
              <a:ext uri="{FF2B5EF4-FFF2-40B4-BE49-F238E27FC236}">
                <a16:creationId xmlns:a16="http://schemas.microsoft.com/office/drawing/2014/main" id="{72DD0B28-1958-9C94-0E23-AE9FAD61999C}"/>
              </a:ext>
            </a:extLst>
          </p:cNvPr>
          <p:cNvSpPr>
            <a:spLocks noGrp="1"/>
          </p:cNvSpPr>
          <p:nvPr>
            <p:ph type="sldNum" sz="quarter" idx="12"/>
          </p:nvPr>
        </p:nvSpPr>
        <p:spPr>
          <a:xfrm>
            <a:off x="8610600" y="6484837"/>
            <a:ext cx="2484120" cy="365124"/>
          </a:xfrm>
        </p:spPr>
        <p:txBody>
          <a:bodyPr/>
          <a:lstStyle/>
          <a:p>
            <a:fld id="{425B8834-9231-4E95-9474-5E208B968EA0}" type="slidenum">
              <a:rPr lang="en-US" smtClean="0"/>
              <a:pPr/>
              <a:t>16</a:t>
            </a:fld>
            <a:endParaRPr lang="en-US" dirty="0"/>
          </a:p>
        </p:txBody>
      </p:sp>
    </p:spTree>
    <p:extLst>
      <p:ext uri="{BB962C8B-B14F-4D97-AF65-F5344CB8AC3E}">
        <p14:creationId xmlns:p14="http://schemas.microsoft.com/office/powerpoint/2010/main" val="298886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87B72-8066-057F-E9EA-AEB99D7F1057}"/>
              </a:ext>
            </a:extLst>
          </p:cNvPr>
          <p:cNvSpPr>
            <a:spLocks noGrp="1"/>
          </p:cNvSpPr>
          <p:nvPr>
            <p:ph type="title"/>
          </p:nvPr>
        </p:nvSpPr>
        <p:spPr/>
        <p:txBody>
          <a:bodyPr>
            <a:normAutofit/>
          </a:bodyPr>
          <a:lstStyle/>
          <a:p>
            <a:r>
              <a:rPr kumimoji="0" lang="en-US" sz="4000" i="0" u="none" strike="noStrike" kern="1200" cap="none" spc="0" normalizeH="0" baseline="0" noProof="0" dirty="0">
                <a:ln>
                  <a:noFill/>
                </a:ln>
                <a:solidFill>
                  <a:schemeClr val="tx1"/>
                </a:solidFill>
                <a:effectLst/>
                <a:uLnTx/>
                <a:uFillTx/>
                <a:latin typeface="Arial"/>
                <a:ea typeface="+mj-ea"/>
                <a:cs typeface="Calibri"/>
              </a:rPr>
              <a:t>2025–26 ESSA Assistance Status Data File </a:t>
            </a:r>
            <a:endParaRPr lang="en-US" sz="4000" dirty="0">
              <a:solidFill>
                <a:schemeClr val="tx1"/>
              </a:solidFill>
            </a:endParaRPr>
          </a:p>
        </p:txBody>
      </p:sp>
      <p:sp>
        <p:nvSpPr>
          <p:cNvPr id="3" name="Content Placeholder 2">
            <a:extLst>
              <a:ext uri="{FF2B5EF4-FFF2-40B4-BE49-F238E27FC236}">
                <a16:creationId xmlns:a16="http://schemas.microsoft.com/office/drawing/2014/main" id="{0ACBEF72-21D0-83E2-3952-8A8D020943FD}"/>
              </a:ext>
            </a:extLst>
          </p:cNvPr>
          <p:cNvSpPr>
            <a:spLocks noGrp="1"/>
          </p:cNvSpPr>
          <p:nvPr>
            <p:ph idx="1"/>
          </p:nvPr>
        </p:nvSpPr>
        <p:spPr/>
        <p:txBody>
          <a:bodyPr anchor="ctr">
            <a:normAutofit/>
          </a:bodyPr>
          <a:lstStyle/>
          <a:p>
            <a:pPr marL="0" indent="0">
              <a:buNone/>
            </a:pPr>
            <a:r>
              <a:rPr lang="en-US" altLang="en-US" sz="3600" dirty="0">
                <a:solidFill>
                  <a:schemeClr val="tx1"/>
                </a:solidFill>
                <a:latin typeface="Arial" panose="020B0604020202020204" pitchFamily="34" charset="0"/>
                <a:cs typeface="Arial" panose="020B0604020202020204" pitchFamily="34" charset="0"/>
              </a:rPr>
              <a:t>Please visit the CDE ESSA Assistance Status Data File web page to view the </a:t>
            </a:r>
            <a:r>
              <a:rPr lang="en-US" altLang="en-US" sz="3600" b="1" dirty="0">
                <a:solidFill>
                  <a:schemeClr val="tx1"/>
                </a:solidFill>
                <a:latin typeface="Arial" panose="020B0604020202020204" pitchFamily="34" charset="0"/>
                <a:cs typeface="Arial" panose="020B0604020202020204" pitchFamily="34" charset="0"/>
              </a:rPr>
              <a:t>2025–26</a:t>
            </a:r>
            <a:r>
              <a:rPr lang="en-US" altLang="en-US" sz="3600" dirty="0">
                <a:solidFill>
                  <a:schemeClr val="tx1"/>
                </a:solidFill>
                <a:latin typeface="Arial" panose="020B0604020202020204" pitchFamily="34" charset="0"/>
                <a:cs typeface="Arial" panose="020B0604020202020204" pitchFamily="34" charset="0"/>
              </a:rPr>
              <a:t> </a:t>
            </a:r>
            <a:r>
              <a:rPr lang="pt-BR" altLang="en-US" sz="3600" dirty="0">
                <a:solidFill>
                  <a:srgbClr val="0070C0"/>
                </a:solidFill>
                <a:latin typeface="Arial" panose="020B0604020202020204" pitchFamily="34" charset="0"/>
                <a:cs typeface="Arial" panose="020B0604020202020204" pitchFamily="34" charset="0"/>
                <a:hlinkClick r:id="rId2"/>
              </a:rPr>
              <a:t>ESSA Assistance Status Data File</a:t>
            </a:r>
            <a:r>
              <a:rPr lang="en-US" altLang="en-US" sz="3600" dirty="0">
                <a:solidFill>
                  <a:schemeClr val="tx1"/>
                </a:solidFill>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a:extLst>
              <a:ext uri="{FF2B5EF4-FFF2-40B4-BE49-F238E27FC236}">
                <a16:creationId xmlns:a16="http://schemas.microsoft.com/office/drawing/2014/main" id="{5890F349-27A3-C369-A198-5306A41A8249}"/>
              </a:ext>
            </a:extLst>
          </p:cNvPr>
          <p:cNvSpPr>
            <a:spLocks noGrp="1"/>
          </p:cNvSpPr>
          <p:nvPr>
            <p:ph type="sldNum" sz="quarter" idx="12"/>
          </p:nvPr>
        </p:nvSpPr>
        <p:spPr/>
        <p:txBody>
          <a:bodyPr/>
          <a:lstStyle/>
          <a:p>
            <a:fld id="{425B8834-9231-4E95-9474-5E208B968EA0}" type="slidenum">
              <a:rPr lang="en-US" smtClean="0"/>
              <a:pPr/>
              <a:t>17</a:t>
            </a:fld>
            <a:endParaRPr lang="en-US" dirty="0"/>
          </a:p>
        </p:txBody>
      </p:sp>
      <p:pic>
        <p:nvPicPr>
          <p:cNvPr id="5" name="Graphic 4">
            <a:extLst>
              <a:ext uri="{FF2B5EF4-FFF2-40B4-BE49-F238E27FC236}">
                <a16:creationId xmlns:a16="http://schemas.microsoft.com/office/drawing/2014/main" id="{5365E65D-C025-7324-8206-AFBEB73E54CC}"/>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8251" y="60974"/>
            <a:ext cx="1216516" cy="1216516"/>
          </a:xfrm>
          <a:prstGeom prst="rect">
            <a:avLst/>
          </a:prstGeom>
        </p:spPr>
      </p:pic>
    </p:spTree>
    <p:extLst>
      <p:ext uri="{BB962C8B-B14F-4D97-AF65-F5344CB8AC3E}">
        <p14:creationId xmlns:p14="http://schemas.microsoft.com/office/powerpoint/2010/main" val="3354615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BF2E-5AA1-3C3D-3320-2A2F95D0E836}"/>
              </a:ext>
            </a:extLst>
          </p:cNvPr>
          <p:cNvSpPr>
            <a:spLocks noGrp="1"/>
          </p:cNvSpPr>
          <p:nvPr>
            <p:ph type="title"/>
          </p:nvPr>
        </p:nvSpPr>
        <p:spPr/>
        <p:txBody>
          <a:bodyPr>
            <a:normAutofit/>
          </a:bodyPr>
          <a:lstStyle/>
          <a:p>
            <a:r>
              <a:rPr lang="en-US" dirty="0">
                <a:solidFill>
                  <a:schemeClr val="tx1"/>
                </a:solidFill>
              </a:rPr>
              <a:t>Allowable Activities and Costs (1)</a:t>
            </a:r>
          </a:p>
        </p:txBody>
      </p:sp>
      <p:sp>
        <p:nvSpPr>
          <p:cNvPr id="3" name="Content Placeholder 2">
            <a:extLst>
              <a:ext uri="{FF2B5EF4-FFF2-40B4-BE49-F238E27FC236}">
                <a16:creationId xmlns:a16="http://schemas.microsoft.com/office/drawing/2014/main" id="{B7622D65-3A2F-9972-9C6F-D8F38A54E52F}"/>
              </a:ext>
            </a:extLst>
          </p:cNvPr>
          <p:cNvSpPr>
            <a:spLocks noGrp="1"/>
          </p:cNvSpPr>
          <p:nvPr>
            <p:ph idx="1"/>
          </p:nvPr>
        </p:nvSpPr>
        <p:spPr>
          <a:xfrm>
            <a:off x="1189964" y="1946310"/>
            <a:ext cx="10058400" cy="4355561"/>
          </a:xfrm>
        </p:spPr>
        <p:txBody>
          <a:bodyPr>
            <a:normAutofit/>
          </a:bodyPr>
          <a:lstStyle/>
          <a:p>
            <a:pPr marL="0" indent="0">
              <a:lnSpc>
                <a:spcPct val="120000"/>
              </a:lnSpc>
              <a:spcBef>
                <a:spcPts val="0"/>
              </a:spcBef>
              <a:buNone/>
            </a:pPr>
            <a:r>
              <a:rPr lang="en-US" dirty="0">
                <a:solidFill>
                  <a:schemeClr val="tx1"/>
                </a:solidFill>
              </a:rPr>
              <a:t>Funds authorized under this subgrant shall be spent on the review and approval of 2026–27 LEA CSI plans through the CSI prompts in the 2026–27 LEA LCAP.</a:t>
            </a:r>
            <a:br>
              <a:rPr lang="en-US" dirty="0">
                <a:solidFill>
                  <a:schemeClr val="tx1"/>
                </a:solidFill>
              </a:rPr>
            </a:br>
            <a:br>
              <a:rPr lang="en-US" dirty="0">
                <a:solidFill>
                  <a:schemeClr val="tx1"/>
                </a:solidFill>
              </a:rPr>
            </a:br>
            <a:r>
              <a:rPr lang="en-US" dirty="0">
                <a:solidFill>
                  <a:schemeClr val="tx1"/>
                </a:solidFill>
              </a:rPr>
              <a:t>The COE will only be reimbursed for actual work performed.</a:t>
            </a:r>
            <a:br>
              <a:rPr lang="en-US" dirty="0">
                <a:solidFill>
                  <a:schemeClr val="tx1"/>
                </a:solidFill>
              </a:rPr>
            </a:br>
            <a:br>
              <a:rPr lang="en-US" dirty="0">
                <a:solidFill>
                  <a:schemeClr val="tx1"/>
                </a:solidFill>
              </a:rPr>
            </a:br>
            <a:r>
              <a:rPr lang="en-US" dirty="0">
                <a:solidFill>
                  <a:schemeClr val="tx1"/>
                </a:solidFill>
              </a:rPr>
              <a:t>Refer to the CDE’s </a:t>
            </a:r>
            <a:r>
              <a:rPr lang="fr-FR" altLang="en-US" dirty="0">
                <a:solidFill>
                  <a:srgbClr val="0070C0"/>
                </a:solidFill>
                <a:latin typeface="Arial" panose="020B0604020202020204" pitchFamily="34" charset="0"/>
                <a:cs typeface="Arial" panose="020B0604020202020204" pitchFamily="34" charset="0"/>
                <a:hlinkClick r:id="rId2"/>
              </a:rPr>
              <a:t>CSI COE Program Information web page</a:t>
            </a:r>
            <a:r>
              <a:rPr lang="en-US" altLang="en-US" dirty="0">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a:extLst>
              <a:ext uri="{FF2B5EF4-FFF2-40B4-BE49-F238E27FC236}">
                <a16:creationId xmlns:a16="http://schemas.microsoft.com/office/drawing/2014/main" id="{62C738B1-54D2-2C8B-3BDA-A1B821BFC85B}"/>
              </a:ext>
            </a:extLst>
          </p:cNvPr>
          <p:cNvSpPr>
            <a:spLocks noGrp="1"/>
          </p:cNvSpPr>
          <p:nvPr>
            <p:ph type="sldNum" sz="quarter" idx="12"/>
          </p:nvPr>
        </p:nvSpPr>
        <p:spPr/>
        <p:txBody>
          <a:bodyPr/>
          <a:lstStyle/>
          <a:p>
            <a:fld id="{425B8834-9231-4E95-9474-5E208B968EA0}" type="slidenum">
              <a:rPr lang="en-US" smtClean="0"/>
              <a:pPr/>
              <a:t>18</a:t>
            </a:fld>
            <a:endParaRPr lang="en-US" dirty="0"/>
          </a:p>
        </p:txBody>
      </p:sp>
      <p:pic>
        <p:nvPicPr>
          <p:cNvPr id="5" name="Graphic 4">
            <a:extLst>
              <a:ext uri="{FF2B5EF4-FFF2-40B4-BE49-F238E27FC236}">
                <a16:creationId xmlns:a16="http://schemas.microsoft.com/office/drawing/2014/main" id="{385F29D5-67C3-D8CB-A73F-39532CD4651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30301" y="337638"/>
            <a:ext cx="1450758" cy="1450758"/>
          </a:xfrm>
          <a:prstGeom prst="rect">
            <a:avLst/>
          </a:prstGeom>
        </p:spPr>
      </p:pic>
    </p:spTree>
    <p:extLst>
      <p:ext uri="{BB962C8B-B14F-4D97-AF65-F5344CB8AC3E}">
        <p14:creationId xmlns:p14="http://schemas.microsoft.com/office/powerpoint/2010/main" val="3770333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0975-FF8C-60DA-5D4D-9E6BF3DD6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0A0E3-940E-6E98-00CC-EBB56EE2238B}"/>
              </a:ext>
            </a:extLst>
          </p:cNvPr>
          <p:cNvSpPr>
            <a:spLocks noGrp="1"/>
          </p:cNvSpPr>
          <p:nvPr>
            <p:ph type="title"/>
          </p:nvPr>
        </p:nvSpPr>
        <p:spPr/>
        <p:txBody>
          <a:bodyPr>
            <a:normAutofit/>
          </a:bodyPr>
          <a:lstStyle/>
          <a:p>
            <a:r>
              <a:rPr lang="en-US" dirty="0">
                <a:solidFill>
                  <a:schemeClr val="tx1"/>
                </a:solidFill>
              </a:rPr>
              <a:t>Allowable Activities and Costs (2)</a:t>
            </a:r>
          </a:p>
        </p:txBody>
      </p:sp>
      <p:sp>
        <p:nvSpPr>
          <p:cNvPr id="3" name="Content Placeholder 2">
            <a:extLst>
              <a:ext uri="{FF2B5EF4-FFF2-40B4-BE49-F238E27FC236}">
                <a16:creationId xmlns:a16="http://schemas.microsoft.com/office/drawing/2014/main" id="{826B01C5-2CEE-02DF-D9BC-F0F3E7D079C7}"/>
              </a:ext>
            </a:extLst>
          </p:cNvPr>
          <p:cNvSpPr>
            <a:spLocks noGrp="1"/>
          </p:cNvSpPr>
          <p:nvPr>
            <p:ph idx="1"/>
          </p:nvPr>
        </p:nvSpPr>
        <p:spPr>
          <a:xfrm>
            <a:off x="1097280" y="1946310"/>
            <a:ext cx="10151084" cy="4355561"/>
          </a:xfrm>
        </p:spPr>
        <p:txBody>
          <a:bodyPr>
            <a:normAutofit/>
          </a:bodyPr>
          <a:lstStyle/>
          <a:p>
            <a:pPr marL="0" indent="0">
              <a:lnSpc>
                <a:spcPct val="120000"/>
              </a:lnSpc>
              <a:spcBef>
                <a:spcPts val="0"/>
              </a:spcBef>
              <a:buNone/>
            </a:pPr>
            <a:r>
              <a:rPr lang="en-US" dirty="0">
                <a:solidFill>
                  <a:schemeClr val="tx1"/>
                </a:solidFill>
              </a:rPr>
              <a:t>Plan Approval funds are for the </a:t>
            </a:r>
            <a:r>
              <a:rPr lang="en-US" b="1" dirty="0">
                <a:solidFill>
                  <a:schemeClr val="tx1"/>
                </a:solidFill>
              </a:rPr>
              <a:t>review and approval </a:t>
            </a:r>
            <a:r>
              <a:rPr lang="en-US" dirty="0">
                <a:solidFill>
                  <a:schemeClr val="tx1"/>
                </a:solidFill>
              </a:rPr>
              <a:t>of CSI Plans via the CSI Prompts in an LEA’s LCAP.</a:t>
            </a:r>
            <a:br>
              <a:rPr lang="en-US" dirty="0">
                <a:solidFill>
                  <a:schemeClr val="tx1"/>
                </a:solidFill>
              </a:rPr>
            </a:br>
            <a:endParaRPr lang="en-US" dirty="0">
              <a:solidFill>
                <a:schemeClr val="tx1"/>
              </a:solidFill>
            </a:endParaRPr>
          </a:p>
          <a:p>
            <a:pPr marL="0" indent="0">
              <a:lnSpc>
                <a:spcPct val="120000"/>
              </a:lnSpc>
              <a:spcBef>
                <a:spcPts val="0"/>
              </a:spcBef>
              <a:buNone/>
            </a:pPr>
            <a:r>
              <a:rPr lang="en-US" dirty="0">
                <a:solidFill>
                  <a:schemeClr val="tx1"/>
                </a:solidFill>
              </a:rPr>
              <a:t>The focus is on LCAP support, specifically the CSI prompts within the LCAP, </a:t>
            </a:r>
            <a:r>
              <a:rPr lang="en-US" b="1" dirty="0">
                <a:solidFill>
                  <a:schemeClr val="tx1"/>
                </a:solidFill>
              </a:rPr>
              <a:t>not</a:t>
            </a:r>
            <a:r>
              <a:rPr lang="en-US" dirty="0">
                <a:solidFill>
                  <a:schemeClr val="tx1"/>
                </a:solidFill>
              </a:rPr>
              <a:t> the CSI plans themselves.</a:t>
            </a:r>
          </a:p>
          <a:p>
            <a:pPr marL="0" indent="0">
              <a:lnSpc>
                <a:spcPct val="120000"/>
              </a:lnSpc>
              <a:spcBef>
                <a:spcPts val="0"/>
              </a:spcBef>
              <a:buNone/>
            </a:pPr>
            <a:endParaRPr lang="en-US" dirty="0"/>
          </a:p>
        </p:txBody>
      </p:sp>
      <p:sp>
        <p:nvSpPr>
          <p:cNvPr id="4" name="Slide Number Placeholder 3">
            <a:extLst>
              <a:ext uri="{FF2B5EF4-FFF2-40B4-BE49-F238E27FC236}">
                <a16:creationId xmlns:a16="http://schemas.microsoft.com/office/drawing/2014/main" id="{F2744EBF-6653-A071-EBAE-572E73E3E390}"/>
              </a:ext>
            </a:extLst>
          </p:cNvPr>
          <p:cNvSpPr>
            <a:spLocks noGrp="1"/>
          </p:cNvSpPr>
          <p:nvPr>
            <p:ph type="sldNum" sz="quarter" idx="12"/>
          </p:nvPr>
        </p:nvSpPr>
        <p:spPr/>
        <p:txBody>
          <a:bodyPr/>
          <a:lstStyle/>
          <a:p>
            <a:fld id="{425B8834-9231-4E95-9474-5E208B968EA0}" type="slidenum">
              <a:rPr lang="en-US" smtClean="0"/>
              <a:pPr/>
              <a:t>19</a:t>
            </a:fld>
            <a:endParaRPr lang="en-US" dirty="0"/>
          </a:p>
        </p:txBody>
      </p:sp>
      <p:pic>
        <p:nvPicPr>
          <p:cNvPr id="6" name="Graphic 5">
            <a:extLst>
              <a:ext uri="{FF2B5EF4-FFF2-40B4-BE49-F238E27FC236}">
                <a16:creationId xmlns:a16="http://schemas.microsoft.com/office/drawing/2014/main" id="{71CFE13B-EEBD-7BAD-9101-7BD36C31E05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0301" y="337638"/>
            <a:ext cx="1450758" cy="1450758"/>
          </a:xfrm>
          <a:prstGeom prst="rect">
            <a:avLst/>
          </a:prstGeom>
        </p:spPr>
      </p:pic>
    </p:spTree>
    <p:extLst>
      <p:ext uri="{BB962C8B-B14F-4D97-AF65-F5344CB8AC3E}">
        <p14:creationId xmlns:p14="http://schemas.microsoft.com/office/powerpoint/2010/main" val="164723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751FD-2CBC-0613-9197-19E55BBA668B}"/>
              </a:ext>
            </a:extLst>
          </p:cNvPr>
          <p:cNvSpPr>
            <a:spLocks noGrp="1"/>
          </p:cNvSpPr>
          <p:nvPr>
            <p:ph type="title"/>
          </p:nvPr>
        </p:nvSpPr>
        <p:spPr/>
        <p:txBody>
          <a:bodyPr>
            <a:normAutofit/>
          </a:bodyPr>
          <a:lstStyle/>
          <a:p>
            <a:r>
              <a:rPr lang="en-US" sz="4400" dirty="0">
                <a:solidFill>
                  <a:schemeClr val="tx1"/>
                </a:solidFill>
              </a:rPr>
              <a:t>Acronyms (1)</a:t>
            </a:r>
          </a:p>
        </p:txBody>
      </p:sp>
      <p:sp>
        <p:nvSpPr>
          <p:cNvPr id="3" name="Content Placeholder 2">
            <a:extLst>
              <a:ext uri="{FF2B5EF4-FFF2-40B4-BE49-F238E27FC236}">
                <a16:creationId xmlns:a16="http://schemas.microsoft.com/office/drawing/2014/main" id="{0C8191F0-4F0B-E91F-1C8C-9B4B4E578A79}"/>
              </a:ext>
            </a:extLst>
          </p:cNvPr>
          <p:cNvSpPr>
            <a:spLocks noGrp="1"/>
          </p:cNvSpPr>
          <p:nvPr>
            <p:ph idx="1"/>
          </p:nvPr>
        </p:nvSpPr>
        <p:spPr/>
        <p:txBody>
          <a:bodyPr>
            <a:normAutofit lnSpcReduction="10000"/>
          </a:bodyPr>
          <a:lstStyle/>
          <a:p>
            <a:pPr indent="-365751">
              <a:lnSpc>
                <a:spcPct val="100000"/>
              </a:lnSpc>
              <a:spcBef>
                <a:spcPts val="1600"/>
              </a:spcBef>
              <a:buClrTx/>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CDE</a:t>
            </a:r>
            <a:r>
              <a:rPr lang="en-US" sz="2800" dirty="0">
                <a:solidFill>
                  <a:schemeClr val="tx1"/>
                </a:solidFill>
                <a:latin typeface="Arial" panose="020B0604020202020204" pitchFamily="34" charset="0"/>
                <a:cs typeface="Arial" panose="020B0604020202020204" pitchFamily="34" charset="0"/>
              </a:rPr>
              <a:t>—California Department of Education</a:t>
            </a:r>
          </a:p>
          <a:p>
            <a:pPr indent="-365751">
              <a:lnSpc>
                <a:spcPct val="100000"/>
              </a:lnSpc>
              <a:spcBef>
                <a:spcPts val="1600"/>
              </a:spcBef>
              <a:buClrTx/>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COE</a:t>
            </a:r>
            <a:r>
              <a:rPr lang="en-US" sz="2800" dirty="0">
                <a:solidFill>
                  <a:schemeClr val="tx1"/>
                </a:solidFill>
                <a:latin typeface="Arial" panose="020B0604020202020204" pitchFamily="34" charset="0"/>
                <a:cs typeface="Arial" panose="020B0604020202020204" pitchFamily="34" charset="0"/>
              </a:rPr>
              <a:t>—County Office of Education</a:t>
            </a:r>
          </a:p>
          <a:p>
            <a:pPr indent="-365751">
              <a:lnSpc>
                <a:spcPct val="100000"/>
              </a:lnSpc>
              <a:spcBef>
                <a:spcPts val="1600"/>
              </a:spcBef>
              <a:buClrTx/>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CSI</a:t>
            </a:r>
            <a:r>
              <a:rPr lang="en-US" sz="2800" dirty="0">
                <a:solidFill>
                  <a:schemeClr val="tx1"/>
                </a:solidFill>
                <a:latin typeface="Arial" panose="020B0604020202020204" pitchFamily="34" charset="0"/>
                <a:cs typeface="Arial" panose="020B0604020202020204" pitchFamily="34" charset="0"/>
              </a:rPr>
              <a:t>—Comprehensive Support and Improvement</a:t>
            </a:r>
          </a:p>
          <a:p>
            <a:pPr indent="-365751">
              <a:lnSpc>
                <a:spcPct val="100000"/>
              </a:lnSpc>
              <a:spcBef>
                <a:spcPts val="1600"/>
              </a:spcBef>
              <a:buClrTx/>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ESSA</a:t>
            </a:r>
            <a:r>
              <a:rPr lang="en-US" sz="2800" dirty="0">
                <a:solidFill>
                  <a:schemeClr val="tx1"/>
                </a:solidFill>
                <a:latin typeface="Arial" panose="020B0604020202020204" pitchFamily="34" charset="0"/>
                <a:cs typeface="Arial" panose="020B0604020202020204" pitchFamily="34" charset="0"/>
              </a:rPr>
              <a:t>—Every Student Succeeds Act</a:t>
            </a:r>
          </a:p>
          <a:p>
            <a:pPr indent="-365751">
              <a:lnSpc>
                <a:spcPct val="100000"/>
              </a:lnSpc>
              <a:spcBef>
                <a:spcPts val="1600"/>
              </a:spcBef>
              <a:buClrTx/>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FY</a:t>
            </a:r>
            <a:r>
              <a:rPr lang="en-US" sz="2800" dirty="0">
                <a:solidFill>
                  <a:schemeClr val="tx1"/>
                </a:solidFill>
                <a:latin typeface="Arial" panose="020B0604020202020204" pitchFamily="34" charset="0"/>
                <a:cs typeface="Arial" panose="020B0604020202020204" pitchFamily="34" charset="0"/>
              </a:rPr>
              <a:t>—Fiscal Year</a:t>
            </a:r>
          </a:p>
          <a:p>
            <a:pPr indent="-365751">
              <a:lnSpc>
                <a:spcPct val="100000"/>
              </a:lnSpc>
              <a:spcBef>
                <a:spcPts val="1600"/>
              </a:spcBef>
              <a:buClrTx/>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GMART</a:t>
            </a:r>
            <a:r>
              <a:rPr lang="en-US" sz="2800" dirty="0">
                <a:solidFill>
                  <a:schemeClr val="tx1"/>
                </a:solidFill>
                <a:latin typeface="Arial" panose="020B0604020202020204" pitchFamily="34" charset="0"/>
                <a:cs typeface="Arial" panose="020B0604020202020204" pitchFamily="34" charset="0"/>
              </a:rPr>
              <a:t>—Grant Management and Reporting Tool</a:t>
            </a:r>
          </a:p>
          <a:p>
            <a:pPr indent="-365751">
              <a:lnSpc>
                <a:spcPct val="100000"/>
              </a:lnSpc>
              <a:spcBef>
                <a:spcPts val="1600"/>
              </a:spcBef>
              <a:defRPr/>
            </a:pPr>
            <a:r>
              <a:rPr lang="en-US" b="1" dirty="0">
                <a:solidFill>
                  <a:schemeClr val="tx1"/>
                </a:solidFill>
                <a:latin typeface="Arial" panose="020B0604020202020204" pitchFamily="34" charset="0"/>
                <a:cs typeface="Arial" panose="020B0604020202020204" pitchFamily="34" charset="0"/>
              </a:rPr>
              <a:t>GMR</a:t>
            </a:r>
            <a:r>
              <a:rPr lang="en-US" dirty="0">
                <a:solidFill>
                  <a:schemeClr val="tx1"/>
                </a:solidFill>
                <a:latin typeface="Arial" panose="020B0604020202020204" pitchFamily="34" charset="0"/>
                <a:cs typeface="Arial" panose="020B0604020202020204" pitchFamily="34" charset="0"/>
              </a:rPr>
              <a:t> —Grant Management Report</a:t>
            </a:r>
            <a:endParaRPr lang="en-US" sz="2800"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8B5D9418-C977-CBB5-06A7-74DF5184B1B9}"/>
              </a:ext>
            </a:extLst>
          </p:cNvPr>
          <p:cNvSpPr>
            <a:spLocks noGrp="1"/>
          </p:cNvSpPr>
          <p:nvPr>
            <p:ph type="sldNum" sz="quarter" idx="12"/>
          </p:nvPr>
        </p:nvSpPr>
        <p:spPr/>
        <p:txBody>
          <a:bodyPr/>
          <a:lstStyle/>
          <a:p>
            <a:fld id="{425B8834-9231-4E95-9474-5E208B968EA0}" type="slidenum">
              <a:rPr lang="en-US" smtClean="0"/>
              <a:pPr/>
              <a:t>2</a:t>
            </a:fld>
            <a:endParaRPr lang="en-US" dirty="0"/>
          </a:p>
        </p:txBody>
      </p:sp>
    </p:spTree>
    <p:extLst>
      <p:ext uri="{BB962C8B-B14F-4D97-AF65-F5344CB8AC3E}">
        <p14:creationId xmlns:p14="http://schemas.microsoft.com/office/powerpoint/2010/main" val="396724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CC4F-7654-335C-BE01-A928F17EB364}"/>
              </a:ext>
            </a:extLst>
          </p:cNvPr>
          <p:cNvSpPr>
            <a:spLocks noGrp="1"/>
          </p:cNvSpPr>
          <p:nvPr>
            <p:ph type="title"/>
          </p:nvPr>
        </p:nvSpPr>
        <p:spPr/>
        <p:txBody>
          <a:bodyPr>
            <a:normAutofit/>
          </a:bodyPr>
          <a:lstStyle/>
          <a:p>
            <a:r>
              <a:rPr lang="en-US" dirty="0">
                <a:solidFill>
                  <a:schemeClr val="tx1"/>
                </a:solidFill>
              </a:rPr>
              <a:t>Disallowable Activities and Costs</a:t>
            </a:r>
          </a:p>
        </p:txBody>
      </p:sp>
      <p:sp>
        <p:nvSpPr>
          <p:cNvPr id="3" name="Content Placeholder 2">
            <a:extLst>
              <a:ext uri="{FF2B5EF4-FFF2-40B4-BE49-F238E27FC236}">
                <a16:creationId xmlns:a16="http://schemas.microsoft.com/office/drawing/2014/main" id="{C73928F6-58E2-5743-50D8-3B803916993E}"/>
              </a:ext>
            </a:extLst>
          </p:cNvPr>
          <p:cNvSpPr>
            <a:spLocks noGrp="1"/>
          </p:cNvSpPr>
          <p:nvPr>
            <p:ph idx="1"/>
          </p:nvPr>
        </p:nvSpPr>
        <p:spPr/>
        <p:txBody>
          <a:bodyPr anchor="ctr">
            <a:normAutofit/>
          </a:bodyPr>
          <a:lstStyle/>
          <a:p>
            <a:pPr marL="0" indent="0">
              <a:spcBef>
                <a:spcPts val="0"/>
              </a:spcBef>
              <a:spcAft>
                <a:spcPts val="1600"/>
              </a:spcAft>
              <a:buNone/>
              <a:defRPr/>
            </a:pPr>
            <a:r>
              <a:rPr lang="en-US" dirty="0">
                <a:solidFill>
                  <a:schemeClr val="tx1"/>
                </a:solidFill>
                <a:sym typeface="Montserrat Light"/>
              </a:rPr>
              <a:t>The use of federal funds, including ESSA, Section 1003 funds must be consistent with the </a:t>
            </a:r>
            <a:r>
              <a:rPr lang="en-US" dirty="0">
                <a:solidFill>
                  <a:srgbClr val="0070C0"/>
                </a:solidFill>
                <a:sym typeface="Montserrat Light"/>
                <a:hlinkClick r:id="rId2">
                  <a:extLst>
                    <a:ext uri="{A12FA001-AC4F-418D-AE19-62706E023703}">
                      <ahyp:hlinkClr xmlns:ahyp="http://schemas.microsoft.com/office/drawing/2018/hyperlinkcolor" val="tx"/>
                    </a:ext>
                  </a:extLst>
                </a:hlinkClick>
              </a:rPr>
              <a:t>Office of Management and Budget (OMB) Uniform Administrative Requirements, Cost Principles, and Audit Requirements for Federal Awards</a:t>
            </a:r>
            <a:r>
              <a:rPr lang="en-US" dirty="0">
                <a:sym typeface="Montserrat Light"/>
              </a:rPr>
              <a:t>. </a:t>
            </a:r>
            <a:br>
              <a:rPr lang="en-US" dirty="0">
                <a:solidFill>
                  <a:srgbClr val="0070C0"/>
                </a:solidFill>
                <a:latin typeface="Arial" panose="020B0604020202020204" pitchFamily="34" charset="0"/>
                <a:cs typeface="Arial" panose="020B0604020202020204" pitchFamily="34" charset="0"/>
              </a:rPr>
            </a:b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For federal guidance on </a:t>
            </a:r>
            <a:r>
              <a:rPr lang="en-US" dirty="0">
                <a:solidFill>
                  <a:srgbClr val="0070C0"/>
                </a:solidFill>
                <a:latin typeface="Arial" panose="020B0604020202020204" pitchFamily="34" charset="0"/>
                <a:cs typeface="Arial" panose="020B0604020202020204" pitchFamily="34" charset="0"/>
                <a:hlinkClick r:id="rId3"/>
              </a:rPr>
              <a:t>Supplement not Supplant for School Improvement</a:t>
            </a:r>
            <a:r>
              <a:rPr lang="en-US" dirty="0">
                <a:solidFill>
                  <a:schemeClr val="tx1"/>
                </a:solidFill>
                <a:latin typeface="Arial" panose="020B0604020202020204" pitchFamily="34" charset="0"/>
                <a:cs typeface="Arial" panose="020B0604020202020204" pitchFamily="34" charset="0"/>
              </a:rPr>
              <a:t>, see question 29a, pages 21 to 22.</a:t>
            </a:r>
          </a:p>
          <a:p>
            <a:pPr marL="0" indent="0">
              <a:buNone/>
            </a:pPr>
            <a:endParaRPr lang="en-US" dirty="0"/>
          </a:p>
        </p:txBody>
      </p:sp>
      <p:sp>
        <p:nvSpPr>
          <p:cNvPr id="4" name="Slide Number Placeholder 3">
            <a:extLst>
              <a:ext uri="{FF2B5EF4-FFF2-40B4-BE49-F238E27FC236}">
                <a16:creationId xmlns:a16="http://schemas.microsoft.com/office/drawing/2014/main" id="{3ADD41BF-C240-8E87-B503-E0D7A8B87554}"/>
              </a:ext>
            </a:extLst>
          </p:cNvPr>
          <p:cNvSpPr>
            <a:spLocks noGrp="1"/>
          </p:cNvSpPr>
          <p:nvPr>
            <p:ph type="sldNum" sz="quarter" idx="12"/>
          </p:nvPr>
        </p:nvSpPr>
        <p:spPr/>
        <p:txBody>
          <a:bodyPr/>
          <a:lstStyle/>
          <a:p>
            <a:fld id="{425B8834-9231-4E95-9474-5E208B968EA0}" type="slidenum">
              <a:rPr lang="en-US" smtClean="0"/>
              <a:pPr/>
              <a:t>20</a:t>
            </a:fld>
            <a:endParaRPr lang="en-US" dirty="0"/>
          </a:p>
        </p:txBody>
      </p:sp>
      <p:pic>
        <p:nvPicPr>
          <p:cNvPr id="6" name="Graphic 5">
            <a:extLst>
              <a:ext uri="{FF2B5EF4-FFF2-40B4-BE49-F238E27FC236}">
                <a16:creationId xmlns:a16="http://schemas.microsoft.com/office/drawing/2014/main" id="{7385973C-592B-444E-1CAB-1BE645F16139}"/>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30301" y="337638"/>
            <a:ext cx="1450758" cy="1450758"/>
          </a:xfrm>
          <a:prstGeom prst="rect">
            <a:avLst/>
          </a:prstGeom>
        </p:spPr>
      </p:pic>
    </p:spTree>
    <p:extLst>
      <p:ext uri="{BB962C8B-B14F-4D97-AF65-F5344CB8AC3E}">
        <p14:creationId xmlns:p14="http://schemas.microsoft.com/office/powerpoint/2010/main" val="77146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0E90-3929-0CB8-3478-4701E303385C}"/>
              </a:ext>
            </a:extLst>
          </p:cNvPr>
          <p:cNvSpPr>
            <a:spLocks noGrp="1"/>
          </p:cNvSpPr>
          <p:nvPr>
            <p:ph type="title"/>
          </p:nvPr>
        </p:nvSpPr>
        <p:spPr/>
        <p:txBody>
          <a:bodyPr>
            <a:normAutofit/>
          </a:bodyPr>
          <a:lstStyle/>
          <a:p>
            <a:r>
              <a:rPr lang="en-US" dirty="0">
                <a:solidFill>
                  <a:schemeClr val="tx1"/>
                </a:solidFill>
              </a:rPr>
              <a:t>Reporting Timeline (1)</a:t>
            </a:r>
          </a:p>
        </p:txBody>
      </p:sp>
      <p:sp>
        <p:nvSpPr>
          <p:cNvPr id="6" name="Content Placeholder 5">
            <a:extLst>
              <a:ext uri="{FF2B5EF4-FFF2-40B4-BE49-F238E27FC236}">
                <a16:creationId xmlns:a16="http://schemas.microsoft.com/office/drawing/2014/main" id="{FC614325-61ED-3038-F36A-E27DE5C465A1}"/>
              </a:ext>
            </a:extLst>
          </p:cNvPr>
          <p:cNvSpPr>
            <a:spLocks noGrp="1"/>
          </p:cNvSpPr>
          <p:nvPr>
            <p:ph idx="1"/>
          </p:nvPr>
        </p:nvSpPr>
        <p:spPr/>
        <p:txBody>
          <a:bodyPr>
            <a:normAutofit/>
          </a:bodyPr>
          <a:lstStyle/>
          <a:p>
            <a:pPr marL="914400" indent="-457200">
              <a:lnSpc>
                <a:spcPct val="100000"/>
              </a:lnSpc>
              <a:spcBef>
                <a:spcPts val="600"/>
              </a:spcBef>
              <a:spcAft>
                <a:spcPts val="600"/>
              </a:spcAft>
            </a:pPr>
            <a:r>
              <a:rPr lang="en-US" dirty="0">
                <a:solidFill>
                  <a:schemeClr val="tx1"/>
                </a:solidFill>
              </a:rPr>
              <a:t>Reporting happens three times a year: </a:t>
            </a:r>
          </a:p>
          <a:p>
            <a:pPr marL="1597025" lvl="2" indent="-225425">
              <a:lnSpc>
                <a:spcPct val="100000"/>
              </a:lnSpc>
              <a:spcBef>
                <a:spcPts val="600"/>
              </a:spcBef>
              <a:spcAft>
                <a:spcPts val="600"/>
              </a:spcAft>
            </a:pPr>
            <a:r>
              <a:rPr lang="en-US" sz="2800" b="1" dirty="0">
                <a:solidFill>
                  <a:schemeClr val="tx1"/>
                </a:solidFill>
              </a:rPr>
              <a:t>July </a:t>
            </a:r>
            <a:r>
              <a:rPr lang="en-US" sz="2800" b="1" dirty="0">
                <a:solidFill>
                  <a:srgbClr val="FF0000"/>
                </a:solidFill>
              </a:rPr>
              <a:t>(Reports 1 and 4)</a:t>
            </a:r>
          </a:p>
          <a:p>
            <a:pPr marL="1597025" lvl="2" indent="-225425">
              <a:lnSpc>
                <a:spcPct val="100000"/>
              </a:lnSpc>
              <a:spcBef>
                <a:spcPts val="600"/>
              </a:spcBef>
              <a:spcAft>
                <a:spcPts val="600"/>
              </a:spcAft>
            </a:pPr>
            <a:r>
              <a:rPr lang="en-US" sz="2800" b="1" dirty="0">
                <a:solidFill>
                  <a:schemeClr val="tx1"/>
                </a:solidFill>
              </a:rPr>
              <a:t>October </a:t>
            </a:r>
            <a:r>
              <a:rPr lang="en-US" sz="2800" b="1" dirty="0">
                <a:solidFill>
                  <a:srgbClr val="FF0000"/>
                </a:solidFill>
              </a:rPr>
              <a:t>(Reports 2 and 5)</a:t>
            </a:r>
          </a:p>
          <a:p>
            <a:pPr marL="1597025" lvl="2" indent="-225425">
              <a:lnSpc>
                <a:spcPct val="100000"/>
              </a:lnSpc>
              <a:spcBef>
                <a:spcPts val="600"/>
              </a:spcBef>
              <a:spcAft>
                <a:spcPts val="600"/>
              </a:spcAft>
            </a:pPr>
            <a:r>
              <a:rPr lang="en-US" sz="2800" b="1" dirty="0">
                <a:solidFill>
                  <a:schemeClr val="tx1"/>
                </a:solidFill>
              </a:rPr>
              <a:t>February </a:t>
            </a:r>
            <a:r>
              <a:rPr lang="en-US" sz="2800" b="1" dirty="0">
                <a:solidFill>
                  <a:srgbClr val="FF0000"/>
                </a:solidFill>
              </a:rPr>
              <a:t>(Report 3)</a:t>
            </a:r>
          </a:p>
          <a:p>
            <a:pPr marL="914400" indent="-457200">
              <a:lnSpc>
                <a:spcPct val="100000"/>
              </a:lnSpc>
              <a:spcBef>
                <a:spcPts val="600"/>
              </a:spcBef>
              <a:spcAft>
                <a:spcPts val="600"/>
              </a:spcAft>
            </a:pPr>
            <a:r>
              <a:rPr lang="en-US" dirty="0">
                <a:solidFill>
                  <a:schemeClr val="tx1"/>
                </a:solidFill>
              </a:rPr>
              <a:t>Budget Revisions are due </a:t>
            </a:r>
            <a:r>
              <a:rPr lang="en-US" b="1" dirty="0">
                <a:solidFill>
                  <a:schemeClr val="tx1"/>
                </a:solidFill>
              </a:rPr>
              <a:t>mid-month</a:t>
            </a:r>
            <a:r>
              <a:rPr lang="en-US" dirty="0">
                <a:solidFill>
                  <a:schemeClr val="tx1"/>
                </a:solidFill>
              </a:rPr>
              <a:t> prior to the GMR due date.</a:t>
            </a:r>
          </a:p>
          <a:p>
            <a:pPr marL="914400" indent="-457200">
              <a:lnSpc>
                <a:spcPct val="100000"/>
              </a:lnSpc>
              <a:spcBef>
                <a:spcPts val="600"/>
              </a:spcBef>
              <a:spcAft>
                <a:spcPts val="600"/>
              </a:spcAft>
            </a:pPr>
            <a:r>
              <a:rPr lang="en-US" dirty="0">
                <a:solidFill>
                  <a:schemeClr val="tx1"/>
                </a:solidFill>
              </a:rPr>
              <a:t>GMRs are due at the </a:t>
            </a:r>
            <a:r>
              <a:rPr lang="en-US" b="1" dirty="0">
                <a:solidFill>
                  <a:schemeClr val="tx1"/>
                </a:solidFill>
              </a:rPr>
              <a:t>end of the month </a:t>
            </a:r>
            <a:r>
              <a:rPr lang="en-US" dirty="0">
                <a:solidFill>
                  <a:schemeClr val="tx1"/>
                </a:solidFill>
              </a:rPr>
              <a:t>after the month the reporting period closes.</a:t>
            </a:r>
          </a:p>
        </p:txBody>
      </p:sp>
      <p:sp>
        <p:nvSpPr>
          <p:cNvPr id="4" name="Slide Number Placeholder 3">
            <a:extLst>
              <a:ext uri="{FF2B5EF4-FFF2-40B4-BE49-F238E27FC236}">
                <a16:creationId xmlns:a16="http://schemas.microsoft.com/office/drawing/2014/main" id="{93B42249-356E-8D37-10F9-DB66BCE60770}"/>
              </a:ext>
            </a:extLst>
          </p:cNvPr>
          <p:cNvSpPr>
            <a:spLocks noGrp="1"/>
          </p:cNvSpPr>
          <p:nvPr>
            <p:ph type="sldNum" sz="quarter" idx="12"/>
          </p:nvPr>
        </p:nvSpPr>
        <p:spPr/>
        <p:txBody>
          <a:bodyPr/>
          <a:lstStyle/>
          <a:p>
            <a:fld id="{425B8834-9231-4E95-9474-5E208B968EA0}" type="slidenum">
              <a:rPr lang="en-US" smtClean="0"/>
              <a:pPr/>
              <a:t>21</a:t>
            </a:fld>
            <a:endParaRPr lang="en-US" dirty="0"/>
          </a:p>
        </p:txBody>
      </p:sp>
      <p:pic>
        <p:nvPicPr>
          <p:cNvPr id="3" name="Graphic 2">
            <a:extLst>
              <a:ext uri="{FF2B5EF4-FFF2-40B4-BE49-F238E27FC236}">
                <a16:creationId xmlns:a16="http://schemas.microsoft.com/office/drawing/2014/main" id="{8111D68D-A862-9F3D-68F3-C464F3F2933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880" y="13885"/>
            <a:ext cx="1341120" cy="1241539"/>
          </a:xfrm>
          <a:prstGeom prst="rect">
            <a:avLst/>
          </a:prstGeom>
        </p:spPr>
      </p:pic>
    </p:spTree>
    <p:extLst>
      <p:ext uri="{BB962C8B-B14F-4D97-AF65-F5344CB8AC3E}">
        <p14:creationId xmlns:p14="http://schemas.microsoft.com/office/powerpoint/2010/main" val="1985960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0E90-3929-0CB8-3478-4701E303385C}"/>
              </a:ext>
            </a:extLst>
          </p:cNvPr>
          <p:cNvSpPr>
            <a:spLocks noGrp="1"/>
          </p:cNvSpPr>
          <p:nvPr>
            <p:ph type="title"/>
          </p:nvPr>
        </p:nvSpPr>
        <p:spPr>
          <a:xfrm>
            <a:off x="1033994" y="157655"/>
            <a:ext cx="10220753" cy="756745"/>
          </a:xfrm>
        </p:spPr>
        <p:txBody>
          <a:bodyPr>
            <a:normAutofit/>
          </a:bodyPr>
          <a:lstStyle/>
          <a:p>
            <a:r>
              <a:rPr lang="en-US" sz="4400" dirty="0">
                <a:solidFill>
                  <a:schemeClr val="tx1"/>
                </a:solidFill>
              </a:rPr>
              <a:t>Reporting Timeline (2)</a:t>
            </a:r>
          </a:p>
        </p:txBody>
      </p:sp>
      <p:graphicFrame>
        <p:nvGraphicFramePr>
          <p:cNvPr id="5" name="Content Placeholder 4" descr="Subgrant Reporting Requirements&#10;&#10;This is a table with subgrant reporting requirements.">
            <a:extLst>
              <a:ext uri="{FF2B5EF4-FFF2-40B4-BE49-F238E27FC236}">
                <a16:creationId xmlns:a16="http://schemas.microsoft.com/office/drawing/2014/main" id="{F0289904-6F7D-D4FA-26D4-5FD067723521}"/>
              </a:ext>
            </a:extLst>
          </p:cNvPr>
          <p:cNvGraphicFramePr>
            <a:graphicFrameLocks noGrp="1"/>
          </p:cNvGraphicFramePr>
          <p:nvPr>
            <p:ph idx="1"/>
            <p:extLst>
              <p:ext uri="{D42A27DB-BD31-4B8C-83A1-F6EECF244321}">
                <p14:modId xmlns:p14="http://schemas.microsoft.com/office/powerpoint/2010/main" val="602059507"/>
              </p:ext>
            </p:extLst>
          </p:nvPr>
        </p:nvGraphicFramePr>
        <p:xfrm>
          <a:off x="220301" y="1058170"/>
          <a:ext cx="11751398" cy="5074180"/>
        </p:xfrm>
        <a:graphic>
          <a:graphicData uri="http://schemas.openxmlformats.org/drawingml/2006/table">
            <a:tbl>
              <a:tblPr firstRow="1" firstCol="1" bandRow="1">
                <a:tableStyleId>{00A15C55-8517-42AA-B614-E9B94910E393}</a:tableStyleId>
              </a:tblPr>
              <a:tblGrid>
                <a:gridCol w="1706725">
                  <a:extLst>
                    <a:ext uri="{9D8B030D-6E8A-4147-A177-3AD203B41FA5}">
                      <a16:colId xmlns:a16="http://schemas.microsoft.com/office/drawing/2014/main" val="20000"/>
                    </a:ext>
                  </a:extLst>
                </a:gridCol>
                <a:gridCol w="3586650">
                  <a:extLst>
                    <a:ext uri="{9D8B030D-6E8A-4147-A177-3AD203B41FA5}">
                      <a16:colId xmlns:a16="http://schemas.microsoft.com/office/drawing/2014/main" val="20001"/>
                    </a:ext>
                  </a:extLst>
                </a:gridCol>
                <a:gridCol w="3075248">
                  <a:extLst>
                    <a:ext uri="{9D8B030D-6E8A-4147-A177-3AD203B41FA5}">
                      <a16:colId xmlns:a16="http://schemas.microsoft.com/office/drawing/2014/main" val="20002"/>
                    </a:ext>
                  </a:extLst>
                </a:gridCol>
                <a:gridCol w="3382775">
                  <a:extLst>
                    <a:ext uri="{9D8B030D-6E8A-4147-A177-3AD203B41FA5}">
                      <a16:colId xmlns:a16="http://schemas.microsoft.com/office/drawing/2014/main" val="20003"/>
                    </a:ext>
                  </a:extLst>
                </a:gridCol>
              </a:tblGrid>
              <a:tr h="727491">
                <a:tc>
                  <a:txBody>
                    <a:bodyPr/>
                    <a:lstStyle/>
                    <a:p>
                      <a:pPr marL="0" marR="0" indent="0" algn="ctr">
                        <a:lnSpc>
                          <a:spcPct val="107000"/>
                        </a:lnSpc>
                        <a:spcBef>
                          <a:spcPts val="0"/>
                        </a:spcBef>
                        <a:spcAft>
                          <a:spcPts val="800"/>
                        </a:spcAft>
                      </a:pPr>
                      <a:r>
                        <a:rPr lang="en-US" sz="2400" b="1" dirty="0">
                          <a:solidFill>
                            <a:schemeClr val="tx1"/>
                          </a:solidFill>
                          <a:effectLst/>
                        </a:rPr>
                        <a:t>GMR</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tc>
                <a:tc>
                  <a:txBody>
                    <a:bodyPr/>
                    <a:lstStyle/>
                    <a:p>
                      <a:pPr marL="0" marR="0" indent="0" algn="ctr">
                        <a:lnSpc>
                          <a:spcPct val="107000"/>
                        </a:lnSpc>
                        <a:spcBef>
                          <a:spcPts val="0"/>
                        </a:spcBef>
                        <a:spcAft>
                          <a:spcPts val="800"/>
                        </a:spcAft>
                      </a:pPr>
                      <a:r>
                        <a:rPr lang="en-US" sz="2400" b="1" dirty="0">
                          <a:solidFill>
                            <a:schemeClr val="tx1"/>
                          </a:solidFill>
                          <a:effectLst/>
                        </a:rPr>
                        <a:t>Reporting Data</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tc>
                <a:tc>
                  <a:txBody>
                    <a:bodyPr/>
                    <a:lstStyle/>
                    <a:p>
                      <a:pPr marL="0" marR="0" indent="0" algn="ctr">
                        <a:lnSpc>
                          <a:spcPct val="107000"/>
                        </a:lnSpc>
                        <a:spcBef>
                          <a:spcPts val="0"/>
                        </a:spcBef>
                        <a:spcAft>
                          <a:spcPts val="800"/>
                        </a:spcAft>
                      </a:pPr>
                      <a:r>
                        <a:rPr lang="en-US" sz="2400" b="1" dirty="0">
                          <a:solidFill>
                            <a:schemeClr val="tx1"/>
                          </a:solidFill>
                          <a:effectLst/>
                        </a:rPr>
                        <a:t>Performance Period</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tc>
                <a:tc>
                  <a:txBody>
                    <a:bodyPr/>
                    <a:lstStyle/>
                    <a:p>
                      <a:pPr marL="0" marR="0" indent="0" algn="ctr">
                        <a:lnSpc>
                          <a:spcPct val="107000"/>
                        </a:lnSpc>
                        <a:spcBef>
                          <a:spcPts val="0"/>
                        </a:spcBef>
                        <a:spcAft>
                          <a:spcPts val="800"/>
                        </a:spcAft>
                      </a:pPr>
                      <a:r>
                        <a:rPr lang="en-US" sz="2400" b="1" dirty="0">
                          <a:solidFill>
                            <a:schemeClr val="tx1"/>
                          </a:solidFill>
                          <a:effectLst/>
                        </a:rPr>
                        <a:t>Reporting Window</a:t>
                      </a:r>
                      <a:endPar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nchor="ctr"/>
                </a:tc>
                <a:extLst>
                  <a:ext uri="{0D108BD9-81ED-4DB2-BD59-A6C34878D82A}">
                    <a16:rowId xmlns:a16="http://schemas.microsoft.com/office/drawing/2014/main" val="10000"/>
                  </a:ext>
                </a:extLst>
              </a:tr>
              <a:tr h="686040">
                <a:tc>
                  <a:txBody>
                    <a:bodyPr/>
                    <a:lstStyle/>
                    <a:p>
                      <a:pPr marL="0" marR="0" indent="0">
                        <a:lnSpc>
                          <a:spcPct val="107000"/>
                        </a:lnSpc>
                        <a:spcBef>
                          <a:spcPts val="0"/>
                        </a:spcBef>
                        <a:spcAft>
                          <a:spcPts val="800"/>
                        </a:spcAft>
                      </a:pPr>
                      <a:r>
                        <a:rPr lang="en-US" sz="2400" dirty="0">
                          <a:solidFill>
                            <a:schemeClr val="tx1"/>
                          </a:solidFill>
                          <a:effectLst/>
                        </a:rPr>
                        <a:t>GMR 1</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indent="0">
                        <a:lnSpc>
                          <a:spcPct val="107000"/>
                        </a:lnSpc>
                        <a:spcBef>
                          <a:spcPts val="0"/>
                        </a:spcBef>
                        <a:spcAft>
                          <a:spcPts val="800"/>
                        </a:spcAft>
                      </a:pPr>
                      <a:r>
                        <a:rPr lang="en-US" sz="2400">
                          <a:solidFill>
                            <a:schemeClr val="tx1"/>
                          </a:solidFill>
                          <a:effectLst/>
                        </a:rPr>
                        <a:t>2/9/2026</a:t>
                      </a:r>
                      <a:r>
                        <a:rPr lang="en-US" sz="2400" dirty="0">
                          <a:solidFill>
                            <a:schemeClr val="tx1"/>
                          </a:solidFill>
                          <a:effectLst/>
                        </a:rPr>
                        <a:t>, to 6/30/2026</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indent="0">
                        <a:lnSpc>
                          <a:spcPct val="107000"/>
                        </a:lnSpc>
                        <a:spcBef>
                          <a:spcPts val="0"/>
                        </a:spcBef>
                        <a:spcAft>
                          <a:spcPts val="800"/>
                        </a:spcAft>
                      </a:pPr>
                      <a:r>
                        <a:rPr lang="en-US" sz="2400" dirty="0">
                          <a:solidFill>
                            <a:schemeClr val="tx1"/>
                          </a:solidFill>
                          <a:effectLst/>
                        </a:rPr>
                        <a:t>7/31/2026</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0001"/>
                  </a:ext>
                </a:extLst>
              </a:tr>
              <a:tr h="686040">
                <a:tc>
                  <a:txBody>
                    <a:bodyPr/>
                    <a:lstStyle/>
                    <a:p>
                      <a:pPr marL="0" marR="0" indent="0">
                        <a:lnSpc>
                          <a:spcPct val="107000"/>
                        </a:lnSpc>
                        <a:spcBef>
                          <a:spcPts val="0"/>
                        </a:spcBef>
                        <a:spcAft>
                          <a:spcPts val="800"/>
                        </a:spcAft>
                      </a:pPr>
                      <a:r>
                        <a:rPr lang="en-US" sz="2400" dirty="0">
                          <a:solidFill>
                            <a:schemeClr val="tx1"/>
                          </a:solidFill>
                          <a:effectLst/>
                        </a:rPr>
                        <a:t>GMR 2</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indent="0">
                        <a:lnSpc>
                          <a:spcPct val="107000"/>
                        </a:lnSpc>
                        <a:spcBef>
                          <a:spcPts val="0"/>
                        </a:spcBef>
                        <a:spcAft>
                          <a:spcPts val="800"/>
                        </a:spcAft>
                      </a:pPr>
                      <a:r>
                        <a:rPr lang="en-US" sz="2400" dirty="0">
                          <a:solidFill>
                            <a:schemeClr val="tx1"/>
                          </a:solidFill>
                          <a:effectLst/>
                        </a:rPr>
                        <a:t>7/1/2026, to 9/30/2026</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indent="0">
                        <a:lnSpc>
                          <a:spcPct val="107000"/>
                        </a:lnSpc>
                        <a:spcBef>
                          <a:spcPts val="0"/>
                        </a:spcBef>
                        <a:spcAft>
                          <a:spcPts val="800"/>
                        </a:spcAft>
                      </a:pPr>
                      <a:r>
                        <a:rPr lang="en-US" sz="2400" dirty="0">
                          <a:solidFill>
                            <a:schemeClr val="tx1"/>
                          </a:solidFill>
                          <a:effectLst/>
                        </a:rPr>
                        <a:t>10/31/2026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0002"/>
                  </a:ext>
                </a:extLst>
              </a:tr>
              <a:tr h="686040">
                <a:tc>
                  <a:txBody>
                    <a:bodyPr/>
                    <a:lstStyle/>
                    <a:p>
                      <a:pPr marL="0" marR="0" indent="0">
                        <a:lnSpc>
                          <a:spcPct val="107000"/>
                        </a:lnSpc>
                        <a:spcBef>
                          <a:spcPts val="0"/>
                        </a:spcBef>
                        <a:spcAft>
                          <a:spcPts val="800"/>
                        </a:spcAft>
                      </a:pPr>
                      <a:r>
                        <a:rPr lang="en-US" sz="2400" dirty="0">
                          <a:solidFill>
                            <a:schemeClr val="tx1"/>
                          </a:solidFill>
                          <a:effectLst/>
                        </a:rPr>
                        <a:t>GMR 3</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a:t>
                      </a:r>
                    </a:p>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rPr>
                        <a:t>Mid-Year Reflection</a:t>
                      </a:r>
                    </a:p>
                  </a:txBody>
                  <a:tcPr marT="0" marB="0"/>
                </a:tc>
                <a:tc>
                  <a:txBody>
                    <a:bodyPr/>
                    <a:lstStyle/>
                    <a:p>
                      <a:pPr marL="0" marR="0" indent="0">
                        <a:lnSpc>
                          <a:spcPct val="107000"/>
                        </a:lnSpc>
                        <a:spcBef>
                          <a:spcPts val="0"/>
                        </a:spcBef>
                        <a:spcAft>
                          <a:spcPts val="800"/>
                        </a:spcAft>
                      </a:pPr>
                      <a:r>
                        <a:rPr lang="en-US" sz="2400" dirty="0">
                          <a:solidFill>
                            <a:schemeClr val="tx1"/>
                          </a:solidFill>
                          <a:effectLst/>
                        </a:rPr>
                        <a:t>10/1/2026, to 1/31/2027</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indent="0">
                        <a:lnSpc>
                          <a:spcPct val="107000"/>
                        </a:lnSpc>
                        <a:spcBef>
                          <a:spcPts val="0"/>
                        </a:spcBef>
                        <a:spcAft>
                          <a:spcPts val="800"/>
                        </a:spcAft>
                      </a:pPr>
                      <a:r>
                        <a:rPr lang="en-US" sz="2400" dirty="0">
                          <a:solidFill>
                            <a:schemeClr val="tx1"/>
                          </a:solidFill>
                          <a:effectLst/>
                        </a:rPr>
                        <a:t>2/28/2027</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0003"/>
                  </a:ext>
                </a:extLst>
              </a:tr>
              <a:tr h="665362">
                <a:tc>
                  <a:txBody>
                    <a:bodyPr/>
                    <a:lstStyle/>
                    <a:p>
                      <a:pPr marL="0" marR="0" indent="0">
                        <a:lnSpc>
                          <a:spcPct val="107000"/>
                        </a:lnSpc>
                        <a:spcBef>
                          <a:spcPts val="0"/>
                        </a:spcBef>
                        <a:spcAft>
                          <a:spcPts val="800"/>
                        </a:spcAft>
                      </a:pPr>
                      <a:r>
                        <a:rPr lang="en-US" sz="2400" dirty="0">
                          <a:solidFill>
                            <a:schemeClr val="tx1"/>
                          </a:solidFill>
                          <a:effectLst/>
                        </a:rPr>
                        <a:t>GMR 4</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 </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r>
                        <a:rPr lang="en-US" sz="2400" kern="1200" dirty="0">
                          <a:solidFill>
                            <a:schemeClr val="tx1"/>
                          </a:solidFill>
                          <a:effectLst/>
                        </a:rPr>
                        <a:t>2/1/2027, to </a:t>
                      </a:r>
                    </a:p>
                    <a:p>
                      <a:r>
                        <a:rPr lang="en-US" sz="2400" kern="1200" dirty="0">
                          <a:solidFill>
                            <a:schemeClr val="tx1"/>
                          </a:solidFill>
                          <a:effectLst/>
                        </a:rPr>
                        <a:t>6/30/2027</a:t>
                      </a:r>
                      <a:r>
                        <a:rPr lang="en-US" sz="2400" b="0" u="none" strike="noStrike" kern="1200" baseline="0" dirty="0">
                          <a:solidFill>
                            <a:schemeClr val="tx1"/>
                          </a:solidFill>
                        </a:rPr>
                        <a:t>	</a:t>
                      </a:r>
                      <a:endParaRPr lang="en-US" sz="2400" b="0" i="0" u="none" strike="noStrike" kern="1200" baseline="0" dirty="0">
                        <a:solidFill>
                          <a:schemeClr val="tx1"/>
                        </a:solidFill>
                        <a:latin typeface="+mn-lt"/>
                        <a:ea typeface="+mn-ea"/>
                        <a:cs typeface="+mn-cs"/>
                      </a:endParaRPr>
                    </a:p>
                  </a:txBody>
                  <a:tcPr marT="0" marB="0"/>
                </a:tc>
                <a:tc>
                  <a:txBody>
                    <a:bodyPr/>
                    <a:lstStyle/>
                    <a:p>
                      <a:pPr marL="0" algn="l" defTabSz="914400" rtl="0" eaLnBrk="1" latinLnBrk="0" hangingPunct="1"/>
                      <a:r>
                        <a:rPr lang="en-US" sz="2400" kern="1200" dirty="0">
                          <a:solidFill>
                            <a:schemeClr val="tx1"/>
                          </a:solidFill>
                          <a:effectLst/>
                        </a:rPr>
                        <a:t>7/31/2027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T="0" marB="0"/>
                </a:tc>
                <a:extLst>
                  <a:ext uri="{0D108BD9-81ED-4DB2-BD59-A6C34878D82A}">
                    <a16:rowId xmlns:a16="http://schemas.microsoft.com/office/drawing/2014/main" val="3889211761"/>
                  </a:ext>
                </a:extLst>
              </a:tr>
              <a:tr h="1325648">
                <a:tc>
                  <a:txBody>
                    <a:bodyPr/>
                    <a:lstStyle/>
                    <a:p>
                      <a:pPr marL="0" marR="0" indent="0">
                        <a:lnSpc>
                          <a:spcPct val="107000"/>
                        </a:lnSpc>
                        <a:spcBef>
                          <a:spcPts val="0"/>
                        </a:spcBef>
                        <a:spcAft>
                          <a:spcPts val="800"/>
                        </a:spcAft>
                      </a:pPr>
                      <a:r>
                        <a:rPr lang="en-US" sz="2400" dirty="0">
                          <a:solidFill>
                            <a:schemeClr val="tx1"/>
                          </a:solidFill>
                          <a:effectLst/>
                        </a:rPr>
                        <a:t>Final Report</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lvl="0" indent="0">
                        <a:lnSpc>
                          <a:spcPct val="104000"/>
                        </a:lnSpc>
                        <a:spcBef>
                          <a:spcPts val="0"/>
                        </a:spcBef>
                        <a:spcAft>
                          <a:spcPts val="0"/>
                        </a:spcAft>
                        <a:buFont typeface="Symbol" panose="05050102010706020507" pitchFamily="18" charset="2"/>
                        <a:buNone/>
                      </a:pPr>
                      <a:r>
                        <a:rPr lang="en-US" sz="2400" dirty="0">
                          <a:solidFill>
                            <a:schemeClr val="tx1"/>
                          </a:solidFill>
                          <a:effectLst/>
                        </a:rPr>
                        <a:t>Expenditures</a:t>
                      </a:r>
                    </a:p>
                    <a:p>
                      <a:r>
                        <a:rPr lang="en-US" sz="2400" kern="1200" dirty="0">
                          <a:solidFill>
                            <a:schemeClr val="tx1"/>
                          </a:solidFill>
                          <a:effectLst/>
                        </a:rPr>
                        <a:t>Subgrant Performance Report (SPR)</a:t>
                      </a:r>
                      <a:r>
                        <a:rPr lang="en-US" sz="2400" b="0" u="none" strike="noStrike" kern="1200" baseline="0" dirty="0">
                          <a:solidFill>
                            <a:schemeClr val="tx1"/>
                          </a:solidFill>
                        </a:rPr>
                        <a:t>	</a:t>
                      </a:r>
                      <a:endParaRPr lang="en-US" sz="2400" b="0" i="0" u="none" strike="noStrike" kern="1200" baseline="0" dirty="0">
                        <a:solidFill>
                          <a:schemeClr val="tx1"/>
                        </a:solidFill>
                        <a:latin typeface="+mn-lt"/>
                        <a:ea typeface="+mn-ea"/>
                        <a:cs typeface="+mn-cs"/>
                      </a:endParaRPr>
                    </a:p>
                  </a:txBody>
                  <a:tcPr marT="0" marB="0"/>
                </a:tc>
                <a:tc>
                  <a:txBody>
                    <a:bodyPr/>
                    <a:lstStyle/>
                    <a:p>
                      <a:pPr marL="0" algn="l" defTabSz="914400" rtl="0" eaLnBrk="1" latinLnBrk="0" hangingPunct="1"/>
                      <a:r>
                        <a:rPr lang="en-US" sz="2400" kern="1200" dirty="0">
                          <a:solidFill>
                            <a:schemeClr val="tx1"/>
                          </a:solidFill>
                          <a:effectLst/>
                        </a:rPr>
                        <a:t>7/1/2027, to </a:t>
                      </a:r>
                    </a:p>
                    <a:p>
                      <a:pPr marL="0" algn="l" defTabSz="914400" rtl="0" eaLnBrk="1" latinLnBrk="0" hangingPunct="1"/>
                      <a:r>
                        <a:rPr lang="en-US" sz="2400" kern="1200" dirty="0">
                          <a:solidFill>
                            <a:schemeClr val="tx1"/>
                          </a:solidFill>
                          <a:effectLst/>
                        </a:rPr>
                        <a:t>9/30/2027</a:t>
                      </a:r>
                      <a:r>
                        <a:rPr lang="en-US" sz="2400" b="0" u="none" strike="noStrike" kern="1200" baseline="0" dirty="0">
                          <a:solidFill>
                            <a:schemeClr val="tx1"/>
                          </a:solidFill>
                        </a:rPr>
                        <a:t>	</a:t>
                      </a:r>
                      <a:endParaRPr lang="en-US" sz="2400" b="0" i="0" u="none" strike="noStrike" kern="1200" baseline="0" dirty="0">
                        <a:solidFill>
                          <a:schemeClr val="tx1"/>
                        </a:solidFill>
                        <a:latin typeface="+mn-lt"/>
                        <a:ea typeface="+mn-ea"/>
                        <a:cs typeface="+mn-cs"/>
                      </a:endParaRPr>
                    </a:p>
                  </a:txBody>
                  <a:tcPr marT="0" marB="0"/>
                </a:tc>
                <a:tc>
                  <a:txBody>
                    <a:bodyPr/>
                    <a:lstStyle/>
                    <a:p>
                      <a:pPr marL="0" algn="l" defTabSz="914400" rtl="0" eaLnBrk="1" latinLnBrk="0" hangingPunct="1"/>
                      <a:r>
                        <a:rPr lang="en-US" sz="2400" kern="1200" dirty="0">
                          <a:solidFill>
                            <a:schemeClr val="tx1"/>
                          </a:solidFill>
                          <a:effectLst/>
                        </a:rPr>
                        <a:t>10/31/2027	</a:t>
                      </a:r>
                      <a:endParaRPr lang="en-US" sz="2400" kern="1200" dirty="0">
                        <a:solidFill>
                          <a:schemeClr val="tx1"/>
                        </a:solidFill>
                        <a:effectLst/>
                        <a:latin typeface="Arial" panose="020B0604020202020204" pitchFamily="34" charset="0"/>
                        <a:ea typeface="+mn-ea"/>
                        <a:cs typeface="Arial" panose="020B0604020202020204" pitchFamily="34" charset="0"/>
                      </a:endParaRPr>
                    </a:p>
                  </a:txBody>
                  <a:tcPr marT="0" marB="0"/>
                </a:tc>
                <a:extLst>
                  <a:ext uri="{0D108BD9-81ED-4DB2-BD59-A6C34878D82A}">
                    <a16:rowId xmlns:a16="http://schemas.microsoft.com/office/drawing/2014/main" val="1625184323"/>
                  </a:ext>
                </a:extLst>
              </a:tr>
            </a:tbl>
          </a:graphicData>
        </a:graphic>
      </p:graphicFrame>
      <p:sp>
        <p:nvSpPr>
          <p:cNvPr id="4" name="Slide Number Placeholder 3">
            <a:extLst>
              <a:ext uri="{FF2B5EF4-FFF2-40B4-BE49-F238E27FC236}">
                <a16:creationId xmlns:a16="http://schemas.microsoft.com/office/drawing/2014/main" id="{93B42249-356E-8D37-10F9-DB66BCE60770}"/>
              </a:ext>
            </a:extLst>
          </p:cNvPr>
          <p:cNvSpPr>
            <a:spLocks noGrp="1"/>
          </p:cNvSpPr>
          <p:nvPr>
            <p:ph type="sldNum" sz="quarter" idx="12"/>
          </p:nvPr>
        </p:nvSpPr>
        <p:spPr/>
        <p:txBody>
          <a:bodyPr/>
          <a:lstStyle/>
          <a:p>
            <a:fld id="{425B8834-9231-4E95-9474-5E208B968EA0}" type="slidenum">
              <a:rPr lang="en-US" smtClean="0"/>
              <a:pPr/>
              <a:t>22</a:t>
            </a:fld>
            <a:endParaRPr lang="en-US" dirty="0"/>
          </a:p>
        </p:txBody>
      </p:sp>
      <p:pic>
        <p:nvPicPr>
          <p:cNvPr id="3" name="Graphic 2">
            <a:extLst>
              <a:ext uri="{FF2B5EF4-FFF2-40B4-BE49-F238E27FC236}">
                <a16:creationId xmlns:a16="http://schemas.microsoft.com/office/drawing/2014/main" id="{D1037F0C-4BB0-E8B7-CBC8-5569A848627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50880" y="13885"/>
            <a:ext cx="1341120" cy="1241539"/>
          </a:xfrm>
          <a:prstGeom prst="rect">
            <a:avLst/>
          </a:prstGeom>
        </p:spPr>
      </p:pic>
    </p:spTree>
    <p:extLst>
      <p:ext uri="{BB962C8B-B14F-4D97-AF65-F5344CB8AC3E}">
        <p14:creationId xmlns:p14="http://schemas.microsoft.com/office/powerpoint/2010/main" val="3291063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09B1-6358-48B7-6803-238E99808201}"/>
              </a:ext>
            </a:extLst>
          </p:cNvPr>
          <p:cNvSpPr>
            <a:spLocks noGrp="1"/>
          </p:cNvSpPr>
          <p:nvPr>
            <p:ph type="title"/>
          </p:nvPr>
        </p:nvSpPr>
        <p:spPr/>
        <p:txBody>
          <a:bodyPr>
            <a:normAutofit/>
          </a:bodyPr>
          <a:lstStyle/>
          <a:p>
            <a:r>
              <a:rPr lang="en-US" sz="4400" dirty="0">
                <a:solidFill>
                  <a:schemeClr val="tx1"/>
                </a:solidFill>
              </a:rPr>
              <a:t>Reporting Requirements (1)</a:t>
            </a:r>
          </a:p>
        </p:txBody>
      </p:sp>
      <p:sp>
        <p:nvSpPr>
          <p:cNvPr id="3" name="Content Placeholder 2">
            <a:extLst>
              <a:ext uri="{FF2B5EF4-FFF2-40B4-BE49-F238E27FC236}">
                <a16:creationId xmlns:a16="http://schemas.microsoft.com/office/drawing/2014/main" id="{936FE0B5-E877-F8C4-3E9F-77A44102024E}"/>
              </a:ext>
            </a:extLst>
          </p:cNvPr>
          <p:cNvSpPr>
            <a:spLocks noGrp="1"/>
          </p:cNvSpPr>
          <p:nvPr>
            <p:ph idx="1"/>
          </p:nvPr>
        </p:nvSpPr>
        <p:spPr>
          <a:xfrm>
            <a:off x="1097280" y="1789611"/>
            <a:ext cx="10058400" cy="4378085"/>
          </a:xfrm>
        </p:spPr>
        <p:txBody>
          <a:bodyPr>
            <a:noAutofit/>
          </a:bodyPr>
          <a:lstStyle/>
          <a:p>
            <a:pPr marL="914400" indent="-455613">
              <a:lnSpc>
                <a:spcPct val="100000"/>
              </a:lnSpc>
              <a:spcBef>
                <a:spcPts val="600"/>
              </a:spcBef>
              <a:spcAft>
                <a:spcPts val="600"/>
              </a:spcAft>
            </a:pPr>
            <a:r>
              <a:rPr lang="en-US" sz="2400" dirty="0">
                <a:solidFill>
                  <a:schemeClr val="tx1"/>
                </a:solidFill>
              </a:rPr>
              <a:t>When expenditure amounts claimed for object codes are in excess of 10 percent of the last approved budget, a project budget revision request must be submitted.</a:t>
            </a:r>
            <a:br>
              <a:rPr lang="en-US" sz="2400" dirty="0">
                <a:solidFill>
                  <a:schemeClr val="tx1"/>
                </a:solidFill>
              </a:rPr>
            </a:br>
            <a:endParaRPr lang="en-US" sz="2400" dirty="0">
              <a:solidFill>
                <a:schemeClr val="tx1"/>
              </a:solidFill>
            </a:endParaRPr>
          </a:p>
          <a:p>
            <a:pPr marL="914400" indent="-455613">
              <a:lnSpc>
                <a:spcPct val="100000"/>
              </a:lnSpc>
              <a:spcBef>
                <a:spcPts val="600"/>
              </a:spcBef>
              <a:spcAft>
                <a:spcPts val="600"/>
              </a:spcAft>
            </a:pPr>
            <a:r>
              <a:rPr lang="en-US" sz="2400" dirty="0">
                <a:solidFill>
                  <a:schemeClr val="tx1"/>
                </a:solidFill>
              </a:rPr>
              <a:t>Budget revision requests require CDE approval and are due 15 business days prior to the expenditure reporting due date. </a:t>
            </a:r>
          </a:p>
          <a:p>
            <a:pPr marL="914400" indent="-455613">
              <a:lnSpc>
                <a:spcPct val="100000"/>
              </a:lnSpc>
              <a:spcBef>
                <a:spcPts val="600"/>
              </a:spcBef>
              <a:spcAft>
                <a:spcPts val="600"/>
              </a:spcAft>
            </a:pPr>
            <a:endParaRPr lang="en-US" sz="2400" dirty="0">
              <a:solidFill>
                <a:schemeClr val="tx1"/>
              </a:solidFill>
            </a:endParaRPr>
          </a:p>
          <a:p>
            <a:pPr marL="914400" indent="-455613">
              <a:lnSpc>
                <a:spcPct val="100000"/>
              </a:lnSpc>
              <a:spcBef>
                <a:spcPts val="600"/>
              </a:spcBef>
              <a:spcAft>
                <a:spcPts val="600"/>
              </a:spcAft>
            </a:pPr>
            <a:r>
              <a:rPr lang="en-US" sz="2400" dirty="0">
                <a:solidFill>
                  <a:schemeClr val="tx1"/>
                </a:solidFill>
              </a:rPr>
              <a:t>COE expenditures must be submitted with each report.</a:t>
            </a:r>
          </a:p>
          <a:p>
            <a:pPr marL="1377950" lvl="1" indent="-215900">
              <a:lnSpc>
                <a:spcPct val="100000"/>
              </a:lnSpc>
              <a:spcBef>
                <a:spcPts val="600"/>
              </a:spcBef>
              <a:spcAft>
                <a:spcPts val="600"/>
              </a:spcAft>
              <a:tabLst>
                <a:tab pos="1433513" algn="l"/>
              </a:tabLst>
            </a:pPr>
            <a:r>
              <a:rPr lang="en-US" dirty="0">
                <a:solidFill>
                  <a:schemeClr val="tx1"/>
                </a:solidFill>
              </a:rPr>
              <a:t>GMR 3 includes a Mid-Year Reflection</a:t>
            </a:r>
          </a:p>
          <a:p>
            <a:pPr marL="1377950" lvl="1" indent="-215900">
              <a:lnSpc>
                <a:spcPct val="100000"/>
              </a:lnSpc>
              <a:spcBef>
                <a:spcPts val="600"/>
              </a:spcBef>
              <a:spcAft>
                <a:spcPts val="600"/>
              </a:spcAft>
              <a:tabLst>
                <a:tab pos="1433513" algn="l"/>
              </a:tabLst>
            </a:pPr>
            <a:r>
              <a:rPr lang="en-US" dirty="0">
                <a:solidFill>
                  <a:schemeClr val="tx1"/>
                </a:solidFill>
              </a:rPr>
              <a:t>Closeout includes a SPR</a:t>
            </a:r>
          </a:p>
          <a:p>
            <a:endParaRPr lang="en-US" sz="2400" dirty="0"/>
          </a:p>
        </p:txBody>
      </p:sp>
      <p:sp>
        <p:nvSpPr>
          <p:cNvPr id="4" name="Slide Number Placeholder 3">
            <a:extLst>
              <a:ext uri="{FF2B5EF4-FFF2-40B4-BE49-F238E27FC236}">
                <a16:creationId xmlns:a16="http://schemas.microsoft.com/office/drawing/2014/main" id="{D590ECAD-FA27-CCAB-A5BF-5F2C4993C332}"/>
              </a:ext>
            </a:extLst>
          </p:cNvPr>
          <p:cNvSpPr>
            <a:spLocks noGrp="1"/>
          </p:cNvSpPr>
          <p:nvPr>
            <p:ph type="sldNum" sz="quarter" idx="12"/>
          </p:nvPr>
        </p:nvSpPr>
        <p:spPr/>
        <p:txBody>
          <a:bodyPr/>
          <a:lstStyle/>
          <a:p>
            <a:fld id="{425B8834-9231-4E95-9474-5E208B968EA0}" type="slidenum">
              <a:rPr lang="en-US" smtClean="0"/>
              <a:pPr/>
              <a:t>23</a:t>
            </a:fld>
            <a:endParaRPr lang="en-US" dirty="0"/>
          </a:p>
        </p:txBody>
      </p:sp>
      <p:pic>
        <p:nvPicPr>
          <p:cNvPr id="7" name="Graphic 6">
            <a:extLst>
              <a:ext uri="{FF2B5EF4-FFF2-40B4-BE49-F238E27FC236}">
                <a16:creationId xmlns:a16="http://schemas.microsoft.com/office/drawing/2014/main" id="{83335F79-5F99-454B-6022-48BE485A62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880" y="13885"/>
            <a:ext cx="1341120" cy="1241539"/>
          </a:xfrm>
          <a:prstGeom prst="rect">
            <a:avLst/>
          </a:prstGeom>
        </p:spPr>
      </p:pic>
    </p:spTree>
    <p:extLst>
      <p:ext uri="{BB962C8B-B14F-4D97-AF65-F5344CB8AC3E}">
        <p14:creationId xmlns:p14="http://schemas.microsoft.com/office/powerpoint/2010/main" val="953700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EFD9A-8DAD-3812-530C-5162E5D275D7}"/>
              </a:ext>
            </a:extLst>
          </p:cNvPr>
          <p:cNvSpPr>
            <a:spLocks noGrp="1"/>
          </p:cNvSpPr>
          <p:nvPr>
            <p:ph type="title"/>
          </p:nvPr>
        </p:nvSpPr>
        <p:spPr/>
        <p:txBody>
          <a:bodyPr>
            <a:normAutofit/>
          </a:bodyPr>
          <a:lstStyle/>
          <a:p>
            <a:r>
              <a:rPr lang="en-US" sz="4400" dirty="0">
                <a:solidFill>
                  <a:schemeClr val="tx1"/>
                </a:solidFill>
              </a:rPr>
              <a:t>Reporting Requirements (2)</a:t>
            </a:r>
          </a:p>
        </p:txBody>
      </p:sp>
      <p:sp>
        <p:nvSpPr>
          <p:cNvPr id="3" name="Content Placeholder 2">
            <a:extLst>
              <a:ext uri="{FF2B5EF4-FFF2-40B4-BE49-F238E27FC236}">
                <a16:creationId xmlns:a16="http://schemas.microsoft.com/office/drawing/2014/main" id="{AECD4C8A-4DA1-41DF-26F8-FAEE9C6D5E05}"/>
              </a:ext>
            </a:extLst>
          </p:cNvPr>
          <p:cNvSpPr>
            <a:spLocks noGrp="1"/>
          </p:cNvSpPr>
          <p:nvPr>
            <p:ph idx="1"/>
          </p:nvPr>
        </p:nvSpPr>
        <p:spPr/>
        <p:txBody>
          <a:bodyPr>
            <a:normAutofit/>
          </a:bodyPr>
          <a:lstStyle/>
          <a:p>
            <a:pPr marL="914400" indent="-457200">
              <a:spcBef>
                <a:spcPct val="0"/>
              </a:spcBef>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Budget revision requests and GMRs must be submitted using the </a:t>
            </a:r>
            <a:r>
              <a:rPr lang="en-US" altLang="en-US" sz="2800" dirty="0">
                <a:solidFill>
                  <a:srgbClr val="0070C0"/>
                </a:solidFill>
                <a:latin typeface="Arial" panose="020B0604020202020204" pitchFamily="34" charset="0"/>
                <a:cs typeface="Arial" panose="020B0604020202020204" pitchFamily="34" charset="0"/>
                <a:hlinkClick r:id="rId2"/>
              </a:rPr>
              <a:t>GMART</a:t>
            </a:r>
            <a:r>
              <a:rPr lang="en-US" altLang="en-US" sz="2800" dirty="0">
                <a:solidFill>
                  <a:schemeClr val="tx1"/>
                </a:solidFill>
                <a:latin typeface="Arial" panose="020B0604020202020204" pitchFamily="34" charset="0"/>
                <a:cs typeface="Arial" panose="020B0604020202020204" pitchFamily="34" charset="0"/>
              </a:rPr>
              <a:t>.</a:t>
            </a:r>
          </a:p>
          <a:p>
            <a:pPr marL="914400" indent="-457200">
              <a:spcBef>
                <a:spcPct val="0"/>
              </a:spcBef>
              <a:buClrTx/>
              <a:buSzPct val="100000"/>
              <a:buFont typeface="Arial" panose="020B0604020202020204" pitchFamily="34" charset="0"/>
              <a:buChar char="•"/>
              <a:tabLst>
                <a:tab pos="396875" algn="l"/>
              </a:tabLst>
            </a:pPr>
            <a:endParaRPr lang="en-US" altLang="en-US" sz="2800" dirty="0">
              <a:solidFill>
                <a:schemeClr val="tx1"/>
              </a:solidFill>
              <a:latin typeface="Arial" panose="020B0604020202020204" pitchFamily="34" charset="0"/>
              <a:cs typeface="Arial" panose="020B0604020202020204" pitchFamily="34" charset="0"/>
            </a:endParaRPr>
          </a:p>
          <a:p>
            <a:pPr marL="914400" indent="-457200">
              <a:spcBef>
                <a:spcPct val="0"/>
              </a:spcBef>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The PCA number is 15565.</a:t>
            </a:r>
          </a:p>
          <a:p>
            <a:pPr marL="914400" indent="-457200">
              <a:spcBef>
                <a:spcPct val="0"/>
              </a:spcBef>
              <a:buClrTx/>
              <a:buSzPct val="100000"/>
              <a:buFont typeface="Arial" panose="020B0604020202020204" pitchFamily="34" charset="0"/>
              <a:buChar char="•"/>
              <a:tabLst>
                <a:tab pos="396875" algn="l"/>
              </a:tabLst>
            </a:pPr>
            <a:endParaRPr lang="en-US" altLang="en-US" sz="2800" dirty="0">
              <a:solidFill>
                <a:schemeClr val="tx1"/>
              </a:solidFill>
              <a:latin typeface="Arial" panose="020B0604020202020204" pitchFamily="34" charset="0"/>
              <a:cs typeface="Arial" panose="020B0604020202020204" pitchFamily="34" charset="0"/>
            </a:endParaRPr>
          </a:p>
          <a:p>
            <a:pPr marL="914400" indent="-457200">
              <a:spcBef>
                <a:spcPct val="0"/>
              </a:spcBef>
              <a:buClrTx/>
              <a:buSzPct val="100000"/>
              <a:buFont typeface="Arial" panose="020B0604020202020204" pitchFamily="34" charset="0"/>
              <a:buChar char="•"/>
              <a:tabLst>
                <a:tab pos="396875" algn="l"/>
              </a:tabLst>
            </a:pPr>
            <a:r>
              <a:rPr lang="en-US" altLang="en-US" sz="2800" dirty="0">
                <a:solidFill>
                  <a:schemeClr val="tx1"/>
                </a:solidFill>
                <a:latin typeface="Arial" panose="020B0604020202020204" pitchFamily="34" charset="0"/>
                <a:cs typeface="Arial" panose="020B0604020202020204" pitchFamily="34" charset="0"/>
              </a:rPr>
              <a:t>The Final Report must be completed in the GMART prior to closeout.</a:t>
            </a:r>
          </a:p>
          <a:p>
            <a:pPr marL="914400" indent="-457200">
              <a:spcBef>
                <a:spcPct val="0"/>
              </a:spcBef>
              <a:buClrTx/>
              <a:buSzPct val="100000"/>
              <a:buFont typeface="Arial" panose="020B0604020202020204" pitchFamily="34" charset="0"/>
              <a:buChar char="•"/>
              <a:tabLst>
                <a:tab pos="396875" algn="l"/>
              </a:tabLst>
            </a:pPr>
            <a:endParaRPr lang="en-US" altLang="en-US" sz="2800" dirty="0">
              <a:solidFill>
                <a:schemeClr val="tx1"/>
              </a:solidFill>
              <a:latin typeface="Arial" panose="020B0604020202020204" pitchFamily="34" charset="0"/>
              <a:cs typeface="Arial" panose="020B0604020202020204" pitchFamily="34" charset="0"/>
            </a:endParaRPr>
          </a:p>
          <a:p>
            <a:pPr marL="914400" indent="-457200">
              <a:spcBef>
                <a:spcPct val="0"/>
              </a:spcBef>
              <a:buClrTx/>
              <a:buSzPct val="100000"/>
              <a:buFont typeface="Arial" panose="020B0604020202020204" pitchFamily="34" charset="0"/>
              <a:buChar char="•"/>
              <a:tabLst>
                <a:tab pos="396875" algn="l"/>
              </a:tabLst>
            </a:pPr>
            <a:r>
              <a:rPr lang="en-US" altLang="en-US" dirty="0">
                <a:solidFill>
                  <a:schemeClr val="tx1"/>
                </a:solidFill>
                <a:latin typeface="Arial" panose="020B0604020202020204" pitchFamily="34" charset="0"/>
                <a:cs typeface="Arial" panose="020B0604020202020204" pitchFamily="34" charset="0"/>
              </a:rPr>
              <a:t>More information regarding reporting will be provided in a webinar this June, prior to the GMR 1 reporting period.</a:t>
            </a:r>
            <a:endParaRPr lang="en-US" altLang="en-US" sz="28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AEBC4BF-FF39-FA0F-123D-E87742DB5819}"/>
              </a:ext>
            </a:extLst>
          </p:cNvPr>
          <p:cNvSpPr>
            <a:spLocks noGrp="1"/>
          </p:cNvSpPr>
          <p:nvPr>
            <p:ph type="sldNum" sz="quarter" idx="12"/>
          </p:nvPr>
        </p:nvSpPr>
        <p:spPr/>
        <p:txBody>
          <a:bodyPr/>
          <a:lstStyle/>
          <a:p>
            <a:fld id="{425B8834-9231-4E95-9474-5E208B968EA0}" type="slidenum">
              <a:rPr lang="en-US" smtClean="0"/>
              <a:pPr/>
              <a:t>24</a:t>
            </a:fld>
            <a:endParaRPr lang="en-US" dirty="0"/>
          </a:p>
        </p:txBody>
      </p:sp>
      <p:pic>
        <p:nvPicPr>
          <p:cNvPr id="5" name="Graphic 4">
            <a:extLst>
              <a:ext uri="{FF2B5EF4-FFF2-40B4-BE49-F238E27FC236}">
                <a16:creationId xmlns:a16="http://schemas.microsoft.com/office/drawing/2014/main" id="{E4D205D1-DA9E-99F2-5173-94ED353AA1A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50880" y="13885"/>
            <a:ext cx="1341120" cy="1241539"/>
          </a:xfrm>
          <a:prstGeom prst="rect">
            <a:avLst/>
          </a:prstGeom>
        </p:spPr>
      </p:pic>
    </p:spTree>
    <p:extLst>
      <p:ext uri="{BB962C8B-B14F-4D97-AF65-F5344CB8AC3E}">
        <p14:creationId xmlns:p14="http://schemas.microsoft.com/office/powerpoint/2010/main" val="524781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929E0-B0FF-156E-75F0-AFABA036DB8B}"/>
              </a:ext>
            </a:extLst>
          </p:cNvPr>
          <p:cNvSpPr>
            <a:spLocks noGrp="1"/>
          </p:cNvSpPr>
          <p:nvPr>
            <p:ph type="title"/>
          </p:nvPr>
        </p:nvSpPr>
        <p:spPr/>
        <p:txBody>
          <a:bodyPr>
            <a:normAutofit/>
          </a:bodyPr>
          <a:lstStyle/>
          <a:p>
            <a:r>
              <a:rPr lang="en-US" sz="6600" dirty="0"/>
              <a:t>Closeout</a:t>
            </a:r>
          </a:p>
        </p:txBody>
      </p:sp>
      <p:sp>
        <p:nvSpPr>
          <p:cNvPr id="3" name="Content Placeholder 2">
            <a:extLst>
              <a:ext uri="{FF2B5EF4-FFF2-40B4-BE49-F238E27FC236}">
                <a16:creationId xmlns:a16="http://schemas.microsoft.com/office/drawing/2014/main" id="{A2CA7C4D-728C-3B94-CC54-4EE6E61FB635}"/>
              </a:ext>
            </a:extLst>
          </p:cNvPr>
          <p:cNvSpPr>
            <a:spLocks noGrp="1"/>
          </p:cNvSpPr>
          <p:nvPr>
            <p:ph sz="half" idx="1"/>
          </p:nvPr>
        </p:nvSpPr>
        <p:spPr>
          <a:xfrm>
            <a:off x="1468827" y="1845734"/>
            <a:ext cx="4292311" cy="4388811"/>
          </a:xfrm>
        </p:spPr>
        <p:txBody>
          <a:bodyPr>
            <a:normAutofit fontScale="85000" lnSpcReduction="20000"/>
          </a:bodyPr>
          <a:lstStyle/>
          <a:p>
            <a:endParaRPr lang="en-US" sz="2600" dirty="0"/>
          </a:p>
          <a:p>
            <a:pPr marL="0" indent="0">
              <a:buNone/>
            </a:pPr>
            <a:r>
              <a:rPr lang="en-US" dirty="0">
                <a:solidFill>
                  <a:schemeClr val="tx1"/>
                </a:solidFill>
              </a:rPr>
              <a:t>When a COE has spent 75 percent or more of its funds, the GMART will ask the COE if it wants to closeout.</a:t>
            </a:r>
          </a:p>
          <a:p>
            <a:endParaRPr lang="en-US" sz="2600" dirty="0"/>
          </a:p>
          <a:p>
            <a:endParaRPr lang="en-US" sz="2600" dirty="0"/>
          </a:p>
          <a:p>
            <a:pPr marL="0" indent="0">
              <a:buNone/>
            </a:pPr>
            <a:r>
              <a:rPr lang="en-US" dirty="0">
                <a:solidFill>
                  <a:schemeClr val="tx1"/>
                </a:solidFill>
              </a:rPr>
              <a:t>The final Subgrant Evaluation Prompt asks the COE to describe how well the COE process worked for reviewing and approving the CSI prompts in the LEA LCAP Plan Summary.</a:t>
            </a:r>
          </a:p>
          <a:p>
            <a:endParaRPr lang="en-US" dirty="0"/>
          </a:p>
          <a:p>
            <a:endParaRPr lang="en-US" dirty="0"/>
          </a:p>
        </p:txBody>
      </p:sp>
      <p:sp>
        <p:nvSpPr>
          <p:cNvPr id="4" name="Content Placeholder 3">
            <a:extLst>
              <a:ext uri="{FF2B5EF4-FFF2-40B4-BE49-F238E27FC236}">
                <a16:creationId xmlns:a16="http://schemas.microsoft.com/office/drawing/2014/main" id="{8D81B94F-57E9-79EA-9B0F-A09FE6819F4B}"/>
              </a:ext>
            </a:extLst>
          </p:cNvPr>
          <p:cNvSpPr>
            <a:spLocks noGrp="1"/>
          </p:cNvSpPr>
          <p:nvPr>
            <p:ph sz="half" idx="2"/>
          </p:nvPr>
        </p:nvSpPr>
        <p:spPr>
          <a:xfrm>
            <a:off x="7402882" y="1737360"/>
            <a:ext cx="4679724" cy="4388809"/>
          </a:xfrm>
        </p:spPr>
        <p:txBody>
          <a:bodyPr>
            <a:normAutofit fontScale="85000" lnSpcReduction="20000"/>
          </a:bodyPr>
          <a:lstStyle/>
          <a:p>
            <a:endParaRPr lang="en-US" dirty="0"/>
          </a:p>
          <a:p>
            <a:pPr marL="0" indent="0">
              <a:buNone/>
            </a:pPr>
            <a:r>
              <a:rPr lang="en-US" dirty="0">
                <a:solidFill>
                  <a:schemeClr val="tx1"/>
                </a:solidFill>
              </a:rPr>
              <a:t>The Final Report includes the final expenditures and a response to a final Subgrant Evaluation Prompt.</a:t>
            </a:r>
          </a:p>
          <a:p>
            <a:pPr marL="0" indent="0">
              <a:buNone/>
            </a:pPr>
            <a:endParaRPr lang="en-US" dirty="0"/>
          </a:p>
          <a:p>
            <a:pPr marL="0" lvl="0" indent="0">
              <a:lnSpc>
                <a:spcPct val="100000"/>
              </a:lnSpc>
              <a:buNone/>
            </a:pPr>
            <a:endParaRPr lang="en-US" dirty="0">
              <a:solidFill>
                <a:schemeClr val="tx1"/>
              </a:solidFill>
            </a:endParaRPr>
          </a:p>
          <a:p>
            <a:pPr marL="0" lvl="0" indent="0">
              <a:lnSpc>
                <a:spcPct val="100000"/>
              </a:lnSpc>
              <a:buNone/>
            </a:pPr>
            <a:r>
              <a:rPr lang="en-US" dirty="0">
                <a:solidFill>
                  <a:schemeClr val="tx1"/>
                </a:solidFill>
              </a:rPr>
              <a:t>If the COE is closing out without spending its entire allocation, additional prompts will ask the COE to clarify why it did not spend its allocation.</a:t>
            </a:r>
          </a:p>
          <a:p>
            <a:endParaRPr lang="en-US" dirty="0"/>
          </a:p>
        </p:txBody>
      </p:sp>
      <p:sp>
        <p:nvSpPr>
          <p:cNvPr id="5" name="Slide Number Placeholder 4">
            <a:extLst>
              <a:ext uri="{FF2B5EF4-FFF2-40B4-BE49-F238E27FC236}">
                <a16:creationId xmlns:a16="http://schemas.microsoft.com/office/drawing/2014/main" id="{3690FDC4-6C89-5380-2306-11DF02AC3F91}"/>
              </a:ext>
            </a:extLst>
          </p:cNvPr>
          <p:cNvSpPr>
            <a:spLocks noGrp="1"/>
          </p:cNvSpPr>
          <p:nvPr>
            <p:ph type="sldNum" sz="quarter" idx="12"/>
          </p:nvPr>
        </p:nvSpPr>
        <p:spPr/>
        <p:txBody>
          <a:bodyPr/>
          <a:lstStyle/>
          <a:p>
            <a:fld id="{425B8834-9231-4E95-9474-5E208B968EA0}" type="slidenum">
              <a:rPr lang="en-US" smtClean="0"/>
              <a:pPr/>
              <a:t>25</a:t>
            </a:fld>
            <a:endParaRPr lang="en-US" dirty="0"/>
          </a:p>
        </p:txBody>
      </p:sp>
      <p:sp>
        <p:nvSpPr>
          <p:cNvPr id="6" name="Oval 5">
            <a:extLst>
              <a:ext uri="{FF2B5EF4-FFF2-40B4-BE49-F238E27FC236}">
                <a16:creationId xmlns:a16="http://schemas.microsoft.com/office/drawing/2014/main" id="{43D103A8-5189-5A0C-484B-7BCEF58E858E}"/>
              </a:ext>
              <a:ext uri="{C183D7F6-B498-43B3-948B-1728B52AA6E4}">
                <adec:decorative xmlns:adec="http://schemas.microsoft.com/office/drawing/2017/decorative" val="1"/>
              </a:ext>
            </a:extLst>
          </p:cNvPr>
          <p:cNvSpPr/>
          <p:nvPr/>
        </p:nvSpPr>
        <p:spPr>
          <a:xfrm>
            <a:off x="5934055" y="2133091"/>
            <a:ext cx="1295909" cy="12959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Oval 6">
            <a:extLst>
              <a:ext uri="{FF2B5EF4-FFF2-40B4-BE49-F238E27FC236}">
                <a16:creationId xmlns:a16="http://schemas.microsoft.com/office/drawing/2014/main" id="{FAD870B8-2220-5375-2D7F-D7E07F199D3C}"/>
              </a:ext>
              <a:ext uri="{C183D7F6-B498-43B3-948B-1728B52AA6E4}">
                <adec:decorative xmlns:adec="http://schemas.microsoft.com/office/drawing/2017/decorative" val="1"/>
              </a:ext>
            </a:extLst>
          </p:cNvPr>
          <p:cNvSpPr/>
          <p:nvPr/>
        </p:nvSpPr>
        <p:spPr>
          <a:xfrm>
            <a:off x="5823858" y="4532398"/>
            <a:ext cx="1295909" cy="12959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Oval 7">
            <a:extLst>
              <a:ext uri="{FF2B5EF4-FFF2-40B4-BE49-F238E27FC236}">
                <a16:creationId xmlns:a16="http://schemas.microsoft.com/office/drawing/2014/main" id="{4FCCBA86-49A5-5E1D-9F6D-04C79FD07F65}"/>
              </a:ext>
              <a:ext uri="{C183D7F6-B498-43B3-948B-1728B52AA6E4}">
                <adec:decorative xmlns:adec="http://schemas.microsoft.com/office/drawing/2017/decorative" val="1"/>
              </a:ext>
            </a:extLst>
          </p:cNvPr>
          <p:cNvSpPr/>
          <p:nvPr/>
        </p:nvSpPr>
        <p:spPr>
          <a:xfrm>
            <a:off x="86458" y="2236246"/>
            <a:ext cx="1295909" cy="12959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286ECDAC-1431-AE6C-101D-8E280AEF0467}"/>
              </a:ext>
              <a:ext uri="{C183D7F6-B498-43B3-948B-1728B52AA6E4}">
                <adec:decorative xmlns:adec="http://schemas.microsoft.com/office/drawing/2017/decorative" val="1"/>
              </a:ext>
            </a:extLst>
          </p:cNvPr>
          <p:cNvSpPr/>
          <p:nvPr/>
        </p:nvSpPr>
        <p:spPr>
          <a:xfrm>
            <a:off x="62973" y="4472686"/>
            <a:ext cx="1295909" cy="129590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Rectangle 9">
            <a:extLst>
              <a:ext uri="{FF2B5EF4-FFF2-40B4-BE49-F238E27FC236}">
                <a16:creationId xmlns:a16="http://schemas.microsoft.com/office/drawing/2014/main" id="{DE45833E-675A-A266-7202-CAD98388A960}"/>
              </a:ext>
              <a:ext uri="{C183D7F6-B498-43B3-948B-1728B52AA6E4}">
                <adec:decorative xmlns:adec="http://schemas.microsoft.com/office/drawing/2017/decorative" val="1"/>
              </a:ext>
            </a:extLst>
          </p:cNvPr>
          <p:cNvSpPr/>
          <p:nvPr/>
        </p:nvSpPr>
        <p:spPr>
          <a:xfrm>
            <a:off x="335113" y="2546437"/>
            <a:ext cx="751627" cy="751627"/>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C5C332B-480B-035E-686A-144DF7631776}"/>
              </a:ext>
              <a:ext uri="{C183D7F6-B498-43B3-948B-1728B52AA6E4}">
                <adec:decorative xmlns:adec="http://schemas.microsoft.com/office/drawing/2017/decorative" val="1"/>
              </a:ext>
            </a:extLst>
          </p:cNvPr>
          <p:cNvSpPr/>
          <p:nvPr/>
        </p:nvSpPr>
        <p:spPr>
          <a:xfrm>
            <a:off x="335113" y="4728745"/>
            <a:ext cx="751627" cy="751627"/>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B128AA6-2C4F-9733-4D3D-75A0EFE31B6C}"/>
              </a:ext>
              <a:ext uri="{C183D7F6-B498-43B3-948B-1728B52AA6E4}">
                <adec:decorative xmlns:adec="http://schemas.microsoft.com/office/drawing/2017/decorative" val="1"/>
              </a:ext>
            </a:extLst>
          </p:cNvPr>
          <p:cNvSpPr/>
          <p:nvPr/>
        </p:nvSpPr>
        <p:spPr>
          <a:xfrm>
            <a:off x="6188983" y="2405231"/>
            <a:ext cx="751627" cy="751627"/>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23E705EC-0560-512E-E621-709F7523B342}"/>
              </a:ext>
              <a:ext uri="{C183D7F6-B498-43B3-948B-1728B52AA6E4}">
                <adec:decorative xmlns:adec="http://schemas.microsoft.com/office/drawing/2017/decorative" val="1"/>
              </a:ext>
            </a:extLst>
          </p:cNvPr>
          <p:cNvSpPr/>
          <p:nvPr/>
        </p:nvSpPr>
        <p:spPr>
          <a:xfrm>
            <a:off x="6096000" y="4728744"/>
            <a:ext cx="751627" cy="751627"/>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13993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5D62-D13D-00AE-9943-161263989508}"/>
              </a:ext>
            </a:extLst>
          </p:cNvPr>
          <p:cNvSpPr>
            <a:spLocks noGrp="1"/>
          </p:cNvSpPr>
          <p:nvPr>
            <p:ph type="title"/>
          </p:nvPr>
        </p:nvSpPr>
        <p:spPr/>
        <p:txBody>
          <a:bodyPr>
            <a:normAutofit/>
          </a:bodyPr>
          <a:lstStyle/>
          <a:p>
            <a:r>
              <a:rPr lang="en-US" sz="4400" dirty="0">
                <a:solidFill>
                  <a:schemeClr val="tx1"/>
                </a:solidFill>
              </a:rPr>
              <a:t>Apportionments (1)</a:t>
            </a:r>
          </a:p>
        </p:txBody>
      </p:sp>
      <p:graphicFrame>
        <p:nvGraphicFramePr>
          <p:cNvPr id="6" name="Table 5" descr="Table displaying the apportionment process.">
            <a:extLst>
              <a:ext uri="{FF2B5EF4-FFF2-40B4-BE49-F238E27FC236}">
                <a16:creationId xmlns:a16="http://schemas.microsoft.com/office/drawing/2014/main" id="{09949F8A-21D9-05DD-AC41-186950DD28BF}"/>
              </a:ext>
            </a:extLst>
          </p:cNvPr>
          <p:cNvGraphicFramePr>
            <a:graphicFrameLocks noGrp="1"/>
          </p:cNvGraphicFramePr>
          <p:nvPr>
            <p:extLst>
              <p:ext uri="{D42A27DB-BD31-4B8C-83A1-F6EECF244321}">
                <p14:modId xmlns:p14="http://schemas.microsoft.com/office/powerpoint/2010/main" val="2424172333"/>
              </p:ext>
            </p:extLst>
          </p:nvPr>
        </p:nvGraphicFramePr>
        <p:xfrm>
          <a:off x="1184751" y="2196395"/>
          <a:ext cx="10210959" cy="3804355"/>
        </p:xfrm>
        <a:graphic>
          <a:graphicData uri="http://schemas.openxmlformats.org/drawingml/2006/table">
            <a:tbl>
              <a:tblPr firstRow="1" firstCol="1" bandRow="1">
                <a:tableStyleId>{00A15C55-8517-42AA-B614-E9B94910E393}</a:tableStyleId>
              </a:tblPr>
              <a:tblGrid>
                <a:gridCol w="5497402">
                  <a:extLst>
                    <a:ext uri="{9D8B030D-6E8A-4147-A177-3AD203B41FA5}">
                      <a16:colId xmlns:a16="http://schemas.microsoft.com/office/drawing/2014/main" val="1931452966"/>
                    </a:ext>
                  </a:extLst>
                </a:gridCol>
                <a:gridCol w="4713557">
                  <a:extLst>
                    <a:ext uri="{9D8B030D-6E8A-4147-A177-3AD203B41FA5}">
                      <a16:colId xmlns:a16="http://schemas.microsoft.com/office/drawing/2014/main" val="3312818685"/>
                    </a:ext>
                  </a:extLst>
                </a:gridCol>
              </a:tblGrid>
              <a:tr h="1690221">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rPr>
                        <a:t>First Apportionment (Approved Application)</a:t>
                      </a:r>
                    </a:p>
                  </a:txBody>
                  <a:tcPr marT="0" marB="0" anchor="ctr"/>
                </a:tc>
                <a:tc>
                  <a:txBody>
                    <a:bodyPr/>
                    <a:lstStyle/>
                    <a:p>
                      <a:pPr marL="0" marR="0" indent="0" algn="ctr">
                        <a:lnSpc>
                          <a:spcPct val="107000"/>
                        </a:lnSpc>
                        <a:spcBef>
                          <a:spcPts val="0"/>
                        </a:spcBef>
                        <a:spcAft>
                          <a:spcPts val="800"/>
                        </a:spcAft>
                      </a:pPr>
                      <a:r>
                        <a:rPr lang="en-US" sz="2400" b="1" dirty="0">
                          <a:solidFill>
                            <a:schemeClr val="tx1"/>
                          </a:solidFill>
                          <a:effectLst/>
                          <a:latin typeface="Arial" panose="020B0604020202020204" pitchFamily="34" charset="0"/>
                          <a:ea typeface="Arial" panose="020B0604020202020204" pitchFamily="34" charset="0"/>
                          <a:cs typeface="Arial" panose="020B0604020202020204" pitchFamily="34" charset="0"/>
                        </a:rPr>
                        <a:t>Subsequent Apportionments</a:t>
                      </a:r>
                    </a:p>
                  </a:txBody>
                  <a:tcPr marT="0" marB="0" anchor="ctr"/>
                </a:tc>
                <a:extLst>
                  <a:ext uri="{0D108BD9-81ED-4DB2-BD59-A6C34878D82A}">
                    <a16:rowId xmlns:a16="http://schemas.microsoft.com/office/drawing/2014/main" val="1883814712"/>
                  </a:ext>
                </a:extLst>
              </a:tr>
              <a:tr h="2114134">
                <a:tc>
                  <a:txBody>
                    <a:bodyPr/>
                    <a:lstStyle/>
                    <a:p>
                      <a:pPr marL="0" marR="0" lvl="0" indent="0" algn="l" defTabSz="914400" rtl="0" eaLnBrk="1" latinLnBrk="0" hangingPunct="1">
                        <a:lnSpc>
                          <a:spcPct val="107000"/>
                        </a:lnSpc>
                        <a:spcBef>
                          <a:spcPts val="0"/>
                        </a:spcBef>
                        <a:spcAft>
                          <a:spcPts val="800"/>
                        </a:spcAft>
                        <a:buFont typeface="Symbol" panose="05050102010706020507" pitchFamily="18" charset="2"/>
                        <a:buNone/>
                      </a:pPr>
                      <a:r>
                        <a:rPr lang="en-US" sz="2400" b="0" kern="1200" dirty="0">
                          <a:solidFill>
                            <a:schemeClr val="tx1"/>
                          </a:solidFill>
                          <a:effectLst/>
                          <a:latin typeface="+mn-lt"/>
                          <a:ea typeface="+mn-ea"/>
                          <a:cs typeface="+mn-cs"/>
                        </a:rPr>
                        <a:t>Fifty Percent of the total COE Allocation</a:t>
                      </a:r>
                    </a:p>
                  </a:txBody>
                  <a:tcPr marT="0" marB="0">
                    <a:solidFill>
                      <a:schemeClr val="accent4">
                        <a:lumMod val="20000"/>
                        <a:lumOff val="80000"/>
                      </a:schemeClr>
                    </a:solidFill>
                  </a:tcPr>
                </a:tc>
                <a:tc>
                  <a:txBody>
                    <a:bodyPr/>
                    <a:lstStyle/>
                    <a:p>
                      <a:pPr marL="0" marR="0" indent="0">
                        <a:lnSpc>
                          <a:spcPct val="107000"/>
                        </a:lnSpc>
                        <a:spcBef>
                          <a:spcPts val="0"/>
                        </a:spcBef>
                        <a:spcAft>
                          <a:spcPts val="800"/>
                        </a:spcAft>
                      </a:pPr>
                      <a:r>
                        <a:rPr lang="en-US" sz="2400" dirty="0">
                          <a:solidFill>
                            <a:schemeClr val="tx1"/>
                          </a:solidFill>
                          <a:effectLst/>
                        </a:rPr>
                        <a:t>Claimed expenditures for each performance period less prior payments.</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336001067"/>
                  </a:ext>
                </a:extLst>
              </a:tr>
            </a:tbl>
          </a:graphicData>
        </a:graphic>
      </p:graphicFrame>
      <p:sp>
        <p:nvSpPr>
          <p:cNvPr id="4" name="Slide Number Placeholder 3">
            <a:extLst>
              <a:ext uri="{FF2B5EF4-FFF2-40B4-BE49-F238E27FC236}">
                <a16:creationId xmlns:a16="http://schemas.microsoft.com/office/drawing/2014/main" id="{6B3B6E78-AECE-F1CF-44F8-C3DED08EDD9E}"/>
              </a:ext>
            </a:extLst>
          </p:cNvPr>
          <p:cNvSpPr>
            <a:spLocks noGrp="1"/>
          </p:cNvSpPr>
          <p:nvPr>
            <p:ph type="sldNum" sz="quarter" idx="12"/>
          </p:nvPr>
        </p:nvSpPr>
        <p:spPr/>
        <p:txBody>
          <a:bodyPr/>
          <a:lstStyle/>
          <a:p>
            <a:fld id="{425B8834-9231-4E95-9474-5E208B968EA0}" type="slidenum">
              <a:rPr lang="en-US" smtClean="0"/>
              <a:pPr/>
              <a:t>26</a:t>
            </a:fld>
            <a:endParaRPr lang="en-US" dirty="0"/>
          </a:p>
        </p:txBody>
      </p:sp>
      <p:pic>
        <p:nvPicPr>
          <p:cNvPr id="3" name="Graphic 2">
            <a:extLst>
              <a:ext uri="{FF2B5EF4-FFF2-40B4-BE49-F238E27FC236}">
                <a16:creationId xmlns:a16="http://schemas.microsoft.com/office/drawing/2014/main" id="{27DDCEAD-D832-E794-238E-D472C092811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56545" y="120441"/>
            <a:ext cx="1276350" cy="891540"/>
          </a:xfrm>
          <a:prstGeom prst="rect">
            <a:avLst/>
          </a:prstGeom>
        </p:spPr>
      </p:pic>
    </p:spTree>
    <p:extLst>
      <p:ext uri="{BB962C8B-B14F-4D97-AF65-F5344CB8AC3E}">
        <p14:creationId xmlns:p14="http://schemas.microsoft.com/office/powerpoint/2010/main" val="3809395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CD70-7565-F241-8469-6484E783EF52}"/>
              </a:ext>
            </a:extLst>
          </p:cNvPr>
          <p:cNvSpPr>
            <a:spLocks noGrp="1"/>
          </p:cNvSpPr>
          <p:nvPr>
            <p:ph type="title"/>
          </p:nvPr>
        </p:nvSpPr>
        <p:spPr/>
        <p:txBody>
          <a:bodyPr>
            <a:normAutofit/>
          </a:bodyPr>
          <a:lstStyle/>
          <a:p>
            <a:r>
              <a:rPr lang="en-US" sz="4400" dirty="0">
                <a:solidFill>
                  <a:schemeClr val="tx1"/>
                </a:solidFill>
              </a:rPr>
              <a:t>Apportionments (2)</a:t>
            </a:r>
          </a:p>
        </p:txBody>
      </p:sp>
      <p:sp>
        <p:nvSpPr>
          <p:cNvPr id="3" name="Content Placeholder 2">
            <a:extLst>
              <a:ext uri="{FF2B5EF4-FFF2-40B4-BE49-F238E27FC236}">
                <a16:creationId xmlns:a16="http://schemas.microsoft.com/office/drawing/2014/main" id="{C25DE517-B30D-4B26-29DD-0CFAA349BE51}"/>
              </a:ext>
            </a:extLst>
          </p:cNvPr>
          <p:cNvSpPr>
            <a:spLocks noGrp="1"/>
          </p:cNvSpPr>
          <p:nvPr>
            <p:ph idx="1"/>
          </p:nvPr>
        </p:nvSpPr>
        <p:spPr/>
        <p:txBody>
          <a:bodyPr anchor="ctr">
            <a:normAutofit/>
          </a:bodyPr>
          <a:lstStyle/>
          <a:p>
            <a:pPr marL="0" indent="0">
              <a:buNone/>
            </a:pPr>
            <a:r>
              <a:rPr lang="en-US" b="1" dirty="0">
                <a:solidFill>
                  <a:schemeClr val="tx1"/>
                </a:solidFill>
              </a:rPr>
              <a:t>Note: </a:t>
            </a:r>
            <a:r>
              <a:rPr lang="en-US" dirty="0">
                <a:solidFill>
                  <a:schemeClr val="tx1"/>
                </a:solidFill>
              </a:rPr>
              <a:t>Reported expenditures are used for the purpose of calculating the COE’s apportionment. The use of federal funds must be consistent with the OMB Uniform Administrative Requirements, Cost Principles, and Audit Requirements for Federal Awards, ESSA requirements, and requirements in the 2025‒26 ESSA CSI COE Plan Approval Application for Funding.</a:t>
            </a:r>
          </a:p>
          <a:p>
            <a:pPr marL="0" indent="0">
              <a:buNone/>
            </a:pPr>
            <a:endParaRPr lang="en-US" dirty="0"/>
          </a:p>
        </p:txBody>
      </p:sp>
      <p:sp>
        <p:nvSpPr>
          <p:cNvPr id="4" name="Slide Number Placeholder 3">
            <a:extLst>
              <a:ext uri="{FF2B5EF4-FFF2-40B4-BE49-F238E27FC236}">
                <a16:creationId xmlns:a16="http://schemas.microsoft.com/office/drawing/2014/main" id="{97D0D71D-D7A1-B1A0-1EB2-862506F96C2A}"/>
              </a:ext>
            </a:extLst>
          </p:cNvPr>
          <p:cNvSpPr>
            <a:spLocks noGrp="1"/>
          </p:cNvSpPr>
          <p:nvPr>
            <p:ph type="sldNum" sz="quarter" idx="12"/>
          </p:nvPr>
        </p:nvSpPr>
        <p:spPr/>
        <p:txBody>
          <a:bodyPr/>
          <a:lstStyle/>
          <a:p>
            <a:fld id="{425B8834-9231-4E95-9474-5E208B968EA0}" type="slidenum">
              <a:rPr lang="en-US" smtClean="0"/>
              <a:pPr/>
              <a:t>27</a:t>
            </a:fld>
            <a:endParaRPr lang="en-US" dirty="0"/>
          </a:p>
        </p:txBody>
      </p:sp>
      <p:pic>
        <p:nvPicPr>
          <p:cNvPr id="5" name="Graphic 4">
            <a:extLst>
              <a:ext uri="{FF2B5EF4-FFF2-40B4-BE49-F238E27FC236}">
                <a16:creationId xmlns:a16="http://schemas.microsoft.com/office/drawing/2014/main" id="{89678AB4-4D16-DE04-5E8F-8FDB52FD74D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52760" y="120441"/>
            <a:ext cx="1276350" cy="891540"/>
          </a:xfrm>
          <a:prstGeom prst="rect">
            <a:avLst/>
          </a:prstGeom>
        </p:spPr>
      </p:pic>
    </p:spTree>
    <p:extLst>
      <p:ext uri="{BB962C8B-B14F-4D97-AF65-F5344CB8AC3E}">
        <p14:creationId xmlns:p14="http://schemas.microsoft.com/office/powerpoint/2010/main" val="3373528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BB6C9-CBCB-495F-FDD5-2FD063FF6BCC}"/>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Apportionments (3)</a:t>
            </a:r>
          </a:p>
        </p:txBody>
      </p:sp>
      <p:graphicFrame>
        <p:nvGraphicFramePr>
          <p:cNvPr id="7" name="Content Placeholder 2" descr="The approval of reported expenditures does not preclude the CDE from conducting program monitoring or audits. The COE can expect its apportionments approximately sixteen weeks after a reporting period.">
            <a:extLst>
              <a:ext uri="{FF2B5EF4-FFF2-40B4-BE49-F238E27FC236}">
                <a16:creationId xmlns:a16="http://schemas.microsoft.com/office/drawing/2014/main" id="{5C38C7F0-8713-77AA-2FBA-DEDB926777DB}"/>
              </a:ext>
            </a:extLst>
          </p:cNvPr>
          <p:cNvGraphicFramePr>
            <a:graphicFrameLocks noGrp="1"/>
          </p:cNvGraphicFramePr>
          <p:nvPr>
            <p:ph idx="1"/>
            <p:extLst>
              <p:ext uri="{D42A27DB-BD31-4B8C-83A1-F6EECF244321}">
                <p14:modId xmlns:p14="http://schemas.microsoft.com/office/powerpoint/2010/main" val="982557925"/>
              </p:ext>
            </p:extLst>
          </p:nvPr>
        </p:nvGraphicFramePr>
        <p:xfrm>
          <a:off x="1097280" y="2056942"/>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58143D6-03BF-099A-192C-C3C19B172018}"/>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25B8834-9231-4E95-9474-5E208B968EA0}" type="slidenum">
              <a:rPr lang="en-US" smtClean="0"/>
              <a:pPr>
                <a:lnSpc>
                  <a:spcPct val="90000"/>
                </a:lnSpc>
                <a:spcAft>
                  <a:spcPts val="600"/>
                </a:spcAft>
              </a:pPr>
              <a:t>28</a:t>
            </a:fld>
            <a:endParaRPr lang="en-US" dirty="0"/>
          </a:p>
        </p:txBody>
      </p:sp>
      <p:pic>
        <p:nvPicPr>
          <p:cNvPr id="5" name="Graphic 4">
            <a:extLst>
              <a:ext uri="{FF2B5EF4-FFF2-40B4-BE49-F238E27FC236}">
                <a16:creationId xmlns:a16="http://schemas.microsoft.com/office/drawing/2014/main" id="{3DE8B69B-DBF9-BD84-A975-8A9D7242BD47}"/>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52760" y="120441"/>
            <a:ext cx="1276350" cy="891540"/>
          </a:xfrm>
          <a:prstGeom prst="rect">
            <a:avLst/>
          </a:prstGeom>
        </p:spPr>
      </p:pic>
    </p:spTree>
    <p:extLst>
      <p:ext uri="{BB962C8B-B14F-4D97-AF65-F5344CB8AC3E}">
        <p14:creationId xmlns:p14="http://schemas.microsoft.com/office/powerpoint/2010/main" val="20380893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C6A0-05A9-6547-BEDE-F5AD4CED9439}"/>
              </a:ext>
            </a:extLst>
          </p:cNvPr>
          <p:cNvSpPr>
            <a:spLocks noGrp="1"/>
          </p:cNvSpPr>
          <p:nvPr>
            <p:ph type="title"/>
          </p:nvPr>
        </p:nvSpPr>
        <p:spPr>
          <a:xfrm>
            <a:off x="1097280" y="33091"/>
            <a:ext cx="10058400" cy="703997"/>
          </a:xfrm>
        </p:spPr>
        <p:txBody>
          <a:bodyPr>
            <a:normAutofit/>
          </a:bodyPr>
          <a:lstStyle/>
          <a:p>
            <a:r>
              <a:rPr lang="en-US" sz="4400" dirty="0">
                <a:solidFill>
                  <a:schemeClr val="tx1"/>
                </a:solidFill>
              </a:rPr>
              <a:t>Application and Funding Timeline </a:t>
            </a:r>
          </a:p>
        </p:txBody>
      </p:sp>
      <p:graphicFrame>
        <p:nvGraphicFramePr>
          <p:cNvPr id="7" name="Content Placeholder 6" descr="Table displaying the timeline for the Application for Funding submission process.">
            <a:extLst>
              <a:ext uri="{FF2B5EF4-FFF2-40B4-BE49-F238E27FC236}">
                <a16:creationId xmlns:a16="http://schemas.microsoft.com/office/drawing/2014/main" id="{A5618BD0-6188-107E-3C02-A9D359E85EAA}"/>
              </a:ext>
            </a:extLst>
          </p:cNvPr>
          <p:cNvGraphicFramePr>
            <a:graphicFrameLocks noGrp="1"/>
          </p:cNvGraphicFramePr>
          <p:nvPr>
            <p:ph idx="1"/>
            <p:extLst>
              <p:ext uri="{D42A27DB-BD31-4B8C-83A1-F6EECF244321}">
                <p14:modId xmlns:p14="http://schemas.microsoft.com/office/powerpoint/2010/main" val="3347443932"/>
              </p:ext>
            </p:extLst>
          </p:nvPr>
        </p:nvGraphicFramePr>
        <p:xfrm>
          <a:off x="840106" y="737088"/>
          <a:ext cx="10315574" cy="5680649"/>
        </p:xfrm>
        <a:graphic>
          <a:graphicData uri="http://schemas.openxmlformats.org/drawingml/2006/table">
            <a:tbl>
              <a:tblPr firstRow="1" firstCol="1" bandRow="1"/>
              <a:tblGrid>
                <a:gridCol w="6738360">
                  <a:extLst>
                    <a:ext uri="{9D8B030D-6E8A-4147-A177-3AD203B41FA5}">
                      <a16:colId xmlns:a16="http://schemas.microsoft.com/office/drawing/2014/main" val="3412581007"/>
                    </a:ext>
                  </a:extLst>
                </a:gridCol>
                <a:gridCol w="3577214">
                  <a:extLst>
                    <a:ext uri="{9D8B030D-6E8A-4147-A177-3AD203B41FA5}">
                      <a16:colId xmlns:a16="http://schemas.microsoft.com/office/drawing/2014/main" val="2591096641"/>
                    </a:ext>
                  </a:extLst>
                </a:gridCol>
              </a:tblGrid>
              <a:tr h="670868">
                <a:tc>
                  <a:txBody>
                    <a:bodyPr/>
                    <a:lstStyle/>
                    <a:p>
                      <a:pPr marL="0" marR="0" algn="ctr">
                        <a:lnSpc>
                          <a:spcPct val="115000"/>
                        </a:lnSpc>
                        <a:spcAft>
                          <a:spcPts val="800"/>
                        </a:spcAft>
                        <a:buNone/>
                      </a:pPr>
                      <a:r>
                        <a:rPr lang="en-US" sz="2400" b="1" kern="0" dirty="0">
                          <a:solidFill>
                            <a:srgbClr val="000000"/>
                          </a:solidFill>
                          <a:effectLst/>
                          <a:latin typeface="+mj-lt"/>
                          <a:ea typeface="Times New Roman" panose="02020603050405020304" pitchFamily="18" charset="0"/>
                          <a:cs typeface="Times New Roman" panose="02020603050405020304" pitchFamily="18" charset="0"/>
                        </a:rPr>
                        <a:t>Activity</a:t>
                      </a:r>
                      <a:endParaRPr lang="en-US" sz="2400" kern="100" dirty="0">
                        <a:effectLst/>
                        <a:latin typeface="+mj-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A9B9"/>
                    </a:solidFill>
                  </a:tcPr>
                </a:tc>
                <a:tc>
                  <a:txBody>
                    <a:bodyPr/>
                    <a:lstStyle/>
                    <a:p>
                      <a:pPr marL="0" marR="0" algn="ctr">
                        <a:lnSpc>
                          <a:spcPct val="115000"/>
                        </a:lnSpc>
                        <a:spcAft>
                          <a:spcPts val="800"/>
                        </a:spcAft>
                        <a:buNone/>
                      </a:pPr>
                      <a:r>
                        <a:rPr lang="en-US" sz="2400" b="1" kern="0" dirty="0">
                          <a:solidFill>
                            <a:srgbClr val="000000"/>
                          </a:solidFill>
                          <a:effectLst/>
                          <a:latin typeface="+mj-lt"/>
                          <a:ea typeface="Times New Roman" panose="02020603050405020304" pitchFamily="18" charset="0"/>
                          <a:cs typeface="Times New Roman" panose="02020603050405020304" pitchFamily="18" charset="0"/>
                        </a:rPr>
                        <a:t>Due Date </a:t>
                      </a:r>
                      <a:endParaRPr lang="en-US" sz="2400" kern="100" dirty="0">
                        <a:effectLst/>
                        <a:latin typeface="+mj-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A9B9"/>
                    </a:solidFill>
                  </a:tcPr>
                </a:tc>
                <a:extLst>
                  <a:ext uri="{0D108BD9-81ED-4DB2-BD59-A6C34878D82A}">
                    <a16:rowId xmlns:a16="http://schemas.microsoft.com/office/drawing/2014/main" val="3538551735"/>
                  </a:ext>
                </a:extLst>
              </a:tr>
              <a:tr h="521022">
                <a:tc>
                  <a:txBody>
                    <a:bodyPr/>
                    <a:lstStyle/>
                    <a:p>
                      <a:pPr marL="0" marR="0">
                        <a:lnSpc>
                          <a:spcPct val="115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Funding Profile Posted to the CDE Web Page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December 2025</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7660993"/>
                  </a:ext>
                </a:extLst>
              </a:tr>
              <a:tr h="494580">
                <a:tc>
                  <a:txBody>
                    <a:bodyPr/>
                    <a:lstStyle/>
                    <a:p>
                      <a:pPr marL="0" marR="0">
                        <a:lnSpc>
                          <a:spcPct val="115000"/>
                        </a:lnSpc>
                        <a:spcAft>
                          <a:spcPts val="800"/>
                        </a:spcAft>
                        <a:buNone/>
                      </a:pPr>
                      <a:r>
                        <a:rPr lang="en-US" sz="2400" kern="1200" dirty="0">
                          <a:solidFill>
                            <a:srgbClr val="000000"/>
                          </a:solidFill>
                          <a:effectLst/>
                          <a:latin typeface="+mn-lt"/>
                          <a:ea typeface="Times New Roman" panose="02020603050405020304" pitchFamily="18" charset="0"/>
                          <a:cs typeface="Times New Roman" panose="02020603050405020304" pitchFamily="18" charset="0"/>
                        </a:rPr>
                        <a:t>2025–26 ESSA Assistance Status Data File </a:t>
                      </a:r>
                      <a:r>
                        <a:rPr lang="en-US" sz="2400" kern="1200" dirty="0">
                          <a:solidFill>
                            <a:srgbClr val="000000"/>
                          </a:solidFill>
                          <a:effectLst/>
                          <a:latin typeface="+mn-lt"/>
                          <a:ea typeface="Arial" panose="020B0604020202020204" pitchFamily="34" charset="0"/>
                          <a:cs typeface="Times New Roman" panose="02020603050405020304" pitchFamily="18" charset="0"/>
                        </a:rPr>
                        <a:t>available </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200">
                          <a:solidFill>
                            <a:srgbClr val="000000"/>
                          </a:solidFill>
                          <a:effectLst/>
                          <a:latin typeface="+mn-lt"/>
                          <a:ea typeface="Arial" panose="020B0604020202020204" pitchFamily="34" charset="0"/>
                          <a:cs typeface="Times New Roman" panose="02020603050405020304" pitchFamily="18" charset="0"/>
                        </a:rPr>
                        <a:t>December 2025</a:t>
                      </a:r>
                      <a:endParaRPr lang="en-US" sz="2400" kern="10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7295187"/>
                  </a:ext>
                </a:extLst>
              </a:tr>
              <a:tr h="494580">
                <a:tc>
                  <a:txBody>
                    <a:bodyPr/>
                    <a:lstStyle/>
                    <a:p>
                      <a:pPr marL="0" marR="0">
                        <a:lnSpc>
                          <a:spcPct val="115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2025–26 ESSA CSI COE PA AFF Release Date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January 12, 2026</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086294"/>
                  </a:ext>
                </a:extLst>
              </a:tr>
              <a:tr h="494580">
                <a:tc>
                  <a:txBody>
                    <a:bodyPr/>
                    <a:lstStyle/>
                    <a:p>
                      <a:pPr marL="0" marR="0">
                        <a:lnSpc>
                          <a:spcPct val="103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2025–26 ESSA CSI COE PA AFF Webinar</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3000"/>
                        </a:lnSpc>
                        <a:spcAft>
                          <a:spcPts val="800"/>
                        </a:spcAft>
                        <a:buNone/>
                      </a:pPr>
                      <a:r>
                        <a:rPr lang="en-US" sz="2400" kern="1200" dirty="0">
                          <a:solidFill>
                            <a:srgbClr val="000000"/>
                          </a:solidFill>
                          <a:effectLst/>
                          <a:latin typeface="+mn-lt"/>
                          <a:ea typeface="Arial" panose="020B0604020202020204" pitchFamily="34" charset="0"/>
                          <a:cs typeface="Times New Roman" panose="02020603050405020304" pitchFamily="18" charset="0"/>
                        </a:rPr>
                        <a:t>January 15, 2026, at 10 a.m.</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001919"/>
                  </a:ext>
                </a:extLst>
              </a:tr>
              <a:tr h="485766">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2025–26 ESSA CSI COE PA AFF Due to the CDE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January 31, 2026, by 5 p.m.</a:t>
                      </a:r>
                      <a:endParaRPr lang="en-US" sz="2400" kern="10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7816082"/>
                  </a:ext>
                </a:extLst>
              </a:tr>
              <a:tr h="503396">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2025–26 ESSA CSI COE PA AFF Review by CDE Staff</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00">
                          <a:solidFill>
                            <a:srgbClr val="000000"/>
                          </a:solidFill>
                          <a:effectLst/>
                          <a:latin typeface="+mn-lt"/>
                          <a:ea typeface="Aptos" panose="020B0004020202020204" pitchFamily="34" charset="0"/>
                          <a:cs typeface="Times New Roman" panose="02020603050405020304" pitchFamily="18" charset="0"/>
                        </a:rPr>
                        <a:t>February 2026</a:t>
                      </a:r>
                      <a:endParaRPr lang="en-US" sz="2400" kern="10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2357319"/>
                  </a:ext>
                </a:extLst>
              </a:tr>
              <a:tr h="656836">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Funding Results and Schedule of Apportionments Posted to the CDE Web Page</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Aft>
                          <a:spcPts val="800"/>
                        </a:spcAft>
                        <a:buNone/>
                      </a:pPr>
                      <a:r>
                        <a:rPr lang="en-US" sz="2400" kern="100" dirty="0">
                          <a:solidFill>
                            <a:srgbClr val="000000"/>
                          </a:solidFill>
                          <a:effectLst/>
                          <a:latin typeface="+mn-lt"/>
                          <a:ea typeface="Aptos" panose="020B0004020202020204" pitchFamily="34" charset="0"/>
                          <a:cs typeface="Times New Roman" panose="02020603050405020304" pitchFamily="18" charset="0"/>
                        </a:rPr>
                        <a:t>April/May 2026</a:t>
                      </a:r>
                      <a:endParaRPr lang="en-US" sz="2400" kern="100" dirty="0">
                        <a:effectLst/>
                        <a:latin typeface="+mn-lt"/>
                        <a:ea typeface="Aptos" panose="020B0004020202020204" pitchFamily="34" charset="0"/>
                        <a:cs typeface="Times New Roman" panose="02020603050405020304" pitchFamily="18" charset="0"/>
                      </a:endParaRPr>
                    </a:p>
                  </a:txBody>
                  <a:tcPr marL="84060" marR="84060" marT="875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9228790"/>
                  </a:ext>
                </a:extLst>
              </a:tr>
            </a:tbl>
          </a:graphicData>
        </a:graphic>
      </p:graphicFrame>
      <p:sp>
        <p:nvSpPr>
          <p:cNvPr id="4" name="Slide Number Placeholder 3">
            <a:extLst>
              <a:ext uri="{FF2B5EF4-FFF2-40B4-BE49-F238E27FC236}">
                <a16:creationId xmlns:a16="http://schemas.microsoft.com/office/drawing/2014/main" id="{C606BEB3-4CAB-B0AD-5F1C-954066215407}"/>
              </a:ext>
            </a:extLst>
          </p:cNvPr>
          <p:cNvSpPr>
            <a:spLocks noGrp="1"/>
          </p:cNvSpPr>
          <p:nvPr>
            <p:ph type="sldNum" sz="quarter" idx="12"/>
          </p:nvPr>
        </p:nvSpPr>
        <p:spPr/>
        <p:txBody>
          <a:bodyPr/>
          <a:lstStyle/>
          <a:p>
            <a:fld id="{425B8834-9231-4E95-9474-5E208B968EA0}" type="slidenum">
              <a:rPr lang="en-US" smtClean="0"/>
              <a:pPr/>
              <a:t>29</a:t>
            </a:fld>
            <a:endParaRPr lang="en-US" dirty="0"/>
          </a:p>
        </p:txBody>
      </p:sp>
    </p:spTree>
    <p:extLst>
      <p:ext uri="{BB962C8B-B14F-4D97-AF65-F5344CB8AC3E}">
        <p14:creationId xmlns:p14="http://schemas.microsoft.com/office/powerpoint/2010/main" val="2167062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D73E-E9C3-5814-F00A-2B89236ACD72}"/>
              </a:ext>
            </a:extLst>
          </p:cNvPr>
          <p:cNvSpPr>
            <a:spLocks noGrp="1"/>
          </p:cNvSpPr>
          <p:nvPr>
            <p:ph type="title"/>
          </p:nvPr>
        </p:nvSpPr>
        <p:spPr/>
        <p:txBody>
          <a:bodyPr>
            <a:normAutofit/>
          </a:bodyPr>
          <a:lstStyle/>
          <a:p>
            <a:r>
              <a:rPr lang="en-US" sz="4400" dirty="0">
                <a:solidFill>
                  <a:schemeClr val="tx1"/>
                </a:solidFill>
              </a:rPr>
              <a:t>Acronyms (2)</a:t>
            </a:r>
          </a:p>
        </p:txBody>
      </p:sp>
      <p:sp>
        <p:nvSpPr>
          <p:cNvPr id="3" name="Content Placeholder 2">
            <a:extLst>
              <a:ext uri="{FF2B5EF4-FFF2-40B4-BE49-F238E27FC236}">
                <a16:creationId xmlns:a16="http://schemas.microsoft.com/office/drawing/2014/main" id="{2930AD9B-CBC7-9B91-0D2C-05ED22FC2D8F}"/>
              </a:ext>
            </a:extLst>
          </p:cNvPr>
          <p:cNvSpPr>
            <a:spLocks noGrp="1"/>
          </p:cNvSpPr>
          <p:nvPr>
            <p:ph idx="1"/>
          </p:nvPr>
        </p:nvSpPr>
        <p:spPr/>
        <p:txBody>
          <a:bodyPr>
            <a:normAutofit/>
          </a:bodyPr>
          <a:lstStyle/>
          <a:p>
            <a:pPr indent="-365751">
              <a:lnSpc>
                <a:spcPct val="100000"/>
              </a:lnSpc>
              <a:spcBef>
                <a:spcPts val="1600"/>
              </a:spcBef>
              <a:buClr>
                <a:schemeClr val="tx1"/>
              </a:buClr>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LCAP</a:t>
            </a:r>
            <a:r>
              <a:rPr lang="en-US" sz="2800" dirty="0">
                <a:solidFill>
                  <a:schemeClr val="tx1"/>
                </a:solidFill>
                <a:latin typeface="Arial" panose="020B0604020202020204" pitchFamily="34" charset="0"/>
                <a:cs typeface="Arial" panose="020B0604020202020204" pitchFamily="34" charset="0"/>
              </a:rPr>
              <a:t>—Local Control and Accountability Plan</a:t>
            </a:r>
          </a:p>
          <a:p>
            <a:pPr indent="-365751">
              <a:lnSpc>
                <a:spcPct val="100000"/>
              </a:lnSpc>
              <a:spcBef>
                <a:spcPts val="1600"/>
              </a:spcBef>
              <a:buClr>
                <a:schemeClr val="tx1"/>
              </a:buClr>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LEA</a:t>
            </a:r>
            <a:r>
              <a:rPr lang="en-US" sz="2800" dirty="0">
                <a:solidFill>
                  <a:schemeClr val="tx1"/>
                </a:solidFill>
                <a:latin typeface="Arial" panose="020B0604020202020204" pitchFamily="34" charset="0"/>
                <a:cs typeface="Arial" panose="020B0604020202020204" pitchFamily="34" charset="0"/>
              </a:rPr>
              <a:t>—Local </a:t>
            </a:r>
            <a:r>
              <a:rPr lang="en-US"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ducational </a:t>
            </a:r>
            <a:r>
              <a:rPr lang="en-US" dirty="0">
                <a:solidFill>
                  <a:schemeClr val="tx1"/>
                </a:solidFill>
                <a:latin typeface="Arial" panose="020B0604020202020204" pitchFamily="34" charset="0"/>
                <a:cs typeface="Arial" panose="020B0604020202020204" pitchFamily="34" charset="0"/>
              </a:rPr>
              <a:t>A</a:t>
            </a:r>
            <a:r>
              <a:rPr lang="en-US" sz="2800" dirty="0">
                <a:solidFill>
                  <a:schemeClr val="tx1"/>
                </a:solidFill>
                <a:latin typeface="Arial" panose="020B0604020202020204" pitchFamily="34" charset="0"/>
                <a:cs typeface="Arial" panose="020B0604020202020204" pitchFamily="34" charset="0"/>
              </a:rPr>
              <a:t>gency</a:t>
            </a:r>
          </a:p>
          <a:p>
            <a:pPr indent="-365751">
              <a:lnSpc>
                <a:spcPct val="100000"/>
              </a:lnSpc>
              <a:spcBef>
                <a:spcPts val="1600"/>
              </a:spcBef>
              <a:buClr>
                <a:schemeClr val="tx1"/>
              </a:buClr>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PCA</a:t>
            </a:r>
            <a:r>
              <a:rPr lang="en-US" sz="2800" dirty="0">
                <a:solidFill>
                  <a:schemeClr val="tx1"/>
                </a:solidFill>
                <a:latin typeface="Arial" panose="020B0604020202020204" pitchFamily="34" charset="0"/>
                <a:cs typeface="Arial" panose="020B0604020202020204" pitchFamily="34" charset="0"/>
              </a:rPr>
              <a:t>—Program Cost Accounting </a:t>
            </a:r>
          </a:p>
          <a:p>
            <a:pPr indent="-365751">
              <a:lnSpc>
                <a:spcPct val="100000"/>
              </a:lnSpc>
              <a:spcBef>
                <a:spcPts val="1600"/>
              </a:spcBef>
              <a:buClr>
                <a:schemeClr val="tx1"/>
              </a:buClr>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SBE</a:t>
            </a:r>
            <a:r>
              <a:rPr lang="en-US" sz="2800" dirty="0">
                <a:solidFill>
                  <a:schemeClr val="tx1"/>
                </a:solidFill>
                <a:latin typeface="Arial" panose="020B0604020202020204" pitchFamily="34" charset="0"/>
                <a:cs typeface="Arial" panose="020B0604020202020204" pitchFamily="34" charset="0"/>
              </a:rPr>
              <a:t>—State Board of Education</a:t>
            </a:r>
          </a:p>
          <a:p>
            <a:pPr indent="-365751">
              <a:lnSpc>
                <a:spcPct val="100000"/>
              </a:lnSpc>
              <a:spcBef>
                <a:spcPts val="1600"/>
              </a:spcBef>
              <a:buClr>
                <a:schemeClr val="tx1"/>
              </a:buClr>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SEA</a:t>
            </a:r>
            <a:r>
              <a:rPr lang="en-US" sz="2800" dirty="0">
                <a:solidFill>
                  <a:schemeClr val="tx1"/>
                </a:solidFill>
                <a:latin typeface="Arial" panose="020B0604020202020204" pitchFamily="34" charset="0"/>
                <a:cs typeface="Arial" panose="020B0604020202020204" pitchFamily="34" charset="0"/>
              </a:rPr>
              <a:t>—State </a:t>
            </a:r>
            <a:r>
              <a:rPr lang="en-US" dirty="0">
                <a:solidFill>
                  <a:schemeClr val="tx1"/>
                </a:solidFill>
                <a:latin typeface="Arial" panose="020B0604020202020204" pitchFamily="34" charset="0"/>
                <a:cs typeface="Arial" panose="020B0604020202020204" pitchFamily="34" charset="0"/>
              </a:rPr>
              <a:t>E</a:t>
            </a:r>
            <a:r>
              <a:rPr lang="en-US" sz="2800" dirty="0">
                <a:solidFill>
                  <a:schemeClr val="tx1"/>
                </a:solidFill>
                <a:latin typeface="Arial" panose="020B0604020202020204" pitchFamily="34" charset="0"/>
                <a:cs typeface="Arial" panose="020B0604020202020204" pitchFamily="34" charset="0"/>
              </a:rPr>
              <a:t>ducational </a:t>
            </a:r>
            <a:r>
              <a:rPr lang="en-US" dirty="0">
                <a:solidFill>
                  <a:schemeClr val="tx1"/>
                </a:solidFill>
                <a:latin typeface="Arial" panose="020B0604020202020204" pitchFamily="34" charset="0"/>
                <a:cs typeface="Arial" panose="020B0604020202020204" pitchFamily="34" charset="0"/>
              </a:rPr>
              <a:t>A</a:t>
            </a:r>
            <a:r>
              <a:rPr lang="en-US" sz="2800" dirty="0">
                <a:solidFill>
                  <a:schemeClr val="tx1"/>
                </a:solidFill>
                <a:latin typeface="Arial" panose="020B0604020202020204" pitchFamily="34" charset="0"/>
                <a:cs typeface="Arial" panose="020B0604020202020204" pitchFamily="34" charset="0"/>
              </a:rPr>
              <a:t>gency</a:t>
            </a:r>
          </a:p>
          <a:p>
            <a:pPr indent="-365751">
              <a:lnSpc>
                <a:spcPct val="100000"/>
              </a:lnSpc>
              <a:spcBef>
                <a:spcPts val="1600"/>
              </a:spcBef>
              <a:buClr>
                <a:schemeClr val="tx1"/>
              </a:buClr>
              <a:buSzPct val="100000"/>
              <a:buFont typeface="Arial" panose="020B0604020202020204" pitchFamily="34" charset="0"/>
              <a:buChar char="•"/>
              <a:defRPr/>
            </a:pPr>
            <a:r>
              <a:rPr lang="en-US" sz="2800" b="1" dirty="0">
                <a:solidFill>
                  <a:schemeClr val="tx1"/>
                </a:solidFill>
                <a:latin typeface="Arial" panose="020B0604020202020204" pitchFamily="34" charset="0"/>
                <a:cs typeface="Arial" panose="020B0604020202020204" pitchFamily="34" charset="0"/>
              </a:rPr>
              <a:t>SPSA</a:t>
            </a:r>
            <a:r>
              <a:rPr lang="en-US" sz="2800" dirty="0">
                <a:solidFill>
                  <a:schemeClr val="tx1"/>
                </a:solidFill>
                <a:latin typeface="Arial" panose="020B0604020202020204" pitchFamily="34" charset="0"/>
                <a:cs typeface="Arial" panose="020B0604020202020204" pitchFamily="34" charset="0"/>
              </a:rPr>
              <a:t>—School Plan for Student Achievement</a:t>
            </a:r>
            <a:endParaRPr lang="en-US" sz="2800" b="1" dirty="0">
              <a:solidFill>
                <a:schemeClr val="tx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9521D4E-24A8-2DCD-DCD6-FA07AD34C641}"/>
              </a:ext>
            </a:extLst>
          </p:cNvPr>
          <p:cNvSpPr>
            <a:spLocks noGrp="1"/>
          </p:cNvSpPr>
          <p:nvPr>
            <p:ph type="sldNum" sz="quarter" idx="12"/>
          </p:nvPr>
        </p:nvSpPr>
        <p:spPr/>
        <p:txBody>
          <a:bodyPr/>
          <a:lstStyle/>
          <a:p>
            <a:fld id="{425B8834-9231-4E95-9474-5E208B968EA0}" type="slidenum">
              <a:rPr lang="en-US" smtClean="0"/>
              <a:pPr/>
              <a:t>3</a:t>
            </a:fld>
            <a:endParaRPr lang="en-US" dirty="0"/>
          </a:p>
        </p:txBody>
      </p:sp>
    </p:spTree>
    <p:extLst>
      <p:ext uri="{BB962C8B-B14F-4D97-AF65-F5344CB8AC3E}">
        <p14:creationId xmlns:p14="http://schemas.microsoft.com/office/powerpoint/2010/main" val="2746347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7C5863D-EEF4-190C-F9A7-F46C5AFC7628}"/>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AAAE3770-609E-4289-8B0A-45119D4347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AA8B6BCE-776F-41C6-B8BE-87214BA6A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8BA5AC9C-E659-489D-8683-D019CE12A7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3E2EEF02-67F6-44E6-8A06-0C8E0E93C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AC396B-4C8A-59A2-7E54-1BC858A9890B}"/>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Technical Assistance</a:t>
            </a:r>
            <a:endParaRPr lang="en-US" sz="6000" dirty="0">
              <a:solidFill>
                <a:schemeClr val="tx1">
                  <a:lumMod val="85000"/>
                  <a:lumOff val="15000"/>
                </a:schemeClr>
              </a:solidFill>
            </a:endParaRPr>
          </a:p>
        </p:txBody>
      </p:sp>
      <p:sp>
        <p:nvSpPr>
          <p:cNvPr id="6" name="Content Placeholder 5">
            <a:extLst>
              <a:ext uri="{FF2B5EF4-FFF2-40B4-BE49-F238E27FC236}">
                <a16:creationId xmlns:a16="http://schemas.microsoft.com/office/drawing/2014/main" id="{BC52455F-CB15-E8D2-C007-92ED76F0C0E2}"/>
              </a:ext>
            </a:extLst>
          </p:cNvPr>
          <p:cNvSpPr>
            <a:spLocks noGrp="1"/>
          </p:cNvSpPr>
          <p:nvPr>
            <p:ph sz="half" idx="2"/>
          </p:nvPr>
        </p:nvSpPr>
        <p:spPr>
          <a:xfrm>
            <a:off x="633999" y="5727515"/>
            <a:ext cx="10925101" cy="515477"/>
          </a:xfrm>
        </p:spPr>
        <p:txBody>
          <a:bodyPr vert="horz" lIns="91440" tIns="45720" rIns="91440" bIns="45720" rtlCol="0">
            <a:normAutofit/>
          </a:bodyPr>
          <a:lstStyle/>
          <a:p>
            <a:pPr marL="0" indent="0">
              <a:buClr>
                <a:schemeClr val="accent1"/>
              </a:buClr>
              <a:buNone/>
            </a:pPr>
            <a:r>
              <a:rPr lang="en-US" sz="2000" cap="all" spc="200">
                <a:solidFill>
                  <a:schemeClr val="tx1">
                    <a:lumMod val="85000"/>
                    <a:lumOff val="15000"/>
                  </a:schemeClr>
                </a:solidFill>
                <a:latin typeface="+mj-lt"/>
              </a:rPr>
              <a:t>PART 2</a:t>
            </a:r>
          </a:p>
        </p:txBody>
      </p:sp>
      <p:pic>
        <p:nvPicPr>
          <p:cNvPr id="7" name="Content Placeholder 6">
            <a:extLst>
              <a:ext uri="{FF2B5EF4-FFF2-40B4-BE49-F238E27FC236}">
                <a16:creationId xmlns:a16="http://schemas.microsoft.com/office/drawing/2014/main" id="{06AD589F-567A-513E-5D71-A4543E0C788E}"/>
              </a:ext>
              <a:ext uri="{C183D7F6-B498-43B3-948B-1728B52AA6E4}">
                <adec:decorative xmlns:adec="http://schemas.microsoft.com/office/drawing/2017/decorative" val="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r="-1"/>
          <a:stretch>
            <a:fillRect/>
          </a:stretch>
        </p:blipFill>
        <p:spPr>
          <a:xfrm>
            <a:off x="635457" y="640080"/>
            <a:ext cx="10916463" cy="3602736"/>
          </a:xfrm>
          <a:prstGeom prst="rect">
            <a:avLst/>
          </a:prstGeom>
        </p:spPr>
      </p:pic>
      <p:cxnSp>
        <p:nvCxnSpPr>
          <p:cNvPr id="28" name="Straight Connector 27">
            <a:extLst>
              <a:ext uri="{FF2B5EF4-FFF2-40B4-BE49-F238E27FC236}">
                <a16:creationId xmlns:a16="http://schemas.microsoft.com/office/drawing/2014/main" id="{F478BF3B-12F7-4FCC-835E-5B9BA147CC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F374CBE-052B-4D46-A367-AEAAFB638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4BB356C8-DE4D-44FC-B426-C9359DD8A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B434A447-8C06-F493-F324-39C93F1FE15F}"/>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a:spcAft>
                <a:spcPts val="600"/>
              </a:spcAft>
            </a:pPr>
            <a:fld id="{425B8834-9231-4E95-9474-5E208B968EA0}" type="slidenum">
              <a:rPr lang="en-US" sz="1050" smtClean="0">
                <a:solidFill>
                  <a:srgbClr val="FFFFFF"/>
                </a:solidFill>
              </a:rPr>
              <a:pPr>
                <a:spcAft>
                  <a:spcPts val="600"/>
                </a:spcAft>
              </a:pPr>
              <a:t>30</a:t>
            </a:fld>
            <a:endParaRPr lang="en-US" sz="1050">
              <a:solidFill>
                <a:srgbClr val="FFFFFF"/>
              </a:solidFill>
            </a:endParaRPr>
          </a:p>
        </p:txBody>
      </p:sp>
    </p:spTree>
    <p:extLst>
      <p:ext uri="{BB962C8B-B14F-4D97-AF65-F5344CB8AC3E}">
        <p14:creationId xmlns:p14="http://schemas.microsoft.com/office/powerpoint/2010/main" val="4516977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7711B-6569-D477-3AD1-0B8691E22667}"/>
              </a:ext>
            </a:extLst>
          </p:cNvPr>
          <p:cNvSpPr>
            <a:spLocks noGrp="1"/>
          </p:cNvSpPr>
          <p:nvPr>
            <p:ph type="title"/>
          </p:nvPr>
        </p:nvSpPr>
        <p:spPr>
          <a:xfrm>
            <a:off x="680484" y="286603"/>
            <a:ext cx="10475196" cy="1450757"/>
          </a:xfrm>
        </p:spPr>
        <p:txBody>
          <a:bodyPr>
            <a:normAutofit/>
          </a:bodyPr>
          <a:lstStyle/>
          <a:p>
            <a:r>
              <a:rPr lang="en-US" sz="4400" dirty="0">
                <a:solidFill>
                  <a:schemeClr val="tx1"/>
                </a:solidFill>
              </a:rPr>
              <a:t>Web Pages for FY 2025</a:t>
            </a:r>
            <a:r>
              <a:rPr lang="en-US" sz="4400" dirty="0">
                <a:solidFill>
                  <a:schemeClr val="tx1"/>
                </a:solidFill>
                <a:latin typeface="Arial"/>
                <a:cs typeface="Calibri"/>
              </a:rPr>
              <a:t>–26</a:t>
            </a:r>
            <a:r>
              <a:rPr lang="en-US" sz="4400" dirty="0">
                <a:solidFill>
                  <a:schemeClr val="tx1"/>
                </a:solidFill>
              </a:rPr>
              <a:t> Subgrantees</a:t>
            </a:r>
          </a:p>
        </p:txBody>
      </p:sp>
      <p:graphicFrame>
        <p:nvGraphicFramePr>
          <p:cNvPr id="6" name="Content Placeholder 2" descr="Program Information, Background Information, Program Requirements, Guidance on Conflict of Interest, Resources, and Frequently Asked Questions.">
            <a:extLst>
              <a:ext uri="{FF2B5EF4-FFF2-40B4-BE49-F238E27FC236}">
                <a16:creationId xmlns:a16="http://schemas.microsoft.com/office/drawing/2014/main" id="{CFE4E3F4-6774-4FDE-4712-F52CEFC50ACA}"/>
              </a:ext>
            </a:extLst>
          </p:cNvPr>
          <p:cNvGraphicFramePr>
            <a:graphicFrameLocks noGrp="1"/>
          </p:cNvGraphicFramePr>
          <p:nvPr>
            <p:ph idx="1"/>
            <p:extLst>
              <p:ext uri="{D42A27DB-BD31-4B8C-83A1-F6EECF244321}">
                <p14:modId xmlns:p14="http://schemas.microsoft.com/office/powerpoint/2010/main" val="4100132988"/>
              </p:ext>
            </p:extLst>
          </p:nvPr>
        </p:nvGraphicFramePr>
        <p:xfrm>
          <a:off x="1097280" y="1845733"/>
          <a:ext cx="10058400" cy="43555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B69BDEC-1A23-4B4B-D640-C1E429E549F0}"/>
              </a:ext>
            </a:extLst>
          </p:cNvPr>
          <p:cNvSpPr>
            <a:spLocks noGrp="1"/>
          </p:cNvSpPr>
          <p:nvPr>
            <p:ph type="sldNum" sz="quarter" idx="12"/>
          </p:nvPr>
        </p:nvSpPr>
        <p:spPr/>
        <p:txBody>
          <a:bodyPr/>
          <a:lstStyle/>
          <a:p>
            <a:fld id="{425B8834-9231-4E95-9474-5E208B968EA0}" type="slidenum">
              <a:rPr lang="en-US" smtClean="0"/>
              <a:pPr/>
              <a:t>31</a:t>
            </a:fld>
            <a:endParaRPr lang="en-US" dirty="0"/>
          </a:p>
        </p:txBody>
      </p:sp>
      <p:pic>
        <p:nvPicPr>
          <p:cNvPr id="3" name="Graphic 2">
            <a:extLst>
              <a:ext uri="{FF2B5EF4-FFF2-40B4-BE49-F238E27FC236}">
                <a16:creationId xmlns:a16="http://schemas.microsoft.com/office/drawing/2014/main" id="{2FC29AF8-EBE7-2CFB-81C3-C2B9111A8379}"/>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25473" y="28112"/>
            <a:ext cx="1587136" cy="1587136"/>
          </a:xfrm>
          <a:prstGeom prst="rect">
            <a:avLst/>
          </a:prstGeom>
        </p:spPr>
      </p:pic>
    </p:spTree>
    <p:extLst>
      <p:ext uri="{BB962C8B-B14F-4D97-AF65-F5344CB8AC3E}">
        <p14:creationId xmlns:p14="http://schemas.microsoft.com/office/powerpoint/2010/main" val="241949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8434-52DC-5545-2EF6-ECD470D8A8DF}"/>
              </a:ext>
            </a:extLst>
          </p:cNvPr>
          <p:cNvSpPr>
            <a:spLocks noGrp="1"/>
          </p:cNvSpPr>
          <p:nvPr>
            <p:ph type="title"/>
          </p:nvPr>
        </p:nvSpPr>
        <p:spPr/>
        <p:txBody>
          <a:bodyPr>
            <a:normAutofit/>
          </a:bodyPr>
          <a:lstStyle/>
          <a:p>
            <a:r>
              <a:rPr lang="en-US" dirty="0">
                <a:solidFill>
                  <a:srgbClr val="0000FF"/>
                </a:solidFill>
              </a:rPr>
              <a:t>PA  </a:t>
            </a:r>
            <a:r>
              <a:rPr lang="en-US" dirty="0">
                <a:solidFill>
                  <a:schemeClr val="tx1"/>
                </a:solidFill>
              </a:rPr>
              <a:t>and</a:t>
            </a:r>
            <a:r>
              <a:rPr lang="en-US" dirty="0"/>
              <a:t> </a:t>
            </a:r>
            <a:r>
              <a:rPr lang="en-US" dirty="0">
                <a:solidFill>
                  <a:srgbClr val="A50021"/>
                </a:solidFill>
              </a:rPr>
              <a:t>PDIS</a:t>
            </a:r>
            <a:r>
              <a:rPr lang="en-US" dirty="0">
                <a:solidFill>
                  <a:schemeClr val="tx1"/>
                </a:solidFill>
              </a:rPr>
              <a:t>: CSI COE Subgrants</a:t>
            </a:r>
          </a:p>
        </p:txBody>
      </p:sp>
      <p:pic>
        <p:nvPicPr>
          <p:cNvPr id="6" name="Content Placeholder 8" descr="This shows a description of the Plan Approval subgrant and how it is to Review the Comprehensive Support and Improvement prompts and Approves the Comprehensive Support and Improvement Prompts.">
            <a:extLst>
              <a:ext uri="{FF2B5EF4-FFF2-40B4-BE49-F238E27FC236}">
                <a16:creationId xmlns:a16="http://schemas.microsoft.com/office/drawing/2014/main" id="{77E2E216-30FB-1B49-3A53-9FF181876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574" y="2001078"/>
            <a:ext cx="4354512" cy="4354512"/>
          </a:xfrm>
          <a:prstGeom prst="rect">
            <a:avLst/>
          </a:prstGeom>
        </p:spPr>
      </p:pic>
      <p:pic>
        <p:nvPicPr>
          <p:cNvPr id="5" name="Content Placeholder 7" descr="Subgrant builds capacity to Collaborate with educational partners, Conduct needs assessments, Select and implement evidence based interventions, Use data to monitor and evaluate, and Review and identify resource inequities.">
            <a:extLst>
              <a:ext uri="{FF2B5EF4-FFF2-40B4-BE49-F238E27FC236}">
                <a16:creationId xmlns:a16="http://schemas.microsoft.com/office/drawing/2014/main" id="{D7660502-6B36-2514-BD3F-E062EF571D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85510" y="1921316"/>
            <a:ext cx="4354512" cy="4354512"/>
          </a:xfrm>
          <a:prstGeom prst="rect">
            <a:avLst/>
          </a:prstGeom>
        </p:spPr>
      </p:pic>
      <p:sp>
        <p:nvSpPr>
          <p:cNvPr id="4" name="Slide Number Placeholder 3">
            <a:extLst>
              <a:ext uri="{FF2B5EF4-FFF2-40B4-BE49-F238E27FC236}">
                <a16:creationId xmlns:a16="http://schemas.microsoft.com/office/drawing/2014/main" id="{70488C15-DF3D-8A73-16AC-4B5EE21825C6}"/>
              </a:ext>
            </a:extLst>
          </p:cNvPr>
          <p:cNvSpPr>
            <a:spLocks noGrp="1"/>
          </p:cNvSpPr>
          <p:nvPr>
            <p:ph type="sldNum" sz="quarter" idx="12"/>
          </p:nvPr>
        </p:nvSpPr>
        <p:spPr/>
        <p:txBody>
          <a:bodyPr/>
          <a:lstStyle/>
          <a:p>
            <a:fld id="{425B8834-9231-4E95-9474-5E208B968EA0}" type="slidenum">
              <a:rPr lang="en-US" smtClean="0"/>
              <a:pPr/>
              <a:t>32</a:t>
            </a:fld>
            <a:endParaRPr lang="en-US" dirty="0"/>
          </a:p>
        </p:txBody>
      </p:sp>
    </p:spTree>
    <p:extLst>
      <p:ext uri="{BB962C8B-B14F-4D97-AF65-F5344CB8AC3E}">
        <p14:creationId xmlns:p14="http://schemas.microsoft.com/office/powerpoint/2010/main" val="1050746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C45E-6E41-4D28-349C-2EA8A19F6442}"/>
              </a:ext>
            </a:extLst>
          </p:cNvPr>
          <p:cNvSpPr>
            <a:spLocks noGrp="1"/>
          </p:cNvSpPr>
          <p:nvPr>
            <p:ph type="title"/>
          </p:nvPr>
        </p:nvSpPr>
        <p:spPr/>
        <p:txBody>
          <a:bodyPr>
            <a:normAutofit/>
          </a:bodyPr>
          <a:lstStyle/>
          <a:p>
            <a:r>
              <a:rPr lang="en-US" sz="4400" dirty="0">
                <a:solidFill>
                  <a:schemeClr val="tx1"/>
                </a:solidFill>
              </a:rPr>
              <a:t>Impact of Dual Roles for COEs </a:t>
            </a:r>
          </a:p>
        </p:txBody>
      </p:sp>
      <p:sp>
        <p:nvSpPr>
          <p:cNvPr id="3" name="Content Placeholder 2">
            <a:extLst>
              <a:ext uri="{FF2B5EF4-FFF2-40B4-BE49-F238E27FC236}">
                <a16:creationId xmlns:a16="http://schemas.microsoft.com/office/drawing/2014/main" id="{7698B29D-6DDB-CE11-4B99-EDB7A3716F6A}"/>
              </a:ext>
            </a:extLst>
          </p:cNvPr>
          <p:cNvSpPr>
            <a:spLocks noGrp="1"/>
          </p:cNvSpPr>
          <p:nvPr>
            <p:ph idx="1"/>
          </p:nvPr>
        </p:nvSpPr>
        <p:spPr/>
        <p:txBody>
          <a:bodyPr>
            <a:normAutofit/>
          </a:bodyPr>
          <a:lstStyle/>
          <a:p>
            <a:pPr marL="804863" indent="-409575">
              <a:lnSpc>
                <a:spcPct val="100000"/>
              </a:lnSpc>
              <a:spcBef>
                <a:spcPts val="600"/>
              </a:spcBef>
              <a:spcAft>
                <a:spcPts val="600"/>
              </a:spcAft>
            </a:pPr>
            <a:r>
              <a:rPr lang="en-US" dirty="0">
                <a:solidFill>
                  <a:schemeClr val="tx1"/>
                </a:solidFill>
              </a:rPr>
              <a:t>With these two subgrants, it is possible for a COE to receive funding to support LEAs with their CSI plans, and also to receive funding in order to review and approve CSI plans. </a:t>
            </a:r>
            <a:br>
              <a:rPr lang="en-US" dirty="0">
                <a:solidFill>
                  <a:schemeClr val="tx1"/>
                </a:solidFill>
              </a:rPr>
            </a:br>
            <a:endParaRPr lang="en-US" dirty="0">
              <a:solidFill>
                <a:schemeClr val="tx1"/>
              </a:solidFill>
            </a:endParaRPr>
          </a:p>
          <a:p>
            <a:pPr marL="804863" indent="-409575">
              <a:lnSpc>
                <a:spcPct val="100000"/>
              </a:lnSpc>
              <a:spcBef>
                <a:spcPts val="600"/>
              </a:spcBef>
              <a:spcAft>
                <a:spcPts val="600"/>
              </a:spcAft>
            </a:pPr>
            <a:r>
              <a:rPr lang="en-US" dirty="0">
                <a:solidFill>
                  <a:schemeClr val="tx1"/>
                </a:solidFill>
              </a:rPr>
              <a:t>CDE provides recommendations to COEs in order to avoid conflicts in the event that COEs are allocated funds for both CSI plan development and implementation support AND the review and approval of CSI plans. </a:t>
            </a:r>
          </a:p>
          <a:p>
            <a:endParaRPr lang="en-US" dirty="0"/>
          </a:p>
        </p:txBody>
      </p:sp>
      <p:sp>
        <p:nvSpPr>
          <p:cNvPr id="4" name="Slide Number Placeholder 3">
            <a:extLst>
              <a:ext uri="{FF2B5EF4-FFF2-40B4-BE49-F238E27FC236}">
                <a16:creationId xmlns:a16="http://schemas.microsoft.com/office/drawing/2014/main" id="{7F1052A7-3B47-7F13-2DB3-042FEB42A3F4}"/>
              </a:ext>
            </a:extLst>
          </p:cNvPr>
          <p:cNvSpPr>
            <a:spLocks noGrp="1"/>
          </p:cNvSpPr>
          <p:nvPr>
            <p:ph type="sldNum" sz="quarter" idx="12"/>
          </p:nvPr>
        </p:nvSpPr>
        <p:spPr/>
        <p:txBody>
          <a:bodyPr/>
          <a:lstStyle/>
          <a:p>
            <a:fld id="{425B8834-9231-4E95-9474-5E208B968EA0}" type="slidenum">
              <a:rPr lang="en-US" smtClean="0"/>
              <a:pPr/>
              <a:t>33</a:t>
            </a:fld>
            <a:endParaRPr lang="en-US" dirty="0"/>
          </a:p>
        </p:txBody>
      </p:sp>
      <p:pic>
        <p:nvPicPr>
          <p:cNvPr id="5" name="Graphic 4">
            <a:extLst>
              <a:ext uri="{FF2B5EF4-FFF2-40B4-BE49-F238E27FC236}">
                <a16:creationId xmlns:a16="http://schemas.microsoft.com/office/drawing/2014/main" id="{1EB6C426-EDB3-3F70-ABED-23DE03A4D03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5893" y="28112"/>
            <a:ext cx="1206715" cy="1206715"/>
          </a:xfrm>
          <a:prstGeom prst="rect">
            <a:avLst/>
          </a:prstGeom>
        </p:spPr>
      </p:pic>
    </p:spTree>
    <p:extLst>
      <p:ext uri="{BB962C8B-B14F-4D97-AF65-F5344CB8AC3E}">
        <p14:creationId xmlns:p14="http://schemas.microsoft.com/office/powerpoint/2010/main" val="38265954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4CD42-E0B3-B9B6-DE03-351AB557C54E}"/>
              </a:ext>
            </a:extLst>
          </p:cNvPr>
          <p:cNvSpPr>
            <a:spLocks noGrp="1"/>
          </p:cNvSpPr>
          <p:nvPr>
            <p:ph type="title"/>
          </p:nvPr>
        </p:nvSpPr>
        <p:spPr/>
        <p:txBody>
          <a:bodyPr>
            <a:normAutofit/>
          </a:bodyPr>
          <a:lstStyle/>
          <a:p>
            <a:r>
              <a:rPr lang="en-US" sz="4400" dirty="0">
                <a:solidFill>
                  <a:schemeClr val="tx1"/>
                </a:solidFill>
              </a:rPr>
              <a:t>Guidelines for Preventing Conflicts of Interest</a:t>
            </a:r>
          </a:p>
        </p:txBody>
      </p:sp>
      <p:sp>
        <p:nvSpPr>
          <p:cNvPr id="3" name="Content Placeholder 2">
            <a:extLst>
              <a:ext uri="{FF2B5EF4-FFF2-40B4-BE49-F238E27FC236}">
                <a16:creationId xmlns:a16="http://schemas.microsoft.com/office/drawing/2014/main" id="{C56E2CA9-4CD7-8F61-92CB-5965E176EE51}"/>
              </a:ext>
            </a:extLst>
          </p:cNvPr>
          <p:cNvSpPr>
            <a:spLocks noGrp="1"/>
          </p:cNvSpPr>
          <p:nvPr>
            <p:ph idx="1"/>
          </p:nvPr>
        </p:nvSpPr>
        <p:spPr/>
        <p:txBody>
          <a:bodyPr>
            <a:normAutofit/>
          </a:bodyPr>
          <a:lstStyle/>
          <a:p>
            <a:pPr marL="135463" indent="0">
              <a:lnSpc>
                <a:spcPct val="100000"/>
              </a:lnSpc>
              <a:spcBef>
                <a:spcPts val="600"/>
              </a:spcBef>
              <a:spcAft>
                <a:spcPts val="600"/>
              </a:spcAft>
              <a:buNone/>
              <a:defRPr/>
            </a:pPr>
            <a:r>
              <a:rPr lang="en-US" sz="2800" dirty="0">
                <a:solidFill>
                  <a:schemeClr val="tx1"/>
                </a:solidFill>
                <a:latin typeface="Arial" panose="020B0604020202020204" pitchFamily="34" charset="0"/>
                <a:cs typeface="Arial" panose="020B0604020202020204" pitchFamily="34" charset="0"/>
              </a:rPr>
              <a:t>A complete guide on how to avoid a conflict of interest with CSI funds for COEs is located on the Conflict of Interest tab of the CDEs </a:t>
            </a:r>
            <a:r>
              <a:rPr lang="fr-FR" sz="2800" dirty="0">
                <a:solidFill>
                  <a:schemeClr val="tx1"/>
                </a:solidFill>
                <a:latin typeface="Arial" panose="020B0604020202020204" pitchFamily="34" charset="0"/>
                <a:cs typeface="Arial" panose="020B0604020202020204" pitchFamily="34" charset="0"/>
                <a:hlinkClick r:id="rId2"/>
              </a:rPr>
              <a:t>CSI COE Program Information web page</a:t>
            </a:r>
            <a:r>
              <a:rPr lang="en-US" sz="2800" dirty="0">
                <a:latin typeface="Arial" panose="020B0604020202020204" pitchFamily="34" charset="0"/>
                <a:cs typeface="Arial" panose="020B0604020202020204" pitchFamily="34" charset="0"/>
              </a:rPr>
              <a:t>.</a:t>
            </a:r>
          </a:p>
          <a:p>
            <a:pPr marL="135463" indent="0">
              <a:lnSpc>
                <a:spcPct val="100000"/>
              </a:lnSpc>
              <a:spcBef>
                <a:spcPts val="600"/>
              </a:spcBef>
              <a:spcAft>
                <a:spcPts val="600"/>
              </a:spcAft>
              <a:buNone/>
              <a:defRPr/>
            </a:pPr>
            <a:endParaRPr lang="en-US" sz="2800" dirty="0">
              <a:solidFill>
                <a:schemeClr val="tx1"/>
              </a:solidFill>
              <a:latin typeface="Arial" panose="020B0604020202020204" pitchFamily="34" charset="0"/>
              <a:cs typeface="Arial" panose="020B0604020202020204" pitchFamily="34" charset="0"/>
            </a:endParaRPr>
          </a:p>
          <a:p>
            <a:pPr marL="135463" indent="0">
              <a:lnSpc>
                <a:spcPct val="100000"/>
              </a:lnSpc>
              <a:spcBef>
                <a:spcPts val="600"/>
              </a:spcBef>
              <a:spcAft>
                <a:spcPts val="600"/>
              </a:spcAft>
              <a:buNone/>
              <a:defRPr/>
            </a:pPr>
            <a:r>
              <a:rPr lang="en-US" sz="2800" dirty="0">
                <a:solidFill>
                  <a:schemeClr val="tx1"/>
                </a:solidFill>
                <a:latin typeface="Arial" panose="020B0604020202020204" pitchFamily="34" charset="0"/>
                <a:cs typeface="Arial" panose="020B0604020202020204" pitchFamily="34" charset="0"/>
              </a:rPr>
              <a:t>COEs are encouraged to review the posted guidance with their legal departments and make any changes, where and if needed. </a:t>
            </a:r>
          </a:p>
          <a:p>
            <a:endParaRPr lang="en-US" dirty="0"/>
          </a:p>
        </p:txBody>
      </p:sp>
      <p:sp>
        <p:nvSpPr>
          <p:cNvPr id="4" name="Slide Number Placeholder 3">
            <a:extLst>
              <a:ext uri="{FF2B5EF4-FFF2-40B4-BE49-F238E27FC236}">
                <a16:creationId xmlns:a16="http://schemas.microsoft.com/office/drawing/2014/main" id="{E546F1C6-2F98-28EC-FEC1-8C3D373F1258}"/>
              </a:ext>
            </a:extLst>
          </p:cNvPr>
          <p:cNvSpPr>
            <a:spLocks noGrp="1"/>
          </p:cNvSpPr>
          <p:nvPr>
            <p:ph type="sldNum" sz="quarter" idx="12"/>
          </p:nvPr>
        </p:nvSpPr>
        <p:spPr/>
        <p:txBody>
          <a:bodyPr/>
          <a:lstStyle/>
          <a:p>
            <a:fld id="{425B8834-9231-4E95-9474-5E208B968EA0}" type="slidenum">
              <a:rPr lang="en-US" smtClean="0"/>
              <a:pPr/>
              <a:t>34</a:t>
            </a:fld>
            <a:endParaRPr lang="en-US" dirty="0"/>
          </a:p>
        </p:txBody>
      </p:sp>
      <p:pic>
        <p:nvPicPr>
          <p:cNvPr id="5" name="Graphic 4">
            <a:extLst>
              <a:ext uri="{FF2B5EF4-FFF2-40B4-BE49-F238E27FC236}">
                <a16:creationId xmlns:a16="http://schemas.microsoft.com/office/drawing/2014/main" id="{9658AA3E-2415-DB82-80D6-431019E02B5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905893" y="28112"/>
            <a:ext cx="1206715" cy="1206715"/>
          </a:xfrm>
          <a:prstGeom prst="rect">
            <a:avLst/>
          </a:prstGeom>
        </p:spPr>
      </p:pic>
    </p:spTree>
    <p:extLst>
      <p:ext uri="{BB962C8B-B14F-4D97-AF65-F5344CB8AC3E}">
        <p14:creationId xmlns:p14="http://schemas.microsoft.com/office/powerpoint/2010/main" val="370365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93FF-8BE1-8C4D-5CDB-23E328D5B4D4}"/>
              </a:ext>
            </a:extLst>
          </p:cNvPr>
          <p:cNvSpPr>
            <a:spLocks noGrp="1"/>
          </p:cNvSpPr>
          <p:nvPr>
            <p:ph type="title"/>
          </p:nvPr>
        </p:nvSpPr>
        <p:spPr>
          <a:xfrm>
            <a:off x="742949" y="2153412"/>
            <a:ext cx="10463349" cy="3566160"/>
          </a:xfrm>
        </p:spPr>
        <p:txBody>
          <a:bodyPr>
            <a:normAutofit/>
          </a:bodyPr>
          <a:lstStyle/>
          <a:p>
            <a:pPr algn="ctr"/>
            <a:r>
              <a:rPr lang="en-US" sz="4800" dirty="0">
                <a:solidFill>
                  <a:schemeClr val="tx1"/>
                </a:solidFill>
              </a:rPr>
              <a:t>Guidelines for the Review and Approval Process of CSI Plans</a:t>
            </a:r>
          </a:p>
        </p:txBody>
      </p:sp>
      <p:sp>
        <p:nvSpPr>
          <p:cNvPr id="4" name="Slide Number Placeholder 3">
            <a:extLst>
              <a:ext uri="{FF2B5EF4-FFF2-40B4-BE49-F238E27FC236}">
                <a16:creationId xmlns:a16="http://schemas.microsoft.com/office/drawing/2014/main" id="{CF9BBF8A-D396-B7A5-7455-CDE7E6C65593}"/>
              </a:ext>
            </a:extLst>
          </p:cNvPr>
          <p:cNvSpPr>
            <a:spLocks noGrp="1"/>
          </p:cNvSpPr>
          <p:nvPr>
            <p:ph type="sldNum" sz="quarter" idx="12"/>
          </p:nvPr>
        </p:nvSpPr>
        <p:spPr/>
        <p:txBody>
          <a:bodyPr/>
          <a:lstStyle/>
          <a:p>
            <a:fld id="{425B8834-9231-4E95-9474-5E208B968EA0}" type="slidenum">
              <a:rPr lang="en-US" smtClean="0"/>
              <a:pPr/>
              <a:t>35</a:t>
            </a:fld>
            <a:endParaRPr lang="en-US" dirty="0"/>
          </a:p>
        </p:txBody>
      </p:sp>
      <p:pic>
        <p:nvPicPr>
          <p:cNvPr id="3" name="Picture 2">
            <a:extLst>
              <a:ext uri="{FF2B5EF4-FFF2-40B4-BE49-F238E27FC236}">
                <a16:creationId xmlns:a16="http://schemas.microsoft.com/office/drawing/2014/main" id="{9520F866-99AD-BBBD-6FCD-2AC3CE2BC6E1}"/>
              </a:ext>
              <a:ext uri="{C183D7F6-B498-43B3-948B-1728B52AA6E4}">
                <adec:decorative xmlns:adec="http://schemas.microsoft.com/office/drawing/2017/decorative" val="1"/>
              </a:ext>
            </a:extLst>
          </p:cNvPr>
          <p:cNvPicPr>
            <a:picLocks noChangeAspect="1"/>
          </p:cNvPicPr>
          <p:nvPr/>
        </p:nvPicPr>
        <p:blipFill>
          <a:blip r:embed="rId2"/>
          <a:srcRect t="20850" b="18754"/>
          <a:stretch>
            <a:fillRect/>
          </a:stretch>
        </p:blipFill>
        <p:spPr>
          <a:xfrm>
            <a:off x="1180214" y="83535"/>
            <a:ext cx="10268837" cy="4139754"/>
          </a:xfrm>
          <a:prstGeom prst="rect">
            <a:avLst/>
          </a:prstGeom>
        </p:spPr>
      </p:pic>
    </p:spTree>
    <p:extLst>
      <p:ext uri="{BB962C8B-B14F-4D97-AF65-F5344CB8AC3E}">
        <p14:creationId xmlns:p14="http://schemas.microsoft.com/office/powerpoint/2010/main" val="82865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8C2A373-AD2C-53BF-3AEE-4AB08AF2518D}"/>
              </a:ext>
            </a:extLst>
          </p:cNvPr>
          <p:cNvSpPr>
            <a:spLocks noGrp="1"/>
          </p:cNvSpPr>
          <p:nvPr>
            <p:ph type="title"/>
          </p:nvPr>
        </p:nvSpPr>
        <p:spPr/>
        <p:txBody>
          <a:bodyPr/>
          <a:lstStyle/>
          <a:p>
            <a:r>
              <a:rPr lang="en-US" b="1" dirty="0">
                <a:solidFill>
                  <a:schemeClr val="tx1"/>
                </a:solidFill>
              </a:rPr>
              <a:t>CSI Prompts in the LCAP</a:t>
            </a:r>
            <a:br>
              <a:rPr lang="en-US" dirty="0"/>
            </a:br>
            <a:endParaRPr lang="en-US" dirty="0"/>
          </a:p>
        </p:txBody>
      </p:sp>
      <p:sp>
        <p:nvSpPr>
          <p:cNvPr id="4" name="Slide Number Placeholder 3">
            <a:extLst>
              <a:ext uri="{FF2B5EF4-FFF2-40B4-BE49-F238E27FC236}">
                <a16:creationId xmlns:a16="http://schemas.microsoft.com/office/drawing/2014/main" id="{B73664B0-E6E5-F8A9-B861-1D74459B6DCE}"/>
              </a:ext>
            </a:extLst>
          </p:cNvPr>
          <p:cNvSpPr>
            <a:spLocks noGrp="1"/>
          </p:cNvSpPr>
          <p:nvPr>
            <p:ph type="sldNum" sz="quarter" idx="12"/>
          </p:nvPr>
        </p:nvSpPr>
        <p:spPr/>
        <p:txBody>
          <a:bodyPr/>
          <a:lstStyle/>
          <a:p>
            <a:fld id="{425B8834-9231-4E95-9474-5E208B968EA0}" type="slidenum">
              <a:rPr lang="en-US" smtClean="0"/>
              <a:pPr/>
              <a:t>36</a:t>
            </a:fld>
            <a:endParaRPr lang="en-US" dirty="0"/>
          </a:p>
        </p:txBody>
      </p:sp>
      <p:graphicFrame>
        <p:nvGraphicFramePr>
          <p:cNvPr id="11" name="Content Placeholder 2" descr="Table of Comprehensive Support and Improvement Prompts.">
            <a:extLst>
              <a:ext uri="{FF2B5EF4-FFF2-40B4-BE49-F238E27FC236}">
                <a16:creationId xmlns:a16="http://schemas.microsoft.com/office/drawing/2014/main" id="{B43495F4-84FE-812E-CAED-524B14BBF6B9}"/>
              </a:ext>
            </a:extLst>
          </p:cNvPr>
          <p:cNvGraphicFramePr>
            <a:graphicFrameLocks noGrp="1"/>
          </p:cNvGraphicFramePr>
          <p:nvPr>
            <p:ph idx="1"/>
            <p:extLst>
              <p:ext uri="{D42A27DB-BD31-4B8C-83A1-F6EECF244321}">
                <p14:modId xmlns:p14="http://schemas.microsoft.com/office/powerpoint/2010/main" val="3099073689"/>
              </p:ext>
            </p:extLst>
          </p:nvPr>
        </p:nvGraphicFramePr>
        <p:xfrm>
          <a:off x="1096963" y="1516285"/>
          <a:ext cx="10709214" cy="470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3362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C2672-34F1-7A90-D871-7F6B183E4B4C}"/>
              </a:ext>
            </a:extLst>
          </p:cNvPr>
          <p:cNvSpPr>
            <a:spLocks noGrp="1"/>
          </p:cNvSpPr>
          <p:nvPr>
            <p:ph type="title"/>
          </p:nvPr>
        </p:nvSpPr>
        <p:spPr/>
        <p:txBody>
          <a:bodyPr>
            <a:normAutofit/>
          </a:bodyPr>
          <a:lstStyle/>
          <a:p>
            <a:r>
              <a:rPr lang="en-US" sz="4400" dirty="0">
                <a:solidFill>
                  <a:schemeClr val="tx1"/>
                </a:solidFill>
              </a:rPr>
              <a:t>Guidelines for the Review and Approval Process of CSI Prompts (1)</a:t>
            </a:r>
          </a:p>
        </p:txBody>
      </p:sp>
      <p:sp>
        <p:nvSpPr>
          <p:cNvPr id="3" name="Content Placeholder 2">
            <a:extLst>
              <a:ext uri="{FF2B5EF4-FFF2-40B4-BE49-F238E27FC236}">
                <a16:creationId xmlns:a16="http://schemas.microsoft.com/office/drawing/2014/main" id="{A0982624-4E07-753F-BA3C-01F9AFD0B89E}"/>
              </a:ext>
            </a:extLst>
          </p:cNvPr>
          <p:cNvSpPr>
            <a:spLocks noGrp="1"/>
          </p:cNvSpPr>
          <p:nvPr>
            <p:ph idx="1"/>
          </p:nvPr>
        </p:nvSpPr>
        <p:spPr/>
        <p:txBody>
          <a:bodyPr>
            <a:normAutofit/>
          </a:bodyPr>
          <a:lstStyle/>
          <a:p>
            <a:pPr marL="608013" indent="-608013">
              <a:lnSpc>
                <a:spcPct val="100000"/>
              </a:lnSpc>
              <a:spcBef>
                <a:spcPts val="600"/>
              </a:spcBef>
              <a:spcAft>
                <a:spcPts val="600"/>
              </a:spcAft>
              <a:buNone/>
              <a:defRPr/>
            </a:pPr>
            <a:r>
              <a:rPr lang="en-US" sz="2400" dirty="0">
                <a:solidFill>
                  <a:schemeClr val="tx1"/>
                </a:solidFill>
                <a:latin typeface="Arial" panose="020B0604020202020204" pitchFamily="34" charset="0"/>
                <a:cs typeface="Arial" panose="020B0604020202020204" pitchFamily="34" charset="0"/>
              </a:rPr>
              <a:t>In reviewing CSI prompts, COEs should:</a:t>
            </a:r>
          </a:p>
          <a:p>
            <a:pPr marL="914400" indent="-407988">
              <a:lnSpc>
                <a:spcPct val="100000"/>
              </a:lnSpc>
              <a:spcBef>
                <a:spcPts val="600"/>
              </a:spcBef>
              <a:spcAft>
                <a:spcPts val="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See the extent that educational partners were involved and considered in the development of the CSI plans.</a:t>
            </a:r>
          </a:p>
          <a:p>
            <a:pPr marL="914400" indent="-407988">
              <a:lnSpc>
                <a:spcPct val="100000"/>
              </a:lnSpc>
              <a:spcBef>
                <a:spcPts val="600"/>
              </a:spcBef>
              <a:spcAft>
                <a:spcPts val="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See how CSI plans were informed by the indicators.</a:t>
            </a:r>
          </a:p>
          <a:p>
            <a:pPr marL="914400" indent="-407988">
              <a:lnSpc>
                <a:spcPct val="100000"/>
              </a:lnSpc>
              <a:spcBef>
                <a:spcPts val="600"/>
              </a:spcBef>
              <a:spcAft>
                <a:spcPts val="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See that evidence-based interventions were selected and align to the reasons why the school is eligible for CSI.</a:t>
            </a:r>
          </a:p>
          <a:p>
            <a:pPr marL="914400" indent="-407988">
              <a:lnSpc>
                <a:spcPct val="100000"/>
              </a:lnSpc>
              <a:spcBef>
                <a:spcPts val="600"/>
              </a:spcBef>
              <a:spcAft>
                <a:spcPts val="600"/>
              </a:spcAft>
              <a:buClr>
                <a:schemeClr val="tx1"/>
              </a:buClr>
              <a:buSzPct val="1000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See how the LEA identified resource inequities.</a:t>
            </a:r>
          </a:p>
          <a:p>
            <a:pPr marL="804863" indent="-407988">
              <a:spcBef>
                <a:spcPts val="0"/>
              </a:spcBef>
              <a:spcAft>
                <a:spcPts val="1600"/>
              </a:spcAft>
              <a:buClr>
                <a:schemeClr val="tx1"/>
              </a:buClr>
              <a:buSzPct val="10000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090C1BC8-2E6F-26EF-2DBC-175095B0C268}"/>
              </a:ext>
            </a:extLst>
          </p:cNvPr>
          <p:cNvSpPr>
            <a:spLocks noGrp="1"/>
          </p:cNvSpPr>
          <p:nvPr>
            <p:ph type="sldNum" sz="quarter" idx="12"/>
          </p:nvPr>
        </p:nvSpPr>
        <p:spPr/>
        <p:txBody>
          <a:bodyPr/>
          <a:lstStyle/>
          <a:p>
            <a:fld id="{425B8834-9231-4E95-9474-5E208B968EA0}" type="slidenum">
              <a:rPr lang="en-US" smtClean="0"/>
              <a:pPr/>
              <a:t>37</a:t>
            </a:fld>
            <a:endParaRPr lang="en-US" dirty="0"/>
          </a:p>
        </p:txBody>
      </p:sp>
    </p:spTree>
    <p:extLst>
      <p:ext uri="{BB962C8B-B14F-4D97-AF65-F5344CB8AC3E}">
        <p14:creationId xmlns:p14="http://schemas.microsoft.com/office/powerpoint/2010/main" val="36402813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C52A-53D9-3205-2848-E6EF1A6E8BF2}"/>
              </a:ext>
            </a:extLst>
          </p:cNvPr>
          <p:cNvSpPr>
            <a:spLocks noGrp="1"/>
          </p:cNvSpPr>
          <p:nvPr>
            <p:ph type="title"/>
          </p:nvPr>
        </p:nvSpPr>
        <p:spPr/>
        <p:txBody>
          <a:bodyPr>
            <a:normAutofit/>
          </a:bodyPr>
          <a:lstStyle/>
          <a:p>
            <a:r>
              <a:rPr lang="en-US" sz="4400" dirty="0">
                <a:solidFill>
                  <a:schemeClr val="tx1"/>
                </a:solidFill>
              </a:rPr>
              <a:t>Guidelines for the Review and Approval Process of CSI Prompts (2)</a:t>
            </a:r>
          </a:p>
        </p:txBody>
      </p:sp>
      <p:sp>
        <p:nvSpPr>
          <p:cNvPr id="3" name="Content Placeholder 2">
            <a:extLst>
              <a:ext uri="{FF2B5EF4-FFF2-40B4-BE49-F238E27FC236}">
                <a16:creationId xmlns:a16="http://schemas.microsoft.com/office/drawing/2014/main" id="{4943FB4D-8536-6C59-F47A-7E8F9BE621A6}"/>
              </a:ext>
            </a:extLst>
          </p:cNvPr>
          <p:cNvSpPr>
            <a:spLocks noGrp="1"/>
          </p:cNvSpPr>
          <p:nvPr>
            <p:ph idx="1"/>
          </p:nvPr>
        </p:nvSpPr>
        <p:spPr>
          <a:xfrm>
            <a:off x="1066800" y="2069773"/>
            <a:ext cx="10058400" cy="4378085"/>
          </a:xfrm>
        </p:spPr>
        <p:txBody>
          <a:bodyPr>
            <a:normAutofit fontScale="85000" lnSpcReduction="10000"/>
          </a:bodyPr>
          <a:lstStyle/>
          <a:p>
            <a:pPr marL="93131" indent="0">
              <a:lnSpc>
                <a:spcPct val="120000"/>
              </a:lnSpc>
              <a:spcBef>
                <a:spcPts val="600"/>
              </a:spcBef>
              <a:spcAft>
                <a:spcPts val="600"/>
              </a:spcAft>
              <a:buNone/>
              <a:defRPr/>
            </a:pPr>
            <a:r>
              <a:rPr lang="en-US" sz="3200" dirty="0">
                <a:solidFill>
                  <a:schemeClr val="tx1"/>
                </a:solidFill>
                <a:latin typeface="Arial" panose="020B0604020202020204" pitchFamily="34" charset="0"/>
                <a:cs typeface="Arial" panose="020B0604020202020204" pitchFamily="34" charset="0"/>
              </a:rPr>
              <a:t>Under ESSA Section 1111(d)(1)(B)(iii), CSI plans must be based on a school-level needs assessment.</a:t>
            </a:r>
          </a:p>
          <a:p>
            <a:pPr marL="914400" lvl="2" indent="-365125">
              <a:lnSpc>
                <a:spcPct val="120000"/>
              </a:lnSpc>
              <a:spcBef>
                <a:spcPts val="600"/>
              </a:spcBef>
              <a:spcAft>
                <a:spcPts val="600"/>
              </a:spcAft>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CSI plans should describe the LEA's needs assessment, including the type(s) of data and information examined and how the data informed the development of the CSI plan.</a:t>
            </a:r>
          </a:p>
          <a:p>
            <a:pPr marL="914400" lvl="2" indent="-365125">
              <a:lnSpc>
                <a:spcPct val="120000"/>
              </a:lnSpc>
              <a:spcBef>
                <a:spcPts val="600"/>
              </a:spcBef>
              <a:spcAft>
                <a:spcPts val="600"/>
              </a:spcAft>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COEs should ensure that CSI prompts correlate to needs identified in the needs assessment and any relevant data. </a:t>
            </a:r>
          </a:p>
          <a:p>
            <a:endParaRPr lang="en-US" dirty="0"/>
          </a:p>
        </p:txBody>
      </p:sp>
      <p:sp>
        <p:nvSpPr>
          <p:cNvPr id="4" name="Slide Number Placeholder 3">
            <a:extLst>
              <a:ext uri="{FF2B5EF4-FFF2-40B4-BE49-F238E27FC236}">
                <a16:creationId xmlns:a16="http://schemas.microsoft.com/office/drawing/2014/main" id="{D96A7C2C-C41B-76E1-20C2-DC95C4AA41C6}"/>
              </a:ext>
            </a:extLst>
          </p:cNvPr>
          <p:cNvSpPr>
            <a:spLocks noGrp="1"/>
          </p:cNvSpPr>
          <p:nvPr>
            <p:ph type="sldNum" sz="quarter" idx="12"/>
          </p:nvPr>
        </p:nvSpPr>
        <p:spPr/>
        <p:txBody>
          <a:bodyPr/>
          <a:lstStyle/>
          <a:p>
            <a:fld id="{425B8834-9231-4E95-9474-5E208B968EA0}" type="slidenum">
              <a:rPr lang="en-US" smtClean="0"/>
              <a:pPr/>
              <a:t>38</a:t>
            </a:fld>
            <a:endParaRPr lang="en-US" dirty="0"/>
          </a:p>
        </p:txBody>
      </p:sp>
    </p:spTree>
    <p:extLst>
      <p:ext uri="{BB962C8B-B14F-4D97-AF65-F5344CB8AC3E}">
        <p14:creationId xmlns:p14="http://schemas.microsoft.com/office/powerpoint/2010/main" val="2852387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3F93-13FA-4A99-7641-0FFAC8714A70}"/>
              </a:ext>
            </a:extLst>
          </p:cNvPr>
          <p:cNvSpPr>
            <a:spLocks noGrp="1"/>
          </p:cNvSpPr>
          <p:nvPr>
            <p:ph type="title"/>
          </p:nvPr>
        </p:nvSpPr>
        <p:spPr>
          <a:xfrm>
            <a:off x="1036320" y="752131"/>
            <a:ext cx="10058400" cy="3566160"/>
          </a:xfrm>
        </p:spPr>
        <p:txBody>
          <a:bodyPr>
            <a:normAutofit/>
          </a:bodyPr>
          <a:lstStyle/>
          <a:p>
            <a:pPr algn="ctr"/>
            <a:r>
              <a:rPr lang="en-US" sz="4800" dirty="0">
                <a:solidFill>
                  <a:schemeClr val="tx1"/>
                </a:solidFill>
              </a:rPr>
              <a:t>Frequently Asked Questions</a:t>
            </a:r>
          </a:p>
        </p:txBody>
      </p:sp>
      <p:sp>
        <p:nvSpPr>
          <p:cNvPr id="4" name="Slide Number Placeholder 3">
            <a:extLst>
              <a:ext uri="{FF2B5EF4-FFF2-40B4-BE49-F238E27FC236}">
                <a16:creationId xmlns:a16="http://schemas.microsoft.com/office/drawing/2014/main" id="{F9BA318B-EA04-2848-EC97-549ABC7549DB}"/>
              </a:ext>
            </a:extLst>
          </p:cNvPr>
          <p:cNvSpPr>
            <a:spLocks noGrp="1"/>
          </p:cNvSpPr>
          <p:nvPr>
            <p:ph type="sldNum" sz="quarter" idx="12"/>
          </p:nvPr>
        </p:nvSpPr>
        <p:spPr/>
        <p:txBody>
          <a:bodyPr/>
          <a:lstStyle/>
          <a:p>
            <a:fld id="{425B8834-9231-4E95-9474-5E208B968EA0}" type="slidenum">
              <a:rPr lang="en-US" smtClean="0"/>
              <a:pPr/>
              <a:t>39</a:t>
            </a:fld>
            <a:endParaRPr lang="en-US" dirty="0"/>
          </a:p>
        </p:txBody>
      </p:sp>
      <p:pic>
        <p:nvPicPr>
          <p:cNvPr id="5" name="Picture 4">
            <a:extLst>
              <a:ext uri="{FF2B5EF4-FFF2-40B4-BE49-F238E27FC236}">
                <a16:creationId xmlns:a16="http://schemas.microsoft.com/office/drawing/2014/main" id="{02DF2568-D46A-9BB7-933D-8E7A8F450C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4250" y="0"/>
            <a:ext cx="8367823" cy="3429000"/>
          </a:xfrm>
          <a:prstGeom prst="rect">
            <a:avLst/>
          </a:prstGeom>
        </p:spPr>
      </p:pic>
    </p:spTree>
    <p:extLst>
      <p:ext uri="{BB962C8B-B14F-4D97-AF65-F5344CB8AC3E}">
        <p14:creationId xmlns:p14="http://schemas.microsoft.com/office/powerpoint/2010/main" val="518060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AE0C6-8386-F859-0792-CDDD6E694DBC}"/>
              </a:ext>
            </a:extLst>
          </p:cNvPr>
          <p:cNvSpPr>
            <a:spLocks noGrp="1"/>
          </p:cNvSpPr>
          <p:nvPr>
            <p:ph type="title"/>
          </p:nvPr>
        </p:nvSpPr>
        <p:spPr/>
        <p:txBody>
          <a:bodyPr/>
          <a:lstStyle/>
          <a:p>
            <a:r>
              <a:rPr lang="en-US" sz="4400" dirty="0">
                <a:solidFill>
                  <a:schemeClr val="tx1"/>
                </a:solidFill>
              </a:rPr>
              <a:t>Housekeeping</a:t>
            </a:r>
            <a:endParaRPr lang="en-US" dirty="0">
              <a:solidFill>
                <a:schemeClr val="tx1"/>
              </a:solidFill>
            </a:endParaRPr>
          </a:p>
        </p:txBody>
      </p:sp>
      <p:sp>
        <p:nvSpPr>
          <p:cNvPr id="3" name="Content Placeholder 2">
            <a:extLst>
              <a:ext uri="{FF2B5EF4-FFF2-40B4-BE49-F238E27FC236}">
                <a16:creationId xmlns:a16="http://schemas.microsoft.com/office/drawing/2014/main" id="{233B9C4F-FB58-936B-D725-5F8B378A3A36}"/>
              </a:ext>
            </a:extLst>
          </p:cNvPr>
          <p:cNvSpPr>
            <a:spLocks noGrp="1"/>
          </p:cNvSpPr>
          <p:nvPr>
            <p:ph sz="half" idx="1"/>
          </p:nvPr>
        </p:nvSpPr>
        <p:spPr/>
        <p:txBody>
          <a:bodyPr>
            <a:normAutofit fontScale="92500" lnSpcReduction="10000"/>
          </a:bodyPr>
          <a:lstStyle/>
          <a:p>
            <a:pPr marL="701034" indent="-457200">
              <a:lnSpc>
                <a:spcPct val="110000"/>
              </a:lnSpc>
              <a:spcBef>
                <a:spcPts val="0"/>
              </a:spcBef>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Please use the Zoom question feature to post any questions you may have.</a:t>
            </a:r>
          </a:p>
          <a:p>
            <a:pPr marL="701034" indent="-457200">
              <a:lnSpc>
                <a:spcPct val="110000"/>
              </a:lnSpc>
              <a:spcBef>
                <a:spcPts val="0"/>
              </a:spcBef>
              <a:buClrTx/>
              <a:buSzPct val="100000"/>
              <a:buFont typeface="Arial" panose="020B0604020202020204" pitchFamily="34" charset="0"/>
              <a:buChar char="•"/>
              <a:defRPr/>
            </a:pPr>
            <a:endParaRPr lang="en-US" sz="2800" dirty="0">
              <a:solidFill>
                <a:schemeClr val="tx1"/>
              </a:solidFill>
              <a:latin typeface="Arial" panose="020B0604020202020204" pitchFamily="34" charset="0"/>
              <a:cs typeface="Arial" panose="020B0604020202020204" pitchFamily="34" charset="0"/>
            </a:endParaRPr>
          </a:p>
          <a:p>
            <a:pPr marL="701034" indent="-457200">
              <a:lnSpc>
                <a:spcPct val="110000"/>
              </a:lnSpc>
              <a:spcBef>
                <a:spcPts val="0"/>
              </a:spcBef>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The slide deck of today’s presentation is located on the CDE </a:t>
            </a:r>
            <a:r>
              <a:rPr lang="en-US" u="sng" dirty="0">
                <a:solidFill>
                  <a:srgbClr val="0070C0"/>
                </a:solidFill>
                <a:hlinkClick r:id="rId2"/>
              </a:rPr>
              <a:t>ESSA School Support Webinar Resources web page</a:t>
            </a:r>
            <a:r>
              <a:rPr lang="en-US" sz="2800" dirty="0">
                <a:solidFill>
                  <a:schemeClr val="tx1"/>
                </a:solidFill>
                <a:latin typeface="Arial" panose="020B0604020202020204" pitchFamily="34" charset="0"/>
                <a:cs typeface="Arial" panose="020B0604020202020204" pitchFamily="34" charset="0"/>
              </a:rPr>
              <a:t>.</a:t>
            </a:r>
            <a:endParaRPr lang="en-US" u="sng" dirty="0">
              <a:solidFill>
                <a:srgbClr val="0070C0"/>
              </a:solidFill>
            </a:endParaRPr>
          </a:p>
        </p:txBody>
      </p:sp>
      <p:sp>
        <p:nvSpPr>
          <p:cNvPr id="4" name="Slide Number Placeholder 3">
            <a:extLst>
              <a:ext uri="{FF2B5EF4-FFF2-40B4-BE49-F238E27FC236}">
                <a16:creationId xmlns:a16="http://schemas.microsoft.com/office/drawing/2014/main" id="{6501D2D1-A939-3264-BF29-4E5A460AD003}"/>
              </a:ext>
            </a:extLst>
          </p:cNvPr>
          <p:cNvSpPr>
            <a:spLocks noGrp="1"/>
          </p:cNvSpPr>
          <p:nvPr>
            <p:ph type="sldNum" sz="quarter" idx="12"/>
          </p:nvPr>
        </p:nvSpPr>
        <p:spPr/>
        <p:txBody>
          <a:bodyPr/>
          <a:lstStyle/>
          <a:p>
            <a:fld id="{425B8834-9231-4E95-9474-5E208B968EA0}" type="slidenum">
              <a:rPr lang="en-US" smtClean="0"/>
              <a:pPr/>
              <a:t>4</a:t>
            </a:fld>
            <a:endParaRPr lang="en-US" dirty="0"/>
          </a:p>
        </p:txBody>
      </p:sp>
      <p:pic>
        <p:nvPicPr>
          <p:cNvPr id="8" name="Content Placeholder 7">
            <a:extLst>
              <a:ext uri="{FF2B5EF4-FFF2-40B4-BE49-F238E27FC236}">
                <a16:creationId xmlns:a16="http://schemas.microsoft.com/office/drawing/2014/main" id="{41B5C508-8DF7-C230-BBA1-A0F573ECC5E0}"/>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2037" y="2100869"/>
            <a:ext cx="4937125" cy="3512877"/>
          </a:xfrm>
        </p:spPr>
      </p:pic>
    </p:spTree>
    <p:extLst>
      <p:ext uri="{BB962C8B-B14F-4D97-AF65-F5344CB8AC3E}">
        <p14:creationId xmlns:p14="http://schemas.microsoft.com/office/powerpoint/2010/main" val="2128054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1DA19-1A64-9E72-AF66-065E4C7A8608}"/>
              </a:ext>
            </a:extLst>
          </p:cNvPr>
          <p:cNvSpPr>
            <a:spLocks noGrp="1"/>
          </p:cNvSpPr>
          <p:nvPr>
            <p:ph type="title"/>
          </p:nvPr>
        </p:nvSpPr>
        <p:spPr/>
        <p:txBody>
          <a:bodyPr>
            <a:normAutofit/>
          </a:bodyPr>
          <a:lstStyle/>
          <a:p>
            <a:r>
              <a:rPr lang="en-US" sz="4400" dirty="0">
                <a:solidFill>
                  <a:schemeClr val="tx1"/>
                </a:solidFill>
              </a:rPr>
              <a:t>What Does it Mean for a COE to Approve CSI Plans?</a:t>
            </a:r>
          </a:p>
        </p:txBody>
      </p:sp>
      <p:sp>
        <p:nvSpPr>
          <p:cNvPr id="3" name="Content Placeholder 2">
            <a:extLst>
              <a:ext uri="{FF2B5EF4-FFF2-40B4-BE49-F238E27FC236}">
                <a16:creationId xmlns:a16="http://schemas.microsoft.com/office/drawing/2014/main" id="{5BB8ADD9-5D99-E6FB-EFB4-B26CCA736C4C}"/>
              </a:ext>
            </a:extLst>
          </p:cNvPr>
          <p:cNvSpPr>
            <a:spLocks noGrp="1"/>
          </p:cNvSpPr>
          <p:nvPr>
            <p:ph idx="1"/>
          </p:nvPr>
        </p:nvSpPr>
        <p:spPr/>
        <p:txBody>
          <a:bodyPr anchor="ctr">
            <a:normAutofit/>
          </a:bodyPr>
          <a:lstStyle/>
          <a:p>
            <a:pPr marL="0" indent="0">
              <a:buNone/>
            </a:pPr>
            <a:r>
              <a:rPr lang="en-US" sz="3200" dirty="0">
                <a:solidFill>
                  <a:schemeClr val="tx1"/>
                </a:solidFill>
              </a:rPr>
              <a:t>The COE approves LEA CSI plans through the review and approval process of the CSI prompts in the LEA LCAP.</a:t>
            </a:r>
          </a:p>
          <a:p>
            <a:pPr marL="0" indent="0">
              <a:buNone/>
            </a:pPr>
            <a:endParaRPr lang="en-US" sz="3200" dirty="0">
              <a:solidFill>
                <a:schemeClr val="tx1"/>
              </a:solidFill>
            </a:endParaRPr>
          </a:p>
          <a:p>
            <a:pPr marL="0" indent="0" algn="r">
              <a:buNone/>
            </a:pPr>
            <a:r>
              <a:rPr lang="en-US" sz="3200" dirty="0">
                <a:solidFill>
                  <a:schemeClr val="tx1"/>
                </a:solidFill>
              </a:rPr>
              <a:t>Per Senate </a:t>
            </a:r>
            <a:r>
              <a:rPr lang="en-US" sz="3200">
                <a:solidFill>
                  <a:schemeClr val="tx1"/>
                </a:solidFill>
              </a:rPr>
              <a:t>Bill 105, </a:t>
            </a:r>
            <a:r>
              <a:rPr lang="en-US" sz="3200" dirty="0">
                <a:solidFill>
                  <a:schemeClr val="tx1"/>
                </a:solidFill>
              </a:rPr>
              <a:t>Budget Act of 2025 Item 6100-134-0890 Provision 11 Schedule 2.</a:t>
            </a:r>
          </a:p>
          <a:p>
            <a:pPr marL="0" indent="0" algn="r">
              <a:buNone/>
            </a:pPr>
            <a:r>
              <a:rPr lang="en-US" sz="3200" dirty="0">
                <a:solidFill>
                  <a:schemeClr val="tx1"/>
                </a:solidFill>
              </a:rPr>
              <a:t> </a:t>
            </a:r>
          </a:p>
        </p:txBody>
      </p:sp>
      <p:sp>
        <p:nvSpPr>
          <p:cNvPr id="4" name="Slide Number Placeholder 3">
            <a:extLst>
              <a:ext uri="{FF2B5EF4-FFF2-40B4-BE49-F238E27FC236}">
                <a16:creationId xmlns:a16="http://schemas.microsoft.com/office/drawing/2014/main" id="{7526DBDE-C5CB-0161-5B6B-4E34F3068EFC}"/>
              </a:ext>
            </a:extLst>
          </p:cNvPr>
          <p:cNvSpPr>
            <a:spLocks noGrp="1"/>
          </p:cNvSpPr>
          <p:nvPr>
            <p:ph type="sldNum" sz="quarter" idx="12"/>
          </p:nvPr>
        </p:nvSpPr>
        <p:spPr/>
        <p:txBody>
          <a:bodyPr/>
          <a:lstStyle/>
          <a:p>
            <a:fld id="{425B8834-9231-4E95-9474-5E208B968EA0}" type="slidenum">
              <a:rPr lang="en-US" smtClean="0"/>
              <a:pPr/>
              <a:t>40</a:t>
            </a:fld>
            <a:endParaRPr lang="en-US" dirty="0"/>
          </a:p>
        </p:txBody>
      </p:sp>
      <p:pic>
        <p:nvPicPr>
          <p:cNvPr id="5" name="Graphic 4">
            <a:extLst>
              <a:ext uri="{FF2B5EF4-FFF2-40B4-BE49-F238E27FC236}">
                <a16:creationId xmlns:a16="http://schemas.microsoft.com/office/drawing/2014/main" id="{D12A9F46-0827-3CEE-480C-54C6A20FE70D}"/>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1152" y="129352"/>
            <a:ext cx="1587136" cy="1587136"/>
          </a:xfrm>
          <a:prstGeom prst="rect">
            <a:avLst/>
          </a:prstGeom>
        </p:spPr>
      </p:pic>
    </p:spTree>
    <p:extLst>
      <p:ext uri="{BB962C8B-B14F-4D97-AF65-F5344CB8AC3E}">
        <p14:creationId xmlns:p14="http://schemas.microsoft.com/office/powerpoint/2010/main" val="12270133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E0A5-EBA2-B056-9BB1-A6CD7FAAE9A5}"/>
              </a:ext>
            </a:extLst>
          </p:cNvPr>
          <p:cNvSpPr>
            <a:spLocks noGrp="1"/>
          </p:cNvSpPr>
          <p:nvPr>
            <p:ph type="title"/>
          </p:nvPr>
        </p:nvSpPr>
        <p:spPr/>
        <p:txBody>
          <a:bodyPr>
            <a:normAutofit/>
          </a:bodyPr>
          <a:lstStyle/>
          <a:p>
            <a:r>
              <a:rPr lang="en-US" sz="4400" dirty="0">
                <a:solidFill>
                  <a:schemeClr val="tx1"/>
                </a:solidFill>
              </a:rPr>
              <a:t>Must a COE Approve CSI Plans for Charter Schools?</a:t>
            </a:r>
          </a:p>
        </p:txBody>
      </p:sp>
      <p:sp>
        <p:nvSpPr>
          <p:cNvPr id="3" name="Content Placeholder 2">
            <a:extLst>
              <a:ext uri="{FF2B5EF4-FFF2-40B4-BE49-F238E27FC236}">
                <a16:creationId xmlns:a16="http://schemas.microsoft.com/office/drawing/2014/main" id="{8F7E0EAA-E6DE-A663-E96B-B22090E892A9}"/>
              </a:ext>
            </a:extLst>
          </p:cNvPr>
          <p:cNvSpPr>
            <a:spLocks noGrp="1"/>
          </p:cNvSpPr>
          <p:nvPr>
            <p:ph idx="1"/>
          </p:nvPr>
        </p:nvSpPr>
        <p:spPr/>
        <p:txBody>
          <a:bodyPr anchor="ctr">
            <a:normAutofit/>
          </a:bodyPr>
          <a:lstStyle/>
          <a:p>
            <a:pPr marL="0" indent="0">
              <a:buNone/>
            </a:pPr>
            <a:r>
              <a:rPr lang="en-US" dirty="0">
                <a:solidFill>
                  <a:schemeClr val="tx1"/>
                </a:solidFill>
              </a:rPr>
              <a:t>Yes. Charter schools eligible for CSI will complete the CSI prompts in the Plan Summary section of the LCAP. The charter school will submit only the Plan Summary section of the LCAP to the County Superintendent of Schools of the county in which the charter school is located for review and approval. </a:t>
            </a:r>
          </a:p>
          <a:p>
            <a:endParaRPr lang="en-US" dirty="0"/>
          </a:p>
        </p:txBody>
      </p:sp>
      <p:sp>
        <p:nvSpPr>
          <p:cNvPr id="4" name="Slide Number Placeholder 3">
            <a:extLst>
              <a:ext uri="{FF2B5EF4-FFF2-40B4-BE49-F238E27FC236}">
                <a16:creationId xmlns:a16="http://schemas.microsoft.com/office/drawing/2014/main" id="{BC564BB6-10A8-9F1C-CDF9-27BA8F771E4D}"/>
              </a:ext>
            </a:extLst>
          </p:cNvPr>
          <p:cNvSpPr>
            <a:spLocks noGrp="1"/>
          </p:cNvSpPr>
          <p:nvPr>
            <p:ph type="sldNum" sz="quarter" idx="12"/>
          </p:nvPr>
        </p:nvSpPr>
        <p:spPr/>
        <p:txBody>
          <a:bodyPr/>
          <a:lstStyle/>
          <a:p>
            <a:fld id="{425B8834-9231-4E95-9474-5E208B968EA0}" type="slidenum">
              <a:rPr lang="en-US" smtClean="0"/>
              <a:pPr/>
              <a:t>41</a:t>
            </a:fld>
            <a:endParaRPr lang="en-US" dirty="0"/>
          </a:p>
        </p:txBody>
      </p:sp>
      <p:pic>
        <p:nvPicPr>
          <p:cNvPr id="5" name="Graphic 4">
            <a:extLst>
              <a:ext uri="{FF2B5EF4-FFF2-40B4-BE49-F238E27FC236}">
                <a16:creationId xmlns:a16="http://schemas.microsoft.com/office/drawing/2014/main" id="{9177AA73-DD6E-9539-657D-18E8B7022F3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1152" y="129352"/>
            <a:ext cx="1587136" cy="1587136"/>
          </a:xfrm>
          <a:prstGeom prst="rect">
            <a:avLst/>
          </a:prstGeom>
        </p:spPr>
      </p:pic>
    </p:spTree>
    <p:extLst>
      <p:ext uri="{BB962C8B-B14F-4D97-AF65-F5344CB8AC3E}">
        <p14:creationId xmlns:p14="http://schemas.microsoft.com/office/powerpoint/2010/main" val="351944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4BE9-386F-3777-4901-B6BE3085EB81}"/>
              </a:ext>
            </a:extLst>
          </p:cNvPr>
          <p:cNvSpPr>
            <a:spLocks noGrp="1"/>
          </p:cNvSpPr>
          <p:nvPr>
            <p:ph type="title"/>
          </p:nvPr>
        </p:nvSpPr>
        <p:spPr/>
        <p:txBody>
          <a:bodyPr>
            <a:normAutofit/>
          </a:bodyPr>
          <a:lstStyle/>
          <a:p>
            <a:r>
              <a:rPr lang="en-US" sz="4400" dirty="0">
                <a:solidFill>
                  <a:schemeClr val="tx1"/>
                </a:solidFill>
              </a:rPr>
              <a:t>What is the COE Required to do After it Approves the CSI Plans?</a:t>
            </a:r>
          </a:p>
        </p:txBody>
      </p:sp>
      <p:sp>
        <p:nvSpPr>
          <p:cNvPr id="3" name="Content Placeholder 2">
            <a:extLst>
              <a:ext uri="{FF2B5EF4-FFF2-40B4-BE49-F238E27FC236}">
                <a16:creationId xmlns:a16="http://schemas.microsoft.com/office/drawing/2014/main" id="{43D6201C-0880-F3B1-801B-3CBF0ED778E6}"/>
              </a:ext>
            </a:extLst>
          </p:cNvPr>
          <p:cNvSpPr>
            <a:spLocks noGrp="1"/>
          </p:cNvSpPr>
          <p:nvPr>
            <p:ph idx="1"/>
          </p:nvPr>
        </p:nvSpPr>
        <p:spPr/>
        <p:txBody>
          <a:bodyPr anchor="ctr">
            <a:normAutofit/>
          </a:bodyPr>
          <a:lstStyle/>
          <a:p>
            <a:pPr marL="0" indent="0">
              <a:buNone/>
            </a:pPr>
            <a:r>
              <a:rPr lang="en-US" dirty="0">
                <a:solidFill>
                  <a:schemeClr val="tx1"/>
                </a:solidFill>
              </a:rPr>
              <a:t>In Fall 2026, the COE will submit to the CDE a list of LEAs with approved CSI plans. The CDE will present this list of LEAs to the SBE for final approval.</a:t>
            </a:r>
          </a:p>
          <a:p>
            <a:pPr marL="0" indent="0">
              <a:buNone/>
            </a:pPr>
            <a:r>
              <a:rPr lang="en-US" dirty="0">
                <a:solidFill>
                  <a:schemeClr val="tx1"/>
                </a:solidFill>
              </a:rPr>
              <a:t>It is the expectation that the COE ensures that all LEAs with schools eligible for CSI within its county, including charter schools, complete and submit to the COE the CSI prompts for review and approval.</a:t>
            </a:r>
          </a:p>
          <a:p>
            <a:pPr marL="0" indent="0">
              <a:buNone/>
            </a:pPr>
            <a:r>
              <a:rPr lang="en-US" b="1" dirty="0">
                <a:solidFill>
                  <a:schemeClr val="tx1"/>
                </a:solidFill>
              </a:rPr>
              <a:t>The COE should contact the CDE as soon as possible if its list of LEAs is incomplete.</a:t>
            </a:r>
          </a:p>
          <a:p>
            <a:endParaRPr lang="en-US" dirty="0"/>
          </a:p>
        </p:txBody>
      </p:sp>
      <p:sp>
        <p:nvSpPr>
          <p:cNvPr id="4" name="Slide Number Placeholder 3">
            <a:extLst>
              <a:ext uri="{FF2B5EF4-FFF2-40B4-BE49-F238E27FC236}">
                <a16:creationId xmlns:a16="http://schemas.microsoft.com/office/drawing/2014/main" id="{B21A6A03-F8BF-53F6-814B-2E4293C6D16A}"/>
              </a:ext>
            </a:extLst>
          </p:cNvPr>
          <p:cNvSpPr>
            <a:spLocks noGrp="1"/>
          </p:cNvSpPr>
          <p:nvPr>
            <p:ph type="sldNum" sz="quarter" idx="12"/>
          </p:nvPr>
        </p:nvSpPr>
        <p:spPr/>
        <p:txBody>
          <a:bodyPr/>
          <a:lstStyle/>
          <a:p>
            <a:fld id="{425B8834-9231-4E95-9474-5E208B968EA0}" type="slidenum">
              <a:rPr lang="en-US" smtClean="0"/>
              <a:pPr/>
              <a:t>42</a:t>
            </a:fld>
            <a:endParaRPr lang="en-US" dirty="0"/>
          </a:p>
        </p:txBody>
      </p:sp>
      <p:pic>
        <p:nvPicPr>
          <p:cNvPr id="5" name="Graphic 4">
            <a:extLst>
              <a:ext uri="{FF2B5EF4-FFF2-40B4-BE49-F238E27FC236}">
                <a16:creationId xmlns:a16="http://schemas.microsoft.com/office/drawing/2014/main" id="{5E916FF5-D86C-D84D-8341-CD600B55259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25473" y="28112"/>
            <a:ext cx="1587136" cy="1587136"/>
          </a:xfrm>
          <a:prstGeom prst="rect">
            <a:avLst/>
          </a:prstGeom>
        </p:spPr>
      </p:pic>
    </p:spTree>
    <p:extLst>
      <p:ext uri="{BB962C8B-B14F-4D97-AF65-F5344CB8AC3E}">
        <p14:creationId xmlns:p14="http://schemas.microsoft.com/office/powerpoint/2010/main" val="24968859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46D0F-823E-C555-5657-ABD8FCA75EE7}"/>
              </a:ext>
            </a:extLst>
          </p:cNvPr>
          <p:cNvSpPr>
            <a:spLocks noGrp="1"/>
          </p:cNvSpPr>
          <p:nvPr>
            <p:ph type="title"/>
          </p:nvPr>
        </p:nvSpPr>
        <p:spPr/>
        <p:txBody>
          <a:bodyPr>
            <a:normAutofit/>
          </a:bodyPr>
          <a:lstStyle/>
          <a:p>
            <a:r>
              <a:rPr lang="en-US" sz="4000" dirty="0">
                <a:solidFill>
                  <a:schemeClr val="tx1"/>
                </a:solidFill>
              </a:rPr>
              <a:t>Which CSI Plans do the 2025</a:t>
            </a:r>
            <a:r>
              <a:rPr lang="en-US" sz="4000" dirty="0">
                <a:solidFill>
                  <a:schemeClr val="tx1"/>
                </a:solidFill>
                <a:latin typeface="Arial"/>
                <a:cs typeface="Calibri"/>
              </a:rPr>
              <a:t>–26</a:t>
            </a:r>
            <a:r>
              <a:rPr lang="en-US" sz="4000" dirty="0">
                <a:solidFill>
                  <a:schemeClr val="tx1"/>
                </a:solidFill>
              </a:rPr>
              <a:t> Funds Support?</a:t>
            </a:r>
          </a:p>
        </p:txBody>
      </p:sp>
      <p:sp>
        <p:nvSpPr>
          <p:cNvPr id="3" name="Content Placeholder 2">
            <a:extLst>
              <a:ext uri="{FF2B5EF4-FFF2-40B4-BE49-F238E27FC236}">
                <a16:creationId xmlns:a16="http://schemas.microsoft.com/office/drawing/2014/main" id="{0919C434-6680-A715-601A-2C558E2221A6}"/>
              </a:ext>
            </a:extLst>
          </p:cNvPr>
          <p:cNvSpPr>
            <a:spLocks noGrp="1"/>
          </p:cNvSpPr>
          <p:nvPr>
            <p:ph idx="1"/>
          </p:nvPr>
        </p:nvSpPr>
        <p:spPr>
          <a:xfrm>
            <a:off x="1066800" y="2062115"/>
            <a:ext cx="10058400" cy="4378085"/>
          </a:xfrm>
        </p:spPr>
        <p:txBody>
          <a:bodyPr anchor="ctr">
            <a:normAutofit/>
          </a:bodyPr>
          <a:lstStyle/>
          <a:p>
            <a:pPr marL="93131" indent="0">
              <a:spcBef>
                <a:spcPts val="600"/>
              </a:spcBef>
              <a:spcAft>
                <a:spcPts val="600"/>
              </a:spcAft>
              <a:buNone/>
              <a:defRPr/>
            </a:pPr>
            <a:r>
              <a:rPr lang="en-US" dirty="0">
                <a:solidFill>
                  <a:schemeClr val="tx1"/>
                </a:solidFill>
                <a:cs typeface="Calibri"/>
              </a:rPr>
              <a:t>The COE will use its 2025–26 CSI funds under this application to approve the 2026–27 CSI plans through review and approval of CSI prompts in the LEA LCAP.</a:t>
            </a:r>
          </a:p>
          <a:p>
            <a:pPr marL="93131" indent="0">
              <a:spcBef>
                <a:spcPts val="600"/>
              </a:spcBef>
              <a:spcAft>
                <a:spcPts val="600"/>
              </a:spcAft>
              <a:buNone/>
              <a:defRPr/>
            </a:pPr>
            <a:endParaRPr lang="en-US" sz="2800" dirty="0">
              <a:solidFill>
                <a:schemeClr val="tx1"/>
              </a:solidFill>
              <a:latin typeface="Arial"/>
              <a:cs typeface="Calibri"/>
            </a:endParaRPr>
          </a:p>
          <a:p>
            <a:pPr marL="93131" indent="0">
              <a:spcBef>
                <a:spcPts val="600"/>
              </a:spcBef>
              <a:spcAft>
                <a:spcPts val="600"/>
              </a:spcAft>
              <a:buNone/>
              <a:defRPr/>
            </a:pPr>
            <a:r>
              <a:rPr lang="en-US" sz="2800" dirty="0">
                <a:solidFill>
                  <a:schemeClr val="tx1"/>
                </a:solidFill>
                <a:latin typeface="Arial"/>
                <a:cs typeface="Calibri"/>
              </a:rPr>
              <a:t>2025</a:t>
            </a:r>
            <a:r>
              <a:rPr lang="en-US" dirty="0">
                <a:solidFill>
                  <a:schemeClr val="tx1"/>
                </a:solidFill>
                <a:latin typeface="Arial"/>
                <a:cs typeface="Calibri"/>
              </a:rPr>
              <a:t>–26</a:t>
            </a:r>
            <a:r>
              <a:rPr lang="en-US" sz="2800" dirty="0">
                <a:solidFill>
                  <a:schemeClr val="tx1"/>
                </a:solidFill>
                <a:latin typeface="Arial"/>
                <a:cs typeface="Calibri"/>
              </a:rPr>
              <a:t> CSI funds support plan development and implementation support activities for the 2026–27 CSI plans. In most LEAs, CSI plan development activities begin as early as January 2026. It is the expectation that CSI plan implementation should begin by the first day of the 2026–27 school year. </a:t>
            </a:r>
          </a:p>
          <a:p>
            <a:endParaRPr lang="en-US" dirty="0"/>
          </a:p>
        </p:txBody>
      </p:sp>
      <p:sp>
        <p:nvSpPr>
          <p:cNvPr id="4" name="Slide Number Placeholder 3">
            <a:extLst>
              <a:ext uri="{FF2B5EF4-FFF2-40B4-BE49-F238E27FC236}">
                <a16:creationId xmlns:a16="http://schemas.microsoft.com/office/drawing/2014/main" id="{E6EBAC25-D676-32A0-3A24-81423E8EFBDE}"/>
              </a:ext>
            </a:extLst>
          </p:cNvPr>
          <p:cNvSpPr>
            <a:spLocks noGrp="1"/>
          </p:cNvSpPr>
          <p:nvPr>
            <p:ph type="sldNum" sz="quarter" idx="12"/>
          </p:nvPr>
        </p:nvSpPr>
        <p:spPr/>
        <p:txBody>
          <a:bodyPr/>
          <a:lstStyle/>
          <a:p>
            <a:fld id="{425B8834-9231-4E95-9474-5E208B968EA0}" type="slidenum">
              <a:rPr lang="en-US" smtClean="0"/>
              <a:pPr/>
              <a:t>43</a:t>
            </a:fld>
            <a:endParaRPr lang="en-US" dirty="0"/>
          </a:p>
        </p:txBody>
      </p:sp>
      <p:pic>
        <p:nvPicPr>
          <p:cNvPr id="5" name="Graphic 4">
            <a:extLst>
              <a:ext uri="{FF2B5EF4-FFF2-40B4-BE49-F238E27FC236}">
                <a16:creationId xmlns:a16="http://schemas.microsoft.com/office/drawing/2014/main" id="{CE17AA50-EDCF-122A-5558-FDFC3F49E52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2112" y="150224"/>
            <a:ext cx="1587136" cy="1587136"/>
          </a:xfrm>
          <a:prstGeom prst="rect">
            <a:avLst/>
          </a:prstGeom>
        </p:spPr>
      </p:pic>
    </p:spTree>
    <p:extLst>
      <p:ext uri="{BB962C8B-B14F-4D97-AF65-F5344CB8AC3E}">
        <p14:creationId xmlns:p14="http://schemas.microsoft.com/office/powerpoint/2010/main" val="162169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FCFA-5B91-BA48-ACBC-DA655F4B6440}"/>
              </a:ext>
            </a:extLst>
          </p:cNvPr>
          <p:cNvSpPr>
            <a:spLocks noGrp="1"/>
          </p:cNvSpPr>
          <p:nvPr>
            <p:ph type="title"/>
          </p:nvPr>
        </p:nvSpPr>
        <p:spPr/>
        <p:txBody>
          <a:bodyPr>
            <a:normAutofit/>
          </a:bodyPr>
          <a:lstStyle/>
          <a:p>
            <a:r>
              <a:rPr lang="en-US" sz="4400" dirty="0">
                <a:solidFill>
                  <a:schemeClr val="tx1"/>
                </a:solidFill>
              </a:rPr>
              <a:t>When Will the 2025</a:t>
            </a:r>
            <a:r>
              <a:rPr lang="en-US" sz="4400" dirty="0">
                <a:solidFill>
                  <a:schemeClr val="tx1"/>
                </a:solidFill>
                <a:latin typeface="Arial"/>
                <a:cs typeface="Calibri"/>
              </a:rPr>
              <a:t>–26</a:t>
            </a:r>
            <a:r>
              <a:rPr lang="en-US" sz="4400" dirty="0">
                <a:solidFill>
                  <a:schemeClr val="tx1"/>
                </a:solidFill>
              </a:rPr>
              <a:t> CSI Funds for COEs Become Available?</a:t>
            </a:r>
          </a:p>
        </p:txBody>
      </p:sp>
      <p:sp>
        <p:nvSpPr>
          <p:cNvPr id="3" name="Content Placeholder 2">
            <a:extLst>
              <a:ext uri="{FF2B5EF4-FFF2-40B4-BE49-F238E27FC236}">
                <a16:creationId xmlns:a16="http://schemas.microsoft.com/office/drawing/2014/main" id="{E7F8B561-9621-231B-BEA4-6698E0FE05A8}"/>
              </a:ext>
            </a:extLst>
          </p:cNvPr>
          <p:cNvSpPr>
            <a:spLocks noGrp="1"/>
          </p:cNvSpPr>
          <p:nvPr>
            <p:ph idx="1"/>
          </p:nvPr>
        </p:nvSpPr>
        <p:spPr/>
        <p:txBody>
          <a:bodyPr anchor="ctr">
            <a:normAutofit/>
          </a:bodyPr>
          <a:lstStyle/>
          <a:p>
            <a:pPr marL="0" indent="0">
              <a:buNone/>
            </a:pPr>
            <a:r>
              <a:rPr lang="en-US" sz="4000" dirty="0">
                <a:solidFill>
                  <a:schemeClr val="tx1"/>
                </a:solidFill>
              </a:rPr>
              <a:t>First apportionments are expected to be distributed in Spring 2026. </a:t>
            </a:r>
          </a:p>
          <a:p>
            <a:endParaRPr lang="en-US" dirty="0"/>
          </a:p>
        </p:txBody>
      </p:sp>
      <p:sp>
        <p:nvSpPr>
          <p:cNvPr id="4" name="Slide Number Placeholder 3">
            <a:extLst>
              <a:ext uri="{FF2B5EF4-FFF2-40B4-BE49-F238E27FC236}">
                <a16:creationId xmlns:a16="http://schemas.microsoft.com/office/drawing/2014/main" id="{601B637C-6D08-602E-FC36-AD0455CF668D}"/>
              </a:ext>
            </a:extLst>
          </p:cNvPr>
          <p:cNvSpPr>
            <a:spLocks noGrp="1"/>
          </p:cNvSpPr>
          <p:nvPr>
            <p:ph type="sldNum" sz="quarter" idx="12"/>
          </p:nvPr>
        </p:nvSpPr>
        <p:spPr/>
        <p:txBody>
          <a:bodyPr/>
          <a:lstStyle/>
          <a:p>
            <a:fld id="{425B8834-9231-4E95-9474-5E208B968EA0}" type="slidenum">
              <a:rPr lang="en-US" smtClean="0"/>
              <a:pPr/>
              <a:t>44</a:t>
            </a:fld>
            <a:endParaRPr lang="en-US" dirty="0"/>
          </a:p>
        </p:txBody>
      </p:sp>
      <p:pic>
        <p:nvPicPr>
          <p:cNvPr id="5" name="Graphic 4">
            <a:extLst>
              <a:ext uri="{FF2B5EF4-FFF2-40B4-BE49-F238E27FC236}">
                <a16:creationId xmlns:a16="http://schemas.microsoft.com/office/drawing/2014/main" id="{A400D165-8568-F82D-91E5-C2DDD5A21357}"/>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0868" y="129352"/>
            <a:ext cx="1587136" cy="1587136"/>
          </a:xfrm>
          <a:prstGeom prst="rect">
            <a:avLst/>
          </a:prstGeom>
        </p:spPr>
      </p:pic>
    </p:spTree>
    <p:extLst>
      <p:ext uri="{BB962C8B-B14F-4D97-AF65-F5344CB8AC3E}">
        <p14:creationId xmlns:p14="http://schemas.microsoft.com/office/powerpoint/2010/main" val="3270230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BC75C-4397-29C3-9CBF-AA28A95CF1B9}"/>
              </a:ext>
            </a:extLst>
          </p:cNvPr>
          <p:cNvSpPr>
            <a:spLocks noGrp="1"/>
          </p:cNvSpPr>
          <p:nvPr>
            <p:ph type="title"/>
          </p:nvPr>
        </p:nvSpPr>
        <p:spPr/>
        <p:txBody>
          <a:bodyPr>
            <a:normAutofit/>
          </a:bodyPr>
          <a:lstStyle/>
          <a:p>
            <a:r>
              <a:rPr lang="en-US" sz="4400" dirty="0">
                <a:solidFill>
                  <a:schemeClr val="tx1"/>
                </a:solidFill>
              </a:rPr>
              <a:t>What if the COE Declines Funding?</a:t>
            </a:r>
          </a:p>
        </p:txBody>
      </p:sp>
      <p:sp>
        <p:nvSpPr>
          <p:cNvPr id="3" name="Content Placeholder 2">
            <a:extLst>
              <a:ext uri="{FF2B5EF4-FFF2-40B4-BE49-F238E27FC236}">
                <a16:creationId xmlns:a16="http://schemas.microsoft.com/office/drawing/2014/main" id="{2E7E76F9-6CA0-9D2D-66D1-E2495467C4BF}"/>
              </a:ext>
            </a:extLst>
          </p:cNvPr>
          <p:cNvSpPr>
            <a:spLocks noGrp="1"/>
          </p:cNvSpPr>
          <p:nvPr>
            <p:ph idx="1"/>
          </p:nvPr>
        </p:nvSpPr>
        <p:spPr/>
        <p:txBody>
          <a:bodyPr anchor="ctr">
            <a:normAutofit/>
          </a:bodyPr>
          <a:lstStyle/>
          <a:p>
            <a:pPr marL="0" indent="0">
              <a:buNone/>
            </a:pPr>
            <a:r>
              <a:rPr lang="en-US" dirty="0">
                <a:solidFill>
                  <a:schemeClr val="tx1"/>
                </a:solidFill>
              </a:rPr>
              <a:t>Regardless of whether or not the COE elects to accept funding authorized under this application, the COE is expected to approve CSI plans for all LEAs, including charter schools, in its county with schools eligible for CSI. This requirement is carried out through COE review and approval of CSI prompts in the LEA LCAP. </a:t>
            </a:r>
          </a:p>
          <a:p>
            <a:pPr marL="0" indent="0" algn="r">
              <a:buNone/>
            </a:pPr>
            <a:r>
              <a:rPr lang="en-US" dirty="0"/>
              <a:t>California </a:t>
            </a:r>
            <a:r>
              <a:rPr lang="en-US" i="1" dirty="0"/>
              <a:t>Education Code</a:t>
            </a:r>
            <a:r>
              <a:rPr lang="en-US" dirty="0"/>
              <a:t> Section 52070</a:t>
            </a:r>
            <a:endParaRPr lang="en-US" dirty="0">
              <a:solidFill>
                <a:schemeClr val="tx1"/>
              </a:solidFill>
            </a:endParaRP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483458B-31A4-FEDE-D91A-6936CF4FD0DB}"/>
              </a:ext>
            </a:extLst>
          </p:cNvPr>
          <p:cNvSpPr>
            <a:spLocks noGrp="1"/>
          </p:cNvSpPr>
          <p:nvPr>
            <p:ph type="sldNum" sz="quarter" idx="12"/>
          </p:nvPr>
        </p:nvSpPr>
        <p:spPr/>
        <p:txBody>
          <a:bodyPr/>
          <a:lstStyle/>
          <a:p>
            <a:fld id="{425B8834-9231-4E95-9474-5E208B968EA0}" type="slidenum">
              <a:rPr lang="en-US" smtClean="0"/>
              <a:pPr/>
              <a:t>45</a:t>
            </a:fld>
            <a:endParaRPr lang="en-US" dirty="0"/>
          </a:p>
        </p:txBody>
      </p:sp>
      <p:pic>
        <p:nvPicPr>
          <p:cNvPr id="5" name="Graphic 4">
            <a:extLst>
              <a:ext uri="{FF2B5EF4-FFF2-40B4-BE49-F238E27FC236}">
                <a16:creationId xmlns:a16="http://schemas.microsoft.com/office/drawing/2014/main" id="{6FE10FDE-1F76-5117-E711-3D62C3822C1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9717" y="150224"/>
            <a:ext cx="1587136" cy="1587136"/>
          </a:xfrm>
          <a:prstGeom prst="rect">
            <a:avLst/>
          </a:prstGeom>
        </p:spPr>
      </p:pic>
    </p:spTree>
    <p:extLst>
      <p:ext uri="{BB962C8B-B14F-4D97-AF65-F5344CB8AC3E}">
        <p14:creationId xmlns:p14="http://schemas.microsoft.com/office/powerpoint/2010/main" val="4234179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E84D-67A1-FB16-DA85-1B8BC902D290}"/>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5400" dirty="0">
                <a:solidFill>
                  <a:schemeClr val="tx1"/>
                </a:solidFill>
              </a:rPr>
              <a:t>Questions?</a:t>
            </a:r>
          </a:p>
        </p:txBody>
      </p:sp>
      <p:sp>
        <p:nvSpPr>
          <p:cNvPr id="4" name="Slide Number Placeholder 3">
            <a:extLst>
              <a:ext uri="{FF2B5EF4-FFF2-40B4-BE49-F238E27FC236}">
                <a16:creationId xmlns:a16="http://schemas.microsoft.com/office/drawing/2014/main" id="{B8CBAC78-1792-40A6-05A1-CC6A9B3BC37B}"/>
              </a:ext>
            </a:extLst>
          </p:cNvPr>
          <p:cNvSpPr>
            <a:spLocks noGrp="1"/>
          </p:cNvSpPr>
          <p:nvPr>
            <p:ph type="sldNum" sz="quarter" idx="12"/>
          </p:nvPr>
        </p:nvSpPr>
        <p:spPr>
          <a:xfrm>
            <a:off x="9900458" y="6459785"/>
            <a:ext cx="1312025" cy="365125"/>
          </a:xfrm>
        </p:spPr>
        <p:txBody>
          <a:bodyPr vert="horz" lIns="91440" tIns="45720" rIns="91440" bIns="45720" rtlCol="0" anchor="ctr">
            <a:noAutofit/>
          </a:bodyPr>
          <a:lstStyle/>
          <a:p>
            <a:pPr>
              <a:spcAft>
                <a:spcPts val="600"/>
              </a:spcAft>
            </a:pPr>
            <a:fld id="{425B8834-9231-4E95-9474-5E208B968EA0}" type="slidenum">
              <a:rPr lang="en-US" smtClean="0">
                <a:solidFill>
                  <a:srgbClr val="FFFFFF"/>
                </a:solidFill>
              </a:rPr>
              <a:pPr>
                <a:spcAft>
                  <a:spcPts val="600"/>
                </a:spcAft>
              </a:pPr>
              <a:t>46</a:t>
            </a:fld>
            <a:endParaRPr lang="en-US" dirty="0">
              <a:solidFill>
                <a:srgbClr val="FFFFFF"/>
              </a:solidFill>
            </a:endParaRPr>
          </a:p>
        </p:txBody>
      </p:sp>
      <p:pic>
        <p:nvPicPr>
          <p:cNvPr id="6" name="Picture 5">
            <a:extLst>
              <a:ext uri="{FF2B5EF4-FFF2-40B4-BE49-F238E27FC236}">
                <a16:creationId xmlns:a16="http://schemas.microsoft.com/office/drawing/2014/main" id="{CE1126DF-3840-4A49-A23B-A9BA718CF81C}"/>
              </a:ext>
              <a:ext uri="{C183D7F6-B498-43B3-948B-1728B52AA6E4}">
                <adec:decorative xmlns:adec="http://schemas.microsoft.com/office/drawing/2017/decorative" val="1"/>
              </a:ext>
            </a:extLst>
          </p:cNvPr>
          <p:cNvPicPr>
            <a:picLocks noChangeAspect="1"/>
          </p:cNvPicPr>
          <p:nvPr/>
        </p:nvPicPr>
        <p:blipFill>
          <a:blip r:embed="rId2"/>
          <a:srcRect t="7998" b="24812"/>
          <a:stretch>
            <a:fillRect/>
          </a:stretch>
        </p:blipFill>
        <p:spPr>
          <a:xfrm>
            <a:off x="-32" y="10"/>
            <a:ext cx="12192031" cy="4915066"/>
          </a:xfrm>
          <a:prstGeom prst="rect">
            <a:avLst/>
          </a:prstGeom>
        </p:spPr>
      </p:pic>
    </p:spTree>
    <p:extLst>
      <p:ext uri="{BB962C8B-B14F-4D97-AF65-F5344CB8AC3E}">
        <p14:creationId xmlns:p14="http://schemas.microsoft.com/office/powerpoint/2010/main" val="3650926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289C868-3D4F-3ECE-EF57-C7C186FCE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FA29C7-FE63-D3CF-947B-CE8794AFE544}"/>
              </a:ext>
            </a:extLst>
          </p:cNvPr>
          <p:cNvSpPr>
            <a:spLocks noGrp="1"/>
          </p:cNvSpPr>
          <p:nvPr>
            <p:ph type="title"/>
          </p:nvPr>
        </p:nvSpPr>
        <p:spPr>
          <a:xfrm>
            <a:off x="633999" y="4550229"/>
            <a:ext cx="10909073" cy="1057655"/>
          </a:xfrm>
        </p:spPr>
        <p:txBody>
          <a:bodyPr vert="horz" lIns="91440" tIns="45720" rIns="91440" bIns="45720" rtlCol="0" anchor="b">
            <a:normAutofit fontScale="90000"/>
          </a:bodyPr>
          <a:lstStyle/>
          <a:p>
            <a:r>
              <a:rPr lang="en-US" sz="6000" dirty="0">
                <a:solidFill>
                  <a:schemeClr val="tx1">
                    <a:lumMod val="85000"/>
                    <a:lumOff val="15000"/>
                  </a:schemeClr>
                </a:solidFill>
              </a:rPr>
              <a:t>Part Three: Application for Funding</a:t>
            </a:r>
          </a:p>
        </p:txBody>
      </p:sp>
      <p:sp>
        <p:nvSpPr>
          <p:cNvPr id="4" name="Slide Number Placeholder 3">
            <a:extLst>
              <a:ext uri="{FF2B5EF4-FFF2-40B4-BE49-F238E27FC236}">
                <a16:creationId xmlns:a16="http://schemas.microsoft.com/office/drawing/2014/main" id="{33392003-2B04-1C43-F159-28367AC58BE8}"/>
              </a:ext>
            </a:extLst>
          </p:cNvPr>
          <p:cNvSpPr>
            <a:spLocks noGrp="1"/>
          </p:cNvSpPr>
          <p:nvPr>
            <p:ph type="sldNum" sz="quarter" idx="12"/>
          </p:nvPr>
        </p:nvSpPr>
        <p:spPr>
          <a:xfrm>
            <a:off x="9900458" y="6459785"/>
            <a:ext cx="1312025"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25B8834-9231-4E95-9474-5E208B968EA0}"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47</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45D47A82-21A4-8973-3834-AA3BE46DBCFC}"/>
              </a:ext>
              <a:ext uri="{C183D7F6-B498-43B3-948B-1728B52AA6E4}">
                <adec:decorative xmlns:adec="http://schemas.microsoft.com/office/drawing/2017/decorative" val="1"/>
              </a:ext>
            </a:extLst>
          </p:cNvPr>
          <p:cNvPicPr>
            <a:picLocks noChangeAspect="1"/>
          </p:cNvPicPr>
          <p:nvPr/>
        </p:nvPicPr>
        <p:blipFill>
          <a:blip r:embed="rId2"/>
          <a:srcRect t="23231" b="25899"/>
          <a:stretch>
            <a:fillRect/>
          </a:stretch>
        </p:blipFill>
        <p:spPr>
          <a:xfrm>
            <a:off x="633999" y="301093"/>
            <a:ext cx="10815456" cy="4360117"/>
          </a:xfrm>
          <a:prstGeom prst="rect">
            <a:avLst/>
          </a:prstGeom>
        </p:spPr>
      </p:pic>
    </p:spTree>
    <p:extLst>
      <p:ext uri="{BB962C8B-B14F-4D97-AF65-F5344CB8AC3E}">
        <p14:creationId xmlns:p14="http://schemas.microsoft.com/office/powerpoint/2010/main" val="772062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F459-4EF3-2273-1347-BBA8DBFB86EA}"/>
              </a:ext>
            </a:extLst>
          </p:cNvPr>
          <p:cNvSpPr>
            <a:spLocks noGrp="1"/>
          </p:cNvSpPr>
          <p:nvPr>
            <p:ph type="title"/>
          </p:nvPr>
        </p:nvSpPr>
        <p:spPr/>
        <p:txBody>
          <a:bodyPr>
            <a:normAutofit/>
          </a:bodyPr>
          <a:lstStyle/>
          <a:p>
            <a:r>
              <a:rPr lang="en-US" sz="4400" dirty="0">
                <a:solidFill>
                  <a:schemeClr val="tx1"/>
                </a:solidFill>
              </a:rPr>
              <a:t>The GMART (1)</a:t>
            </a:r>
          </a:p>
        </p:txBody>
      </p:sp>
      <p:sp>
        <p:nvSpPr>
          <p:cNvPr id="3" name="Content Placeholder 2">
            <a:extLst>
              <a:ext uri="{FF2B5EF4-FFF2-40B4-BE49-F238E27FC236}">
                <a16:creationId xmlns:a16="http://schemas.microsoft.com/office/drawing/2014/main" id="{DAE537D6-3716-64AD-1DF1-42A0AC531622}"/>
              </a:ext>
            </a:extLst>
          </p:cNvPr>
          <p:cNvSpPr>
            <a:spLocks noGrp="1"/>
          </p:cNvSpPr>
          <p:nvPr>
            <p:ph idx="1"/>
          </p:nvPr>
        </p:nvSpPr>
        <p:spPr>
          <a:xfrm>
            <a:off x="1066800" y="2153316"/>
            <a:ext cx="10058400" cy="4355561"/>
          </a:xfrm>
        </p:spPr>
        <p:txBody>
          <a:bodyPr>
            <a:normAutofit/>
          </a:bodyPr>
          <a:lstStyle/>
          <a:p>
            <a:pPr marL="701034" indent="-457200">
              <a:spcBef>
                <a:spcPts val="0"/>
              </a:spcBef>
              <a:spcAft>
                <a:spcPts val="1600"/>
              </a:spcAft>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The application and all reporting will be managed in the GMART.</a:t>
            </a:r>
          </a:p>
          <a:p>
            <a:pPr marL="701034" indent="-457200">
              <a:spcBef>
                <a:spcPts val="0"/>
              </a:spcBef>
              <a:spcAft>
                <a:spcPts val="1600"/>
              </a:spcAft>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The </a:t>
            </a:r>
            <a:r>
              <a:rPr lang="en-US" sz="2800" dirty="0">
                <a:solidFill>
                  <a:srgbClr val="0070C0"/>
                </a:solidFill>
                <a:latin typeface="Arial" panose="020B0604020202020204" pitchFamily="34" charset="0"/>
                <a:cs typeface="Arial" panose="020B0604020202020204" pitchFamily="34" charset="0"/>
                <a:hlinkClick r:id="rId2" action="ppaction://hlinkfile"/>
              </a:rPr>
              <a:t>GMART</a:t>
            </a:r>
            <a:r>
              <a:rPr lang="en-US" sz="2800" dirty="0">
                <a:solidFill>
                  <a:schemeClr val="tx1"/>
                </a:solidFill>
                <a:latin typeface="Arial" panose="020B0604020202020204" pitchFamily="34" charset="0"/>
                <a:cs typeface="Arial" panose="020B0604020202020204" pitchFamily="34" charset="0"/>
              </a:rPr>
              <a:t> is a web-based system that allows COEs to submit, view, print, and modify the application for funding. </a:t>
            </a:r>
          </a:p>
          <a:p>
            <a:pPr marL="701034" indent="-457200">
              <a:spcBef>
                <a:spcPts val="0"/>
              </a:spcBef>
              <a:spcAft>
                <a:spcPts val="1600"/>
              </a:spcAft>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A reference-only PDF of the application is posted to the CDE</a:t>
            </a:r>
            <a:r>
              <a:rPr lang="en-US" dirty="0">
                <a:solidFill>
                  <a:schemeClr val="tx1"/>
                </a:solidFill>
                <a:latin typeface="Arial" panose="020B0604020202020204" pitchFamily="34" charset="0"/>
                <a:cs typeface="Arial" panose="020B0604020202020204" pitchFamily="34" charset="0"/>
              </a:rPr>
              <a:t>’s </a:t>
            </a:r>
            <a:r>
              <a:rPr lang="en-US" sz="2800" dirty="0">
                <a:solidFill>
                  <a:srgbClr val="0070C0"/>
                </a:solidFill>
                <a:latin typeface="Arial" panose="020B0604020202020204" pitchFamily="34" charset="0"/>
                <a:cs typeface="Arial" panose="020B0604020202020204" pitchFamily="34" charset="0"/>
                <a:hlinkClick r:id="rId3"/>
              </a:rPr>
              <a:t>CSI COE Application for Funding web page</a:t>
            </a:r>
            <a:r>
              <a:rPr lang="en-US" sz="2800" dirty="0">
                <a:solidFill>
                  <a:schemeClr val="tx1"/>
                </a:solidFill>
                <a:latin typeface="Arial" panose="020B0604020202020204" pitchFamily="34" charset="0"/>
                <a:cs typeface="Arial" panose="020B0604020202020204" pitchFamily="34" charset="0"/>
              </a:rPr>
              <a:t>.</a:t>
            </a:r>
            <a:endParaRPr lang="en-US" sz="2800" dirty="0">
              <a:solidFill>
                <a:srgbClr val="0070C0"/>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CAC58F3-9AE2-06C7-1497-24776D0C90A4}"/>
              </a:ext>
            </a:extLst>
          </p:cNvPr>
          <p:cNvSpPr>
            <a:spLocks noGrp="1"/>
          </p:cNvSpPr>
          <p:nvPr>
            <p:ph type="sldNum" sz="quarter" idx="12"/>
          </p:nvPr>
        </p:nvSpPr>
        <p:spPr/>
        <p:txBody>
          <a:bodyPr/>
          <a:lstStyle/>
          <a:p>
            <a:fld id="{425B8834-9231-4E95-9474-5E208B968EA0}" type="slidenum">
              <a:rPr lang="en-US" smtClean="0"/>
              <a:pPr/>
              <a:t>48</a:t>
            </a:fld>
            <a:endParaRPr lang="en-US" dirty="0"/>
          </a:p>
        </p:txBody>
      </p:sp>
      <p:pic>
        <p:nvPicPr>
          <p:cNvPr id="5" name="Graphic 4">
            <a:extLst>
              <a:ext uri="{FF2B5EF4-FFF2-40B4-BE49-F238E27FC236}">
                <a16:creationId xmlns:a16="http://schemas.microsoft.com/office/drawing/2014/main" id="{7ECF9FEF-07A9-98F3-EAA2-2020285D397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22323" y="-37637"/>
            <a:ext cx="1866713" cy="1866713"/>
          </a:xfrm>
          <a:prstGeom prst="rect">
            <a:avLst/>
          </a:prstGeom>
        </p:spPr>
      </p:pic>
    </p:spTree>
    <p:extLst>
      <p:ext uri="{BB962C8B-B14F-4D97-AF65-F5344CB8AC3E}">
        <p14:creationId xmlns:p14="http://schemas.microsoft.com/office/powerpoint/2010/main" val="2505821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115F-7134-D7BD-AFF7-C2075C53DE43}"/>
              </a:ext>
            </a:extLst>
          </p:cNvPr>
          <p:cNvSpPr>
            <a:spLocks noGrp="1"/>
          </p:cNvSpPr>
          <p:nvPr>
            <p:ph type="title"/>
          </p:nvPr>
        </p:nvSpPr>
        <p:spPr/>
        <p:txBody>
          <a:bodyPr>
            <a:normAutofit/>
          </a:bodyPr>
          <a:lstStyle/>
          <a:p>
            <a:r>
              <a:rPr lang="en-US" sz="4400" dirty="0">
                <a:solidFill>
                  <a:schemeClr val="tx1"/>
                </a:solidFill>
              </a:rPr>
              <a:t>The GMART (2)</a:t>
            </a:r>
          </a:p>
        </p:txBody>
      </p:sp>
      <p:sp>
        <p:nvSpPr>
          <p:cNvPr id="3" name="Content Placeholder 2">
            <a:extLst>
              <a:ext uri="{FF2B5EF4-FFF2-40B4-BE49-F238E27FC236}">
                <a16:creationId xmlns:a16="http://schemas.microsoft.com/office/drawing/2014/main" id="{4EAA5676-6AD4-60C7-D751-032EB0C27F7B}"/>
              </a:ext>
            </a:extLst>
          </p:cNvPr>
          <p:cNvSpPr>
            <a:spLocks noGrp="1"/>
          </p:cNvSpPr>
          <p:nvPr>
            <p:ph idx="1"/>
          </p:nvPr>
        </p:nvSpPr>
        <p:spPr/>
        <p:txBody>
          <a:bodyPr>
            <a:normAutofit/>
          </a:bodyPr>
          <a:lstStyle/>
          <a:p>
            <a:pPr indent="-76200">
              <a:lnSpc>
                <a:spcPct val="100000"/>
              </a:lnSpc>
              <a:spcBef>
                <a:spcPts val="800"/>
              </a:spcBef>
              <a:spcAft>
                <a:spcPts val="1600"/>
              </a:spcAft>
              <a:buSzPts val="2500"/>
              <a:buNone/>
              <a:defRPr/>
            </a:pPr>
            <a:r>
              <a:rPr lang="en-US" b="1" dirty="0">
                <a:solidFill>
                  <a:schemeClr val="tx1"/>
                </a:solidFill>
                <a:latin typeface="Arial" panose="020B0604020202020204" pitchFamily="34" charset="0"/>
                <a:cs typeface="Arial" panose="020B0604020202020204" pitchFamily="34" charset="0"/>
              </a:rPr>
              <a:t>Usernames and passwords</a:t>
            </a:r>
          </a:p>
          <a:p>
            <a:pPr marL="914400" indent="-457200">
              <a:spcBef>
                <a:spcPts val="0"/>
              </a:spcBef>
              <a:spcAft>
                <a:spcPts val="1600"/>
              </a:spcAft>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Are the same as in prior years.</a:t>
            </a:r>
          </a:p>
          <a:p>
            <a:pPr marL="914400" indent="-457200">
              <a:spcBef>
                <a:spcPts val="0"/>
              </a:spcBef>
              <a:spcAft>
                <a:spcPts val="1600"/>
              </a:spcAft>
              <a:buClrTx/>
              <a:buSzPct val="100000"/>
              <a:buFont typeface="Arial" panose="020B0604020202020204" pitchFamily="34" charset="0"/>
              <a:buChar char="•"/>
              <a:defRPr/>
            </a:pPr>
            <a:r>
              <a:rPr lang="en-US" dirty="0">
                <a:solidFill>
                  <a:schemeClr val="tx1"/>
                </a:solidFill>
                <a:latin typeface="Arial" panose="020B0604020202020204" pitchFamily="34" charset="0"/>
                <a:cs typeface="Arial" panose="020B0604020202020204" pitchFamily="34" charset="0"/>
              </a:rPr>
              <a:t>Were emailed to county superintendents.</a:t>
            </a:r>
          </a:p>
          <a:p>
            <a:pPr marL="914400" indent="-457200">
              <a:spcBef>
                <a:spcPts val="0"/>
              </a:spcBef>
              <a:spcAft>
                <a:spcPts val="1600"/>
              </a:spcAft>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Are case-sensitive.</a:t>
            </a:r>
          </a:p>
          <a:p>
            <a:pPr marL="168275" indent="-60325">
              <a:spcBef>
                <a:spcPts val="0"/>
              </a:spcBef>
              <a:buNone/>
              <a:defRPr/>
            </a:pPr>
            <a:endParaRPr lang="en-US" dirty="0">
              <a:solidFill>
                <a:schemeClr val="tx1"/>
              </a:solidFill>
              <a:latin typeface="Arial" panose="020B0604020202020204" pitchFamily="34" charset="0"/>
              <a:cs typeface="Arial" panose="020B0604020202020204" pitchFamily="34" charset="0"/>
            </a:endParaRPr>
          </a:p>
          <a:p>
            <a:pPr marL="0" indent="-60325">
              <a:spcBef>
                <a:spcPts val="0"/>
              </a:spcBef>
              <a:buNone/>
              <a:defRPr/>
            </a:pPr>
            <a:r>
              <a:rPr lang="en-US" dirty="0">
                <a:solidFill>
                  <a:schemeClr val="tx1"/>
                </a:solidFill>
                <a:latin typeface="Arial" panose="020B0604020202020204" pitchFamily="34" charset="0"/>
                <a:cs typeface="Arial" panose="020B0604020202020204" pitchFamily="34" charset="0"/>
              </a:rPr>
              <a:t>For more information, visit the CDE’s </a:t>
            </a:r>
            <a:r>
              <a:rPr lang="en-US" sz="2800" dirty="0">
                <a:solidFill>
                  <a:srgbClr val="0070C0"/>
                </a:solidFill>
                <a:latin typeface="Arial" panose="020B0604020202020204" pitchFamily="34" charset="0"/>
                <a:cs typeface="Arial" panose="020B0604020202020204" pitchFamily="34" charset="0"/>
                <a:hlinkClick r:id="rId2"/>
              </a:rPr>
              <a:t>GMART Instructions web page</a:t>
            </a:r>
            <a:r>
              <a:rPr lang="en-US" sz="2800" dirty="0">
                <a:solidFill>
                  <a:schemeClr val="tx1"/>
                </a:solidFill>
                <a:latin typeface="Arial" panose="020B0604020202020204" pitchFamily="34" charset="0"/>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FDD41AF0-0C24-F66D-25F3-1E63A1EBF225}"/>
              </a:ext>
            </a:extLst>
          </p:cNvPr>
          <p:cNvSpPr>
            <a:spLocks noGrp="1"/>
          </p:cNvSpPr>
          <p:nvPr>
            <p:ph type="sldNum" sz="quarter" idx="12"/>
          </p:nvPr>
        </p:nvSpPr>
        <p:spPr/>
        <p:txBody>
          <a:bodyPr/>
          <a:lstStyle/>
          <a:p>
            <a:fld id="{425B8834-9231-4E95-9474-5E208B968EA0}" type="slidenum">
              <a:rPr lang="en-US" smtClean="0"/>
              <a:pPr/>
              <a:t>49</a:t>
            </a:fld>
            <a:endParaRPr lang="en-US" dirty="0"/>
          </a:p>
        </p:txBody>
      </p:sp>
      <p:pic>
        <p:nvPicPr>
          <p:cNvPr id="5" name="Graphic 4">
            <a:extLst>
              <a:ext uri="{FF2B5EF4-FFF2-40B4-BE49-F238E27FC236}">
                <a16:creationId xmlns:a16="http://schemas.microsoft.com/office/drawing/2014/main" id="{FC278911-A844-E4C9-8D8A-33FB3D2DD09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2323" y="-37637"/>
            <a:ext cx="1866713" cy="1866713"/>
          </a:xfrm>
          <a:prstGeom prst="rect">
            <a:avLst/>
          </a:prstGeom>
        </p:spPr>
      </p:pic>
    </p:spTree>
    <p:extLst>
      <p:ext uri="{BB962C8B-B14F-4D97-AF65-F5344CB8AC3E}">
        <p14:creationId xmlns:p14="http://schemas.microsoft.com/office/powerpoint/2010/main" val="647689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F6EE0-BE5B-7EFC-9339-B5A68B20D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960C20-58E9-70C6-705F-F45747C4D7E5}"/>
              </a:ext>
            </a:extLst>
          </p:cNvPr>
          <p:cNvSpPr>
            <a:spLocks noGrp="1"/>
          </p:cNvSpPr>
          <p:nvPr>
            <p:ph type="title"/>
          </p:nvPr>
        </p:nvSpPr>
        <p:spPr>
          <a:xfrm>
            <a:off x="1066800" y="902666"/>
            <a:ext cx="10058400" cy="804778"/>
          </a:xfrm>
        </p:spPr>
        <p:txBody>
          <a:bodyPr>
            <a:normAutofit/>
          </a:bodyPr>
          <a:lstStyle/>
          <a:p>
            <a:r>
              <a:rPr lang="en-US" sz="4400" dirty="0">
                <a:solidFill>
                  <a:schemeClr val="tx1"/>
                </a:solidFill>
              </a:rPr>
              <a:t>ESSA School Support Webinars</a:t>
            </a:r>
          </a:p>
        </p:txBody>
      </p:sp>
      <p:pic>
        <p:nvPicPr>
          <p:cNvPr id="7" name="Content Placeholder 6" descr="Reference Appendix 1 for long descriptive text.">
            <a:extLst>
              <a:ext uri="{FF2B5EF4-FFF2-40B4-BE49-F238E27FC236}">
                <a16:creationId xmlns:a16="http://schemas.microsoft.com/office/drawing/2014/main" id="{69A40565-5E16-150D-8F68-715FA502A3B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4124" y="1886020"/>
            <a:ext cx="10778325" cy="3679894"/>
          </a:xfrm>
        </p:spPr>
      </p:pic>
      <p:sp>
        <p:nvSpPr>
          <p:cNvPr id="10" name="Content Placeholder 9">
            <a:extLst>
              <a:ext uri="{FF2B5EF4-FFF2-40B4-BE49-F238E27FC236}">
                <a16:creationId xmlns:a16="http://schemas.microsoft.com/office/drawing/2014/main" id="{2B574193-8C0E-5253-D46E-7EEB1DB3E73E}"/>
              </a:ext>
            </a:extLst>
          </p:cNvPr>
          <p:cNvSpPr>
            <a:spLocks noGrp="1"/>
          </p:cNvSpPr>
          <p:nvPr>
            <p:ph sz="half" idx="2"/>
          </p:nvPr>
        </p:nvSpPr>
        <p:spPr>
          <a:xfrm>
            <a:off x="334296" y="5804480"/>
            <a:ext cx="11857704" cy="636327"/>
          </a:xfrm>
        </p:spPr>
        <p:txBody>
          <a:bodyPr>
            <a:normAutofit/>
          </a:bodyPr>
          <a:lstStyle/>
          <a:p>
            <a:pPr marL="0" indent="0" algn="ctr">
              <a:buNone/>
            </a:pPr>
            <a:r>
              <a:rPr lang="en-US" dirty="0">
                <a:solidFill>
                  <a:schemeClr val="tx1"/>
                </a:solidFill>
              </a:rPr>
              <a:t>Reference</a:t>
            </a:r>
            <a:r>
              <a:rPr lang="en-US" dirty="0"/>
              <a:t> </a:t>
            </a:r>
            <a:r>
              <a:rPr lang="en-US" dirty="0">
                <a:hlinkClick r:id="rId3" action="ppaction://hlinksldjump"/>
              </a:rPr>
              <a:t>Appendix 1</a:t>
            </a:r>
            <a:r>
              <a:rPr lang="en-US" dirty="0"/>
              <a:t> </a:t>
            </a:r>
            <a:r>
              <a:rPr lang="en-US" dirty="0">
                <a:solidFill>
                  <a:schemeClr val="tx1"/>
                </a:solidFill>
              </a:rPr>
              <a:t>for long descriptive text.</a:t>
            </a:r>
          </a:p>
        </p:txBody>
      </p:sp>
      <p:sp>
        <p:nvSpPr>
          <p:cNvPr id="4" name="Slide Number Placeholder 3">
            <a:extLst>
              <a:ext uri="{FF2B5EF4-FFF2-40B4-BE49-F238E27FC236}">
                <a16:creationId xmlns:a16="http://schemas.microsoft.com/office/drawing/2014/main" id="{51C59015-8517-3F5C-06F3-FDA399B24824}"/>
              </a:ext>
            </a:extLst>
          </p:cNvPr>
          <p:cNvSpPr>
            <a:spLocks noGrp="1"/>
          </p:cNvSpPr>
          <p:nvPr>
            <p:ph type="sldNum" sz="quarter" idx="12"/>
          </p:nvPr>
        </p:nvSpPr>
        <p:spPr/>
        <p:txBody>
          <a:bodyPr/>
          <a:lstStyle/>
          <a:p>
            <a:fld id="{425B8834-9231-4E95-9474-5E208B968EA0}" type="slidenum">
              <a:rPr lang="en-US" smtClean="0"/>
              <a:pPr/>
              <a:t>5</a:t>
            </a:fld>
            <a:endParaRPr lang="en-US" dirty="0"/>
          </a:p>
        </p:txBody>
      </p:sp>
    </p:spTree>
    <p:extLst>
      <p:ext uri="{BB962C8B-B14F-4D97-AF65-F5344CB8AC3E}">
        <p14:creationId xmlns:p14="http://schemas.microsoft.com/office/powerpoint/2010/main" val="35517696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2260F-8D43-1568-2445-07748C339839}"/>
              </a:ext>
            </a:extLst>
          </p:cNvPr>
          <p:cNvSpPr>
            <a:spLocks noGrp="1"/>
          </p:cNvSpPr>
          <p:nvPr>
            <p:ph type="title"/>
          </p:nvPr>
        </p:nvSpPr>
        <p:spPr/>
        <p:txBody>
          <a:bodyPr>
            <a:normAutofit/>
          </a:bodyPr>
          <a:lstStyle/>
          <a:p>
            <a:r>
              <a:rPr lang="en-US" sz="4400" dirty="0">
                <a:solidFill>
                  <a:schemeClr val="tx1"/>
                </a:solidFill>
              </a:rPr>
              <a:t>Logging on to the GMART</a:t>
            </a:r>
          </a:p>
        </p:txBody>
      </p:sp>
      <p:sp>
        <p:nvSpPr>
          <p:cNvPr id="3" name="Content Placeholder 2">
            <a:extLst>
              <a:ext uri="{FF2B5EF4-FFF2-40B4-BE49-F238E27FC236}">
                <a16:creationId xmlns:a16="http://schemas.microsoft.com/office/drawing/2014/main" id="{FE8E1319-FCD7-C179-334D-9BBAAA8FB31D}"/>
              </a:ext>
            </a:extLst>
          </p:cNvPr>
          <p:cNvSpPr>
            <a:spLocks noGrp="1"/>
          </p:cNvSpPr>
          <p:nvPr>
            <p:ph idx="1"/>
          </p:nvPr>
        </p:nvSpPr>
        <p:spPr/>
        <p:txBody>
          <a:bodyPr>
            <a:normAutofit/>
          </a:bodyPr>
          <a:lstStyle/>
          <a:p>
            <a:pPr marL="114300" indent="0">
              <a:spcBef>
                <a:spcPct val="0"/>
              </a:spcBef>
              <a:spcAft>
                <a:spcPts val="1600"/>
              </a:spcAft>
              <a:buNone/>
              <a:defRPr/>
            </a:pPr>
            <a:r>
              <a:rPr lang="en-US" altLang="en-US" sz="2800" dirty="0">
                <a:solidFill>
                  <a:schemeClr val="tx1"/>
                </a:solidFill>
                <a:latin typeface="Arial" panose="020B0604020202020204" pitchFamily="34" charset="0"/>
                <a:cs typeface="Arial" panose="020B0604020202020204" pitchFamily="34" charset="0"/>
              </a:rPr>
              <a:t>On the GMART landing page, the COE will enter their unique username and password.</a:t>
            </a:r>
          </a:p>
          <a:p>
            <a:pPr marL="114300" indent="0">
              <a:spcBef>
                <a:spcPct val="0"/>
              </a:spcBef>
              <a:spcAft>
                <a:spcPts val="1600"/>
              </a:spcAft>
              <a:buNone/>
              <a:defRPr/>
            </a:pPr>
            <a:r>
              <a:rPr lang="en-US" altLang="en-US" sz="2800" dirty="0">
                <a:solidFill>
                  <a:schemeClr val="tx1"/>
                </a:solidFill>
                <a:latin typeface="Arial" panose="020B0604020202020204" pitchFamily="34" charset="0"/>
                <a:cs typeface="Arial" panose="020B0604020202020204" pitchFamily="34" charset="0"/>
              </a:rPr>
              <a:t>The COE will be prompted to select a link labeled “2025–26 Comprehensive Support and Improvement County Office of Education Plan Approval Application for Funding.” </a:t>
            </a:r>
          </a:p>
          <a:p>
            <a:pPr marL="114300" indent="0">
              <a:spcBef>
                <a:spcPct val="0"/>
              </a:spcBef>
              <a:spcAft>
                <a:spcPts val="1600"/>
              </a:spcAft>
              <a:buNone/>
              <a:defRPr/>
            </a:pPr>
            <a:r>
              <a:rPr lang="en-US" altLang="en-US" sz="2800" dirty="0">
                <a:solidFill>
                  <a:schemeClr val="tx1"/>
                </a:solidFill>
                <a:latin typeface="Arial" panose="020B0604020202020204" pitchFamily="34" charset="0"/>
                <a:cs typeface="Arial" panose="020B0604020202020204" pitchFamily="34" charset="0"/>
              </a:rPr>
              <a:t>The COE will be directed to the Application Overview.</a:t>
            </a:r>
          </a:p>
          <a:p>
            <a:pPr marL="114300" indent="0">
              <a:spcBef>
                <a:spcPct val="0"/>
              </a:spcBef>
              <a:spcAft>
                <a:spcPts val="1600"/>
              </a:spcAft>
              <a:buNone/>
              <a:defRPr/>
            </a:pPr>
            <a:r>
              <a:rPr lang="en-US" altLang="en-US" sz="2800" dirty="0">
                <a:solidFill>
                  <a:schemeClr val="tx1"/>
                </a:solidFill>
                <a:latin typeface="Arial" panose="020B0604020202020204" pitchFamily="34" charset="0"/>
                <a:cs typeface="Arial" panose="020B0604020202020204" pitchFamily="34" charset="0"/>
              </a:rPr>
              <a:t>The Application Overview page will show tabs for all sections of the application.</a:t>
            </a:r>
          </a:p>
          <a:p>
            <a:pPr marL="0" indent="0">
              <a:buNone/>
            </a:pPr>
            <a:endParaRPr lang="en-US" dirty="0"/>
          </a:p>
        </p:txBody>
      </p:sp>
      <p:sp>
        <p:nvSpPr>
          <p:cNvPr id="4" name="Slide Number Placeholder 3">
            <a:extLst>
              <a:ext uri="{FF2B5EF4-FFF2-40B4-BE49-F238E27FC236}">
                <a16:creationId xmlns:a16="http://schemas.microsoft.com/office/drawing/2014/main" id="{35B95F17-801D-6F45-CD47-339F891A6849}"/>
              </a:ext>
            </a:extLst>
          </p:cNvPr>
          <p:cNvSpPr>
            <a:spLocks noGrp="1"/>
          </p:cNvSpPr>
          <p:nvPr>
            <p:ph type="sldNum" sz="quarter" idx="12"/>
          </p:nvPr>
        </p:nvSpPr>
        <p:spPr/>
        <p:txBody>
          <a:bodyPr/>
          <a:lstStyle/>
          <a:p>
            <a:fld id="{425B8834-9231-4E95-9474-5E208B968EA0}" type="slidenum">
              <a:rPr lang="en-US" smtClean="0"/>
              <a:pPr/>
              <a:t>50</a:t>
            </a:fld>
            <a:endParaRPr lang="en-US" dirty="0"/>
          </a:p>
        </p:txBody>
      </p:sp>
      <p:pic>
        <p:nvPicPr>
          <p:cNvPr id="5" name="Graphic 4">
            <a:extLst>
              <a:ext uri="{FF2B5EF4-FFF2-40B4-BE49-F238E27FC236}">
                <a16:creationId xmlns:a16="http://schemas.microsoft.com/office/drawing/2014/main" id="{0B111516-A9E7-6987-90F3-EC52510CDD3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22323" y="-37637"/>
            <a:ext cx="1866713" cy="1866713"/>
          </a:xfrm>
          <a:prstGeom prst="rect">
            <a:avLst/>
          </a:prstGeom>
        </p:spPr>
      </p:pic>
    </p:spTree>
    <p:extLst>
      <p:ext uri="{BB962C8B-B14F-4D97-AF65-F5344CB8AC3E}">
        <p14:creationId xmlns:p14="http://schemas.microsoft.com/office/powerpoint/2010/main" val="80703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9250-AECB-0289-E3E6-D990507D2FBD}"/>
              </a:ext>
            </a:extLst>
          </p:cNvPr>
          <p:cNvSpPr>
            <a:spLocks noGrp="1"/>
          </p:cNvSpPr>
          <p:nvPr>
            <p:ph type="title"/>
          </p:nvPr>
        </p:nvSpPr>
        <p:spPr/>
        <p:txBody>
          <a:bodyPr>
            <a:normAutofit/>
          </a:bodyPr>
          <a:lstStyle/>
          <a:p>
            <a:r>
              <a:rPr lang="en-US" sz="4400" dirty="0">
                <a:solidFill>
                  <a:schemeClr val="tx1"/>
                </a:solidFill>
              </a:rPr>
              <a:t>Selecting the Subgrant Application</a:t>
            </a:r>
          </a:p>
        </p:txBody>
      </p:sp>
      <p:sp>
        <p:nvSpPr>
          <p:cNvPr id="3" name="Content Placeholder 2">
            <a:extLst>
              <a:ext uri="{FF2B5EF4-FFF2-40B4-BE49-F238E27FC236}">
                <a16:creationId xmlns:a16="http://schemas.microsoft.com/office/drawing/2014/main" id="{F2A8C9F0-464C-8009-8E5D-9B84F739F0DB}"/>
              </a:ext>
            </a:extLst>
          </p:cNvPr>
          <p:cNvSpPr>
            <a:spLocks noGrp="1"/>
          </p:cNvSpPr>
          <p:nvPr>
            <p:ph idx="1"/>
          </p:nvPr>
        </p:nvSpPr>
        <p:spPr/>
        <p:txBody>
          <a:bodyPr>
            <a:normAutofit/>
          </a:bodyPr>
          <a:lstStyle/>
          <a:p>
            <a:pPr marL="0" indent="0" algn="ctr">
              <a:buNone/>
              <a:defRPr/>
            </a:pPr>
            <a:r>
              <a:rPr lang="en-US" sz="3200" b="1" dirty="0">
                <a:solidFill>
                  <a:schemeClr val="tx1"/>
                </a:solidFill>
                <a:latin typeface="Arial" panose="020B0604020202020204" pitchFamily="34" charset="0"/>
                <a:cs typeface="Arial" panose="020B0604020202020204" pitchFamily="34" charset="0"/>
              </a:rPr>
              <a:t>GMART</a:t>
            </a:r>
          </a:p>
          <a:p>
            <a:pPr marL="0" indent="0" algn="ctr">
              <a:buNone/>
              <a:defRPr/>
            </a:pPr>
            <a:r>
              <a:rPr lang="en-US" sz="3200" b="1" dirty="0">
                <a:solidFill>
                  <a:schemeClr val="tx1"/>
                </a:solidFill>
                <a:latin typeface="Arial" panose="020B0604020202020204" pitchFamily="34" charset="0"/>
                <a:cs typeface="Arial" panose="020B0604020202020204" pitchFamily="34" charset="0"/>
              </a:rPr>
              <a:t>Select Grant</a:t>
            </a:r>
          </a:p>
          <a:p>
            <a:pPr marL="0" indent="0" algn="ctr">
              <a:buNone/>
              <a:defRPr/>
            </a:pPr>
            <a:r>
              <a:rPr lang="en-US" sz="3200" b="1" dirty="0">
                <a:solidFill>
                  <a:schemeClr val="tx1"/>
                </a:solidFill>
                <a:latin typeface="Arial" panose="020B0604020202020204" pitchFamily="34" charset="0"/>
                <a:cs typeface="Arial" panose="020B0604020202020204" pitchFamily="34" charset="0"/>
              </a:rPr>
              <a:t>Logoff</a:t>
            </a:r>
          </a:p>
          <a:p>
            <a:pPr marL="0" indent="0">
              <a:spcBef>
                <a:spcPts val="0"/>
              </a:spcBef>
              <a:buNone/>
              <a:defRPr/>
            </a:pPr>
            <a:endParaRPr lang="en-US" sz="2800"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sz="2800" dirty="0">
                <a:solidFill>
                  <a:schemeClr val="tx1"/>
                </a:solidFill>
                <a:latin typeface="Arial" panose="020B0604020202020204" pitchFamily="34" charset="0"/>
                <a:cs typeface="Arial" panose="020B0604020202020204" pitchFamily="34" charset="0"/>
              </a:rPr>
              <a:t>Please select the link below to begin or continue with your application:</a:t>
            </a:r>
          </a:p>
          <a:p>
            <a:pPr marL="0" indent="0">
              <a:spcBef>
                <a:spcPts val="0"/>
              </a:spcBef>
              <a:buNone/>
              <a:defRPr/>
            </a:pPr>
            <a:endParaRPr lang="en-US" sz="2800" b="1"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sz="2800" b="1" dirty="0">
                <a:solidFill>
                  <a:schemeClr val="tx1"/>
                </a:solidFill>
                <a:latin typeface="Arial" panose="020B0604020202020204" pitchFamily="34" charset="0"/>
                <a:cs typeface="Arial" panose="020B0604020202020204" pitchFamily="34" charset="0"/>
              </a:rPr>
              <a:t>2025–26 ESSA CSI COE Plan Approval Application for Funding</a:t>
            </a:r>
          </a:p>
          <a:p>
            <a:pPr marL="0" indent="0">
              <a:buNone/>
            </a:pPr>
            <a:endParaRPr lang="en-US" dirty="0"/>
          </a:p>
        </p:txBody>
      </p:sp>
      <p:sp>
        <p:nvSpPr>
          <p:cNvPr id="4" name="Slide Number Placeholder 3">
            <a:extLst>
              <a:ext uri="{FF2B5EF4-FFF2-40B4-BE49-F238E27FC236}">
                <a16:creationId xmlns:a16="http://schemas.microsoft.com/office/drawing/2014/main" id="{BE978E63-9BE0-D992-22F9-000652925DCC}"/>
              </a:ext>
            </a:extLst>
          </p:cNvPr>
          <p:cNvSpPr>
            <a:spLocks noGrp="1"/>
          </p:cNvSpPr>
          <p:nvPr>
            <p:ph type="sldNum" sz="quarter" idx="12"/>
          </p:nvPr>
        </p:nvSpPr>
        <p:spPr/>
        <p:txBody>
          <a:bodyPr/>
          <a:lstStyle/>
          <a:p>
            <a:fld id="{425B8834-9231-4E95-9474-5E208B968EA0}" type="slidenum">
              <a:rPr lang="en-US" smtClean="0"/>
              <a:pPr/>
              <a:t>51</a:t>
            </a:fld>
            <a:endParaRPr lang="en-US" dirty="0"/>
          </a:p>
        </p:txBody>
      </p:sp>
      <p:pic>
        <p:nvPicPr>
          <p:cNvPr id="5" name="Graphic 4">
            <a:extLst>
              <a:ext uri="{FF2B5EF4-FFF2-40B4-BE49-F238E27FC236}">
                <a16:creationId xmlns:a16="http://schemas.microsoft.com/office/drawing/2014/main" id="{E0B6A0A2-5718-BA76-FA5C-D370DFD33EAF}"/>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22323" y="-37637"/>
            <a:ext cx="1866713" cy="1866713"/>
          </a:xfrm>
          <a:prstGeom prst="rect">
            <a:avLst/>
          </a:prstGeom>
        </p:spPr>
      </p:pic>
    </p:spTree>
    <p:extLst>
      <p:ext uri="{BB962C8B-B14F-4D97-AF65-F5344CB8AC3E}">
        <p14:creationId xmlns:p14="http://schemas.microsoft.com/office/powerpoint/2010/main" val="2104602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0EEC1-B394-B1DA-BF67-2B34B5BCA004}"/>
              </a:ext>
            </a:extLst>
          </p:cNvPr>
          <p:cNvSpPr>
            <a:spLocks noGrp="1"/>
          </p:cNvSpPr>
          <p:nvPr>
            <p:ph type="title"/>
          </p:nvPr>
        </p:nvSpPr>
        <p:spPr/>
        <p:txBody>
          <a:bodyPr>
            <a:normAutofit/>
          </a:bodyPr>
          <a:lstStyle/>
          <a:p>
            <a:r>
              <a:rPr lang="en-US" sz="4400" dirty="0">
                <a:solidFill>
                  <a:schemeClr val="tx1"/>
                </a:solidFill>
              </a:rPr>
              <a:t>Application Sections</a:t>
            </a:r>
          </a:p>
        </p:txBody>
      </p:sp>
      <p:sp>
        <p:nvSpPr>
          <p:cNvPr id="3" name="Content Placeholder 2">
            <a:extLst>
              <a:ext uri="{FF2B5EF4-FFF2-40B4-BE49-F238E27FC236}">
                <a16:creationId xmlns:a16="http://schemas.microsoft.com/office/drawing/2014/main" id="{E1C5C063-A286-82E8-5BFF-931FA1F969D1}"/>
              </a:ext>
            </a:extLst>
          </p:cNvPr>
          <p:cNvSpPr>
            <a:spLocks noGrp="1"/>
          </p:cNvSpPr>
          <p:nvPr>
            <p:ph idx="1"/>
          </p:nvPr>
        </p:nvSpPr>
        <p:spPr>
          <a:xfrm>
            <a:off x="1097280" y="1845733"/>
            <a:ext cx="10733936" cy="4355561"/>
          </a:xfrm>
        </p:spPr>
        <p:txBody>
          <a:bodyPr>
            <a:noAutofit/>
          </a:bodyPr>
          <a:lstStyle/>
          <a:p>
            <a:pPr marL="92075" indent="0">
              <a:lnSpc>
                <a:spcPct val="150000"/>
              </a:lnSpc>
              <a:spcBef>
                <a:spcPts val="800"/>
              </a:spcBef>
              <a:spcAft>
                <a:spcPts val="1600"/>
              </a:spcAft>
              <a:buSzPts val="2500"/>
              <a:buNone/>
              <a:defRPr/>
            </a:pPr>
            <a:r>
              <a:rPr lang="en-US" sz="2400" b="1" dirty="0">
                <a:solidFill>
                  <a:schemeClr val="tx1"/>
                </a:solidFill>
                <a:latin typeface="Arial" panose="020B0604020202020204" pitchFamily="34" charset="0"/>
                <a:cs typeface="Arial" panose="020B0604020202020204" pitchFamily="34" charset="0"/>
              </a:rPr>
              <a:t>The 2025–26 application includes five sections:</a:t>
            </a:r>
            <a:br>
              <a:rPr lang="en-US" sz="2400" b="1" dirty="0">
                <a:solidFill>
                  <a:schemeClr val="tx1"/>
                </a:solidFill>
                <a:latin typeface="Arial" panose="020B0604020202020204" pitchFamily="34" charset="0"/>
                <a:cs typeface="Arial" panose="020B0604020202020204" pitchFamily="34" charset="0"/>
              </a:rPr>
            </a:br>
            <a:r>
              <a:rPr lang="en-US" sz="2400" b="1" dirty="0">
                <a:solidFill>
                  <a:schemeClr val="tx1"/>
                </a:solidFill>
                <a:latin typeface="Arial" panose="020B0604020202020204" pitchFamily="34" charset="0"/>
                <a:cs typeface="Arial" panose="020B0604020202020204" pitchFamily="34" charset="0"/>
              </a:rPr>
              <a:t>	</a:t>
            </a:r>
            <a:r>
              <a:rPr lang="en-US" sz="2400" b="1" dirty="0">
                <a:solidFill>
                  <a:schemeClr val="tx1"/>
                </a:solidFill>
                <a:latin typeface="Arial"/>
                <a:cs typeface="Arial"/>
              </a:rPr>
              <a:t>Section 1: </a:t>
            </a:r>
            <a:r>
              <a:rPr lang="en-US" sz="2400" dirty="0">
                <a:solidFill>
                  <a:schemeClr val="tx1"/>
                </a:solidFill>
                <a:latin typeface="Arial"/>
                <a:cs typeface="Arial"/>
              </a:rPr>
              <a:t>Intent to Apply</a:t>
            </a:r>
            <a:br>
              <a:rPr lang="en-US" sz="2400" dirty="0">
                <a:solidFill>
                  <a:schemeClr val="tx1"/>
                </a:solidFill>
                <a:latin typeface="Arial"/>
                <a:cs typeface="Arial"/>
              </a:rPr>
            </a:br>
            <a:r>
              <a:rPr lang="en-US" sz="2400" dirty="0">
                <a:solidFill>
                  <a:schemeClr val="tx1"/>
                </a:solidFill>
                <a:latin typeface="Arial"/>
                <a:cs typeface="Arial"/>
              </a:rPr>
              <a:t>	</a:t>
            </a:r>
            <a:r>
              <a:rPr lang="en-US" sz="2400" b="1" dirty="0">
                <a:solidFill>
                  <a:schemeClr val="tx1"/>
                </a:solidFill>
                <a:latin typeface="Arial"/>
                <a:cs typeface="Arial"/>
              </a:rPr>
              <a:t>Section 2: </a:t>
            </a:r>
            <a:r>
              <a:rPr lang="en-US" sz="2400" dirty="0">
                <a:solidFill>
                  <a:schemeClr val="tx1"/>
                </a:solidFill>
                <a:latin typeface="Arial"/>
                <a:cs typeface="Arial"/>
              </a:rPr>
              <a:t>General Assurances, Certifications, Terms, and Conditions</a:t>
            </a:r>
            <a:br>
              <a:rPr lang="en-US" sz="2400" dirty="0">
                <a:solidFill>
                  <a:schemeClr val="tx1"/>
                </a:solidFill>
                <a:latin typeface="Arial"/>
                <a:cs typeface="Arial"/>
              </a:rPr>
            </a:br>
            <a:r>
              <a:rPr lang="en-US" sz="2400" dirty="0">
                <a:solidFill>
                  <a:schemeClr val="tx1"/>
                </a:solidFill>
                <a:latin typeface="Arial"/>
                <a:cs typeface="Arial"/>
              </a:rPr>
              <a:t>	</a:t>
            </a:r>
            <a:r>
              <a:rPr lang="en-US" sz="2400" b="1" dirty="0">
                <a:solidFill>
                  <a:schemeClr val="tx1"/>
                </a:solidFill>
                <a:latin typeface="Arial"/>
                <a:cs typeface="Arial"/>
              </a:rPr>
              <a:t>Section 3: </a:t>
            </a:r>
            <a:r>
              <a:rPr lang="en-US" sz="2400" dirty="0">
                <a:solidFill>
                  <a:schemeClr val="tx1"/>
                </a:solidFill>
                <a:latin typeface="Arial"/>
                <a:cs typeface="Arial"/>
              </a:rPr>
              <a:t>COE Applicant Information</a:t>
            </a:r>
            <a:br>
              <a:rPr lang="en-US" sz="2400" dirty="0">
                <a:solidFill>
                  <a:schemeClr val="tx1"/>
                </a:solidFill>
                <a:latin typeface="Arial"/>
                <a:cs typeface="Arial"/>
              </a:rPr>
            </a:br>
            <a:r>
              <a:rPr lang="en-US" sz="2400" dirty="0">
                <a:solidFill>
                  <a:schemeClr val="tx1"/>
                </a:solidFill>
                <a:latin typeface="Arial"/>
                <a:cs typeface="Arial"/>
              </a:rPr>
              <a:t>	</a:t>
            </a:r>
            <a:r>
              <a:rPr lang="en-US" sz="2400" b="1" dirty="0">
                <a:solidFill>
                  <a:schemeClr val="tx1"/>
                </a:solidFill>
                <a:latin typeface="Arial"/>
                <a:cs typeface="Arial"/>
              </a:rPr>
              <a:t>Section 4: </a:t>
            </a:r>
            <a:r>
              <a:rPr lang="en-US" sz="2400" dirty="0">
                <a:solidFill>
                  <a:schemeClr val="tx1"/>
                </a:solidFill>
                <a:latin typeface="Arial"/>
                <a:cs typeface="Arial"/>
              </a:rPr>
              <a:t>Proposed</a:t>
            </a:r>
            <a:r>
              <a:rPr lang="en-US" sz="2400" b="1" dirty="0">
                <a:solidFill>
                  <a:schemeClr val="tx1"/>
                </a:solidFill>
                <a:latin typeface="Arial"/>
                <a:cs typeface="Arial"/>
              </a:rPr>
              <a:t> </a:t>
            </a:r>
            <a:r>
              <a:rPr lang="en-US" sz="2400" dirty="0">
                <a:solidFill>
                  <a:schemeClr val="tx1"/>
                </a:solidFill>
                <a:latin typeface="Arial"/>
                <a:cs typeface="Arial"/>
              </a:rPr>
              <a:t>Project Budget</a:t>
            </a:r>
            <a:br>
              <a:rPr lang="en-US" sz="2400" dirty="0">
                <a:solidFill>
                  <a:schemeClr val="tx1"/>
                </a:solidFill>
                <a:latin typeface="Arial"/>
                <a:cs typeface="Arial"/>
              </a:rPr>
            </a:br>
            <a:r>
              <a:rPr lang="en-US" sz="2400" dirty="0">
                <a:solidFill>
                  <a:schemeClr val="tx1"/>
                </a:solidFill>
                <a:latin typeface="Arial"/>
                <a:cs typeface="Arial"/>
              </a:rPr>
              <a:t>	</a:t>
            </a:r>
            <a:r>
              <a:rPr lang="en-US" sz="2400" b="1" dirty="0">
                <a:solidFill>
                  <a:schemeClr val="tx1"/>
                </a:solidFill>
                <a:latin typeface="Arial"/>
                <a:cs typeface="Arial"/>
              </a:rPr>
              <a:t>Section 5: </a:t>
            </a:r>
            <a:r>
              <a:rPr lang="en-US" sz="2400" dirty="0">
                <a:solidFill>
                  <a:schemeClr val="tx1"/>
                </a:solidFill>
                <a:latin typeface="Arial"/>
                <a:cs typeface="Arial"/>
              </a:rPr>
              <a:t>Signatures</a:t>
            </a:r>
          </a:p>
          <a:p>
            <a:endParaRPr lang="en-US" sz="2400" dirty="0"/>
          </a:p>
        </p:txBody>
      </p:sp>
      <p:sp>
        <p:nvSpPr>
          <p:cNvPr id="4" name="Slide Number Placeholder 3">
            <a:extLst>
              <a:ext uri="{FF2B5EF4-FFF2-40B4-BE49-F238E27FC236}">
                <a16:creationId xmlns:a16="http://schemas.microsoft.com/office/drawing/2014/main" id="{40CA6CFC-1280-A319-1FD5-8714B577058F}"/>
              </a:ext>
            </a:extLst>
          </p:cNvPr>
          <p:cNvSpPr>
            <a:spLocks noGrp="1"/>
          </p:cNvSpPr>
          <p:nvPr>
            <p:ph type="sldNum" sz="quarter" idx="12"/>
          </p:nvPr>
        </p:nvSpPr>
        <p:spPr/>
        <p:txBody>
          <a:bodyPr/>
          <a:lstStyle/>
          <a:p>
            <a:fld id="{425B8834-9231-4E95-9474-5E208B968EA0}" type="slidenum">
              <a:rPr lang="en-US" smtClean="0"/>
              <a:pPr/>
              <a:t>52</a:t>
            </a:fld>
            <a:endParaRPr lang="en-US" dirty="0"/>
          </a:p>
        </p:txBody>
      </p:sp>
      <p:pic>
        <p:nvPicPr>
          <p:cNvPr id="6" name="Graphic 5">
            <a:extLst>
              <a:ext uri="{FF2B5EF4-FFF2-40B4-BE49-F238E27FC236}">
                <a16:creationId xmlns:a16="http://schemas.microsoft.com/office/drawing/2014/main" id="{3EF71933-3F99-FC31-D1AF-FC5A7869078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4503" y="78624"/>
            <a:ext cx="1866713" cy="1866713"/>
          </a:xfrm>
          <a:prstGeom prst="rect">
            <a:avLst/>
          </a:prstGeom>
        </p:spPr>
      </p:pic>
    </p:spTree>
    <p:extLst>
      <p:ext uri="{BB962C8B-B14F-4D97-AF65-F5344CB8AC3E}">
        <p14:creationId xmlns:p14="http://schemas.microsoft.com/office/powerpoint/2010/main" val="19573774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CDE2-BA34-59FB-D352-3850AE9A929D}"/>
              </a:ext>
            </a:extLst>
          </p:cNvPr>
          <p:cNvSpPr>
            <a:spLocks noGrp="1"/>
          </p:cNvSpPr>
          <p:nvPr>
            <p:ph type="title"/>
          </p:nvPr>
        </p:nvSpPr>
        <p:spPr/>
        <p:txBody>
          <a:bodyPr>
            <a:normAutofit/>
          </a:bodyPr>
          <a:lstStyle/>
          <a:p>
            <a:r>
              <a:rPr lang="en-US" sz="4400" dirty="0">
                <a:solidFill>
                  <a:schemeClr val="tx1"/>
                </a:solidFill>
              </a:rPr>
              <a:t>Application Overview (1)</a:t>
            </a:r>
          </a:p>
        </p:txBody>
      </p:sp>
      <p:graphicFrame>
        <p:nvGraphicFramePr>
          <p:cNvPr id="5" name="Table 4" descr="Application for Funding: Home, Application Overview, Section 1 Intent to Apply, Section 2 Assurances, Section 3 County Office of Education Information, Section 4 Project Budget, Section 5 Signatures, and Application Status. ">
            <a:extLst>
              <a:ext uri="{FF2B5EF4-FFF2-40B4-BE49-F238E27FC236}">
                <a16:creationId xmlns:a16="http://schemas.microsoft.com/office/drawing/2014/main" id="{CA7C7BCD-034B-5B84-182A-1FCA9204D4EC}"/>
              </a:ext>
            </a:extLst>
          </p:cNvPr>
          <p:cNvGraphicFramePr>
            <a:graphicFrameLocks noGrp="1"/>
          </p:cNvGraphicFramePr>
          <p:nvPr>
            <p:extLst>
              <p:ext uri="{D42A27DB-BD31-4B8C-83A1-F6EECF244321}">
                <p14:modId xmlns:p14="http://schemas.microsoft.com/office/powerpoint/2010/main" val="1268824163"/>
              </p:ext>
            </p:extLst>
          </p:nvPr>
        </p:nvGraphicFramePr>
        <p:xfrm>
          <a:off x="738992" y="1988820"/>
          <a:ext cx="10774974" cy="1920113"/>
        </p:xfrm>
        <a:graphic>
          <a:graphicData uri="http://schemas.openxmlformats.org/drawingml/2006/table">
            <a:tbl>
              <a:tblPr firstRow="1" firstCol="1" bandRow="1"/>
              <a:tblGrid>
                <a:gridCol w="2391124">
                  <a:extLst>
                    <a:ext uri="{9D8B030D-6E8A-4147-A177-3AD203B41FA5}">
                      <a16:colId xmlns:a16="http://schemas.microsoft.com/office/drawing/2014/main" val="357549916"/>
                    </a:ext>
                  </a:extLst>
                </a:gridCol>
                <a:gridCol w="2973720">
                  <a:extLst>
                    <a:ext uri="{9D8B030D-6E8A-4147-A177-3AD203B41FA5}">
                      <a16:colId xmlns:a16="http://schemas.microsoft.com/office/drawing/2014/main" val="2206017621"/>
                    </a:ext>
                  </a:extLst>
                </a:gridCol>
                <a:gridCol w="3255562">
                  <a:extLst>
                    <a:ext uri="{9D8B030D-6E8A-4147-A177-3AD203B41FA5}">
                      <a16:colId xmlns:a16="http://schemas.microsoft.com/office/drawing/2014/main" val="3135847482"/>
                    </a:ext>
                  </a:extLst>
                </a:gridCol>
                <a:gridCol w="2154568">
                  <a:extLst>
                    <a:ext uri="{9D8B030D-6E8A-4147-A177-3AD203B41FA5}">
                      <a16:colId xmlns:a16="http://schemas.microsoft.com/office/drawing/2014/main" val="3516878216"/>
                    </a:ext>
                  </a:extLst>
                </a:gridCol>
              </a:tblGrid>
              <a:tr h="828026">
                <a:tc>
                  <a:txBody>
                    <a:bodyPr/>
                    <a:lstStyle/>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GMART HOME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Application </a:t>
                      </a:r>
                    </a:p>
                    <a:p>
                      <a:pPr marL="0" marR="0" algn="ctr" defTabSz="914400" rtl="0" eaLnBrk="1" latinLnBrk="0" hangingPunct="1">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Overview</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 1 Intent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0" dirty="0">
                          <a:effectLst/>
                          <a:latin typeface="Arial" panose="020B0604020202020204" pitchFamily="34" charset="0"/>
                          <a:ea typeface="Times New Roman" panose="02020603050405020304" pitchFamily="18" charset="0"/>
                          <a:cs typeface="Times New Roman" panose="02020603050405020304" pitchFamily="18" charset="0"/>
                        </a:rPr>
                        <a:t>to Apply</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 2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Assurances, etc.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013130"/>
                  </a:ext>
                </a:extLst>
              </a:tr>
              <a:tr h="619774">
                <a:tc>
                  <a:txBody>
                    <a:bodyPr/>
                    <a:lstStyle/>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 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COE Info</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 4</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Project Budget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Sec. 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Signatures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Application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6000"/>
                        </a:lnSpc>
                        <a:spcBef>
                          <a:spcPts val="0"/>
                        </a:spcBef>
                        <a:spcAft>
                          <a:spcPts val="0"/>
                        </a:spcAft>
                      </a:pPr>
                      <a:r>
                        <a:rPr lang="en-US" sz="24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Status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3097167"/>
                  </a:ext>
                </a:extLst>
              </a:tr>
            </a:tbl>
          </a:graphicData>
        </a:graphic>
      </p:graphicFrame>
      <p:sp>
        <p:nvSpPr>
          <p:cNvPr id="3" name="Content Placeholder 2">
            <a:extLst>
              <a:ext uri="{FF2B5EF4-FFF2-40B4-BE49-F238E27FC236}">
                <a16:creationId xmlns:a16="http://schemas.microsoft.com/office/drawing/2014/main" id="{BCD33797-9500-DD13-E7BA-7C77A0BCC5B7}"/>
              </a:ext>
            </a:extLst>
          </p:cNvPr>
          <p:cNvSpPr>
            <a:spLocks noGrp="1"/>
          </p:cNvSpPr>
          <p:nvPr>
            <p:ph idx="1"/>
          </p:nvPr>
        </p:nvSpPr>
        <p:spPr>
          <a:xfrm>
            <a:off x="692953" y="3741914"/>
            <a:ext cx="10867053" cy="2633429"/>
          </a:xfrm>
        </p:spPr>
        <p:txBody>
          <a:bodyPr>
            <a:normAutofit lnSpcReduction="10000"/>
          </a:bodyPr>
          <a:lstStyle/>
          <a:p>
            <a:pPr marL="0" indent="0" algn="ctr">
              <a:lnSpc>
                <a:spcPct val="100000"/>
              </a:lnSpc>
              <a:spcAft>
                <a:spcPts val="800"/>
              </a:spcAft>
              <a:buNone/>
            </a:pPr>
            <a:b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br>
            <a:b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2025-26 Every Student Succeeds Act Comprehensive Support and Improvement County Office of Education Plan Approval Application for Funding</a:t>
            </a:r>
            <a:br>
              <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t>Due: January 31, 2026</a:t>
            </a:r>
            <a:br>
              <a:rPr lang="en-US" sz="2400" b="1" dirty="0">
                <a:solidFill>
                  <a:schemeClr val="tx1"/>
                </a:solidFill>
                <a:latin typeface="Arial" panose="020B0604020202020204" pitchFamily="34" charset="0"/>
                <a:ea typeface="Calibri" panose="020F0502020204030204" pitchFamily="34" charset="0"/>
                <a:cs typeface="Times New Roman" panose="02020603050405020304" pitchFamily="18" charset="0"/>
              </a:rPr>
            </a:br>
            <a:br>
              <a:rPr lang="en-US" sz="24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br>
            <a:r>
              <a:rPr lang="en-US" sz="2400" dirty="0">
                <a:solidFill>
                  <a:schemeClr val="tx1"/>
                </a:solidFill>
                <a:latin typeface="Arial" panose="020B0604020202020204" pitchFamily="34" charset="0"/>
                <a:ea typeface="Calibri" panose="020F0502020204030204" pitchFamily="34" charset="0"/>
                <a:cs typeface="Times New Roman" panose="02020603050405020304" pitchFamily="18" charset="0"/>
              </a:rPr>
              <a:t>Application Status: Not Submitted</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5AED5CD8-85FF-A474-3DC6-05DBA03045D9}"/>
              </a:ext>
            </a:extLst>
          </p:cNvPr>
          <p:cNvSpPr>
            <a:spLocks noGrp="1"/>
          </p:cNvSpPr>
          <p:nvPr>
            <p:ph type="sldNum" sz="quarter" idx="12"/>
          </p:nvPr>
        </p:nvSpPr>
        <p:spPr/>
        <p:txBody>
          <a:bodyPr/>
          <a:lstStyle/>
          <a:p>
            <a:fld id="{425B8834-9231-4E95-9474-5E208B968EA0}" type="slidenum">
              <a:rPr lang="en-US" smtClean="0"/>
              <a:pPr/>
              <a:t>53</a:t>
            </a:fld>
            <a:endParaRPr lang="en-US" dirty="0"/>
          </a:p>
        </p:txBody>
      </p:sp>
    </p:spTree>
    <p:extLst>
      <p:ext uri="{BB962C8B-B14F-4D97-AF65-F5344CB8AC3E}">
        <p14:creationId xmlns:p14="http://schemas.microsoft.com/office/powerpoint/2010/main" val="1799468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F762-710C-E2A4-6D79-2DABCDCA7CF9}"/>
              </a:ext>
            </a:extLst>
          </p:cNvPr>
          <p:cNvSpPr>
            <a:spLocks noGrp="1"/>
          </p:cNvSpPr>
          <p:nvPr>
            <p:ph type="title"/>
          </p:nvPr>
        </p:nvSpPr>
        <p:spPr/>
        <p:txBody>
          <a:bodyPr>
            <a:normAutofit/>
          </a:bodyPr>
          <a:lstStyle/>
          <a:p>
            <a:r>
              <a:rPr lang="en-US" sz="4400" dirty="0">
                <a:solidFill>
                  <a:schemeClr val="tx1"/>
                </a:solidFill>
              </a:rPr>
              <a:t>Application Overview (2)</a:t>
            </a:r>
          </a:p>
        </p:txBody>
      </p:sp>
      <p:sp>
        <p:nvSpPr>
          <p:cNvPr id="3" name="Content Placeholder 2">
            <a:extLst>
              <a:ext uri="{FF2B5EF4-FFF2-40B4-BE49-F238E27FC236}">
                <a16:creationId xmlns:a16="http://schemas.microsoft.com/office/drawing/2014/main" id="{74524B70-C512-F168-7660-F636C0CFD18B}"/>
              </a:ext>
            </a:extLst>
          </p:cNvPr>
          <p:cNvSpPr>
            <a:spLocks noGrp="1"/>
          </p:cNvSpPr>
          <p:nvPr>
            <p:ph idx="1"/>
          </p:nvPr>
        </p:nvSpPr>
        <p:spPr/>
        <p:txBody>
          <a:bodyPr>
            <a:normAutofit/>
          </a:bodyPr>
          <a:lstStyle/>
          <a:p>
            <a:pPr marL="0" indent="0">
              <a:buNone/>
            </a:pPr>
            <a:r>
              <a:rPr lang="en-US" sz="2800" dirty="0">
                <a:solidFill>
                  <a:schemeClr val="tx1"/>
                </a:solidFill>
                <a:latin typeface="Arial" panose="020B0604020202020204" pitchFamily="34" charset="0"/>
                <a:cs typeface="Arial" panose="020B0604020202020204" pitchFamily="34" charset="0"/>
              </a:rPr>
              <a:t>I have read the Application Overview and would like to proceed to Section 1 of the application.</a:t>
            </a:r>
          </a:p>
          <a:p>
            <a:pPr marL="0" indent="0">
              <a:buNone/>
            </a:pPr>
            <a:endParaRPr lang="en-US" sz="2800" dirty="0">
              <a:solidFill>
                <a:schemeClr val="tx1"/>
              </a:solidFill>
              <a:latin typeface="Arial" panose="020B0604020202020204" pitchFamily="34" charset="0"/>
              <a:cs typeface="Arial" panose="020B0604020202020204" pitchFamily="34" charset="0"/>
            </a:endParaRPr>
          </a:p>
          <a:p>
            <a:pPr marL="0" marR="0" indent="0" algn="ctr">
              <a:lnSpc>
                <a:spcPct val="107000"/>
              </a:lnSpc>
              <a:spcBef>
                <a:spcPts val="0"/>
              </a:spcBef>
              <a:spcAft>
                <a:spcPts val="0"/>
              </a:spcAft>
              <a:buNone/>
            </a:pPr>
            <a:endParaRPr lang="en-US" sz="4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8" name="Rectangle: Rounded Corners 7" descr="Save and Continue to Section 1">
            <a:extLst>
              <a:ext uri="{FF2B5EF4-FFF2-40B4-BE49-F238E27FC236}">
                <a16:creationId xmlns:a16="http://schemas.microsoft.com/office/drawing/2014/main" id="{2449B5C1-22A7-6349-A777-E5DA7EFD7BB9}"/>
              </a:ext>
            </a:extLst>
          </p:cNvPr>
          <p:cNvSpPr/>
          <p:nvPr/>
        </p:nvSpPr>
        <p:spPr>
          <a:xfrm>
            <a:off x="4598670" y="3195315"/>
            <a:ext cx="2994660" cy="1022422"/>
          </a:xfrm>
          <a:prstGeom prst="roundRect">
            <a:avLst/>
          </a:prstGeom>
          <a:solidFill>
            <a:schemeClr val="accent1">
              <a:lumMod val="40000"/>
              <a:lumOff val="60000"/>
            </a:schemeClr>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Save and Continue to Section 1</a:t>
            </a:r>
          </a:p>
        </p:txBody>
      </p:sp>
      <p:sp>
        <p:nvSpPr>
          <p:cNvPr id="9" name="Rectangle: Rounded Corners 8" descr="Save and Logoff">
            <a:extLst>
              <a:ext uri="{FF2B5EF4-FFF2-40B4-BE49-F238E27FC236}">
                <a16:creationId xmlns:a16="http://schemas.microsoft.com/office/drawing/2014/main" id="{5568D6D9-5E08-B40F-92E2-69954007E8DE}"/>
              </a:ext>
            </a:extLst>
          </p:cNvPr>
          <p:cNvSpPr/>
          <p:nvPr/>
        </p:nvSpPr>
        <p:spPr>
          <a:xfrm>
            <a:off x="4598670" y="4661076"/>
            <a:ext cx="2994660" cy="1022422"/>
          </a:xfrm>
          <a:prstGeom prst="roundRect">
            <a:avLst/>
          </a:prstGeom>
          <a:solidFill>
            <a:schemeClr val="accent1">
              <a:lumMod val="40000"/>
              <a:lumOff val="60000"/>
            </a:schemeClr>
          </a:solidFill>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Save and Logoff</a:t>
            </a:r>
          </a:p>
        </p:txBody>
      </p:sp>
      <p:sp>
        <p:nvSpPr>
          <p:cNvPr id="4" name="Slide Number Placeholder 3">
            <a:extLst>
              <a:ext uri="{FF2B5EF4-FFF2-40B4-BE49-F238E27FC236}">
                <a16:creationId xmlns:a16="http://schemas.microsoft.com/office/drawing/2014/main" id="{24B3006A-4E28-64E3-A56B-99C545440D15}"/>
              </a:ext>
            </a:extLst>
          </p:cNvPr>
          <p:cNvSpPr>
            <a:spLocks noGrp="1"/>
          </p:cNvSpPr>
          <p:nvPr>
            <p:ph type="sldNum" sz="quarter" idx="12"/>
          </p:nvPr>
        </p:nvSpPr>
        <p:spPr/>
        <p:txBody>
          <a:bodyPr/>
          <a:lstStyle/>
          <a:p>
            <a:fld id="{425B8834-9231-4E95-9474-5E208B968EA0}" type="slidenum">
              <a:rPr lang="en-US" smtClean="0"/>
              <a:pPr/>
              <a:t>54</a:t>
            </a:fld>
            <a:endParaRPr lang="en-US" dirty="0"/>
          </a:p>
        </p:txBody>
      </p:sp>
      <p:pic>
        <p:nvPicPr>
          <p:cNvPr id="5" name="Graphic 4">
            <a:extLst>
              <a:ext uri="{FF2B5EF4-FFF2-40B4-BE49-F238E27FC236}">
                <a16:creationId xmlns:a16="http://schemas.microsoft.com/office/drawing/2014/main" id="{DDC1047D-DBEA-E270-D678-CB6524DC0CD3}"/>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22323" y="-37637"/>
            <a:ext cx="1866713" cy="1866713"/>
          </a:xfrm>
          <a:prstGeom prst="rect">
            <a:avLst/>
          </a:prstGeom>
        </p:spPr>
      </p:pic>
    </p:spTree>
    <p:extLst>
      <p:ext uri="{BB962C8B-B14F-4D97-AF65-F5344CB8AC3E}">
        <p14:creationId xmlns:p14="http://schemas.microsoft.com/office/powerpoint/2010/main" val="3729389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40B9-4218-AC64-C2CD-D1659EEF225A}"/>
              </a:ext>
            </a:extLst>
          </p:cNvPr>
          <p:cNvSpPr>
            <a:spLocks noGrp="1"/>
          </p:cNvSpPr>
          <p:nvPr>
            <p:ph type="title"/>
          </p:nvPr>
        </p:nvSpPr>
        <p:spPr/>
        <p:txBody>
          <a:bodyPr>
            <a:normAutofit/>
          </a:bodyPr>
          <a:lstStyle/>
          <a:p>
            <a:r>
              <a:rPr lang="en-US" sz="4400" dirty="0">
                <a:solidFill>
                  <a:schemeClr val="tx1"/>
                </a:solidFill>
              </a:rPr>
              <a:t>Section 1: Intent to Apply (1)</a:t>
            </a:r>
          </a:p>
        </p:txBody>
      </p:sp>
      <p:sp>
        <p:nvSpPr>
          <p:cNvPr id="3" name="Content Placeholder 2">
            <a:extLst>
              <a:ext uri="{FF2B5EF4-FFF2-40B4-BE49-F238E27FC236}">
                <a16:creationId xmlns:a16="http://schemas.microsoft.com/office/drawing/2014/main" id="{3C0470BB-D51F-FDA6-F275-438BDE7F7262}"/>
              </a:ext>
            </a:extLst>
          </p:cNvPr>
          <p:cNvSpPr>
            <a:spLocks noGrp="1"/>
          </p:cNvSpPr>
          <p:nvPr>
            <p:ph idx="1"/>
          </p:nvPr>
        </p:nvSpPr>
        <p:spPr>
          <a:xfrm>
            <a:off x="3735658" y="1757432"/>
            <a:ext cx="7587289" cy="4355561"/>
          </a:xfrm>
        </p:spPr>
        <p:txBody>
          <a:bodyPr anchor="ctr"/>
          <a:lstStyle/>
          <a:p>
            <a:pPr marL="0" indent="0">
              <a:buNone/>
            </a:pPr>
            <a:r>
              <a:rPr lang="en-US" sz="3200" dirty="0">
                <a:solidFill>
                  <a:schemeClr val="tx1"/>
                </a:solidFill>
              </a:rPr>
              <a:t>The COE intends to apply for FY 2025</a:t>
            </a:r>
            <a:r>
              <a:rPr lang="en-US" sz="3200" dirty="0">
                <a:solidFill>
                  <a:schemeClr val="tx1"/>
                </a:solidFill>
                <a:latin typeface="Arial"/>
                <a:cs typeface="Calibri"/>
              </a:rPr>
              <a:t>–26</a:t>
            </a:r>
            <a:r>
              <a:rPr lang="en-US" sz="3200" dirty="0">
                <a:solidFill>
                  <a:schemeClr val="tx1"/>
                </a:solidFill>
              </a:rPr>
              <a:t> ESSA, Section 1003 funds. By selecting this option, the COE must complete the remaining four sections of the application. </a:t>
            </a:r>
          </a:p>
          <a:p>
            <a:pPr marL="0" indent="0">
              <a:buNone/>
            </a:pPr>
            <a:endParaRPr lang="en-US" dirty="0"/>
          </a:p>
        </p:txBody>
      </p:sp>
      <p:sp>
        <p:nvSpPr>
          <p:cNvPr id="4" name="Slide Number Placeholder 3">
            <a:extLst>
              <a:ext uri="{FF2B5EF4-FFF2-40B4-BE49-F238E27FC236}">
                <a16:creationId xmlns:a16="http://schemas.microsoft.com/office/drawing/2014/main" id="{CB35C87C-C77C-349E-6F87-0E0729E17283}"/>
              </a:ext>
            </a:extLst>
          </p:cNvPr>
          <p:cNvSpPr>
            <a:spLocks noGrp="1"/>
          </p:cNvSpPr>
          <p:nvPr>
            <p:ph type="sldNum" sz="quarter" idx="12"/>
          </p:nvPr>
        </p:nvSpPr>
        <p:spPr/>
        <p:txBody>
          <a:bodyPr/>
          <a:lstStyle/>
          <a:p>
            <a:fld id="{425B8834-9231-4E95-9474-5E208B968EA0}" type="slidenum">
              <a:rPr lang="en-US" smtClean="0"/>
              <a:pPr/>
              <a:t>55</a:t>
            </a:fld>
            <a:endParaRPr lang="en-US" dirty="0"/>
          </a:p>
        </p:txBody>
      </p:sp>
      <p:pic>
        <p:nvPicPr>
          <p:cNvPr id="6" name="Graphic 5">
            <a:extLst>
              <a:ext uri="{FF2B5EF4-FFF2-40B4-BE49-F238E27FC236}">
                <a16:creationId xmlns:a16="http://schemas.microsoft.com/office/drawing/2014/main" id="{37862A4C-6659-E136-B898-B6B7DF3786A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6370" y="2648413"/>
            <a:ext cx="1990493" cy="1990493"/>
          </a:xfrm>
          <a:prstGeom prst="rect">
            <a:avLst/>
          </a:prstGeom>
        </p:spPr>
      </p:pic>
      <p:pic>
        <p:nvPicPr>
          <p:cNvPr id="7" name="Graphic 6">
            <a:extLst>
              <a:ext uri="{FF2B5EF4-FFF2-40B4-BE49-F238E27FC236}">
                <a16:creationId xmlns:a16="http://schemas.microsoft.com/office/drawing/2014/main" id="{44596398-11C4-626D-2E6B-EADA3226BB1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64503" y="78624"/>
            <a:ext cx="1866713" cy="1866713"/>
          </a:xfrm>
          <a:prstGeom prst="rect">
            <a:avLst/>
          </a:prstGeom>
        </p:spPr>
      </p:pic>
    </p:spTree>
    <p:extLst>
      <p:ext uri="{BB962C8B-B14F-4D97-AF65-F5344CB8AC3E}">
        <p14:creationId xmlns:p14="http://schemas.microsoft.com/office/powerpoint/2010/main" val="15044951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57EF-8DE5-2837-4391-47CA53D23F81}"/>
              </a:ext>
            </a:extLst>
          </p:cNvPr>
          <p:cNvSpPr>
            <a:spLocks noGrp="1"/>
          </p:cNvSpPr>
          <p:nvPr>
            <p:ph type="title"/>
          </p:nvPr>
        </p:nvSpPr>
        <p:spPr/>
        <p:txBody>
          <a:bodyPr>
            <a:normAutofit/>
          </a:bodyPr>
          <a:lstStyle/>
          <a:p>
            <a:r>
              <a:rPr lang="en-US" sz="4400" dirty="0">
                <a:solidFill>
                  <a:schemeClr val="tx1"/>
                </a:solidFill>
              </a:rPr>
              <a:t>Section 1 Intent to Apply (2)</a:t>
            </a:r>
          </a:p>
        </p:txBody>
      </p:sp>
      <p:sp>
        <p:nvSpPr>
          <p:cNvPr id="3" name="Content Placeholder 2">
            <a:extLst>
              <a:ext uri="{FF2B5EF4-FFF2-40B4-BE49-F238E27FC236}">
                <a16:creationId xmlns:a16="http://schemas.microsoft.com/office/drawing/2014/main" id="{FA8EA023-E7AB-A7C3-1475-5AC85A6AF45A}"/>
              </a:ext>
            </a:extLst>
          </p:cNvPr>
          <p:cNvSpPr>
            <a:spLocks noGrp="1"/>
          </p:cNvSpPr>
          <p:nvPr>
            <p:ph idx="1"/>
          </p:nvPr>
        </p:nvSpPr>
        <p:spPr>
          <a:xfrm>
            <a:off x="4540101" y="1845733"/>
            <a:ext cx="7293935" cy="4355561"/>
          </a:xfrm>
        </p:spPr>
        <p:txBody>
          <a:bodyPr>
            <a:normAutofit fontScale="92500"/>
          </a:bodyPr>
          <a:lstStyle/>
          <a:p>
            <a:pPr marL="0" marR="0" lvl="0" indent="0" algn="l" defTabSz="914400" rtl="0" eaLnBrk="1" fontAlgn="auto" latinLnBrk="0" hangingPunct="1">
              <a:lnSpc>
                <a:spcPct val="100000"/>
              </a:lnSpc>
              <a:spcBef>
                <a:spcPts val="0"/>
              </a:spcBef>
              <a:spcAft>
                <a:spcPts val="1200"/>
              </a:spcAft>
              <a:buClr>
                <a:srgbClr val="0B87A1">
                  <a:lumMod val="50000"/>
                </a:srgbClr>
              </a:buClr>
              <a:buSzTx/>
              <a:buNone/>
              <a:tabLst/>
              <a:defRPr/>
            </a:pPr>
            <a:r>
              <a:rPr kumimoji="0" lang="en-US" sz="2800" b="0" i="0" u="none" strike="noStrike" kern="0" cap="none" spc="0" normalizeH="0" baseline="0" noProof="0" dirty="0">
                <a:ln>
                  <a:noFill/>
                </a:ln>
                <a:solidFill>
                  <a:schemeClr val="tx1"/>
                </a:solidFill>
                <a:effectLst/>
                <a:uLnTx/>
                <a:uFillTx/>
                <a:latin typeface="Arial"/>
                <a:cs typeface="Arial"/>
                <a:sym typeface="Arial"/>
              </a:rPr>
              <a:t>The </a:t>
            </a:r>
            <a:r>
              <a:rPr lang="en-US" sz="2800" kern="0" dirty="0">
                <a:solidFill>
                  <a:schemeClr val="tx1"/>
                </a:solidFill>
                <a:latin typeface="Arial"/>
                <a:cs typeface="Arial"/>
                <a:sym typeface="Arial"/>
              </a:rPr>
              <a:t>COE</a:t>
            </a:r>
            <a:r>
              <a:rPr kumimoji="0" lang="en-US" sz="2800" b="0" i="0" u="none" strike="noStrike" kern="0" cap="none" spc="0" normalizeH="0" baseline="0" noProof="0" dirty="0">
                <a:ln>
                  <a:noFill/>
                </a:ln>
                <a:solidFill>
                  <a:schemeClr val="tx1"/>
                </a:solidFill>
                <a:effectLst/>
                <a:uLnTx/>
                <a:uFillTx/>
                <a:latin typeface="Arial"/>
                <a:cs typeface="Arial"/>
                <a:sym typeface="Arial"/>
              </a:rPr>
              <a:t> </a:t>
            </a:r>
            <a:r>
              <a:rPr kumimoji="0" lang="en-US" sz="2800" b="1" i="0" u="none" strike="noStrike" kern="0" cap="none" spc="0" normalizeH="0" baseline="0" noProof="0" dirty="0">
                <a:ln>
                  <a:noFill/>
                </a:ln>
                <a:solidFill>
                  <a:schemeClr val="tx1"/>
                </a:solidFill>
                <a:effectLst/>
                <a:uLnTx/>
                <a:uFillTx/>
                <a:latin typeface="Arial"/>
                <a:cs typeface="Arial"/>
                <a:sym typeface="Arial"/>
              </a:rPr>
              <a:t>does not intend </a:t>
            </a:r>
            <a:r>
              <a:rPr kumimoji="0" lang="en-US" sz="2800" b="0" i="0" u="none" strike="noStrike" kern="0" cap="none" spc="0" normalizeH="0" baseline="0" noProof="0" dirty="0">
                <a:ln>
                  <a:noFill/>
                </a:ln>
                <a:solidFill>
                  <a:schemeClr val="tx1"/>
                </a:solidFill>
                <a:effectLst/>
                <a:uLnTx/>
                <a:uFillTx/>
                <a:latin typeface="Arial"/>
                <a:cs typeface="Arial"/>
                <a:sym typeface="Arial"/>
              </a:rPr>
              <a:t>to apply for FY 2025</a:t>
            </a:r>
            <a:r>
              <a:rPr lang="en-US" dirty="0">
                <a:solidFill>
                  <a:schemeClr val="tx1"/>
                </a:solidFill>
                <a:latin typeface="Arial"/>
                <a:cs typeface="Calibri"/>
              </a:rPr>
              <a:t>–26</a:t>
            </a:r>
            <a:r>
              <a:rPr kumimoji="0" lang="en-US" sz="2800" b="0" i="0" u="none" strike="noStrike" kern="0" cap="none" spc="0" normalizeH="0" baseline="0" noProof="0" dirty="0">
                <a:ln>
                  <a:noFill/>
                </a:ln>
                <a:solidFill>
                  <a:schemeClr val="tx1"/>
                </a:solidFill>
                <a:effectLst/>
                <a:uLnTx/>
                <a:uFillTx/>
                <a:latin typeface="Arial"/>
                <a:cs typeface="Arial"/>
                <a:sym typeface="Arial"/>
              </a:rPr>
              <a:t> ESSA, Section 1003 funds. By selecting this option, the </a:t>
            </a:r>
            <a:r>
              <a:rPr lang="en-US" sz="2800" kern="0" dirty="0">
                <a:solidFill>
                  <a:schemeClr val="tx1"/>
                </a:solidFill>
                <a:latin typeface="Arial"/>
                <a:cs typeface="Arial"/>
                <a:sym typeface="Arial"/>
              </a:rPr>
              <a:t>COE</a:t>
            </a:r>
            <a:r>
              <a:rPr kumimoji="0" lang="en-US" sz="2800" b="0" i="0" u="none" strike="noStrike" kern="0" cap="none" spc="0" normalizeH="0" baseline="0" noProof="0" dirty="0">
                <a:ln>
                  <a:noFill/>
                </a:ln>
                <a:solidFill>
                  <a:schemeClr val="tx1"/>
                </a:solidFill>
                <a:effectLst/>
                <a:uLnTx/>
                <a:uFillTx/>
                <a:latin typeface="Arial"/>
                <a:cs typeface="Arial"/>
                <a:sym typeface="Arial"/>
              </a:rPr>
              <a:t> understands its statutory obligation to meet the CSI requirements of ESSA and will be redirected to Section 5 to sign and submit the application. </a:t>
            </a:r>
          </a:p>
          <a:p>
            <a:pPr marL="1528763" marR="0" lvl="1" indent="-457200" algn="l" defTabSz="914400" rtl="0" eaLnBrk="1" fontAlgn="auto" latinLnBrk="0" hangingPunct="1">
              <a:lnSpc>
                <a:spcPct val="100000"/>
              </a:lnSpc>
              <a:spcBef>
                <a:spcPts val="0"/>
              </a:spcBef>
              <a:spcAft>
                <a:spcPts val="600"/>
              </a:spcAft>
              <a:buClrTx/>
              <a:buSzPct val="85000"/>
              <a:buFont typeface="Arial" panose="020B0604020202020204" pitchFamily="34" charset="0"/>
              <a:buChar char="•"/>
              <a:tabLst/>
              <a:defRPr/>
            </a:pPr>
            <a:r>
              <a:rPr kumimoji="0" lang="en-US" sz="2800" b="0" i="0" u="none" strike="noStrike" kern="0" cap="none" spc="0" normalizeH="0" baseline="0" noProof="0" dirty="0">
                <a:ln>
                  <a:noFill/>
                </a:ln>
                <a:solidFill>
                  <a:schemeClr val="tx1"/>
                </a:solidFill>
                <a:effectLst/>
                <a:uLnTx/>
                <a:uFillTx/>
                <a:latin typeface="Arial"/>
                <a:cs typeface="Arial"/>
                <a:sym typeface="Arial"/>
              </a:rPr>
              <a:t>If the </a:t>
            </a:r>
            <a:r>
              <a:rPr lang="en-US" sz="2800" kern="0" dirty="0">
                <a:solidFill>
                  <a:schemeClr val="tx1"/>
                </a:solidFill>
                <a:latin typeface="Arial"/>
                <a:cs typeface="Arial"/>
                <a:sym typeface="Arial"/>
              </a:rPr>
              <a:t>COE</a:t>
            </a:r>
            <a:r>
              <a:rPr kumimoji="0" lang="en-US" sz="2800" b="0" i="0" u="none" strike="noStrike" kern="0" cap="none" spc="0" normalizeH="0" baseline="0" noProof="0" dirty="0">
                <a:ln>
                  <a:noFill/>
                </a:ln>
                <a:solidFill>
                  <a:schemeClr val="tx1"/>
                </a:solidFill>
                <a:effectLst/>
                <a:uLnTx/>
                <a:uFillTx/>
                <a:latin typeface="Arial"/>
                <a:cs typeface="Arial"/>
                <a:sym typeface="Arial"/>
              </a:rPr>
              <a:t> declines its FY 2025</a:t>
            </a:r>
            <a:r>
              <a:rPr lang="en-US" sz="2800" dirty="0">
                <a:solidFill>
                  <a:schemeClr val="tx1"/>
                </a:solidFill>
                <a:latin typeface="Arial"/>
                <a:cs typeface="Calibri"/>
              </a:rPr>
              <a:t>–26</a:t>
            </a:r>
            <a:r>
              <a:rPr kumimoji="0" lang="en-US" sz="2800" b="0" i="0" u="none" strike="noStrike" kern="0" cap="none" spc="0" normalizeH="0" baseline="0" noProof="0" dirty="0">
                <a:ln>
                  <a:noFill/>
                </a:ln>
                <a:solidFill>
                  <a:schemeClr val="tx1"/>
                </a:solidFill>
                <a:effectLst/>
                <a:uLnTx/>
                <a:uFillTx/>
                <a:latin typeface="Arial"/>
                <a:cs typeface="Arial"/>
                <a:sym typeface="Arial"/>
              </a:rPr>
              <a:t> ESSA, Section 1003 funds for CSI, it must provide a reason for why it chooses not to accept these funds.</a:t>
            </a:r>
          </a:p>
          <a:p>
            <a:pPr marL="0" indent="0">
              <a:buNone/>
            </a:pPr>
            <a:endParaRPr lang="en-US" dirty="0"/>
          </a:p>
        </p:txBody>
      </p:sp>
      <p:sp>
        <p:nvSpPr>
          <p:cNvPr id="4" name="Slide Number Placeholder 3">
            <a:extLst>
              <a:ext uri="{FF2B5EF4-FFF2-40B4-BE49-F238E27FC236}">
                <a16:creationId xmlns:a16="http://schemas.microsoft.com/office/drawing/2014/main" id="{924C630D-6C8D-59C9-82F7-67584FF08342}"/>
              </a:ext>
            </a:extLst>
          </p:cNvPr>
          <p:cNvSpPr>
            <a:spLocks noGrp="1"/>
          </p:cNvSpPr>
          <p:nvPr>
            <p:ph type="sldNum" sz="quarter" idx="12"/>
          </p:nvPr>
        </p:nvSpPr>
        <p:spPr/>
        <p:txBody>
          <a:bodyPr/>
          <a:lstStyle/>
          <a:p>
            <a:fld id="{425B8834-9231-4E95-9474-5E208B968EA0}" type="slidenum">
              <a:rPr lang="en-US" smtClean="0"/>
              <a:pPr/>
              <a:t>56</a:t>
            </a:fld>
            <a:endParaRPr lang="en-US" dirty="0"/>
          </a:p>
        </p:txBody>
      </p:sp>
      <p:pic>
        <p:nvPicPr>
          <p:cNvPr id="6" name="Graphic 5">
            <a:extLst>
              <a:ext uri="{FF2B5EF4-FFF2-40B4-BE49-F238E27FC236}">
                <a16:creationId xmlns:a16="http://schemas.microsoft.com/office/drawing/2014/main" id="{28FCAD19-5C21-86D5-4B3F-B205B860CF8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00974" y="2514599"/>
            <a:ext cx="2211659" cy="2211659"/>
          </a:xfrm>
          <a:prstGeom prst="rect">
            <a:avLst/>
          </a:prstGeom>
        </p:spPr>
      </p:pic>
      <p:pic>
        <p:nvPicPr>
          <p:cNvPr id="7" name="Graphic 6">
            <a:extLst>
              <a:ext uri="{FF2B5EF4-FFF2-40B4-BE49-F238E27FC236}">
                <a16:creationId xmlns:a16="http://schemas.microsoft.com/office/drawing/2014/main" id="{2B3DA301-5639-7FBA-742D-2C7BA2713692}"/>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03005" y="78624"/>
            <a:ext cx="1728211" cy="1728211"/>
          </a:xfrm>
          <a:prstGeom prst="rect">
            <a:avLst/>
          </a:prstGeom>
        </p:spPr>
      </p:pic>
    </p:spTree>
    <p:extLst>
      <p:ext uri="{BB962C8B-B14F-4D97-AF65-F5344CB8AC3E}">
        <p14:creationId xmlns:p14="http://schemas.microsoft.com/office/powerpoint/2010/main" val="2044509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3475-D0F5-E0F7-86D9-12E2DEA56D5C}"/>
              </a:ext>
            </a:extLst>
          </p:cNvPr>
          <p:cNvSpPr>
            <a:spLocks noGrp="1"/>
          </p:cNvSpPr>
          <p:nvPr>
            <p:ph type="title"/>
          </p:nvPr>
        </p:nvSpPr>
        <p:spPr>
          <a:xfrm>
            <a:off x="637953" y="286603"/>
            <a:ext cx="10517727" cy="1450757"/>
          </a:xfrm>
        </p:spPr>
        <p:txBody>
          <a:bodyPr>
            <a:normAutofit/>
          </a:bodyPr>
          <a:lstStyle/>
          <a:p>
            <a:pPr marL="93131">
              <a:spcBef>
                <a:spcPts val="0"/>
              </a:spcBef>
              <a:buSzPts val="2500"/>
              <a:defRPr/>
            </a:pPr>
            <a:r>
              <a:rPr lang="en-US" sz="4400" dirty="0">
                <a:latin typeface="Arial" panose="020B0604020202020204" pitchFamily="34" charset="0"/>
                <a:cs typeface="Arial" panose="020B0604020202020204" pitchFamily="34" charset="0"/>
              </a:rPr>
              <a:t>Section 2:</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General Assurances and Certifications</a:t>
            </a:r>
          </a:p>
        </p:txBody>
      </p:sp>
      <p:graphicFrame>
        <p:nvGraphicFramePr>
          <p:cNvPr id="6" name="Content Placeholder 2" descr="Assurances, certifications, terms, and conditions are requirements of applicants as a condition of receiving funds. General Assurances and Certifications are available on the CDE's Funding Forms web page.">
            <a:extLst>
              <a:ext uri="{FF2B5EF4-FFF2-40B4-BE49-F238E27FC236}">
                <a16:creationId xmlns:a16="http://schemas.microsoft.com/office/drawing/2014/main" id="{095613ED-7C03-7B8F-CA8A-492CDF29E761}"/>
              </a:ext>
            </a:extLst>
          </p:cNvPr>
          <p:cNvGraphicFramePr>
            <a:graphicFrameLocks noGrp="1"/>
          </p:cNvGraphicFramePr>
          <p:nvPr>
            <p:ph idx="1"/>
            <p:extLst>
              <p:ext uri="{D42A27DB-BD31-4B8C-83A1-F6EECF244321}">
                <p14:modId xmlns:p14="http://schemas.microsoft.com/office/powerpoint/2010/main" val="1507425855"/>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483E779-7280-403A-0A79-5A67E29E7DC3}"/>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25B8834-9231-4E95-9474-5E208B968EA0}" type="slidenum">
              <a:rPr lang="en-US" smtClean="0"/>
              <a:pPr>
                <a:lnSpc>
                  <a:spcPct val="90000"/>
                </a:lnSpc>
                <a:spcAft>
                  <a:spcPts val="600"/>
                </a:spcAft>
              </a:pPr>
              <a:t>57</a:t>
            </a:fld>
            <a:endParaRPr lang="en-US" dirty="0"/>
          </a:p>
        </p:txBody>
      </p:sp>
      <p:pic>
        <p:nvPicPr>
          <p:cNvPr id="5" name="Graphic 4">
            <a:extLst>
              <a:ext uri="{FF2B5EF4-FFF2-40B4-BE49-F238E27FC236}">
                <a16:creationId xmlns:a16="http://schemas.microsoft.com/office/drawing/2014/main" id="{774E8BD4-862B-5D77-5EC0-8104CBA90EAA}"/>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222006" y="33090"/>
            <a:ext cx="1866713" cy="1866713"/>
          </a:xfrm>
          <a:prstGeom prst="rect">
            <a:avLst/>
          </a:prstGeom>
        </p:spPr>
      </p:pic>
    </p:spTree>
    <p:extLst>
      <p:ext uri="{BB962C8B-B14F-4D97-AF65-F5344CB8AC3E}">
        <p14:creationId xmlns:p14="http://schemas.microsoft.com/office/powerpoint/2010/main" val="2864169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B37B-44F0-7AD3-4B76-32DB3F44EB82}"/>
              </a:ext>
            </a:extLst>
          </p:cNvPr>
          <p:cNvSpPr>
            <a:spLocks noGrp="1"/>
          </p:cNvSpPr>
          <p:nvPr>
            <p:ph type="title"/>
          </p:nvPr>
        </p:nvSpPr>
        <p:spPr/>
        <p:txBody>
          <a:bodyPr>
            <a:normAutofit/>
          </a:bodyPr>
          <a:lstStyle/>
          <a:p>
            <a:pPr marL="93131">
              <a:lnSpc>
                <a:spcPct val="120000"/>
              </a:lnSpc>
              <a:spcBef>
                <a:spcPts val="0"/>
              </a:spcBef>
              <a:buSzPts val="2500"/>
              <a:defRPr/>
            </a:pPr>
            <a:r>
              <a:rPr lang="en-US" sz="4400" dirty="0">
                <a:solidFill>
                  <a:schemeClr val="tx1"/>
                </a:solidFill>
                <a:latin typeface="Arial" panose="020B0604020202020204" pitchFamily="34" charset="0"/>
                <a:cs typeface="Arial" panose="020B0604020202020204" pitchFamily="34" charset="0"/>
              </a:rPr>
              <a:t>Section 2: Terms and Conditions (1)</a:t>
            </a:r>
          </a:p>
        </p:txBody>
      </p:sp>
      <p:sp>
        <p:nvSpPr>
          <p:cNvPr id="3" name="Content Placeholder 2">
            <a:extLst>
              <a:ext uri="{FF2B5EF4-FFF2-40B4-BE49-F238E27FC236}">
                <a16:creationId xmlns:a16="http://schemas.microsoft.com/office/drawing/2014/main" id="{FEEA2D29-BE10-19E7-306B-6E45FA2D97EE}"/>
              </a:ext>
            </a:extLst>
          </p:cNvPr>
          <p:cNvSpPr>
            <a:spLocks noGrp="1"/>
          </p:cNvSpPr>
          <p:nvPr>
            <p:ph idx="1"/>
          </p:nvPr>
        </p:nvSpPr>
        <p:spPr/>
        <p:txBody>
          <a:bodyPr>
            <a:normAutofit/>
          </a:bodyPr>
          <a:lstStyle/>
          <a:p>
            <a:pPr marL="0" indent="0">
              <a:spcBef>
                <a:spcPts val="0"/>
              </a:spcBef>
              <a:spcAft>
                <a:spcPts val="1200"/>
              </a:spcAft>
              <a:buNone/>
              <a:defRPr/>
            </a:pPr>
            <a:r>
              <a:rPr lang="en-US" sz="2800" dirty="0">
                <a:solidFill>
                  <a:schemeClr val="tx1"/>
                </a:solidFill>
                <a:latin typeface="Arial" panose="020B0604020202020204" pitchFamily="34" charset="0"/>
                <a:cs typeface="Arial" panose="020B0604020202020204" pitchFamily="34" charset="0"/>
              </a:rPr>
              <a:t>The 2025–26 ESSA CSI COE Plan Approval AFF must be electronically signed by the authorized designee of the COE and submitted to the CDE using the web-based application.</a:t>
            </a:r>
          </a:p>
          <a:p>
            <a:pPr marL="0" indent="0">
              <a:spcBef>
                <a:spcPts val="0"/>
              </a:spcBef>
              <a:spcAft>
                <a:spcPts val="1200"/>
              </a:spcAft>
              <a:buNone/>
              <a:defRPr/>
            </a:pPr>
            <a:r>
              <a:rPr lang="en-US" sz="2800" dirty="0">
                <a:solidFill>
                  <a:schemeClr val="tx1"/>
                </a:solidFill>
                <a:latin typeface="Arial" panose="020B0604020202020204" pitchFamily="34" charset="0"/>
                <a:cs typeface="Arial" panose="020B0604020202020204" pitchFamily="34" charset="0"/>
              </a:rPr>
              <a:t>All funds must be encumbered, expended, and legally obligated within the dates designated and must not exceed the maximum amount indicated in the Apportionment Letter.</a:t>
            </a:r>
            <a:r>
              <a:rPr lang="en-US" sz="2800" b="1" dirty="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No extensions or carryover of this subgrant will be allowed.</a:t>
            </a:r>
          </a:p>
          <a:p>
            <a:endParaRPr lang="en-US" dirty="0"/>
          </a:p>
        </p:txBody>
      </p:sp>
      <p:sp>
        <p:nvSpPr>
          <p:cNvPr id="4" name="Slide Number Placeholder 3">
            <a:extLst>
              <a:ext uri="{FF2B5EF4-FFF2-40B4-BE49-F238E27FC236}">
                <a16:creationId xmlns:a16="http://schemas.microsoft.com/office/drawing/2014/main" id="{FD1422E3-D093-7270-31A6-38EA7CA28F7D}"/>
              </a:ext>
            </a:extLst>
          </p:cNvPr>
          <p:cNvSpPr>
            <a:spLocks noGrp="1"/>
          </p:cNvSpPr>
          <p:nvPr>
            <p:ph type="sldNum" sz="quarter" idx="12"/>
          </p:nvPr>
        </p:nvSpPr>
        <p:spPr/>
        <p:txBody>
          <a:bodyPr/>
          <a:lstStyle/>
          <a:p>
            <a:fld id="{425B8834-9231-4E95-9474-5E208B968EA0}" type="slidenum">
              <a:rPr lang="en-US" smtClean="0"/>
              <a:pPr/>
              <a:t>58</a:t>
            </a:fld>
            <a:endParaRPr lang="en-US" dirty="0"/>
          </a:p>
        </p:txBody>
      </p:sp>
      <p:pic>
        <p:nvPicPr>
          <p:cNvPr id="5" name="Graphic 4">
            <a:extLst>
              <a:ext uri="{FF2B5EF4-FFF2-40B4-BE49-F238E27FC236}">
                <a16:creationId xmlns:a16="http://schemas.microsoft.com/office/drawing/2014/main" id="{228F07F4-3512-85B0-2D01-1FB56188D1B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964503" y="78624"/>
            <a:ext cx="1866713" cy="1866713"/>
          </a:xfrm>
          <a:prstGeom prst="rect">
            <a:avLst/>
          </a:prstGeom>
        </p:spPr>
      </p:pic>
    </p:spTree>
    <p:extLst>
      <p:ext uri="{BB962C8B-B14F-4D97-AF65-F5344CB8AC3E}">
        <p14:creationId xmlns:p14="http://schemas.microsoft.com/office/powerpoint/2010/main" val="3282333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1D979-053E-7905-5428-067B3289B971}"/>
              </a:ext>
            </a:extLst>
          </p:cNvPr>
          <p:cNvSpPr>
            <a:spLocks noGrp="1"/>
          </p:cNvSpPr>
          <p:nvPr>
            <p:ph type="title"/>
          </p:nvPr>
        </p:nvSpPr>
        <p:spPr/>
        <p:txBody>
          <a:bodyPr>
            <a:normAutofit/>
          </a:bodyPr>
          <a:lstStyle/>
          <a:p>
            <a:r>
              <a:rPr lang="en-US" sz="4400" dirty="0">
                <a:solidFill>
                  <a:schemeClr val="tx1"/>
                </a:solidFill>
                <a:latin typeface="Arial" panose="020B0604020202020204" pitchFamily="34" charset="0"/>
                <a:cs typeface="Arial" panose="020B0604020202020204" pitchFamily="34" charset="0"/>
              </a:rPr>
              <a:t>Section 2: Terms and Conditions (2)</a:t>
            </a:r>
            <a:endParaRPr lang="en-US" sz="4400" dirty="0">
              <a:solidFill>
                <a:schemeClr val="tx1"/>
              </a:solidFill>
            </a:endParaRPr>
          </a:p>
        </p:txBody>
      </p:sp>
      <p:sp>
        <p:nvSpPr>
          <p:cNvPr id="3" name="Content Placeholder 2">
            <a:extLst>
              <a:ext uri="{FF2B5EF4-FFF2-40B4-BE49-F238E27FC236}">
                <a16:creationId xmlns:a16="http://schemas.microsoft.com/office/drawing/2014/main" id="{B2A7F982-202D-EDC5-C7DD-CDE2A9BCED44}"/>
              </a:ext>
            </a:extLst>
          </p:cNvPr>
          <p:cNvSpPr>
            <a:spLocks noGrp="1"/>
          </p:cNvSpPr>
          <p:nvPr>
            <p:ph idx="1"/>
          </p:nvPr>
        </p:nvSpPr>
        <p:spPr>
          <a:xfrm>
            <a:off x="1036320" y="2215836"/>
            <a:ext cx="10058400" cy="4355561"/>
          </a:xfrm>
        </p:spPr>
        <p:txBody>
          <a:bodyPr anchor="ctr"/>
          <a:lstStyle/>
          <a:p>
            <a:pPr marL="0" indent="0">
              <a:spcBef>
                <a:spcPts val="0"/>
              </a:spcBef>
              <a:buNone/>
              <a:defRPr/>
            </a:pPr>
            <a:r>
              <a:rPr lang="en-US" sz="2800" dirty="0">
                <a:solidFill>
                  <a:schemeClr val="tx1"/>
                </a:solidFill>
                <a:latin typeface="Arial" panose="020B0604020202020204" pitchFamily="34" charset="0"/>
                <a:cs typeface="Arial" panose="020B0604020202020204" pitchFamily="34" charset="0"/>
              </a:rPr>
              <a:t>The COE agrees that 2025</a:t>
            </a:r>
            <a:r>
              <a:rPr lang="en-US" dirty="0">
                <a:solidFill>
                  <a:schemeClr val="tx1"/>
                </a:solidFill>
                <a:latin typeface="Arial"/>
                <a:cs typeface="Calibri"/>
              </a:rPr>
              <a:t>–26</a:t>
            </a:r>
            <a:r>
              <a:rPr lang="en-US" sz="2800" dirty="0">
                <a:solidFill>
                  <a:schemeClr val="tx1"/>
                </a:solidFill>
                <a:latin typeface="Arial" panose="020B0604020202020204" pitchFamily="34" charset="0"/>
                <a:cs typeface="Arial" panose="020B0604020202020204" pitchFamily="34" charset="0"/>
              </a:rPr>
              <a:t> ESSA, Section 1003 funds allotted under this application shall be used only for costs associated with 2026–27 CSI plan approval through the review and approval of the CSI prompts in the 2026–2</a:t>
            </a:r>
            <a:r>
              <a:rPr lang="en-US" dirty="0">
                <a:solidFill>
                  <a:schemeClr val="tx1"/>
                </a:solidFill>
                <a:latin typeface="Arial" panose="020B0604020202020204" pitchFamily="34" charset="0"/>
                <a:cs typeface="Arial" panose="020B0604020202020204" pitchFamily="34" charset="0"/>
              </a:rPr>
              <a:t>7</a:t>
            </a:r>
            <a:r>
              <a:rPr lang="en-US" sz="2800" dirty="0">
                <a:solidFill>
                  <a:schemeClr val="tx1"/>
                </a:solidFill>
                <a:latin typeface="Arial" panose="020B0604020202020204" pitchFamily="34" charset="0"/>
                <a:cs typeface="Arial" panose="020B0604020202020204" pitchFamily="34" charset="0"/>
              </a:rPr>
              <a:t> LEA LCAP.</a:t>
            </a:r>
          </a:p>
          <a:p>
            <a:pPr marL="0" indent="0">
              <a:spcBef>
                <a:spcPts val="0"/>
              </a:spcBef>
              <a:buNone/>
              <a:defRPr/>
            </a:pPr>
            <a:endParaRPr lang="en-US"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dirty="0">
                <a:solidFill>
                  <a:schemeClr val="tx1"/>
                </a:solidFill>
                <a:latin typeface="Arial" panose="020B0604020202020204" pitchFamily="34" charset="0"/>
                <a:cs typeface="Arial" panose="020B0604020202020204" pitchFamily="34" charset="0"/>
              </a:rPr>
              <a:t>The COE will submit a list of LEAs with approved CSI prompts, including the dates of approval, to the CDE at such time, in such form, and including such information as the CDE may require.</a:t>
            </a:r>
          </a:p>
          <a:p>
            <a:pPr marL="0" indent="0">
              <a:spcBef>
                <a:spcPts val="0"/>
              </a:spcBef>
              <a:buNone/>
              <a:defRPr/>
            </a:pPr>
            <a:endParaRPr lang="en-US" dirty="0">
              <a:solidFill>
                <a:schemeClr val="tx1"/>
              </a:solidFill>
              <a:latin typeface="Arial" panose="020B0604020202020204" pitchFamily="34" charset="0"/>
              <a:cs typeface="Arial" panose="020B0604020202020204" pitchFamily="34" charset="0"/>
            </a:endParaRPr>
          </a:p>
          <a:p>
            <a:pPr marL="0" indent="0">
              <a:spcBef>
                <a:spcPts val="0"/>
              </a:spcBef>
              <a:buNone/>
              <a:defRPr/>
            </a:pPr>
            <a:endParaRPr lang="en-US" sz="28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6766242-FF1F-9B6E-2D39-42D109BAB0F0}"/>
              </a:ext>
            </a:extLst>
          </p:cNvPr>
          <p:cNvSpPr>
            <a:spLocks noGrp="1"/>
          </p:cNvSpPr>
          <p:nvPr>
            <p:ph type="sldNum" sz="quarter" idx="12"/>
          </p:nvPr>
        </p:nvSpPr>
        <p:spPr/>
        <p:txBody>
          <a:bodyPr/>
          <a:lstStyle/>
          <a:p>
            <a:fld id="{425B8834-9231-4E95-9474-5E208B968EA0}" type="slidenum">
              <a:rPr lang="en-US" smtClean="0"/>
              <a:pPr/>
              <a:t>59</a:t>
            </a:fld>
            <a:endParaRPr lang="en-US" dirty="0"/>
          </a:p>
        </p:txBody>
      </p:sp>
      <p:pic>
        <p:nvPicPr>
          <p:cNvPr id="5" name="Graphic 4">
            <a:extLst>
              <a:ext uri="{FF2B5EF4-FFF2-40B4-BE49-F238E27FC236}">
                <a16:creationId xmlns:a16="http://schemas.microsoft.com/office/drawing/2014/main" id="{124C99ED-E5FF-49A2-680B-6BB7865F211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36459" y="78624"/>
            <a:ext cx="1694757" cy="1694757"/>
          </a:xfrm>
          <a:prstGeom prst="rect">
            <a:avLst/>
          </a:prstGeom>
        </p:spPr>
      </p:pic>
    </p:spTree>
    <p:extLst>
      <p:ext uri="{BB962C8B-B14F-4D97-AF65-F5344CB8AC3E}">
        <p14:creationId xmlns:p14="http://schemas.microsoft.com/office/powerpoint/2010/main" val="145625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DFAA7-C1BB-97BB-F48F-5B29D6E10F53}"/>
              </a:ext>
            </a:extLst>
          </p:cNvPr>
          <p:cNvSpPr>
            <a:spLocks noGrp="1"/>
          </p:cNvSpPr>
          <p:nvPr>
            <p:ph type="title"/>
          </p:nvPr>
        </p:nvSpPr>
        <p:spPr>
          <a:xfrm>
            <a:off x="667254" y="283303"/>
            <a:ext cx="11855302" cy="1450757"/>
          </a:xfrm>
        </p:spPr>
        <p:txBody>
          <a:bodyPr>
            <a:normAutofit/>
          </a:bodyPr>
          <a:lstStyle/>
          <a:p>
            <a:r>
              <a:rPr lang="en-US" sz="4400" dirty="0">
                <a:solidFill>
                  <a:schemeClr val="tx1"/>
                </a:solidFill>
              </a:rPr>
              <a:t>2025–26 ESSA School Support Office Hours</a:t>
            </a:r>
          </a:p>
        </p:txBody>
      </p:sp>
      <p:sp>
        <p:nvSpPr>
          <p:cNvPr id="5" name="Content Placeholder 4" descr="If you have application or program questions, Join Us! January 21, 2026 from 10-11am, Registration link here.">
            <a:extLst>
              <a:ext uri="{FF2B5EF4-FFF2-40B4-BE49-F238E27FC236}">
                <a16:creationId xmlns:a16="http://schemas.microsoft.com/office/drawing/2014/main" id="{351A9CF2-7022-DB65-F15C-6355C27C6F23}"/>
              </a:ext>
            </a:extLst>
          </p:cNvPr>
          <p:cNvSpPr>
            <a:spLocks noGrp="1"/>
          </p:cNvSpPr>
          <p:nvPr/>
        </p:nvSpPr>
        <p:spPr>
          <a:xfrm>
            <a:off x="6286500" y="2095500"/>
            <a:ext cx="4943475" cy="3655303"/>
          </a:xfrm>
          <a:prstGeom prst="rect">
            <a:avLst/>
          </a:prstGeom>
          <a:solidFill>
            <a:srgbClr val="FFFFCC"/>
          </a:solidFill>
          <a:effectLst>
            <a:softEdge rad="12700"/>
          </a:effectLst>
          <a:scene3d>
            <a:camera prst="orthographicFront"/>
            <a:lightRig rig="threePt" dir="t"/>
          </a:scene3d>
          <a:sp3d>
            <a:bevelT w="114300" prst="artDeco"/>
          </a:sp3d>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lnSpc>
                <a:spcPct val="120000"/>
              </a:lnSpc>
              <a:spcAft>
                <a:spcPts val="600"/>
              </a:spcAft>
              <a:buNone/>
            </a:pPr>
            <a:r>
              <a:rPr lang="en-US" dirty="0"/>
              <a:t>If you have application or program questions…</a:t>
            </a:r>
            <a:br>
              <a:rPr lang="en-US" dirty="0"/>
            </a:br>
            <a:endParaRPr lang="en-US" dirty="0"/>
          </a:p>
          <a:p>
            <a:pPr marL="0" indent="0" algn="ctr">
              <a:buNone/>
            </a:pPr>
            <a:r>
              <a:rPr lang="en-US" b="1" dirty="0"/>
              <a:t>JOIN US!</a:t>
            </a:r>
            <a:br>
              <a:rPr lang="en-US" b="1" dirty="0"/>
            </a:br>
            <a:endParaRPr lang="en-US" b="1" dirty="0"/>
          </a:p>
          <a:p>
            <a:pPr marL="0" indent="0" algn="ctr">
              <a:buNone/>
            </a:pPr>
            <a:r>
              <a:rPr lang="en-US" dirty="0"/>
              <a:t>January 21, 2026</a:t>
            </a:r>
          </a:p>
          <a:p>
            <a:pPr marL="0" indent="0" algn="ctr">
              <a:buNone/>
            </a:pPr>
            <a:r>
              <a:rPr lang="en-US" dirty="0"/>
              <a:t>10:00 - 11:00 a.m.</a:t>
            </a:r>
            <a:br>
              <a:rPr lang="en-US" dirty="0"/>
            </a:br>
            <a:endParaRPr lang="en-US" dirty="0"/>
          </a:p>
          <a:p>
            <a:pPr marL="0" indent="0" algn="ctr">
              <a:buNone/>
            </a:pPr>
            <a:r>
              <a:rPr lang="en-US" dirty="0"/>
              <a:t>Register here: </a:t>
            </a:r>
            <a:r>
              <a:rPr lang="en-US" dirty="0">
                <a:hlinkClick r:id="rId2"/>
              </a:rPr>
              <a:t>ESSA School Support</a:t>
            </a:r>
          </a:p>
          <a:p>
            <a:pPr marL="0" indent="0" algn="ctr">
              <a:buNone/>
            </a:pPr>
            <a:r>
              <a:rPr lang="en-US" dirty="0">
                <a:hlinkClick r:id="rId2"/>
              </a:rPr>
              <a:t>Webinar Resources</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2E32D517-7A6C-A107-5BA0-A8F083BE085B}"/>
              </a:ext>
            </a:extLst>
          </p:cNvPr>
          <p:cNvSpPr>
            <a:spLocks noGrp="1"/>
          </p:cNvSpPr>
          <p:nvPr>
            <p:ph type="sldNum" sz="quarter" idx="12"/>
          </p:nvPr>
        </p:nvSpPr>
        <p:spPr/>
        <p:txBody>
          <a:bodyPr/>
          <a:lstStyle/>
          <a:p>
            <a:fld id="{425B8834-9231-4E95-9474-5E208B968EA0}" type="slidenum">
              <a:rPr lang="en-US" smtClean="0"/>
              <a:pPr/>
              <a:t>6</a:t>
            </a:fld>
            <a:endParaRPr lang="en-US" dirty="0"/>
          </a:p>
        </p:txBody>
      </p:sp>
      <p:pic>
        <p:nvPicPr>
          <p:cNvPr id="1026" name="Picture 2">
            <a:extLst>
              <a:ext uri="{FF2B5EF4-FFF2-40B4-BE49-F238E27FC236}">
                <a16:creationId xmlns:a16="http://schemas.microsoft.com/office/drawing/2014/main" id="{E0D9700D-F82B-3E4B-72C8-970007E63EBA}"/>
              </a:ex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7254" y="2025563"/>
            <a:ext cx="3944373" cy="3725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3733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3A007-2699-B45C-93A2-632142D1AE52}"/>
              </a:ext>
            </a:extLst>
          </p:cNvPr>
          <p:cNvSpPr>
            <a:spLocks noGrp="1"/>
          </p:cNvSpPr>
          <p:nvPr>
            <p:ph type="title"/>
          </p:nvPr>
        </p:nvSpPr>
        <p:spPr/>
        <p:txBody>
          <a:bodyPr>
            <a:normAutofit/>
          </a:bodyPr>
          <a:lstStyle/>
          <a:p>
            <a:r>
              <a:rPr lang="en-US" sz="4400" dirty="0">
                <a:solidFill>
                  <a:schemeClr val="tx1"/>
                </a:solidFill>
                <a:latin typeface="Arial" panose="020B0604020202020204" pitchFamily="34" charset="0"/>
                <a:cs typeface="Arial" panose="020B0604020202020204" pitchFamily="34" charset="0"/>
              </a:rPr>
              <a:t>Terms and Conditions (3)</a:t>
            </a:r>
            <a:endParaRPr lang="en-US" sz="4400" dirty="0">
              <a:solidFill>
                <a:schemeClr val="tx1"/>
              </a:solidFill>
            </a:endParaRPr>
          </a:p>
        </p:txBody>
      </p:sp>
      <p:sp>
        <p:nvSpPr>
          <p:cNvPr id="3" name="Content Placeholder 2">
            <a:extLst>
              <a:ext uri="{FF2B5EF4-FFF2-40B4-BE49-F238E27FC236}">
                <a16:creationId xmlns:a16="http://schemas.microsoft.com/office/drawing/2014/main" id="{B1EDCD09-1B43-442D-04AA-333BEBC0214E}"/>
              </a:ext>
            </a:extLst>
          </p:cNvPr>
          <p:cNvSpPr>
            <a:spLocks noGrp="1"/>
          </p:cNvSpPr>
          <p:nvPr>
            <p:ph idx="1"/>
          </p:nvPr>
        </p:nvSpPr>
        <p:spPr>
          <a:xfrm>
            <a:off x="1097280" y="2215836"/>
            <a:ext cx="10058400" cy="4355561"/>
          </a:xfrm>
        </p:spPr>
        <p:txBody>
          <a:bodyPr anchor="ctr"/>
          <a:lstStyle/>
          <a:p>
            <a:pPr marL="0" indent="0">
              <a:spcBef>
                <a:spcPts val="0"/>
              </a:spcBef>
              <a:buNone/>
              <a:defRPr/>
            </a:pPr>
            <a:r>
              <a:rPr lang="en-US" altLang="en-US" sz="2800" dirty="0">
                <a:solidFill>
                  <a:schemeClr val="tx1"/>
                </a:solidFill>
                <a:latin typeface="Arial" panose="020B0604020202020204" pitchFamily="34" charset="0"/>
                <a:cs typeface="Arial" panose="020B0604020202020204" pitchFamily="34" charset="0"/>
              </a:rPr>
              <a:t>The COE will not increase its allotment under this application with ESSA, Section 1003 funds received by the COE for the purposes of supporting 2026–27 CSI plan development and implementation activities for LEAs.</a:t>
            </a:r>
          </a:p>
          <a:p>
            <a:pPr marL="0" indent="0">
              <a:spcBef>
                <a:spcPts val="0"/>
              </a:spcBef>
              <a:buNone/>
              <a:defRPr/>
            </a:pPr>
            <a:endParaRPr lang="en-US" altLang="en-US"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altLang="en-US" dirty="0">
                <a:solidFill>
                  <a:schemeClr val="tx1"/>
                </a:solidFill>
                <a:latin typeface="Arial" panose="020B0604020202020204" pitchFamily="34" charset="0"/>
                <a:cs typeface="Arial" panose="020B0604020202020204" pitchFamily="34" charset="0"/>
              </a:rPr>
              <a:t>Regardless of whether or not the COE elects to accept funding authorized under this application, the COE agrees to review and approve 2026–27 CSI plans through the CSI prompts in the 2026–27 LEA LCAP for those LEAs in its county with schools eligible for CSI.</a:t>
            </a:r>
          </a:p>
          <a:p>
            <a:pPr marL="0" indent="0">
              <a:spcBef>
                <a:spcPts val="0"/>
              </a:spcBef>
              <a:buNone/>
              <a:defRPr/>
            </a:pPr>
            <a:endParaRPr lang="en-US" altLang="en-US" sz="28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A35044E-F980-D2D7-41D1-3AD3A0003C5B}"/>
              </a:ext>
            </a:extLst>
          </p:cNvPr>
          <p:cNvSpPr>
            <a:spLocks noGrp="1"/>
          </p:cNvSpPr>
          <p:nvPr>
            <p:ph type="sldNum" sz="quarter" idx="12"/>
          </p:nvPr>
        </p:nvSpPr>
        <p:spPr/>
        <p:txBody>
          <a:bodyPr/>
          <a:lstStyle/>
          <a:p>
            <a:fld id="{425B8834-9231-4E95-9474-5E208B968EA0}" type="slidenum">
              <a:rPr lang="en-US" smtClean="0"/>
              <a:pPr/>
              <a:t>60</a:t>
            </a:fld>
            <a:endParaRPr lang="en-US" dirty="0"/>
          </a:p>
        </p:txBody>
      </p:sp>
      <p:pic>
        <p:nvPicPr>
          <p:cNvPr id="5" name="Graphic 4">
            <a:extLst>
              <a:ext uri="{FF2B5EF4-FFF2-40B4-BE49-F238E27FC236}">
                <a16:creationId xmlns:a16="http://schemas.microsoft.com/office/drawing/2014/main" id="{D4D77D66-8641-8934-180F-7E37C8DAE4C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0702" y="78625"/>
            <a:ext cx="1750514" cy="1750514"/>
          </a:xfrm>
          <a:prstGeom prst="rect">
            <a:avLst/>
          </a:prstGeom>
        </p:spPr>
      </p:pic>
    </p:spTree>
    <p:extLst>
      <p:ext uri="{BB962C8B-B14F-4D97-AF65-F5344CB8AC3E}">
        <p14:creationId xmlns:p14="http://schemas.microsoft.com/office/powerpoint/2010/main" val="2262346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CDFA1-BD8A-4F44-B9E6-30BD5E801FAF}"/>
              </a:ext>
            </a:extLst>
          </p:cNvPr>
          <p:cNvSpPr>
            <a:spLocks noGrp="1"/>
          </p:cNvSpPr>
          <p:nvPr>
            <p:ph type="title"/>
          </p:nvPr>
        </p:nvSpPr>
        <p:spPr/>
        <p:txBody>
          <a:bodyPr>
            <a:normAutofit/>
          </a:bodyPr>
          <a:lstStyle/>
          <a:p>
            <a:r>
              <a:rPr lang="en-US" sz="4400" dirty="0">
                <a:solidFill>
                  <a:schemeClr val="tx1"/>
                </a:solidFill>
              </a:rPr>
              <a:t>Section 3: COE Information (1)</a:t>
            </a:r>
          </a:p>
        </p:txBody>
      </p:sp>
      <p:sp>
        <p:nvSpPr>
          <p:cNvPr id="3" name="Content Placeholder 2">
            <a:extLst>
              <a:ext uri="{FF2B5EF4-FFF2-40B4-BE49-F238E27FC236}">
                <a16:creationId xmlns:a16="http://schemas.microsoft.com/office/drawing/2014/main" id="{62D73D87-2199-6D00-BBBA-81A2987E033C}"/>
              </a:ext>
            </a:extLst>
          </p:cNvPr>
          <p:cNvSpPr>
            <a:spLocks noGrp="1"/>
          </p:cNvSpPr>
          <p:nvPr>
            <p:ph idx="1"/>
          </p:nvPr>
        </p:nvSpPr>
        <p:spPr/>
        <p:txBody>
          <a:bodyPr anchor="ctr">
            <a:normAutofit/>
          </a:bodyPr>
          <a:lstStyle/>
          <a:p>
            <a:pPr marL="0" indent="0">
              <a:buNone/>
            </a:pPr>
            <a:r>
              <a:rPr lang="en-US" sz="2400" b="1" dirty="0">
                <a:solidFill>
                  <a:schemeClr val="tx1"/>
                </a:solidFill>
              </a:rPr>
              <a:t>COE Applicant Information</a:t>
            </a:r>
            <a:br>
              <a:rPr lang="en-US" sz="2400" b="1" dirty="0"/>
            </a:br>
            <a:endParaRPr lang="en-US" sz="2400" b="1" dirty="0"/>
          </a:p>
          <a:p>
            <a:pPr marL="914400" lvl="1" indent="-474663">
              <a:lnSpc>
                <a:spcPct val="100000"/>
              </a:lnSpc>
              <a:spcBef>
                <a:spcPts val="0"/>
              </a:spcBef>
              <a:buClr>
                <a:schemeClr val="tx1"/>
              </a:buClr>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Applicant information can be verified on the CDE’s </a:t>
            </a:r>
            <a:r>
              <a:rPr 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California School Directory web page</a:t>
            </a:r>
            <a:r>
              <a:rPr lang="en-US" dirty="0">
                <a:latin typeface="Arial" panose="020B0604020202020204" pitchFamily="34" charset="0"/>
                <a:cs typeface="Arial" panose="020B0604020202020204" pitchFamily="34" charset="0"/>
              </a:rPr>
              <a:t>.</a:t>
            </a:r>
            <a:br>
              <a:rPr lang="en-US" dirty="0">
                <a:solidFill>
                  <a:srgbClr val="0070C0"/>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a:p>
            <a:pPr marL="914400" lvl="1" indent="-474663">
              <a:lnSpc>
                <a:spcPct val="100000"/>
              </a:lnSpc>
              <a:spcBef>
                <a:spcPts val="0"/>
              </a:spcBef>
              <a:buClr>
                <a:schemeClr val="tx1"/>
              </a:buClr>
              <a:buSzPct val="1000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The Preliminary FY 2025</a:t>
            </a:r>
            <a:r>
              <a:rPr lang="en-US" dirty="0">
                <a:solidFill>
                  <a:schemeClr val="tx1"/>
                </a:solidFill>
                <a:latin typeface="Arial"/>
                <a:cs typeface="Calibri"/>
              </a:rPr>
              <a:t>–26</a:t>
            </a:r>
            <a:r>
              <a:rPr lang="en-US" dirty="0">
                <a:solidFill>
                  <a:schemeClr val="tx1"/>
                </a:solidFill>
                <a:latin typeface="Arial" panose="020B0604020202020204" pitchFamily="34" charset="0"/>
                <a:cs typeface="Arial" panose="020B0604020202020204" pitchFamily="34" charset="0"/>
              </a:rPr>
              <a:t> Allocation Amount for the COE can be verified on the CDE’s </a:t>
            </a:r>
            <a:r>
              <a:rPr lang="fr-FR" dirty="0">
                <a:solidFill>
                  <a:srgbClr val="0070C0"/>
                </a:solidFill>
                <a:latin typeface="Arial" panose="020B0604020202020204" pitchFamily="34" charset="0"/>
                <a:cs typeface="Arial" panose="020B0604020202020204" pitchFamily="34" charset="0"/>
                <a:hlinkClick r:id="rId3" action="ppaction://hlinkfile"/>
              </a:rPr>
              <a:t>CSI COE Fiscal Information web page</a:t>
            </a:r>
            <a:r>
              <a:rPr lang="en-US" dirty="0">
                <a:latin typeface="Arial" panose="020B0604020202020204" pitchFamily="34" charset="0"/>
                <a:cs typeface="Arial" panose="020B0604020202020204" pitchFamily="34" charset="0"/>
              </a:rPr>
              <a:t>.</a:t>
            </a:r>
          </a:p>
          <a:p>
            <a:pPr marL="0" indent="0">
              <a:buNone/>
            </a:pPr>
            <a:endParaRPr lang="en-US" dirty="0"/>
          </a:p>
        </p:txBody>
      </p:sp>
      <p:sp>
        <p:nvSpPr>
          <p:cNvPr id="4" name="Slide Number Placeholder 3">
            <a:extLst>
              <a:ext uri="{FF2B5EF4-FFF2-40B4-BE49-F238E27FC236}">
                <a16:creationId xmlns:a16="http://schemas.microsoft.com/office/drawing/2014/main" id="{BA2FDBDE-DAB7-7FC6-462E-CDB21151F9D6}"/>
              </a:ext>
            </a:extLst>
          </p:cNvPr>
          <p:cNvSpPr>
            <a:spLocks noGrp="1"/>
          </p:cNvSpPr>
          <p:nvPr>
            <p:ph type="sldNum" sz="quarter" idx="12"/>
          </p:nvPr>
        </p:nvSpPr>
        <p:spPr/>
        <p:txBody>
          <a:bodyPr/>
          <a:lstStyle/>
          <a:p>
            <a:fld id="{425B8834-9231-4E95-9474-5E208B968EA0}" type="slidenum">
              <a:rPr lang="en-US" smtClean="0"/>
              <a:pPr/>
              <a:t>61</a:t>
            </a:fld>
            <a:endParaRPr lang="en-US" dirty="0"/>
          </a:p>
        </p:txBody>
      </p:sp>
      <p:pic>
        <p:nvPicPr>
          <p:cNvPr id="5" name="Graphic 4">
            <a:extLst>
              <a:ext uri="{FF2B5EF4-FFF2-40B4-BE49-F238E27FC236}">
                <a16:creationId xmlns:a16="http://schemas.microsoft.com/office/drawing/2014/main" id="{98E21888-7FF9-40A9-B86D-A4EDE2B268AC}"/>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0702" y="78625"/>
            <a:ext cx="1750514" cy="1750514"/>
          </a:xfrm>
          <a:prstGeom prst="rect">
            <a:avLst/>
          </a:prstGeom>
        </p:spPr>
      </p:pic>
    </p:spTree>
    <p:extLst>
      <p:ext uri="{BB962C8B-B14F-4D97-AF65-F5344CB8AC3E}">
        <p14:creationId xmlns:p14="http://schemas.microsoft.com/office/powerpoint/2010/main" val="16073507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278AA-A000-0FBF-5521-A984825D1FA0}"/>
              </a:ext>
            </a:extLst>
          </p:cNvPr>
          <p:cNvSpPr>
            <a:spLocks noGrp="1"/>
          </p:cNvSpPr>
          <p:nvPr>
            <p:ph type="title"/>
          </p:nvPr>
        </p:nvSpPr>
        <p:spPr/>
        <p:txBody>
          <a:bodyPr>
            <a:normAutofit/>
          </a:bodyPr>
          <a:lstStyle/>
          <a:p>
            <a:r>
              <a:rPr lang="en-US" sz="4400" dirty="0">
                <a:solidFill>
                  <a:schemeClr val="tx1"/>
                </a:solidFill>
              </a:rPr>
              <a:t>Section 3: COE Information (2)</a:t>
            </a:r>
          </a:p>
        </p:txBody>
      </p:sp>
      <p:sp>
        <p:nvSpPr>
          <p:cNvPr id="3" name="Content Placeholder 2">
            <a:extLst>
              <a:ext uri="{FF2B5EF4-FFF2-40B4-BE49-F238E27FC236}">
                <a16:creationId xmlns:a16="http://schemas.microsoft.com/office/drawing/2014/main" id="{D59265F0-1DE8-AF12-52FA-B99266331709}"/>
              </a:ext>
            </a:extLst>
          </p:cNvPr>
          <p:cNvSpPr>
            <a:spLocks noGrp="1"/>
          </p:cNvSpPr>
          <p:nvPr>
            <p:ph idx="1"/>
          </p:nvPr>
        </p:nvSpPr>
        <p:spPr/>
        <p:txBody>
          <a:bodyPr>
            <a:normAutofit/>
          </a:bodyPr>
          <a:lstStyle/>
          <a:p>
            <a:pPr marL="0" indent="0">
              <a:buNone/>
            </a:pPr>
            <a:r>
              <a:rPr lang="en-US" b="1" dirty="0">
                <a:solidFill>
                  <a:schemeClr val="tx1"/>
                </a:solidFill>
                <a:latin typeface="Arial" panose="020B0604020202020204" pitchFamily="34" charset="0"/>
                <a:cs typeface="Arial" panose="020B0604020202020204" pitchFamily="34" charset="0"/>
              </a:rPr>
              <a:t>Edit Contact Information</a:t>
            </a:r>
          </a:p>
          <a:p>
            <a:pPr marL="0" indent="0">
              <a:buNone/>
            </a:pPr>
            <a:r>
              <a:rPr lang="en-US" dirty="0">
                <a:solidFill>
                  <a:schemeClr val="tx1"/>
                </a:solidFill>
                <a:latin typeface="Arial" panose="020B0604020202020204" pitchFamily="34" charset="0"/>
                <a:cs typeface="Arial" panose="020B0604020202020204" pitchFamily="34" charset="0"/>
              </a:rPr>
              <a:t>The COE provides name and contact information for:</a:t>
            </a:r>
            <a:br>
              <a:rPr lang="en-US" dirty="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Primary Grant Coordinator</a:t>
            </a:r>
          </a:p>
          <a:p>
            <a:pPr marL="914400" lvl="1" indent="-4572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Secondary Grant Coordinator</a:t>
            </a:r>
          </a:p>
          <a:p>
            <a:pPr marL="914400" lvl="1" indent="-457200">
              <a:buFont typeface="Arial" panose="020B0604020202020204" pitchFamily="34" charset="0"/>
              <a:buChar char="•"/>
            </a:pPr>
            <a:r>
              <a:rPr lang="en-US" altLang="en-US" sz="2800" dirty="0">
                <a:solidFill>
                  <a:schemeClr val="tx1"/>
                </a:solidFill>
                <a:latin typeface="Arial" panose="020B0604020202020204" pitchFamily="34" charset="0"/>
                <a:cs typeface="Arial" panose="020B0604020202020204" pitchFamily="34" charset="0"/>
              </a:rPr>
              <a:t>Fiscal Coordinator</a:t>
            </a:r>
            <a:br>
              <a:rPr lang="en-US" altLang="en-US" sz="2800" dirty="0">
                <a:latin typeface="Arial" panose="020B0604020202020204" pitchFamily="34" charset="0"/>
                <a:cs typeface="Arial" panose="020B0604020202020204" pitchFamily="34" charset="0"/>
              </a:rPr>
            </a:br>
            <a:endParaRPr lang="en-US" altLang="en-US" sz="28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76F9E7D2-5168-A530-2543-CA13B2BB8FEB}"/>
              </a:ext>
            </a:extLst>
          </p:cNvPr>
          <p:cNvSpPr>
            <a:spLocks noGrp="1"/>
          </p:cNvSpPr>
          <p:nvPr>
            <p:ph type="sldNum" sz="quarter" idx="12"/>
          </p:nvPr>
        </p:nvSpPr>
        <p:spPr/>
        <p:txBody>
          <a:bodyPr/>
          <a:lstStyle/>
          <a:p>
            <a:fld id="{425B8834-9231-4E95-9474-5E208B968EA0}" type="slidenum">
              <a:rPr lang="en-US" smtClean="0"/>
              <a:pPr/>
              <a:t>62</a:t>
            </a:fld>
            <a:endParaRPr lang="en-US" dirty="0"/>
          </a:p>
        </p:txBody>
      </p:sp>
      <p:pic>
        <p:nvPicPr>
          <p:cNvPr id="5" name="Graphic 4">
            <a:extLst>
              <a:ext uri="{FF2B5EF4-FFF2-40B4-BE49-F238E27FC236}">
                <a16:creationId xmlns:a16="http://schemas.microsoft.com/office/drawing/2014/main" id="{54919C3B-EF0F-8225-F263-864ABEBD850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0702" y="78625"/>
            <a:ext cx="1750514" cy="1750514"/>
          </a:xfrm>
          <a:prstGeom prst="rect">
            <a:avLst/>
          </a:prstGeom>
        </p:spPr>
      </p:pic>
    </p:spTree>
    <p:extLst>
      <p:ext uri="{BB962C8B-B14F-4D97-AF65-F5344CB8AC3E}">
        <p14:creationId xmlns:p14="http://schemas.microsoft.com/office/powerpoint/2010/main" val="2691080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C87AE-AE36-0041-EA9B-CE3D9739CA9C}"/>
              </a:ext>
            </a:extLst>
          </p:cNvPr>
          <p:cNvSpPr>
            <a:spLocks noGrp="1"/>
          </p:cNvSpPr>
          <p:nvPr>
            <p:ph type="title"/>
          </p:nvPr>
        </p:nvSpPr>
        <p:spPr/>
        <p:txBody>
          <a:bodyPr>
            <a:normAutofit/>
          </a:bodyPr>
          <a:lstStyle/>
          <a:p>
            <a:r>
              <a:rPr lang="en-US" sz="4400" dirty="0">
                <a:solidFill>
                  <a:schemeClr val="tx1"/>
                </a:solidFill>
              </a:rPr>
              <a:t>Section 3: COE Information (3)</a:t>
            </a:r>
          </a:p>
        </p:txBody>
      </p:sp>
      <p:sp>
        <p:nvSpPr>
          <p:cNvPr id="3" name="Content Placeholder 2">
            <a:extLst>
              <a:ext uri="{FF2B5EF4-FFF2-40B4-BE49-F238E27FC236}">
                <a16:creationId xmlns:a16="http://schemas.microsoft.com/office/drawing/2014/main" id="{33E2280A-B9D7-8A70-4F84-EB330EE1D39F}"/>
              </a:ext>
            </a:extLst>
          </p:cNvPr>
          <p:cNvSpPr>
            <a:spLocks noGrp="1"/>
          </p:cNvSpPr>
          <p:nvPr>
            <p:ph idx="1"/>
          </p:nvPr>
        </p:nvSpPr>
        <p:spPr>
          <a:xfrm>
            <a:off x="1097280" y="1845733"/>
            <a:ext cx="10058400" cy="4499083"/>
          </a:xfrm>
        </p:spPr>
        <p:txBody>
          <a:bodyPr>
            <a:noAutofit/>
          </a:bodyPr>
          <a:lstStyle/>
          <a:p>
            <a:pPr marL="0" indent="0" eaLnBrk="1" hangingPunct="1">
              <a:lnSpc>
                <a:spcPct val="100000"/>
              </a:lnSpc>
              <a:spcBef>
                <a:spcPts val="600"/>
              </a:spcBef>
              <a:spcAft>
                <a:spcPts val="600"/>
              </a:spcAft>
              <a:buNone/>
            </a:pPr>
            <a:r>
              <a:rPr lang="en-US" altLang="en-US" sz="2400" dirty="0">
                <a:solidFill>
                  <a:schemeClr val="tx1"/>
                </a:solidFill>
                <a:latin typeface="Arial" panose="020B0604020202020204" pitchFamily="34" charset="0"/>
                <a:cs typeface="Arial" panose="020B0604020202020204" pitchFamily="34" charset="0"/>
              </a:rPr>
              <a:t>The required information for each coordinator is:</a:t>
            </a:r>
          </a:p>
          <a:p>
            <a:pPr marL="914400" lvl="1" indent="-450850">
              <a:lnSpc>
                <a:spcPct val="100000"/>
              </a:lnSpc>
              <a:spcBef>
                <a:spcPts val="600"/>
              </a:spcBef>
              <a:spcAft>
                <a:spcPts val="600"/>
              </a:spcAft>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First and Last Name</a:t>
            </a:r>
          </a:p>
          <a:p>
            <a:pPr marL="914400" lvl="1" indent="-450850">
              <a:lnSpc>
                <a:spcPct val="100000"/>
              </a:lnSpc>
              <a:spcBef>
                <a:spcPts val="600"/>
              </a:spcBef>
              <a:spcAft>
                <a:spcPts val="600"/>
              </a:spcAft>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Title </a:t>
            </a:r>
          </a:p>
          <a:p>
            <a:pPr marL="914400" lvl="1" indent="-450850">
              <a:lnSpc>
                <a:spcPct val="100000"/>
              </a:lnSpc>
              <a:spcBef>
                <a:spcPts val="600"/>
              </a:spcBef>
              <a:spcAft>
                <a:spcPts val="600"/>
              </a:spcAft>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Phone </a:t>
            </a:r>
          </a:p>
          <a:p>
            <a:pPr marL="914400" lvl="1" indent="-450850">
              <a:lnSpc>
                <a:spcPct val="100000"/>
              </a:lnSpc>
              <a:spcBef>
                <a:spcPts val="600"/>
              </a:spcBef>
              <a:spcAft>
                <a:spcPts val="600"/>
              </a:spcAft>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Email</a:t>
            </a:r>
          </a:p>
          <a:p>
            <a:pPr marL="0" indent="0" eaLnBrk="1" hangingPunct="1">
              <a:lnSpc>
                <a:spcPct val="100000"/>
              </a:lnSpc>
              <a:spcBef>
                <a:spcPts val="600"/>
              </a:spcBef>
              <a:spcAft>
                <a:spcPts val="600"/>
              </a:spcAft>
              <a:buNone/>
            </a:pPr>
            <a:r>
              <a:rPr lang="en-US" altLang="en-US" sz="2400" dirty="0">
                <a:solidFill>
                  <a:schemeClr val="tx1"/>
                </a:solidFill>
                <a:latin typeface="Arial" panose="020B0604020202020204" pitchFamily="34" charset="0"/>
                <a:cs typeface="Arial" panose="020B0604020202020204" pitchFamily="34" charset="0"/>
              </a:rPr>
              <a:t>The optional information for each coordinator is:</a:t>
            </a:r>
          </a:p>
          <a:p>
            <a:pPr marL="914400" lvl="1" indent="-450850">
              <a:lnSpc>
                <a:spcPct val="100000"/>
              </a:lnSpc>
              <a:spcBef>
                <a:spcPts val="600"/>
              </a:spcBef>
              <a:spcAft>
                <a:spcPts val="600"/>
              </a:spcAft>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Extension</a:t>
            </a:r>
          </a:p>
          <a:p>
            <a:pPr marL="914400" lvl="1" indent="-450850">
              <a:lnSpc>
                <a:spcPct val="100000"/>
              </a:lnSpc>
              <a:spcBef>
                <a:spcPts val="600"/>
              </a:spcBef>
              <a:spcAft>
                <a:spcPts val="600"/>
              </a:spcAft>
              <a:buFont typeface="Arial" panose="020B0604020202020204" pitchFamily="34" charset="0"/>
              <a:buChar char="•"/>
            </a:pPr>
            <a:r>
              <a:rPr lang="en-US" altLang="en-US" dirty="0">
                <a:solidFill>
                  <a:schemeClr val="tx1"/>
                </a:solidFill>
                <a:latin typeface="Arial" panose="020B0604020202020204" pitchFamily="34" charset="0"/>
                <a:cs typeface="Arial" panose="020B0604020202020204" pitchFamily="34" charset="0"/>
              </a:rPr>
              <a:t>FAX</a:t>
            </a:r>
          </a:p>
          <a:p>
            <a:endParaRPr lang="en-US" sz="2400" dirty="0"/>
          </a:p>
        </p:txBody>
      </p:sp>
      <p:sp>
        <p:nvSpPr>
          <p:cNvPr id="4" name="Slide Number Placeholder 3">
            <a:extLst>
              <a:ext uri="{FF2B5EF4-FFF2-40B4-BE49-F238E27FC236}">
                <a16:creationId xmlns:a16="http://schemas.microsoft.com/office/drawing/2014/main" id="{CC765AD2-17B0-E1AC-3F8A-1E0B1D5EB1D6}"/>
              </a:ext>
            </a:extLst>
          </p:cNvPr>
          <p:cNvSpPr>
            <a:spLocks noGrp="1"/>
          </p:cNvSpPr>
          <p:nvPr>
            <p:ph type="sldNum" sz="quarter" idx="12"/>
          </p:nvPr>
        </p:nvSpPr>
        <p:spPr/>
        <p:txBody>
          <a:bodyPr/>
          <a:lstStyle/>
          <a:p>
            <a:fld id="{425B8834-9231-4E95-9474-5E208B968EA0}" type="slidenum">
              <a:rPr lang="en-US" smtClean="0"/>
              <a:pPr/>
              <a:t>63</a:t>
            </a:fld>
            <a:endParaRPr lang="en-US" dirty="0"/>
          </a:p>
        </p:txBody>
      </p:sp>
      <p:pic>
        <p:nvPicPr>
          <p:cNvPr id="5" name="Graphic 4">
            <a:extLst>
              <a:ext uri="{FF2B5EF4-FFF2-40B4-BE49-F238E27FC236}">
                <a16:creationId xmlns:a16="http://schemas.microsoft.com/office/drawing/2014/main" id="{6892034E-CB3B-70AF-821B-D9801639604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80702" y="78625"/>
            <a:ext cx="1750514" cy="1750514"/>
          </a:xfrm>
          <a:prstGeom prst="rect">
            <a:avLst/>
          </a:prstGeom>
        </p:spPr>
      </p:pic>
    </p:spTree>
    <p:extLst>
      <p:ext uri="{BB962C8B-B14F-4D97-AF65-F5344CB8AC3E}">
        <p14:creationId xmlns:p14="http://schemas.microsoft.com/office/powerpoint/2010/main" val="3116632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E667-8C97-B4F8-A007-7EAC0D544BB6}"/>
              </a:ext>
            </a:extLst>
          </p:cNvPr>
          <p:cNvSpPr>
            <a:spLocks noGrp="1"/>
          </p:cNvSpPr>
          <p:nvPr>
            <p:ph type="title"/>
          </p:nvPr>
        </p:nvSpPr>
        <p:spPr/>
        <p:txBody>
          <a:bodyPr>
            <a:normAutofit/>
          </a:bodyPr>
          <a:lstStyle/>
          <a:p>
            <a:r>
              <a:rPr lang="en-US" sz="4400" dirty="0">
                <a:solidFill>
                  <a:schemeClr val="tx1"/>
                </a:solidFill>
              </a:rPr>
              <a:t>Section 3: COE Information (4)</a:t>
            </a:r>
          </a:p>
        </p:txBody>
      </p:sp>
      <p:sp>
        <p:nvSpPr>
          <p:cNvPr id="3" name="Content Placeholder 2">
            <a:extLst>
              <a:ext uri="{FF2B5EF4-FFF2-40B4-BE49-F238E27FC236}">
                <a16:creationId xmlns:a16="http://schemas.microsoft.com/office/drawing/2014/main" id="{02641A23-9EA2-B7D3-8C93-BD2F41BD02B0}"/>
              </a:ext>
            </a:extLst>
          </p:cNvPr>
          <p:cNvSpPr>
            <a:spLocks noGrp="1"/>
          </p:cNvSpPr>
          <p:nvPr>
            <p:ph idx="1"/>
          </p:nvPr>
        </p:nvSpPr>
        <p:spPr/>
        <p:txBody>
          <a:bodyPr>
            <a:noAutofit/>
          </a:bodyPr>
          <a:lstStyle/>
          <a:p>
            <a:pPr marL="0" indent="0">
              <a:spcBef>
                <a:spcPts val="0"/>
              </a:spcBef>
              <a:buNone/>
              <a:defRPr/>
            </a:pPr>
            <a:r>
              <a:rPr lang="en-US" dirty="0">
                <a:solidFill>
                  <a:schemeClr val="tx1"/>
                </a:solidFill>
                <a:latin typeface="Arial" panose="020B0604020202020204" pitchFamily="34" charset="0"/>
                <a:ea typeface="Arial" panose="020B0604020202020204" pitchFamily="34" charset="0"/>
                <a:cs typeface="Arial" panose="020B0604020202020204" pitchFamily="34" charset="0"/>
              </a:rPr>
              <a:t>If the information is inaccurate, </a:t>
            </a:r>
            <a:r>
              <a:rPr lang="en-US" b="1" dirty="0">
                <a:solidFill>
                  <a:schemeClr val="tx1"/>
                </a:solidFill>
                <a:latin typeface="Arial" panose="020B0604020202020204" pitchFamily="34" charset="0"/>
                <a:cs typeface="Arial" panose="020B0604020202020204" pitchFamily="34" charset="0"/>
              </a:rPr>
              <a:t>do not</a:t>
            </a:r>
            <a:r>
              <a:rPr lang="en-US" dirty="0">
                <a:solidFill>
                  <a:schemeClr val="tx1"/>
                </a:solidFill>
                <a:latin typeface="Arial" panose="020B0604020202020204" pitchFamily="34" charset="0"/>
                <a:cs typeface="Arial" panose="020B0604020202020204" pitchFamily="34" charset="0"/>
              </a:rPr>
              <a:t> submit the application. </a:t>
            </a:r>
          </a:p>
          <a:p>
            <a:pPr marL="0" indent="0">
              <a:spcBef>
                <a:spcPts val="0"/>
              </a:spcBef>
              <a:buNone/>
              <a:defRPr/>
            </a:pPr>
            <a:endParaRPr lang="en-US"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dirty="0">
                <a:solidFill>
                  <a:schemeClr val="tx1"/>
                </a:solidFill>
                <a:latin typeface="Arial" panose="020B0604020202020204" pitchFamily="34" charset="0"/>
                <a:cs typeface="Arial" panose="020B0604020202020204" pitchFamily="34" charset="0"/>
              </a:rPr>
              <a:t>Use the “</a:t>
            </a:r>
            <a:r>
              <a:rPr lang="en-US" b="1" dirty="0">
                <a:solidFill>
                  <a:schemeClr val="tx1"/>
                </a:solidFill>
                <a:latin typeface="Arial" panose="020B0604020202020204" pitchFamily="34" charset="0"/>
                <a:cs typeface="Arial" panose="020B0604020202020204" pitchFamily="34" charset="0"/>
              </a:rPr>
              <a:t>Save and Logoff</a:t>
            </a:r>
            <a:r>
              <a:rPr lang="en-US" dirty="0">
                <a:solidFill>
                  <a:schemeClr val="tx1"/>
                </a:solidFill>
                <a:latin typeface="Arial" panose="020B0604020202020204" pitchFamily="34" charset="0"/>
                <a:cs typeface="Arial" panose="020B0604020202020204" pitchFamily="34" charset="0"/>
              </a:rPr>
              <a:t>” button and contact the School Improvement and Support Office for assistance.</a:t>
            </a:r>
          </a:p>
          <a:p>
            <a:pPr marL="0" indent="0" algn="ctr">
              <a:spcBef>
                <a:spcPts val="0"/>
              </a:spcBef>
              <a:buNone/>
              <a:defRPr/>
            </a:pPr>
            <a:r>
              <a:rPr lang="en-US" dirty="0">
                <a:solidFill>
                  <a:schemeClr val="tx1"/>
                </a:solidFill>
                <a:latin typeface="Arial" panose="020B0604020202020204" pitchFamily="34" charset="0"/>
                <a:cs typeface="Arial" panose="020B0604020202020204" pitchFamily="34" charset="0"/>
              </a:rPr>
              <a:t> 	</a:t>
            </a:r>
          </a:p>
          <a:p>
            <a:pPr marL="0" indent="0" algn="ctr">
              <a:spcBef>
                <a:spcPts val="0"/>
              </a:spcBef>
              <a:buNone/>
              <a:defRPr/>
            </a:pPr>
            <a:r>
              <a:rPr lang="en-US" dirty="0">
                <a:solidFill>
                  <a:schemeClr val="tx1"/>
                </a:solidFill>
                <a:latin typeface="Arial" panose="020B0604020202020204" pitchFamily="34" charset="0"/>
                <a:cs typeface="Arial" panose="020B0604020202020204" pitchFamily="34" charset="0"/>
              </a:rPr>
              <a:t>Phone: 916-319-0833 </a:t>
            </a:r>
          </a:p>
          <a:p>
            <a:pPr marL="201163" lvl="1" indent="0" algn="ctr">
              <a:spcBef>
                <a:spcPts val="0"/>
              </a:spcBef>
              <a:buNone/>
              <a:defRPr/>
            </a:pPr>
            <a:r>
              <a:rPr lang="en-US" sz="2800" dirty="0">
                <a:solidFill>
                  <a:schemeClr val="tx1"/>
                </a:solidFill>
                <a:latin typeface="Arial" panose="020B0604020202020204" pitchFamily="34" charset="0"/>
                <a:cs typeface="Arial" panose="020B0604020202020204" pitchFamily="34" charset="0"/>
              </a:rPr>
              <a:t>Email: </a:t>
            </a:r>
            <a:r>
              <a:rPr lang="en-US" sz="28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ESSACOE@cde.ca.gov</a:t>
            </a:r>
            <a:endParaRPr lang="en-US" sz="2800" dirty="0">
              <a:solidFill>
                <a:srgbClr val="0070C0"/>
              </a:solidFill>
              <a:latin typeface="Arial" panose="020B0604020202020204" pitchFamily="34" charset="0"/>
              <a:cs typeface="Arial" panose="020B0604020202020204" pitchFamily="34" charset="0"/>
            </a:endParaRPr>
          </a:p>
          <a:p>
            <a:pPr marL="0" lvl="1" indent="0">
              <a:spcBef>
                <a:spcPts val="0"/>
              </a:spcBef>
              <a:buNone/>
              <a:defRPr/>
            </a:pPr>
            <a:endParaRPr lang="en-US" sz="2800" dirty="0">
              <a:solidFill>
                <a:schemeClr val="tx1"/>
              </a:solidFill>
              <a:latin typeface="Arial" panose="020B0604020202020204" pitchFamily="34" charset="0"/>
              <a:cs typeface="Arial" panose="020B0604020202020204" pitchFamily="34" charset="0"/>
            </a:endParaRPr>
          </a:p>
          <a:p>
            <a:pPr marL="0" lvl="1" indent="0">
              <a:spcBef>
                <a:spcPts val="0"/>
              </a:spcBef>
              <a:buNone/>
              <a:defRPr/>
            </a:pPr>
            <a:r>
              <a:rPr lang="en-US" sz="2800" dirty="0">
                <a:solidFill>
                  <a:schemeClr val="tx1"/>
                </a:solidFill>
                <a:latin typeface="Arial" panose="020B0604020202020204" pitchFamily="34" charset="0"/>
                <a:cs typeface="Arial" panose="020B0604020202020204" pitchFamily="34" charset="0"/>
              </a:rPr>
              <a:t>If the information is correct and you want to continue, select the </a:t>
            </a:r>
            <a:r>
              <a:rPr lang="en-US" sz="2800" b="1" dirty="0">
                <a:solidFill>
                  <a:schemeClr val="tx1"/>
                </a:solidFill>
                <a:latin typeface="Arial" panose="020B0604020202020204" pitchFamily="34" charset="0"/>
                <a:cs typeface="Arial" panose="020B0604020202020204" pitchFamily="34" charset="0"/>
              </a:rPr>
              <a:t>“Save and Continue to Section 4” </a:t>
            </a:r>
            <a:r>
              <a:rPr lang="en-US" sz="2800" dirty="0">
                <a:solidFill>
                  <a:schemeClr val="tx1"/>
                </a:solidFill>
                <a:latin typeface="Arial" panose="020B0604020202020204" pitchFamily="34" charset="0"/>
                <a:cs typeface="Arial" panose="020B0604020202020204" pitchFamily="34" charset="0"/>
              </a:rPr>
              <a:t>button.</a:t>
            </a:r>
          </a:p>
          <a:p>
            <a:pPr marL="0" indent="0">
              <a:buNone/>
            </a:pPr>
            <a:endParaRPr lang="en-US" sz="2400" dirty="0"/>
          </a:p>
        </p:txBody>
      </p:sp>
      <p:sp>
        <p:nvSpPr>
          <p:cNvPr id="4" name="Slide Number Placeholder 3">
            <a:extLst>
              <a:ext uri="{FF2B5EF4-FFF2-40B4-BE49-F238E27FC236}">
                <a16:creationId xmlns:a16="http://schemas.microsoft.com/office/drawing/2014/main" id="{D150BC6A-DDB2-D919-E1FD-178435B2DB88}"/>
              </a:ext>
            </a:extLst>
          </p:cNvPr>
          <p:cNvSpPr>
            <a:spLocks noGrp="1"/>
          </p:cNvSpPr>
          <p:nvPr>
            <p:ph type="sldNum" sz="quarter" idx="12"/>
          </p:nvPr>
        </p:nvSpPr>
        <p:spPr/>
        <p:txBody>
          <a:bodyPr/>
          <a:lstStyle/>
          <a:p>
            <a:fld id="{425B8834-9231-4E95-9474-5E208B968EA0}" type="slidenum">
              <a:rPr lang="en-US" smtClean="0"/>
              <a:pPr/>
              <a:t>64</a:t>
            </a:fld>
            <a:endParaRPr lang="en-US" dirty="0"/>
          </a:p>
        </p:txBody>
      </p:sp>
      <p:pic>
        <p:nvPicPr>
          <p:cNvPr id="5" name="Graphic 4">
            <a:extLst>
              <a:ext uri="{FF2B5EF4-FFF2-40B4-BE49-F238E27FC236}">
                <a16:creationId xmlns:a16="http://schemas.microsoft.com/office/drawing/2014/main" id="{5F922D35-2F87-5BB8-4954-5A470D52261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80702" y="78625"/>
            <a:ext cx="1750514" cy="1750514"/>
          </a:xfrm>
          <a:prstGeom prst="rect">
            <a:avLst/>
          </a:prstGeom>
        </p:spPr>
      </p:pic>
    </p:spTree>
    <p:extLst>
      <p:ext uri="{BB962C8B-B14F-4D97-AF65-F5344CB8AC3E}">
        <p14:creationId xmlns:p14="http://schemas.microsoft.com/office/powerpoint/2010/main" val="944461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B395-D350-8A32-A563-15844F8DE50B}"/>
              </a:ext>
            </a:extLst>
          </p:cNvPr>
          <p:cNvSpPr>
            <a:spLocks noGrp="1"/>
          </p:cNvSpPr>
          <p:nvPr>
            <p:ph type="title"/>
          </p:nvPr>
        </p:nvSpPr>
        <p:spPr/>
        <p:txBody>
          <a:bodyPr>
            <a:normAutofit/>
          </a:bodyPr>
          <a:lstStyle/>
          <a:p>
            <a:r>
              <a:rPr lang="en-US" sz="4400" dirty="0">
                <a:solidFill>
                  <a:schemeClr val="tx1"/>
                </a:solidFill>
              </a:rPr>
              <a:t>Section 4: Budget</a:t>
            </a:r>
          </a:p>
        </p:txBody>
      </p:sp>
      <p:sp>
        <p:nvSpPr>
          <p:cNvPr id="3" name="Content Placeholder 2">
            <a:extLst>
              <a:ext uri="{FF2B5EF4-FFF2-40B4-BE49-F238E27FC236}">
                <a16:creationId xmlns:a16="http://schemas.microsoft.com/office/drawing/2014/main" id="{C32C97BE-BCDC-4E7D-CFDB-331F3C9FF1F8}"/>
              </a:ext>
            </a:extLst>
          </p:cNvPr>
          <p:cNvSpPr>
            <a:spLocks noGrp="1"/>
          </p:cNvSpPr>
          <p:nvPr>
            <p:ph idx="1"/>
          </p:nvPr>
        </p:nvSpPr>
        <p:spPr/>
        <p:txBody>
          <a:bodyPr>
            <a:normAutofit lnSpcReduction="10000"/>
          </a:bodyPr>
          <a:lstStyle/>
          <a:p>
            <a:pPr marL="0" indent="0">
              <a:spcBef>
                <a:spcPts val="0"/>
              </a:spcBef>
              <a:buNone/>
              <a:defRPr/>
            </a:pPr>
            <a:r>
              <a:rPr lang="en-US" altLang="en-US" sz="2800" dirty="0">
                <a:solidFill>
                  <a:schemeClr val="tx1"/>
                </a:solidFill>
                <a:latin typeface="Arial" panose="020B0604020202020204" pitchFamily="34" charset="0"/>
                <a:cs typeface="Arial" panose="020B0604020202020204" pitchFamily="34" charset="0"/>
              </a:rPr>
              <a:t>Provide an expenditure description for </a:t>
            </a:r>
            <a:r>
              <a:rPr lang="en-US" altLang="en-US" sz="2800" b="1" dirty="0">
                <a:solidFill>
                  <a:schemeClr val="tx1"/>
                </a:solidFill>
                <a:latin typeface="Arial" panose="020B0604020202020204" pitchFamily="34" charset="0"/>
                <a:cs typeface="Arial" panose="020B0604020202020204" pitchFamily="34" charset="0"/>
              </a:rPr>
              <a:t>all</a:t>
            </a:r>
            <a:r>
              <a:rPr lang="en-US" altLang="en-US" sz="2800" dirty="0">
                <a:solidFill>
                  <a:schemeClr val="tx1"/>
                </a:solidFill>
                <a:latin typeface="Arial" panose="020B0604020202020204" pitchFamily="34" charset="0"/>
                <a:cs typeface="Arial" panose="020B0604020202020204" pitchFamily="34" charset="0"/>
              </a:rPr>
              <a:t> proposed expenditures within the major Object Codes.</a:t>
            </a:r>
          </a:p>
          <a:p>
            <a:pPr marL="0" indent="0">
              <a:spcBef>
                <a:spcPts val="0"/>
              </a:spcBef>
              <a:buNone/>
              <a:defRPr/>
            </a:pPr>
            <a:endParaRPr lang="en-US" altLang="en-US" sz="2800"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altLang="en-US" sz="2800" dirty="0">
                <a:solidFill>
                  <a:schemeClr val="tx1"/>
                </a:solidFill>
                <a:latin typeface="Arial" panose="020B0604020202020204" pitchFamily="34" charset="0"/>
                <a:cs typeface="Arial" panose="020B0604020202020204" pitchFamily="34" charset="0"/>
              </a:rPr>
              <a:t>Descriptions should directly align to the allowable use of funds described in this application and include how the costs are necessary and reasonable to execute the subgrant requirements.</a:t>
            </a:r>
          </a:p>
          <a:p>
            <a:pPr marL="0" indent="0">
              <a:spcBef>
                <a:spcPts val="0"/>
              </a:spcBef>
              <a:buNone/>
              <a:defRPr/>
            </a:pPr>
            <a:endParaRPr lang="en-US" altLang="en-US" sz="2800" dirty="0">
              <a:solidFill>
                <a:schemeClr val="tx1"/>
              </a:solidFill>
              <a:latin typeface="Arial" panose="020B0604020202020204" pitchFamily="34" charset="0"/>
              <a:cs typeface="Arial" panose="020B0604020202020204" pitchFamily="34" charset="0"/>
            </a:endParaRPr>
          </a:p>
          <a:p>
            <a:pPr marL="0" indent="0">
              <a:spcBef>
                <a:spcPts val="0"/>
              </a:spcBef>
              <a:buNone/>
              <a:defRPr/>
            </a:pPr>
            <a:r>
              <a:rPr lang="en-US" altLang="en-US" sz="2800" dirty="0">
                <a:solidFill>
                  <a:schemeClr val="tx1"/>
                </a:solidFill>
                <a:latin typeface="Arial" panose="020B0604020202020204" pitchFamily="34" charset="0"/>
                <a:cs typeface="Arial" panose="020B0604020202020204" pitchFamily="34" charset="0"/>
              </a:rPr>
              <a:t>The Total Budget Amount must match the Preliminary FY 2025</a:t>
            </a:r>
            <a:r>
              <a:rPr lang="en-US" dirty="0">
                <a:solidFill>
                  <a:schemeClr val="tx1"/>
                </a:solidFill>
                <a:latin typeface="Arial"/>
                <a:cs typeface="Calibri"/>
              </a:rPr>
              <a:t>–26</a:t>
            </a:r>
            <a:r>
              <a:rPr lang="en-US" altLang="en-US" sz="2800" dirty="0">
                <a:solidFill>
                  <a:schemeClr val="tx1"/>
                </a:solidFill>
                <a:latin typeface="Arial" panose="020B0604020202020204" pitchFamily="34" charset="0"/>
                <a:cs typeface="Arial" panose="020B0604020202020204" pitchFamily="34" charset="0"/>
              </a:rPr>
              <a:t> Allocation Amount. </a:t>
            </a:r>
            <a:r>
              <a:rPr lang="en-US" altLang="en-US" b="1" dirty="0">
                <a:solidFill>
                  <a:srgbClr val="FF0000"/>
                </a:solidFill>
                <a:latin typeface="Arial" panose="020B0604020202020204" pitchFamily="34" charset="0"/>
                <a:cs typeface="Arial" panose="020B0604020202020204" pitchFamily="34" charset="0"/>
              </a:rPr>
              <a:t>Questions/Concerns about the budget is the most common reason applications get returned!</a:t>
            </a:r>
            <a:endParaRPr lang="en-US" altLang="en-US" sz="2800" b="1"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DE920AC4-D81F-5DCE-FB8C-3FC59BE8B2C6}"/>
              </a:ext>
            </a:extLst>
          </p:cNvPr>
          <p:cNvSpPr>
            <a:spLocks noGrp="1"/>
          </p:cNvSpPr>
          <p:nvPr>
            <p:ph type="sldNum" sz="quarter" idx="12"/>
          </p:nvPr>
        </p:nvSpPr>
        <p:spPr/>
        <p:txBody>
          <a:bodyPr/>
          <a:lstStyle/>
          <a:p>
            <a:fld id="{425B8834-9231-4E95-9474-5E208B968EA0}" type="slidenum">
              <a:rPr lang="en-US" smtClean="0"/>
              <a:pPr/>
              <a:t>65</a:t>
            </a:fld>
            <a:endParaRPr lang="en-US" dirty="0"/>
          </a:p>
        </p:txBody>
      </p:sp>
      <p:sp>
        <p:nvSpPr>
          <p:cNvPr id="6" name="Rectangle 5">
            <a:extLst>
              <a:ext uri="{FF2B5EF4-FFF2-40B4-BE49-F238E27FC236}">
                <a16:creationId xmlns:a16="http://schemas.microsoft.com/office/drawing/2014/main" id="{06414064-DF89-5BBB-3DBB-989189E8CBB9}"/>
              </a:ext>
              <a:ext uri="{C183D7F6-B498-43B3-948B-1728B52AA6E4}">
                <adec:decorative xmlns:adec="http://schemas.microsoft.com/office/drawing/2017/decorative" val="1"/>
              </a:ext>
            </a:extLst>
          </p:cNvPr>
          <p:cNvSpPr/>
          <p:nvPr/>
        </p:nvSpPr>
        <p:spPr>
          <a:xfrm>
            <a:off x="10303727" y="178230"/>
            <a:ext cx="1413352" cy="1409012"/>
          </a:xfrm>
          <a:prstGeom prst="rect">
            <a:avLst/>
          </a:prstGeom>
          <a:blipFill>
            <a:blip r:embed="rId2">
              <a:biLevel thresh="75000"/>
              <a:extLs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30399678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BE875-E4D0-E760-689B-4ED38B8902C5}"/>
              </a:ext>
            </a:extLst>
          </p:cNvPr>
          <p:cNvSpPr>
            <a:spLocks noGrp="1"/>
          </p:cNvSpPr>
          <p:nvPr>
            <p:ph type="title"/>
          </p:nvPr>
        </p:nvSpPr>
        <p:spPr/>
        <p:txBody>
          <a:bodyPr>
            <a:normAutofit/>
          </a:bodyPr>
          <a:lstStyle/>
          <a:p>
            <a:r>
              <a:rPr lang="en-US" sz="4400" dirty="0">
                <a:solidFill>
                  <a:schemeClr val="tx1"/>
                </a:solidFill>
              </a:rPr>
              <a:t>Section 5: Signatures (1)</a:t>
            </a:r>
          </a:p>
        </p:txBody>
      </p:sp>
      <p:sp>
        <p:nvSpPr>
          <p:cNvPr id="3" name="Content Placeholder 2">
            <a:extLst>
              <a:ext uri="{FF2B5EF4-FFF2-40B4-BE49-F238E27FC236}">
                <a16:creationId xmlns:a16="http://schemas.microsoft.com/office/drawing/2014/main" id="{C7FCD0CF-24B0-2595-45D1-5D0F3BBE90C3}"/>
              </a:ext>
            </a:extLst>
          </p:cNvPr>
          <p:cNvSpPr>
            <a:spLocks noGrp="1"/>
          </p:cNvSpPr>
          <p:nvPr>
            <p:ph idx="1"/>
          </p:nvPr>
        </p:nvSpPr>
        <p:spPr>
          <a:xfrm>
            <a:off x="2458247" y="1737360"/>
            <a:ext cx="9583189" cy="4355561"/>
          </a:xfrm>
        </p:spPr>
        <p:txBody>
          <a:bodyPr>
            <a:normAutofit lnSpcReduction="10000"/>
          </a:bodyPr>
          <a:lstStyle/>
          <a:p>
            <a:pPr marL="0" indent="0">
              <a:lnSpc>
                <a:spcPct val="100000"/>
              </a:lnSpc>
              <a:spcBef>
                <a:spcPts val="0"/>
              </a:spcBef>
              <a:buNone/>
              <a:defRPr/>
            </a:pPr>
            <a:r>
              <a:rPr lang="en-US" sz="28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lnSpc>
                <a:spcPct val="100000"/>
              </a:lnSpc>
              <a:spcBef>
                <a:spcPts val="0"/>
              </a:spcBef>
              <a:buNone/>
              <a:defRPr/>
            </a:pPr>
            <a:endParaRPr lang="en-US" b="1"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US" sz="2800" b="1" dirty="0">
                <a:solidFill>
                  <a:schemeClr val="tx1"/>
                </a:solidFill>
                <a:latin typeface="Arial" panose="020B0604020202020204" pitchFamily="34" charset="0"/>
                <a:cs typeface="Arial" panose="020B0604020202020204" pitchFamily="34" charset="0"/>
              </a:rPr>
              <a:t>ASSURANCES/CERTIFICATIONS/TERMS/CONDITIONS: </a:t>
            </a:r>
          </a:p>
          <a:p>
            <a:pPr marL="701034" indent="-457200">
              <a:lnSpc>
                <a:spcPct val="100000"/>
              </a:lnSpc>
              <a:spcBef>
                <a:spcPts val="0"/>
              </a:spcBef>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As the duly authorized representative of the applicant, I have read all assurances, certifications, terms, and conditions associated with the 2025–26 ESSA CSI COE Plan Approval Application for Funding and I agree to comply with all requirements as a condition of funding.</a:t>
            </a:r>
          </a:p>
          <a:p>
            <a:pPr marL="0" indent="0">
              <a:buNone/>
            </a:pPr>
            <a:endParaRPr lang="en-US" dirty="0"/>
          </a:p>
        </p:txBody>
      </p:sp>
      <p:sp>
        <p:nvSpPr>
          <p:cNvPr id="4" name="Slide Number Placeholder 3">
            <a:extLst>
              <a:ext uri="{FF2B5EF4-FFF2-40B4-BE49-F238E27FC236}">
                <a16:creationId xmlns:a16="http://schemas.microsoft.com/office/drawing/2014/main" id="{4B9DF4E9-6139-2842-03B8-1DF8473ACFB8}"/>
              </a:ext>
            </a:extLst>
          </p:cNvPr>
          <p:cNvSpPr>
            <a:spLocks noGrp="1"/>
          </p:cNvSpPr>
          <p:nvPr>
            <p:ph type="sldNum" sz="quarter" idx="12"/>
          </p:nvPr>
        </p:nvSpPr>
        <p:spPr/>
        <p:txBody>
          <a:bodyPr/>
          <a:lstStyle/>
          <a:p>
            <a:fld id="{425B8834-9231-4E95-9474-5E208B968EA0}" type="slidenum">
              <a:rPr lang="en-US" smtClean="0"/>
              <a:pPr/>
              <a:t>66</a:t>
            </a:fld>
            <a:endParaRPr lang="en-US" dirty="0"/>
          </a:p>
        </p:txBody>
      </p:sp>
      <p:pic>
        <p:nvPicPr>
          <p:cNvPr id="5" name="Graphic 4">
            <a:extLst>
              <a:ext uri="{FF2B5EF4-FFF2-40B4-BE49-F238E27FC236}">
                <a16:creationId xmlns:a16="http://schemas.microsoft.com/office/drawing/2014/main" id="{2E9FE8B0-4BFD-34A2-0C88-2FBB4C69D22B}"/>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0915" y="3290614"/>
            <a:ext cx="1990493" cy="1990493"/>
          </a:xfrm>
          <a:prstGeom prst="rect">
            <a:avLst/>
          </a:prstGeom>
        </p:spPr>
      </p:pic>
      <p:pic>
        <p:nvPicPr>
          <p:cNvPr id="6" name="Graphic 5">
            <a:extLst>
              <a:ext uri="{FF2B5EF4-FFF2-40B4-BE49-F238E27FC236}">
                <a16:creationId xmlns:a16="http://schemas.microsoft.com/office/drawing/2014/main" id="{E973CB29-9BBB-A883-9AE2-D3F9DD00666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0702" y="78625"/>
            <a:ext cx="1750514" cy="1750514"/>
          </a:xfrm>
          <a:prstGeom prst="rect">
            <a:avLst/>
          </a:prstGeom>
        </p:spPr>
      </p:pic>
    </p:spTree>
    <p:extLst>
      <p:ext uri="{BB962C8B-B14F-4D97-AF65-F5344CB8AC3E}">
        <p14:creationId xmlns:p14="http://schemas.microsoft.com/office/powerpoint/2010/main" val="14627737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7338-5A29-FE36-9E1F-D2BA81BF2725}"/>
              </a:ext>
            </a:extLst>
          </p:cNvPr>
          <p:cNvSpPr>
            <a:spLocks noGrp="1"/>
          </p:cNvSpPr>
          <p:nvPr>
            <p:ph type="title"/>
          </p:nvPr>
        </p:nvSpPr>
        <p:spPr/>
        <p:txBody>
          <a:bodyPr>
            <a:normAutofit/>
          </a:bodyPr>
          <a:lstStyle/>
          <a:p>
            <a:r>
              <a:rPr lang="en-US" sz="4400" dirty="0">
                <a:solidFill>
                  <a:schemeClr val="tx1"/>
                </a:solidFill>
              </a:rPr>
              <a:t>Section 5: Signatures (2)</a:t>
            </a:r>
          </a:p>
        </p:txBody>
      </p:sp>
      <p:sp>
        <p:nvSpPr>
          <p:cNvPr id="3" name="Content Placeholder 2">
            <a:extLst>
              <a:ext uri="{FF2B5EF4-FFF2-40B4-BE49-F238E27FC236}">
                <a16:creationId xmlns:a16="http://schemas.microsoft.com/office/drawing/2014/main" id="{74CDE543-2890-B7B3-61B3-4400B772BFED}"/>
              </a:ext>
            </a:extLst>
          </p:cNvPr>
          <p:cNvSpPr>
            <a:spLocks noGrp="1"/>
          </p:cNvSpPr>
          <p:nvPr>
            <p:ph idx="1"/>
          </p:nvPr>
        </p:nvSpPr>
        <p:spPr>
          <a:xfrm>
            <a:off x="2511846" y="1845733"/>
            <a:ext cx="9556107" cy="4355561"/>
          </a:xfrm>
        </p:spPr>
        <p:txBody>
          <a:bodyPr>
            <a:normAutofit/>
          </a:bodyPr>
          <a:lstStyle/>
          <a:p>
            <a:pPr marL="0" indent="0">
              <a:lnSpc>
                <a:spcPct val="100000"/>
              </a:lnSpc>
              <a:spcBef>
                <a:spcPts val="1800"/>
              </a:spcBef>
              <a:spcAft>
                <a:spcPts val="600"/>
              </a:spcAft>
              <a:buNone/>
              <a:defRPr/>
            </a:pPr>
            <a:r>
              <a:rPr lang="en-US" sz="2800" dirty="0">
                <a:solidFill>
                  <a:schemeClr val="tx1"/>
                </a:solidFill>
                <a:latin typeface="Arial" panose="020B0604020202020204" pitchFamily="34" charset="0"/>
                <a:cs typeface="Arial" panose="020B0604020202020204" pitchFamily="34" charset="0"/>
              </a:rPr>
              <a:t>The County Office Superintendent or authorized designee will be prompted to check the following:</a:t>
            </a:r>
          </a:p>
          <a:p>
            <a:pPr marL="0" indent="0">
              <a:lnSpc>
                <a:spcPct val="100000"/>
              </a:lnSpc>
              <a:spcBef>
                <a:spcPts val="1800"/>
              </a:spcBef>
              <a:spcAft>
                <a:spcPts val="600"/>
              </a:spcAft>
              <a:buNone/>
              <a:defRPr/>
            </a:pPr>
            <a:r>
              <a:rPr lang="en-US" sz="2400" b="1" dirty="0">
                <a:solidFill>
                  <a:schemeClr val="tx1"/>
                </a:solidFill>
                <a:latin typeface="Arial" panose="020B0604020202020204" pitchFamily="34" charset="0"/>
                <a:cs typeface="Arial" panose="020B0604020202020204" pitchFamily="34" charset="0"/>
              </a:rPr>
              <a:t>ASSURANCES/CERTIFICATIONS/TERMS/CONDITIONS: </a:t>
            </a:r>
          </a:p>
          <a:p>
            <a:pPr marL="701034" indent="-457200">
              <a:lnSpc>
                <a:spcPct val="100000"/>
              </a:lnSpc>
              <a:spcBef>
                <a:spcPts val="0"/>
              </a:spcBef>
              <a:spcAft>
                <a:spcPts val="1600"/>
              </a:spcAft>
              <a:buClrTx/>
              <a:buSzPct val="100000"/>
              <a:buFont typeface="Arial" panose="020B0604020202020204" pitchFamily="34" charset="0"/>
              <a:buChar char="•"/>
              <a:defRPr/>
            </a:pPr>
            <a:r>
              <a:rPr lang="en-US" sz="2800" dirty="0">
                <a:solidFill>
                  <a:schemeClr val="tx1"/>
                </a:solidFill>
                <a:latin typeface="Arial" panose="020B0604020202020204" pitchFamily="34" charset="0"/>
                <a:cs typeface="Arial" panose="020B0604020202020204" pitchFamily="34" charset="0"/>
              </a:rPr>
              <a:t>I certify that all applicable state and federal rules and regulations will be observed and that to the best of my knowledge, the information contained in this application is correct and complete.</a:t>
            </a:r>
          </a:p>
          <a:p>
            <a:pPr marL="0" indent="0">
              <a:buNone/>
            </a:pPr>
            <a:endParaRPr lang="en-US" dirty="0"/>
          </a:p>
        </p:txBody>
      </p:sp>
      <p:sp>
        <p:nvSpPr>
          <p:cNvPr id="4" name="Slide Number Placeholder 3">
            <a:extLst>
              <a:ext uri="{FF2B5EF4-FFF2-40B4-BE49-F238E27FC236}">
                <a16:creationId xmlns:a16="http://schemas.microsoft.com/office/drawing/2014/main" id="{C0E848D9-0E69-9E97-C72B-5C124E5B96D9}"/>
              </a:ext>
            </a:extLst>
          </p:cNvPr>
          <p:cNvSpPr>
            <a:spLocks noGrp="1"/>
          </p:cNvSpPr>
          <p:nvPr>
            <p:ph type="sldNum" sz="quarter" idx="12"/>
          </p:nvPr>
        </p:nvSpPr>
        <p:spPr/>
        <p:txBody>
          <a:bodyPr/>
          <a:lstStyle/>
          <a:p>
            <a:fld id="{425B8834-9231-4E95-9474-5E208B968EA0}" type="slidenum">
              <a:rPr lang="en-US" smtClean="0"/>
              <a:pPr/>
              <a:t>67</a:t>
            </a:fld>
            <a:endParaRPr lang="en-US" dirty="0"/>
          </a:p>
        </p:txBody>
      </p:sp>
      <p:pic>
        <p:nvPicPr>
          <p:cNvPr id="5" name="Graphic 4">
            <a:extLst>
              <a:ext uri="{FF2B5EF4-FFF2-40B4-BE49-F238E27FC236}">
                <a16:creationId xmlns:a16="http://schemas.microsoft.com/office/drawing/2014/main" id="{0AB64369-C91F-2A4A-FE0C-3F09157BEC4C}"/>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1353" y="3344800"/>
            <a:ext cx="1990493" cy="1990493"/>
          </a:xfrm>
          <a:prstGeom prst="rect">
            <a:avLst/>
          </a:prstGeom>
        </p:spPr>
      </p:pic>
      <p:pic>
        <p:nvPicPr>
          <p:cNvPr id="6" name="Graphic 5">
            <a:extLst>
              <a:ext uri="{FF2B5EF4-FFF2-40B4-BE49-F238E27FC236}">
                <a16:creationId xmlns:a16="http://schemas.microsoft.com/office/drawing/2014/main" id="{78D9B6F8-2762-ABEE-A3E5-0EC7D317E21B}"/>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80702" y="78625"/>
            <a:ext cx="1750514" cy="1750514"/>
          </a:xfrm>
          <a:prstGeom prst="rect">
            <a:avLst/>
          </a:prstGeom>
        </p:spPr>
      </p:pic>
    </p:spTree>
    <p:extLst>
      <p:ext uri="{BB962C8B-B14F-4D97-AF65-F5344CB8AC3E}">
        <p14:creationId xmlns:p14="http://schemas.microsoft.com/office/powerpoint/2010/main" val="3060799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1D76-26CD-D0C3-B60A-27B60A174E19}"/>
              </a:ext>
            </a:extLst>
          </p:cNvPr>
          <p:cNvSpPr>
            <a:spLocks noGrp="1"/>
          </p:cNvSpPr>
          <p:nvPr>
            <p:ph type="title"/>
          </p:nvPr>
        </p:nvSpPr>
        <p:spPr/>
        <p:txBody>
          <a:bodyPr>
            <a:normAutofit/>
          </a:bodyPr>
          <a:lstStyle/>
          <a:p>
            <a:r>
              <a:rPr lang="en-US" sz="4400" dirty="0">
                <a:solidFill>
                  <a:schemeClr val="tx1"/>
                </a:solidFill>
              </a:rPr>
              <a:t>Application Status</a:t>
            </a:r>
          </a:p>
        </p:txBody>
      </p:sp>
      <p:sp>
        <p:nvSpPr>
          <p:cNvPr id="3" name="Content Placeholder 2">
            <a:extLst>
              <a:ext uri="{FF2B5EF4-FFF2-40B4-BE49-F238E27FC236}">
                <a16:creationId xmlns:a16="http://schemas.microsoft.com/office/drawing/2014/main" id="{95E4A2FF-A2FD-A7EE-0F58-DCB31C9D54C8}"/>
              </a:ext>
            </a:extLst>
          </p:cNvPr>
          <p:cNvSpPr>
            <a:spLocks noGrp="1"/>
          </p:cNvSpPr>
          <p:nvPr>
            <p:ph idx="1"/>
          </p:nvPr>
        </p:nvSpPr>
        <p:spPr>
          <a:xfrm>
            <a:off x="1097280" y="1845733"/>
            <a:ext cx="10058400" cy="1838761"/>
          </a:xfrm>
        </p:spPr>
        <p:txBody>
          <a:bodyPr/>
          <a:lstStyle/>
          <a:p>
            <a:pPr marL="0" indent="0" defTabSz="457189">
              <a:spcBef>
                <a:spcPts val="0"/>
              </a:spcBef>
              <a:buNone/>
            </a:pPr>
            <a:r>
              <a:rPr lang="en-US" sz="2800" dirty="0">
                <a:solidFill>
                  <a:schemeClr val="tx1"/>
                </a:solidFill>
                <a:latin typeface="Arial" panose="020B0604020202020204" pitchFamily="34" charset="0"/>
                <a:cs typeface="Arial" panose="020B0604020202020204" pitchFamily="34" charset="0"/>
              </a:rPr>
              <a:t>The COE should adhere to its record retention policies and print this application for record keeping.</a:t>
            </a:r>
          </a:p>
          <a:p>
            <a:pPr marL="0" indent="0" defTabSz="457189">
              <a:spcBef>
                <a:spcPts val="0"/>
              </a:spcBef>
              <a:buNone/>
            </a:pPr>
            <a:endParaRPr lang="en-US" sz="2800" dirty="0">
              <a:solidFill>
                <a:schemeClr val="tx1"/>
              </a:solidFill>
              <a:latin typeface="Arial" panose="020B0604020202020204" pitchFamily="34" charset="0"/>
              <a:cs typeface="Arial" panose="020B0604020202020204" pitchFamily="34" charset="0"/>
            </a:endParaRPr>
          </a:p>
          <a:p>
            <a:pPr marL="0" indent="0" defTabSz="457189">
              <a:spcBef>
                <a:spcPts val="0"/>
              </a:spcBef>
              <a:buNone/>
            </a:pPr>
            <a:r>
              <a:rPr lang="en-US" sz="2800" dirty="0">
                <a:solidFill>
                  <a:schemeClr val="tx1"/>
                </a:solidFill>
                <a:latin typeface="Arial" panose="020B0604020202020204" pitchFamily="34" charset="0"/>
                <a:cs typeface="Arial" panose="020B0604020202020204" pitchFamily="34" charset="0"/>
              </a:rPr>
              <a:t>Application Submission and Review History:</a:t>
            </a:r>
          </a:p>
          <a:p>
            <a:endParaRPr lang="en-US" dirty="0"/>
          </a:p>
        </p:txBody>
      </p:sp>
      <p:graphicFrame>
        <p:nvGraphicFramePr>
          <p:cNvPr id="5" name="Table 4" descr="Submission and review history table with five columns: Application version, Application Status, Date and Time, Name, and Notes.">
            <a:extLst>
              <a:ext uri="{FF2B5EF4-FFF2-40B4-BE49-F238E27FC236}">
                <a16:creationId xmlns:a16="http://schemas.microsoft.com/office/drawing/2014/main" id="{33316421-0C9B-DE68-2B36-7430D6CE1450}"/>
              </a:ext>
            </a:extLst>
          </p:cNvPr>
          <p:cNvGraphicFramePr>
            <a:graphicFrameLocks noGrp="1"/>
          </p:cNvGraphicFramePr>
          <p:nvPr>
            <p:extLst>
              <p:ext uri="{D42A27DB-BD31-4B8C-83A1-F6EECF244321}">
                <p14:modId xmlns:p14="http://schemas.microsoft.com/office/powerpoint/2010/main" val="4162042183"/>
              </p:ext>
            </p:extLst>
          </p:nvPr>
        </p:nvGraphicFramePr>
        <p:xfrm>
          <a:off x="1189864" y="3684494"/>
          <a:ext cx="9965816" cy="2406622"/>
        </p:xfrm>
        <a:graphic>
          <a:graphicData uri="http://schemas.openxmlformats.org/drawingml/2006/table">
            <a:tbl>
              <a:tblPr firstRow="1" firstCol="1" bandRow="1"/>
              <a:tblGrid>
                <a:gridCol w="2243020">
                  <a:extLst>
                    <a:ext uri="{9D8B030D-6E8A-4147-A177-3AD203B41FA5}">
                      <a16:colId xmlns:a16="http://schemas.microsoft.com/office/drawing/2014/main" val="20000"/>
                    </a:ext>
                  </a:extLst>
                </a:gridCol>
                <a:gridCol w="2329910">
                  <a:extLst>
                    <a:ext uri="{9D8B030D-6E8A-4147-A177-3AD203B41FA5}">
                      <a16:colId xmlns:a16="http://schemas.microsoft.com/office/drawing/2014/main" val="20001"/>
                    </a:ext>
                  </a:extLst>
                </a:gridCol>
                <a:gridCol w="1974960">
                  <a:extLst>
                    <a:ext uri="{9D8B030D-6E8A-4147-A177-3AD203B41FA5}">
                      <a16:colId xmlns:a16="http://schemas.microsoft.com/office/drawing/2014/main" val="20002"/>
                    </a:ext>
                  </a:extLst>
                </a:gridCol>
                <a:gridCol w="1832520">
                  <a:extLst>
                    <a:ext uri="{9D8B030D-6E8A-4147-A177-3AD203B41FA5}">
                      <a16:colId xmlns:a16="http://schemas.microsoft.com/office/drawing/2014/main" val="20003"/>
                    </a:ext>
                  </a:extLst>
                </a:gridCol>
                <a:gridCol w="1585406">
                  <a:extLst>
                    <a:ext uri="{9D8B030D-6E8A-4147-A177-3AD203B41FA5}">
                      <a16:colId xmlns:a16="http://schemas.microsoft.com/office/drawing/2014/main" val="20004"/>
                    </a:ext>
                  </a:extLst>
                </a:gridCol>
              </a:tblGrid>
              <a:tr h="1385653">
                <a:tc>
                  <a:txBody>
                    <a:bodyPr/>
                    <a:lstStyle/>
                    <a:p>
                      <a:pPr marL="0" marR="0" algn="ctr">
                        <a:lnSpc>
                          <a:spcPct val="107000"/>
                        </a:lnSpc>
                        <a:spcBef>
                          <a:spcPts val="0"/>
                        </a:spcBef>
                        <a:spcAft>
                          <a:spcPts val="0"/>
                        </a:spcAft>
                      </a:pP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Application Version</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92A9B9"/>
                    </a:solidFill>
                  </a:tcPr>
                </a:tc>
                <a:tc>
                  <a:txBody>
                    <a:bodyPr/>
                    <a:lstStyle/>
                    <a:p>
                      <a:pPr marL="0" marR="0" algn="ctr">
                        <a:lnSpc>
                          <a:spcPct val="107000"/>
                        </a:lnSpc>
                        <a:spcBef>
                          <a:spcPts val="0"/>
                        </a:spcBef>
                        <a:spcAft>
                          <a:spcPts val="0"/>
                        </a:spcAft>
                      </a:pP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Application Status</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92A9B9"/>
                    </a:solidFill>
                  </a:tcPr>
                </a:tc>
                <a:tc>
                  <a:txBody>
                    <a:bodyPr/>
                    <a:lstStyle/>
                    <a:p>
                      <a:pPr marL="0" marR="0" algn="ctr">
                        <a:lnSpc>
                          <a:spcPct val="107000"/>
                        </a:lnSpc>
                        <a:spcBef>
                          <a:spcPts val="0"/>
                        </a:spcBef>
                        <a:spcAft>
                          <a:spcPts val="0"/>
                        </a:spcAft>
                      </a:pP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Date and Time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92A9B9"/>
                    </a:solidFill>
                  </a:tcPr>
                </a:tc>
                <a:tc>
                  <a:txBody>
                    <a:bodyPr/>
                    <a:lstStyle/>
                    <a:p>
                      <a:pPr marL="0" marR="0" algn="ctr">
                        <a:lnSpc>
                          <a:spcPct val="107000"/>
                        </a:lnSpc>
                        <a:spcBef>
                          <a:spcPts val="0"/>
                        </a:spcBef>
                        <a:spcAft>
                          <a:spcPts val="0"/>
                        </a:spcAft>
                      </a:pP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Name</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92A9B9"/>
                    </a:solidFill>
                  </a:tcPr>
                </a:tc>
                <a:tc>
                  <a:txBody>
                    <a:bodyPr/>
                    <a:lstStyle/>
                    <a:p>
                      <a:pPr marL="0" marR="0" algn="ctr">
                        <a:lnSpc>
                          <a:spcPct val="107000"/>
                        </a:lnSpc>
                        <a:spcBef>
                          <a:spcPts val="0"/>
                        </a:spcBef>
                        <a:spcAft>
                          <a:spcPts val="0"/>
                        </a:spcAft>
                      </a:pPr>
                      <a:br>
                        <a:rPr lang="en-US" sz="2400" dirty="0">
                          <a:solidFill>
                            <a:schemeClr val="tx1"/>
                          </a:solidFill>
                          <a:effectLst/>
                          <a:latin typeface="Arial" panose="020B0604020202020204" pitchFamily="34" charset="0"/>
                          <a:cs typeface="Arial" panose="020B0604020202020204" pitchFamily="34" charset="0"/>
                        </a:rPr>
                      </a:br>
                      <a:r>
                        <a:rPr lang="en-US" sz="2400" dirty="0">
                          <a:solidFill>
                            <a:schemeClr val="tx1"/>
                          </a:solidFill>
                          <a:effectLst/>
                          <a:latin typeface="Arial" panose="020B0604020202020204" pitchFamily="34" charset="0"/>
                          <a:cs typeface="Arial" panose="020B0604020202020204" pitchFamily="34" charset="0"/>
                        </a:rPr>
                        <a:t>Notes</a:t>
                      </a:r>
                      <a:endParaRPr lang="en-US" sz="2400" dirty="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T="0" marB="0">
                    <a:solidFill>
                      <a:srgbClr val="92A9B9"/>
                    </a:solidFill>
                  </a:tcPr>
                </a:tc>
                <a:extLst>
                  <a:ext uri="{0D108BD9-81ED-4DB2-BD59-A6C34878D82A}">
                    <a16:rowId xmlns:a16="http://schemas.microsoft.com/office/drawing/2014/main" val="10000"/>
                  </a:ext>
                </a:extLst>
              </a:tr>
              <a:tr h="1020969">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a:t>
                      </a:r>
                      <a:endParaRPr lang="en-US" sz="24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Submitted</a:t>
                      </a:r>
                      <a:endParaRPr lang="en-US" sz="24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1/27/26</a:t>
                      </a:r>
                      <a:endParaRPr lang="en-US" sz="2400" dirty="0">
                        <a:effectLst/>
                        <a:latin typeface="Arial" panose="020B0604020202020204" pitchFamily="34" charset="0"/>
                        <a:cs typeface="Arial" panose="020B0604020202020204" pitchFamily="34" charset="0"/>
                      </a:endParaRPr>
                    </a:p>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10:23:31</a:t>
                      </a:r>
                      <a:endParaRPr lang="en-US" sz="24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gn="ctr">
                        <a:lnSpc>
                          <a:spcPct val="107000"/>
                        </a:lnSpc>
                        <a:spcBef>
                          <a:spcPts val="0"/>
                        </a:spcBef>
                        <a:spcAft>
                          <a:spcPts val="0"/>
                        </a:spcAft>
                      </a:pPr>
                      <a:r>
                        <a:rPr lang="en-US" sz="2400" dirty="0" err="1">
                          <a:effectLst/>
                          <a:latin typeface="Arial" panose="020B0604020202020204" pitchFamily="34" charset="0"/>
                          <a:cs typeface="Arial" panose="020B0604020202020204" pitchFamily="34" charset="0"/>
                        </a:rPr>
                        <a:t>Abcdefg</a:t>
                      </a:r>
                      <a:endParaRPr lang="en-US" sz="2400" dirty="0">
                        <a:effectLst/>
                        <a:latin typeface="Arial" panose="020B0604020202020204" pitchFamily="34" charset="0"/>
                        <a:ea typeface="Arial" panose="020B0604020202020204" pitchFamily="34" charset="0"/>
                        <a:cs typeface="Arial" panose="020B0604020202020204" pitchFamily="34" charset="0"/>
                      </a:endParaRPr>
                    </a:p>
                  </a:txBody>
                  <a:tcPr marT="0" marB="0"/>
                </a:tc>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a:t>
                      </a:r>
                      <a:endParaRPr lang="en-US" sz="2400" dirty="0">
                        <a:effectLst/>
                        <a:latin typeface="Arial" panose="020B0604020202020204" pitchFamily="34" charset="0"/>
                        <a:ea typeface="Arial" panose="020B0604020202020204" pitchFamily="34" charset="0"/>
                        <a:cs typeface="Arial" panose="020B0604020202020204" pitchFamily="34" charset="0"/>
                      </a:endParaRPr>
                    </a:p>
                  </a:txBody>
                  <a:tcPr marT="0" marB="0"/>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E2D6A479-9068-8763-27C7-AA4BCDA9C289}"/>
              </a:ext>
            </a:extLst>
          </p:cNvPr>
          <p:cNvSpPr>
            <a:spLocks noGrp="1"/>
          </p:cNvSpPr>
          <p:nvPr>
            <p:ph type="sldNum" sz="quarter" idx="12"/>
          </p:nvPr>
        </p:nvSpPr>
        <p:spPr/>
        <p:txBody>
          <a:bodyPr/>
          <a:lstStyle/>
          <a:p>
            <a:fld id="{425B8834-9231-4E95-9474-5E208B968EA0}" type="slidenum">
              <a:rPr lang="en-US" smtClean="0"/>
              <a:pPr/>
              <a:t>68</a:t>
            </a:fld>
            <a:endParaRPr lang="en-US" dirty="0"/>
          </a:p>
        </p:txBody>
      </p:sp>
    </p:spTree>
    <p:extLst>
      <p:ext uri="{BB962C8B-B14F-4D97-AF65-F5344CB8AC3E}">
        <p14:creationId xmlns:p14="http://schemas.microsoft.com/office/powerpoint/2010/main" val="3046133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37EEFDC-B797-FE07-98C3-C72D34F3D7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359B45-3A3D-3777-C4DD-A510598D2C10}"/>
              </a:ext>
            </a:extLst>
          </p:cNvPr>
          <p:cNvSpPr>
            <a:spLocks noGrp="1"/>
          </p:cNvSpPr>
          <p:nvPr>
            <p:ph type="title"/>
          </p:nvPr>
        </p:nvSpPr>
        <p:spPr>
          <a:xfrm>
            <a:off x="1065197" y="5120640"/>
            <a:ext cx="10058400" cy="822960"/>
          </a:xfrm>
        </p:spPr>
        <p:txBody>
          <a:bodyPr vert="horz" lIns="91440" tIns="45720" rIns="91440" bIns="45720" rtlCol="0" anchor="b">
            <a:normAutofit/>
          </a:bodyPr>
          <a:lstStyle/>
          <a:p>
            <a:pPr algn="ctr"/>
            <a:r>
              <a:rPr lang="en-US" sz="5400" dirty="0">
                <a:solidFill>
                  <a:schemeClr val="tx1"/>
                </a:solidFill>
              </a:rPr>
              <a:t>Final Questions?</a:t>
            </a:r>
          </a:p>
        </p:txBody>
      </p:sp>
      <p:sp>
        <p:nvSpPr>
          <p:cNvPr id="4" name="Slide Number Placeholder 3">
            <a:extLst>
              <a:ext uri="{FF2B5EF4-FFF2-40B4-BE49-F238E27FC236}">
                <a16:creationId xmlns:a16="http://schemas.microsoft.com/office/drawing/2014/main" id="{289447D8-EACC-64DD-BE55-4251648CB6F1}"/>
              </a:ext>
            </a:extLst>
          </p:cNvPr>
          <p:cNvSpPr>
            <a:spLocks noGrp="1"/>
          </p:cNvSpPr>
          <p:nvPr>
            <p:ph type="sldNum" sz="quarter" idx="12"/>
          </p:nvPr>
        </p:nvSpPr>
        <p:spPr>
          <a:xfrm>
            <a:off x="9900458" y="6459785"/>
            <a:ext cx="1312025" cy="365125"/>
          </a:xfrm>
        </p:spPr>
        <p:txBody>
          <a:bodyPr vert="horz" lIns="91440" tIns="45720" rIns="91440" bIns="45720" rtlCol="0" anchor="ctr">
            <a:no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425B8834-9231-4E95-9474-5E208B968EA0}"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69</a:t>
            </a:fld>
            <a:endParaRPr kumimoji="0" lang="en-US" b="0"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a:extLst>
              <a:ext uri="{FF2B5EF4-FFF2-40B4-BE49-F238E27FC236}">
                <a16:creationId xmlns:a16="http://schemas.microsoft.com/office/drawing/2014/main" id="{6C59D46D-D4A7-D94F-204D-208349CF05AA}"/>
              </a:ext>
              <a:ext uri="{C183D7F6-B498-43B3-948B-1728B52AA6E4}">
                <adec:decorative xmlns:adec="http://schemas.microsoft.com/office/drawing/2017/decorative" val="1"/>
              </a:ext>
            </a:extLst>
          </p:cNvPr>
          <p:cNvPicPr>
            <a:picLocks noChangeAspect="1"/>
          </p:cNvPicPr>
          <p:nvPr/>
        </p:nvPicPr>
        <p:blipFill>
          <a:blip r:embed="rId2"/>
          <a:srcRect t="7998" b="24812"/>
          <a:stretch>
            <a:fillRect/>
          </a:stretch>
        </p:blipFill>
        <p:spPr>
          <a:xfrm>
            <a:off x="-32" y="10"/>
            <a:ext cx="12192031" cy="4915066"/>
          </a:xfrm>
          <a:prstGeom prst="rect">
            <a:avLst/>
          </a:prstGeom>
        </p:spPr>
      </p:pic>
      <p:sp>
        <p:nvSpPr>
          <p:cNvPr id="18" name="Rectangle 17">
            <a:extLst>
              <a:ext uri="{FF2B5EF4-FFF2-40B4-BE49-F238E27FC236}">
                <a16:creationId xmlns:a16="http://schemas.microsoft.com/office/drawing/2014/main" id="{DD792D8D-80E5-D1DE-E873-FCCC38FCD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7123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9F93B-29DD-63D4-A167-3B5C23DE5641}"/>
              </a:ext>
            </a:extLst>
          </p:cNvPr>
          <p:cNvSpPr>
            <a:spLocks noGrp="1"/>
          </p:cNvSpPr>
          <p:nvPr>
            <p:ph type="title"/>
          </p:nvPr>
        </p:nvSpPr>
        <p:spPr/>
        <p:txBody>
          <a:bodyPr/>
          <a:lstStyle/>
          <a:p>
            <a:r>
              <a:rPr lang="en-US" dirty="0">
                <a:solidFill>
                  <a:schemeClr val="tx1"/>
                </a:solidFill>
              </a:rPr>
              <a:t>Overview of Today’s Webinar</a:t>
            </a:r>
          </a:p>
        </p:txBody>
      </p:sp>
      <p:sp>
        <p:nvSpPr>
          <p:cNvPr id="3" name="Content Placeholder 2">
            <a:extLst>
              <a:ext uri="{FF2B5EF4-FFF2-40B4-BE49-F238E27FC236}">
                <a16:creationId xmlns:a16="http://schemas.microsoft.com/office/drawing/2014/main" id="{7407D487-53A1-229B-2695-4D0E206421BF}"/>
              </a:ext>
            </a:extLst>
          </p:cNvPr>
          <p:cNvSpPr>
            <a:spLocks noGrp="1"/>
          </p:cNvSpPr>
          <p:nvPr>
            <p:ph idx="1"/>
          </p:nvPr>
        </p:nvSpPr>
        <p:spPr>
          <a:xfrm>
            <a:off x="1097280" y="1845734"/>
            <a:ext cx="3227585" cy="1814471"/>
          </a:xfrm>
        </p:spPr>
        <p:txBody>
          <a:bodyPr/>
          <a:lstStyle/>
          <a:p>
            <a:pPr marL="93131" indent="0">
              <a:spcBef>
                <a:spcPts val="0"/>
              </a:spcBef>
              <a:spcAft>
                <a:spcPts val="1600"/>
              </a:spcAft>
              <a:buNone/>
              <a:defRPr/>
            </a:pPr>
            <a:r>
              <a:rPr lang="en-US" altLang="en-US" sz="3600" b="1" dirty="0">
                <a:solidFill>
                  <a:srgbClr val="00B050"/>
                </a:solidFill>
                <a:latin typeface="Arial" panose="020B0604020202020204" pitchFamily="34" charset="0"/>
                <a:cs typeface="Arial" panose="020B0604020202020204" pitchFamily="34" charset="0"/>
              </a:rPr>
              <a:t>Part 1:</a:t>
            </a:r>
          </a:p>
          <a:p>
            <a:pPr marL="93131" indent="0">
              <a:spcBef>
                <a:spcPts val="0"/>
              </a:spcBef>
              <a:spcAft>
                <a:spcPts val="1600"/>
              </a:spcAft>
              <a:buNone/>
              <a:defRPr/>
            </a:pPr>
            <a:r>
              <a:rPr lang="en-US" altLang="en-US" b="1" dirty="0">
                <a:solidFill>
                  <a:schemeClr val="tx1"/>
                </a:solidFill>
                <a:latin typeface="Arial" panose="020B0604020202020204" pitchFamily="34" charset="0"/>
                <a:cs typeface="Arial" panose="020B0604020202020204" pitchFamily="34" charset="0"/>
              </a:rPr>
              <a:t>Subgrant Information</a:t>
            </a:r>
          </a:p>
        </p:txBody>
      </p:sp>
      <p:sp>
        <p:nvSpPr>
          <p:cNvPr id="5" name="Content Placeholder 4">
            <a:extLst>
              <a:ext uri="{FF2B5EF4-FFF2-40B4-BE49-F238E27FC236}">
                <a16:creationId xmlns:a16="http://schemas.microsoft.com/office/drawing/2014/main" id="{5240A9BC-DCA7-4B6E-A7A2-7727EAEB459B}"/>
              </a:ext>
            </a:extLst>
          </p:cNvPr>
          <p:cNvSpPr>
            <a:spLocks noGrp="1"/>
          </p:cNvSpPr>
          <p:nvPr>
            <p:ph sz="quarter" idx="13"/>
          </p:nvPr>
        </p:nvSpPr>
        <p:spPr>
          <a:xfrm>
            <a:off x="4633913" y="1846263"/>
            <a:ext cx="3063875" cy="1813942"/>
          </a:xfrm>
        </p:spPr>
        <p:txBody>
          <a:bodyPr>
            <a:normAutofit/>
          </a:bodyPr>
          <a:lstStyle/>
          <a:p>
            <a:pPr marL="93131" indent="0">
              <a:spcBef>
                <a:spcPts val="0"/>
              </a:spcBef>
              <a:spcAft>
                <a:spcPts val="1600"/>
              </a:spcAft>
              <a:buNone/>
              <a:defRPr/>
            </a:pPr>
            <a:r>
              <a:rPr lang="en-US" altLang="en-US" sz="3600" b="1" dirty="0">
                <a:solidFill>
                  <a:srgbClr val="0070C0"/>
                </a:solidFill>
                <a:latin typeface="Arial" panose="020B0604020202020204" pitchFamily="34" charset="0"/>
                <a:cs typeface="Arial" panose="020B0604020202020204" pitchFamily="34" charset="0"/>
              </a:rPr>
              <a:t>Part 2:</a:t>
            </a:r>
          </a:p>
          <a:p>
            <a:pPr marL="93131" indent="0">
              <a:spcBef>
                <a:spcPts val="0"/>
              </a:spcBef>
              <a:spcAft>
                <a:spcPts val="1600"/>
              </a:spcAft>
              <a:buNone/>
              <a:defRPr/>
            </a:pPr>
            <a:r>
              <a:rPr lang="en-US" altLang="en-US" b="1" dirty="0">
                <a:solidFill>
                  <a:schemeClr val="tx1"/>
                </a:solidFill>
                <a:latin typeface="Arial" panose="020B0604020202020204" pitchFamily="34" charset="0"/>
                <a:cs typeface="Arial" panose="020B0604020202020204" pitchFamily="34" charset="0"/>
              </a:rPr>
              <a:t>Technical Assistance</a:t>
            </a:r>
          </a:p>
          <a:p>
            <a:pPr marL="0" indent="0">
              <a:buNone/>
            </a:pPr>
            <a:endParaRPr lang="en-US" dirty="0"/>
          </a:p>
        </p:txBody>
      </p:sp>
      <p:sp>
        <p:nvSpPr>
          <p:cNvPr id="6" name="Content Placeholder 5">
            <a:extLst>
              <a:ext uri="{FF2B5EF4-FFF2-40B4-BE49-F238E27FC236}">
                <a16:creationId xmlns:a16="http://schemas.microsoft.com/office/drawing/2014/main" id="{F492448A-7F8A-060B-1ABB-C9D6D4983C07}"/>
              </a:ext>
            </a:extLst>
          </p:cNvPr>
          <p:cNvSpPr>
            <a:spLocks noGrp="1"/>
          </p:cNvSpPr>
          <p:nvPr>
            <p:ph sz="quarter" idx="14"/>
          </p:nvPr>
        </p:nvSpPr>
        <p:spPr>
          <a:xfrm>
            <a:off x="7867137" y="1971216"/>
            <a:ext cx="3699979" cy="2127356"/>
          </a:xfrm>
        </p:spPr>
        <p:txBody>
          <a:bodyPr>
            <a:normAutofit fontScale="62500" lnSpcReduction="20000"/>
          </a:bodyPr>
          <a:lstStyle/>
          <a:p>
            <a:pPr marL="93131" indent="0">
              <a:spcAft>
                <a:spcPts val="1600"/>
              </a:spcAft>
              <a:buNone/>
              <a:defRPr/>
            </a:pPr>
            <a:r>
              <a:rPr lang="en-US" altLang="en-US" sz="5800" b="1" dirty="0">
                <a:solidFill>
                  <a:srgbClr val="7030A0"/>
                </a:solidFill>
                <a:latin typeface="Arial" panose="020B0604020202020204" pitchFamily="34" charset="0"/>
                <a:cs typeface="Arial" panose="020B0604020202020204" pitchFamily="34" charset="0"/>
              </a:rPr>
              <a:t>Part 3:</a:t>
            </a:r>
          </a:p>
          <a:p>
            <a:pPr marL="0" indent="0">
              <a:lnSpc>
                <a:spcPct val="110000"/>
              </a:lnSpc>
              <a:spcBef>
                <a:spcPts val="0"/>
              </a:spcBef>
              <a:spcAft>
                <a:spcPts val="1600"/>
              </a:spcAft>
              <a:buNone/>
              <a:defRPr/>
            </a:pPr>
            <a:r>
              <a:rPr lang="en-US" altLang="en-US" sz="4500" b="1" dirty="0">
                <a:solidFill>
                  <a:schemeClr val="tx1"/>
                </a:solidFill>
                <a:latin typeface="Arial" panose="020B0604020202020204" pitchFamily="34" charset="0"/>
                <a:cs typeface="Arial" panose="020B0604020202020204" pitchFamily="34" charset="0"/>
              </a:rPr>
              <a:t>Completing and Submitting the Application</a:t>
            </a:r>
          </a:p>
          <a:p>
            <a:pPr marL="0" indent="0">
              <a:buNone/>
            </a:pPr>
            <a:endParaRPr lang="en-US" dirty="0"/>
          </a:p>
        </p:txBody>
      </p:sp>
      <p:sp>
        <p:nvSpPr>
          <p:cNvPr id="4" name="Slide Number Placeholder 3">
            <a:extLst>
              <a:ext uri="{FF2B5EF4-FFF2-40B4-BE49-F238E27FC236}">
                <a16:creationId xmlns:a16="http://schemas.microsoft.com/office/drawing/2014/main" id="{0C177081-DEB0-1E1E-ED65-EDCEFD1742F5}"/>
              </a:ext>
            </a:extLst>
          </p:cNvPr>
          <p:cNvSpPr>
            <a:spLocks noGrp="1"/>
          </p:cNvSpPr>
          <p:nvPr>
            <p:ph type="sldNum" sz="quarter" idx="12"/>
          </p:nvPr>
        </p:nvSpPr>
        <p:spPr/>
        <p:txBody>
          <a:bodyPr/>
          <a:lstStyle/>
          <a:p>
            <a:fld id="{425B8834-9231-4E95-9474-5E208B968EA0}" type="slidenum">
              <a:rPr lang="en-US" smtClean="0"/>
              <a:pPr/>
              <a:t>7</a:t>
            </a:fld>
            <a:endParaRPr lang="en-US" dirty="0"/>
          </a:p>
        </p:txBody>
      </p:sp>
      <p:pic>
        <p:nvPicPr>
          <p:cNvPr id="10" name="Graphic 9">
            <a:extLst>
              <a:ext uri="{FF2B5EF4-FFF2-40B4-BE49-F238E27FC236}">
                <a16:creationId xmlns:a16="http://schemas.microsoft.com/office/drawing/2014/main" id="{F837D2E3-7AF5-9A44-7310-687BB138A52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6154" y="3774548"/>
            <a:ext cx="2127356" cy="2127356"/>
          </a:xfrm>
          <a:prstGeom prst="rect">
            <a:avLst/>
          </a:prstGeom>
        </p:spPr>
      </p:pic>
      <p:pic>
        <p:nvPicPr>
          <p:cNvPr id="11" name="Graphic 10">
            <a:extLst>
              <a:ext uri="{FF2B5EF4-FFF2-40B4-BE49-F238E27FC236}">
                <a16:creationId xmlns:a16="http://schemas.microsoft.com/office/drawing/2014/main" id="{15149816-3787-6A9E-2AAB-97510B16A01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33913" y="3774548"/>
            <a:ext cx="2127356" cy="2127356"/>
          </a:xfrm>
          <a:prstGeom prst="rect">
            <a:avLst/>
          </a:prstGeom>
        </p:spPr>
      </p:pic>
      <p:pic>
        <p:nvPicPr>
          <p:cNvPr id="12" name="Graphic 11">
            <a:extLst>
              <a:ext uri="{FF2B5EF4-FFF2-40B4-BE49-F238E27FC236}">
                <a16:creationId xmlns:a16="http://schemas.microsoft.com/office/drawing/2014/main" id="{002B4C42-A29A-E700-05DF-D97A281A47A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378520" y="3913815"/>
            <a:ext cx="1848821" cy="1848821"/>
          </a:xfrm>
          <a:prstGeom prst="rect">
            <a:avLst/>
          </a:prstGeom>
        </p:spPr>
      </p:pic>
    </p:spTree>
    <p:extLst>
      <p:ext uri="{BB962C8B-B14F-4D97-AF65-F5344CB8AC3E}">
        <p14:creationId xmlns:p14="http://schemas.microsoft.com/office/powerpoint/2010/main" val="17656553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5C6844-A9CB-87CA-7C8B-085ACAF6F890}"/>
              </a:ext>
            </a:extLst>
          </p:cNvPr>
          <p:cNvSpPr>
            <a:spLocks noGrp="1"/>
          </p:cNvSpPr>
          <p:nvPr>
            <p:ph type="title"/>
          </p:nvPr>
        </p:nvSpPr>
        <p:spPr>
          <a:xfrm>
            <a:off x="5181601" y="634946"/>
            <a:ext cx="6368142" cy="1450757"/>
          </a:xfrm>
        </p:spPr>
        <p:txBody>
          <a:bodyPr>
            <a:normAutofit/>
          </a:bodyPr>
          <a:lstStyle/>
          <a:p>
            <a:r>
              <a:rPr lang="en-US" dirty="0">
                <a:solidFill>
                  <a:schemeClr val="tx1"/>
                </a:solidFill>
              </a:rPr>
              <a:t>Feedback Helps us Continuously Improve!</a:t>
            </a:r>
          </a:p>
        </p:txBody>
      </p:sp>
      <p:pic>
        <p:nvPicPr>
          <p:cNvPr id="6" name="Picture 5">
            <a:extLst>
              <a:ext uri="{FF2B5EF4-FFF2-40B4-BE49-F238E27FC236}">
                <a16:creationId xmlns:a16="http://schemas.microsoft.com/office/drawing/2014/main" id="{6E31E070-03EF-3EA2-D245-52C25CF67D19}"/>
              </a:ext>
              <a:ext uri="{C183D7F6-B498-43B3-948B-1728B52AA6E4}">
                <adec:decorative xmlns:adec="http://schemas.microsoft.com/office/drawing/2017/decorative" val="1"/>
              </a:ext>
            </a:extLst>
          </p:cNvPr>
          <p:cNvPicPr>
            <a:picLocks noChangeAspect="1"/>
          </p:cNvPicPr>
          <p:nvPr/>
        </p:nvPicPr>
        <p:blipFill>
          <a:blip r:embed="rId3"/>
          <a:srcRect l="33887" r="28006"/>
          <a:stretch>
            <a:fillRect/>
          </a:stretch>
        </p:blipFill>
        <p:spPr>
          <a:xfrm>
            <a:off x="20" y="-12128"/>
            <a:ext cx="4654276" cy="6870127"/>
          </a:xfrm>
          <a:prstGeom prst="rect">
            <a:avLst/>
          </a:prstGeom>
        </p:spPr>
      </p:pic>
      <p:cxnSp>
        <p:nvCxnSpPr>
          <p:cNvPr id="14" name="Straight Connector 13">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9CDD8EF-3B0E-AABC-DEBE-A80594BDC5CB}"/>
              </a:ext>
            </a:extLst>
          </p:cNvPr>
          <p:cNvSpPr>
            <a:spLocks noGrp="1"/>
          </p:cNvSpPr>
          <p:nvPr>
            <p:ph idx="1"/>
          </p:nvPr>
        </p:nvSpPr>
        <p:spPr>
          <a:xfrm>
            <a:off x="5181601" y="2198914"/>
            <a:ext cx="6368142" cy="3670180"/>
          </a:xfrm>
        </p:spPr>
        <p:txBody>
          <a:bodyPr>
            <a:normAutofit/>
          </a:bodyPr>
          <a:lstStyle/>
          <a:p>
            <a:pPr marL="609585" lvl="1" indent="-364058">
              <a:spcBef>
                <a:spcPct val="0"/>
              </a:spcBef>
              <a:spcAft>
                <a:spcPts val="1600"/>
              </a:spcAft>
              <a:buClrTx/>
              <a:buSzPct val="100000"/>
              <a:buFont typeface="Arial" panose="020B0604020202020204" pitchFamily="34" charset="0"/>
              <a:buChar char="•"/>
            </a:pPr>
            <a:r>
              <a:rPr lang="en-US" altLang="en-US" dirty="0">
                <a:solidFill>
                  <a:schemeClr val="tx1"/>
                </a:solidFill>
                <a:latin typeface="Arial" panose="020B0604020202020204" pitchFamily="34" charset="0"/>
                <a:cs typeface="Calibri" panose="020F0502020204030204" pitchFamily="34" charset="0"/>
              </a:rPr>
              <a:t>In our efforts to continuously improve, we would appreciate you completing a survey.  </a:t>
            </a:r>
          </a:p>
          <a:p>
            <a:pPr marL="609585" lvl="1" indent="-364058">
              <a:spcBef>
                <a:spcPct val="0"/>
              </a:spcBef>
              <a:spcAft>
                <a:spcPts val="1600"/>
              </a:spcAft>
              <a:buClrTx/>
              <a:buSzPct val="100000"/>
              <a:buFont typeface="Arial" panose="020B0604020202020204" pitchFamily="34" charset="0"/>
              <a:buChar char="•"/>
            </a:pPr>
            <a:r>
              <a:rPr lang="en-US" altLang="en-US" dirty="0">
                <a:solidFill>
                  <a:schemeClr val="tx1"/>
                </a:solidFill>
                <a:latin typeface="Arial" panose="020B0604020202020204" pitchFamily="34" charset="0"/>
                <a:cs typeface="Calibri" panose="020F0502020204030204" pitchFamily="34" charset="0"/>
              </a:rPr>
              <a:t>The survey will be available until February 5, 2026.</a:t>
            </a:r>
          </a:p>
          <a:p>
            <a:pPr marL="609585" lvl="1" indent="-364058">
              <a:spcBef>
                <a:spcPct val="0"/>
              </a:spcBef>
              <a:spcAft>
                <a:spcPts val="1600"/>
              </a:spcAft>
              <a:buClrTx/>
              <a:buSzPct val="100000"/>
              <a:buFont typeface="Arial" panose="020B0604020202020204" pitchFamily="34" charset="0"/>
              <a:buChar char="•"/>
            </a:pPr>
            <a:r>
              <a:rPr lang="en-US" altLang="en-US" dirty="0">
                <a:solidFill>
                  <a:schemeClr val="tx1"/>
                </a:solidFill>
                <a:latin typeface="Arial" panose="020B0604020202020204" pitchFamily="34" charset="0"/>
                <a:cs typeface="Calibri" panose="020F0502020204030204" pitchFamily="34" charset="0"/>
              </a:rPr>
              <a:t>We will consider your input as we develop future webinars.</a:t>
            </a:r>
          </a:p>
          <a:p>
            <a:endParaRPr lang="en-US" dirty="0"/>
          </a:p>
        </p:txBody>
      </p:sp>
      <p:sp>
        <p:nvSpPr>
          <p:cNvPr id="4" name="Slide Number Placeholder 3">
            <a:extLst>
              <a:ext uri="{FF2B5EF4-FFF2-40B4-BE49-F238E27FC236}">
                <a16:creationId xmlns:a16="http://schemas.microsoft.com/office/drawing/2014/main" id="{E61075B3-1368-5ACA-737A-198EB9E3F6D3}"/>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25B8834-9231-4E95-9474-5E208B968EA0}" type="slidenum">
              <a:rPr lang="en-US">
                <a:solidFill>
                  <a:schemeClr val="tx1">
                    <a:lumMod val="75000"/>
                    <a:lumOff val="25000"/>
                  </a:schemeClr>
                </a:solidFill>
              </a:rPr>
              <a:pPr>
                <a:lnSpc>
                  <a:spcPct val="90000"/>
                </a:lnSpc>
                <a:spcAft>
                  <a:spcPts val="600"/>
                </a:spcAft>
              </a:pPr>
              <a:t>70</a:t>
            </a:fld>
            <a:endParaRPr lang="en-US" dirty="0">
              <a:solidFill>
                <a:schemeClr val="tx1">
                  <a:lumMod val="75000"/>
                  <a:lumOff val="25000"/>
                </a:schemeClr>
              </a:solidFill>
            </a:endParaRPr>
          </a:p>
        </p:txBody>
      </p:sp>
    </p:spTree>
    <p:extLst>
      <p:ext uri="{BB962C8B-B14F-4D97-AF65-F5344CB8AC3E}">
        <p14:creationId xmlns:p14="http://schemas.microsoft.com/office/powerpoint/2010/main" val="40309716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6748E2-1414-45C6-81ED-B2E62DD73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9283C-8514-28D1-676A-4B6254F58C18}"/>
              </a:ext>
            </a:extLst>
          </p:cNvPr>
          <p:cNvSpPr>
            <a:spLocks noGrp="1"/>
          </p:cNvSpPr>
          <p:nvPr>
            <p:ph type="title"/>
          </p:nvPr>
        </p:nvSpPr>
        <p:spPr>
          <a:xfrm>
            <a:off x="6411685" y="634946"/>
            <a:ext cx="5127171" cy="1450757"/>
          </a:xfrm>
        </p:spPr>
        <p:txBody>
          <a:bodyPr>
            <a:normAutofit/>
          </a:bodyPr>
          <a:lstStyle/>
          <a:p>
            <a:r>
              <a:rPr lang="en-US" dirty="0">
                <a:solidFill>
                  <a:schemeClr val="tx1"/>
                </a:solidFill>
              </a:rPr>
              <a:t>Contacts</a:t>
            </a:r>
          </a:p>
        </p:txBody>
      </p:sp>
      <p:pic>
        <p:nvPicPr>
          <p:cNvPr id="8" name="Graphic 7">
            <a:extLst>
              <a:ext uri="{FF2B5EF4-FFF2-40B4-BE49-F238E27FC236}">
                <a16:creationId xmlns:a16="http://schemas.microsoft.com/office/drawing/2014/main" id="{794A88A3-D7AE-B76D-8991-47FD818B619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132" y="645106"/>
            <a:ext cx="5247747" cy="5247747"/>
          </a:xfrm>
          <a:prstGeom prst="rect">
            <a:avLst/>
          </a:prstGeom>
        </p:spPr>
      </p:pic>
      <p:cxnSp>
        <p:nvCxnSpPr>
          <p:cNvPr id="13" name="Straight Connector 12">
            <a:extLst>
              <a:ext uri="{FF2B5EF4-FFF2-40B4-BE49-F238E27FC236}">
                <a16:creationId xmlns:a16="http://schemas.microsoft.com/office/drawing/2014/main" id="{2D7E4852-2A91-42C1-8C75-34DF3751E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C7647DD-AEDE-47AE-8BB1-D517A40FF042}"/>
              </a:ext>
            </a:extLst>
          </p:cNvPr>
          <p:cNvSpPr>
            <a:spLocks noGrp="1"/>
          </p:cNvSpPr>
          <p:nvPr>
            <p:ph idx="1"/>
          </p:nvPr>
        </p:nvSpPr>
        <p:spPr>
          <a:xfrm>
            <a:off x="6411684" y="2198914"/>
            <a:ext cx="5127172" cy="3670180"/>
          </a:xfrm>
        </p:spPr>
        <p:txBody>
          <a:bodyPr>
            <a:normAutofit/>
          </a:bodyPr>
          <a:lstStyle/>
          <a:p>
            <a:pPr marL="93131" indent="0">
              <a:spcBef>
                <a:spcPts val="0"/>
              </a:spcBef>
              <a:spcAft>
                <a:spcPct val="0"/>
              </a:spcAft>
              <a:buNone/>
            </a:pPr>
            <a:r>
              <a:rPr lang="en-US" altLang="en-US" b="1" dirty="0">
                <a:solidFill>
                  <a:schemeClr val="tx1"/>
                </a:solidFill>
                <a:latin typeface="Arial" panose="020B0604020202020204" pitchFamily="34" charset="0"/>
                <a:cs typeface="Arial" panose="020B0604020202020204" pitchFamily="34" charset="0"/>
              </a:rPr>
              <a:t>School Improvement and Support Office</a:t>
            </a:r>
            <a:br>
              <a:rPr lang="en-US" altLang="en-US" b="1" dirty="0">
                <a:solidFill>
                  <a:schemeClr val="tx1"/>
                </a:solidFill>
                <a:latin typeface="Arial" panose="020B0604020202020204" pitchFamily="34" charset="0"/>
                <a:cs typeface="Arial" panose="020B0604020202020204" pitchFamily="34" charset="0"/>
              </a:rPr>
            </a:br>
            <a:r>
              <a:rPr lang="en-US" altLang="en-US" dirty="0">
                <a:solidFill>
                  <a:srgbClr val="0563C1"/>
                </a:solidFill>
                <a:latin typeface="Arial" panose="020B060402020202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ESSACOE@cde.ca.gov</a:t>
            </a:r>
            <a:endParaRPr lang="en-US" altLang="en-US" dirty="0">
              <a:solidFill>
                <a:srgbClr val="0563C1"/>
              </a:solidFill>
              <a:latin typeface="Arial" panose="020B0604020202020204" pitchFamily="34" charset="0"/>
              <a:cs typeface="Calibri" panose="020F0502020204030204" pitchFamily="34" charset="0"/>
            </a:endParaRPr>
          </a:p>
          <a:p>
            <a:pPr marL="93131" indent="0">
              <a:spcBef>
                <a:spcPts val="0"/>
              </a:spcBef>
              <a:spcAft>
                <a:spcPct val="0"/>
              </a:spcAft>
              <a:buNone/>
            </a:pPr>
            <a:r>
              <a:rPr lang="en-US" altLang="en-US" dirty="0">
                <a:solidFill>
                  <a:schemeClr val="tx1"/>
                </a:solidFill>
                <a:latin typeface="Arial" panose="020B0604020202020204" pitchFamily="34" charset="0"/>
                <a:cs typeface="Arial" panose="020B0604020202020204" pitchFamily="34" charset="0"/>
              </a:rPr>
              <a:t>(916) 319-0833</a:t>
            </a:r>
          </a:p>
          <a:p>
            <a:pPr marL="93131" indent="0">
              <a:spcBef>
                <a:spcPts val="0"/>
              </a:spcBef>
              <a:spcAft>
                <a:spcPct val="0"/>
              </a:spcAft>
              <a:buNone/>
            </a:pPr>
            <a:endParaRPr lang="en-US" altLang="en-US" dirty="0">
              <a:solidFill>
                <a:schemeClr val="tx1"/>
              </a:solidFill>
              <a:latin typeface="Arial" panose="020B0604020202020204" pitchFamily="34" charset="0"/>
              <a:cs typeface="Calibri" panose="020F0502020204030204" pitchFamily="34" charset="0"/>
            </a:endParaRPr>
          </a:p>
          <a:p>
            <a:pPr marL="93131" indent="0">
              <a:spcBef>
                <a:spcPts val="0"/>
              </a:spcBef>
              <a:spcAft>
                <a:spcPct val="0"/>
              </a:spcAft>
              <a:buNone/>
            </a:pPr>
            <a:r>
              <a:rPr lang="en-US" altLang="en-US" b="1" dirty="0">
                <a:solidFill>
                  <a:schemeClr val="tx1"/>
                </a:solidFill>
                <a:latin typeface="Arial" panose="020B0604020202020204" pitchFamily="34" charset="0"/>
                <a:cs typeface="Arial" panose="020B0604020202020204" pitchFamily="34" charset="0"/>
              </a:rPr>
              <a:t>Robert Bernstein</a:t>
            </a:r>
            <a:r>
              <a:rPr lang="en-US" altLang="en-US" dirty="0">
                <a:solidFill>
                  <a:schemeClr val="tx1"/>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hlinkClick r:id="rId5"/>
              </a:rPr>
              <a:t>RBernstein@cde.ca.gov </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marL="93131" indent="0">
              <a:spcBef>
                <a:spcPts val="0"/>
              </a:spcBef>
              <a:spcAft>
                <a:spcPct val="0"/>
              </a:spcAft>
              <a:buNone/>
            </a:pPr>
            <a:r>
              <a:rPr lang="en-US" altLang="en-US" b="1" dirty="0">
                <a:solidFill>
                  <a:schemeClr val="tx1"/>
                </a:solidFill>
                <a:latin typeface="Arial" panose="020B0604020202020204" pitchFamily="34" charset="0"/>
                <a:cs typeface="Arial" panose="020B0604020202020204" pitchFamily="34" charset="0"/>
              </a:rPr>
              <a:t>Ryan Bell</a:t>
            </a:r>
            <a:r>
              <a:rPr lang="en-US" altLang="en-US" dirty="0">
                <a:solidFill>
                  <a:schemeClr val="tx1"/>
                </a:solidFill>
                <a:latin typeface="Arial" panose="020B0604020202020204" pitchFamily="34" charset="0"/>
                <a:cs typeface="Arial" panose="020B0604020202020204" pitchFamily="34" charset="0"/>
              </a:rPr>
              <a:t>, </a:t>
            </a:r>
            <a:r>
              <a:rPr lang="en-US" altLang="en-US"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RBell@cde.ca.gov</a:t>
            </a:r>
            <a:endParaRPr lang="en-US" altLang="en-US" dirty="0">
              <a:solidFill>
                <a:srgbClr val="0563C1"/>
              </a:solidFill>
              <a:latin typeface="Arial" panose="020B0604020202020204" pitchFamily="34" charset="0"/>
              <a:cs typeface="Arial" panose="020B0604020202020204" pitchFamily="34" charset="0"/>
            </a:endParaRPr>
          </a:p>
          <a:p>
            <a:endParaRPr lang="en-US" dirty="0"/>
          </a:p>
        </p:txBody>
      </p:sp>
      <p:sp>
        <p:nvSpPr>
          <p:cNvPr id="15" name="Rectangle 14">
            <a:extLst>
              <a:ext uri="{FF2B5EF4-FFF2-40B4-BE49-F238E27FC236}">
                <a16:creationId xmlns:a16="http://schemas.microsoft.com/office/drawing/2014/main" id="{54308465-3CAC-4219-A8D5-368A1CFCA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281532E4-FF18-4707-B987-B543B1B7F3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EC1674FB-862A-7191-D087-A3F3E40D5344}"/>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25B8834-9231-4E95-9474-5E208B968EA0}" type="slidenum">
              <a:rPr lang="en-US" smtClean="0"/>
              <a:pPr>
                <a:lnSpc>
                  <a:spcPct val="90000"/>
                </a:lnSpc>
                <a:spcAft>
                  <a:spcPts val="600"/>
                </a:spcAft>
              </a:pPr>
              <a:t>71</a:t>
            </a:fld>
            <a:endParaRPr lang="en-US" dirty="0"/>
          </a:p>
        </p:txBody>
      </p:sp>
    </p:spTree>
    <p:extLst>
      <p:ext uri="{BB962C8B-B14F-4D97-AF65-F5344CB8AC3E}">
        <p14:creationId xmlns:p14="http://schemas.microsoft.com/office/powerpoint/2010/main" val="229808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C6365-51A3-253E-C562-54630EE00E11}"/>
              </a:ext>
            </a:extLst>
          </p:cNvPr>
          <p:cNvSpPr>
            <a:spLocks noGrp="1"/>
          </p:cNvSpPr>
          <p:nvPr>
            <p:ph type="title"/>
          </p:nvPr>
        </p:nvSpPr>
        <p:spPr/>
        <p:txBody>
          <a:bodyPr>
            <a:normAutofit/>
          </a:bodyPr>
          <a:lstStyle/>
          <a:p>
            <a:pPr algn="ctr"/>
            <a:r>
              <a:rPr lang="en-US" sz="4400" dirty="0">
                <a:solidFill>
                  <a:schemeClr val="tx1"/>
                </a:solidFill>
              </a:rPr>
              <a:t>Thank You for All That You Do For California Students!</a:t>
            </a:r>
          </a:p>
        </p:txBody>
      </p:sp>
      <p:pic>
        <p:nvPicPr>
          <p:cNvPr id="5" name="Content Placeholder 4">
            <a:extLst>
              <a:ext uri="{FF2B5EF4-FFF2-40B4-BE49-F238E27FC236}">
                <a16:creationId xmlns:a16="http://schemas.microsoft.com/office/drawing/2014/main" id="{752609BB-94BC-8431-8E10-88AF2299FA45}"/>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67200" y="2176462"/>
            <a:ext cx="3319463" cy="3319463"/>
          </a:xfrm>
        </p:spPr>
      </p:pic>
      <p:sp>
        <p:nvSpPr>
          <p:cNvPr id="6" name="TextBox 5">
            <a:extLst>
              <a:ext uri="{FF2B5EF4-FFF2-40B4-BE49-F238E27FC236}">
                <a16:creationId xmlns:a16="http://schemas.microsoft.com/office/drawing/2014/main" id="{252386BC-97AD-8CB7-E038-2851F35C7C13}"/>
              </a:ext>
            </a:extLst>
          </p:cNvPr>
          <p:cNvSpPr txBox="1"/>
          <p:nvPr/>
        </p:nvSpPr>
        <p:spPr>
          <a:xfrm>
            <a:off x="4267200" y="5489903"/>
            <a:ext cx="3319463" cy="230832"/>
          </a:xfrm>
          <a:prstGeom prst="rect">
            <a:avLst/>
          </a:prstGeom>
          <a:noFill/>
        </p:spPr>
        <p:txBody>
          <a:bodyPr wrap="square" rtlCol="0">
            <a:spAutoFit/>
          </a:bodyPr>
          <a:lstStyle/>
          <a:p>
            <a:r>
              <a:rPr lang="en-US" sz="900">
                <a:hlinkClick r:id="rId3" tooltip="https://commons.wikimedia.org/wiki/Category:California_Department_of_Education"/>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2681357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F1821E-94CB-A71C-498B-9AFF40F0E97E}"/>
              </a:ext>
            </a:extLst>
          </p:cNvPr>
          <p:cNvSpPr>
            <a:spLocks noGrp="1"/>
          </p:cNvSpPr>
          <p:nvPr>
            <p:ph type="title"/>
          </p:nvPr>
        </p:nvSpPr>
        <p:spPr/>
        <p:txBody>
          <a:bodyPr>
            <a:normAutofit/>
          </a:bodyPr>
          <a:lstStyle/>
          <a:p>
            <a:r>
              <a:rPr lang="en-US" sz="4000" dirty="0">
                <a:solidFill>
                  <a:schemeClr val="tx1"/>
                </a:solidFill>
              </a:rPr>
              <a:t>Appendix 1: Long Description for Slide 5 (1)</a:t>
            </a:r>
          </a:p>
        </p:txBody>
      </p:sp>
      <p:sp>
        <p:nvSpPr>
          <p:cNvPr id="4" name="Content Placeholder 3">
            <a:extLst>
              <a:ext uri="{FF2B5EF4-FFF2-40B4-BE49-F238E27FC236}">
                <a16:creationId xmlns:a16="http://schemas.microsoft.com/office/drawing/2014/main" id="{38E8E29B-8604-0385-4D59-D426D668841A}"/>
              </a:ext>
            </a:extLst>
          </p:cNvPr>
          <p:cNvSpPr>
            <a:spLocks noGrp="1"/>
          </p:cNvSpPr>
          <p:nvPr>
            <p:ph idx="1"/>
          </p:nvPr>
        </p:nvSpPr>
        <p:spPr/>
        <p:txBody>
          <a:bodyPr>
            <a:normAutofit lnSpcReduction="10000"/>
          </a:bodyPr>
          <a:lstStyle/>
          <a:p>
            <a:pPr marL="0" indent="0">
              <a:buNone/>
            </a:pPr>
            <a:r>
              <a:rPr lang="en-US" sz="3200" dirty="0">
                <a:solidFill>
                  <a:schemeClr val="tx1"/>
                </a:solidFill>
              </a:rPr>
              <a:t>Return to </a:t>
            </a:r>
            <a:r>
              <a:rPr lang="en-US" sz="3200" dirty="0">
                <a:hlinkClick r:id="rId2" action="ppaction://hlinksldjump"/>
              </a:rPr>
              <a:t>Slide 5</a:t>
            </a:r>
            <a:r>
              <a:rPr lang="en-US" sz="3200" dirty="0">
                <a:solidFill>
                  <a:schemeClr val="tx1"/>
                </a:solidFill>
              </a:rPr>
              <a:t>: ESSA School Support Webinars</a:t>
            </a:r>
          </a:p>
          <a:p>
            <a:pPr marL="0" indent="0">
              <a:buNone/>
            </a:pPr>
            <a:r>
              <a:rPr lang="en-US" sz="3200" dirty="0">
                <a:solidFill>
                  <a:schemeClr val="tx1"/>
                </a:solidFill>
              </a:rPr>
              <a:t>DASS CoP for CSI is shown in the first column. This webinar is for LEAs eligible for the DASS CoP flexibilities. The webinar is on Monday, January 12, 2026, at 10-11:00am. </a:t>
            </a:r>
          </a:p>
          <a:p>
            <a:pPr marL="0" indent="0">
              <a:buNone/>
            </a:pPr>
            <a:r>
              <a:rPr lang="en-US" sz="3200" dirty="0">
                <a:solidFill>
                  <a:schemeClr val="tx1"/>
                </a:solidFill>
              </a:rPr>
              <a:t>CSI LEA AFF is shown in the second column. This webinar is for LEAs with at least one CSI-eligible school. This webinar is on Tuesday, January 13, 2026, at 10-11:30am. </a:t>
            </a:r>
          </a:p>
          <a:p>
            <a:pPr marL="0" indent="0">
              <a:buNone/>
            </a:pPr>
            <a:endParaRPr lang="en-US" sz="3200" dirty="0"/>
          </a:p>
        </p:txBody>
      </p:sp>
      <p:sp>
        <p:nvSpPr>
          <p:cNvPr id="2" name="Slide Number Placeholder 1">
            <a:extLst>
              <a:ext uri="{FF2B5EF4-FFF2-40B4-BE49-F238E27FC236}">
                <a16:creationId xmlns:a16="http://schemas.microsoft.com/office/drawing/2014/main" id="{70AA79A2-8F24-366B-1339-64AF8267A6DB}"/>
              </a:ext>
            </a:extLst>
          </p:cNvPr>
          <p:cNvSpPr>
            <a:spLocks noGrp="1"/>
          </p:cNvSpPr>
          <p:nvPr>
            <p:ph type="sldNum" sz="quarter" idx="12"/>
          </p:nvPr>
        </p:nvSpPr>
        <p:spPr/>
        <p:txBody>
          <a:bodyPr/>
          <a:lstStyle/>
          <a:p>
            <a:fld id="{425B8834-9231-4E95-9474-5E208B968EA0}" type="slidenum">
              <a:rPr lang="en-US" smtClean="0"/>
              <a:pPr/>
              <a:t>73</a:t>
            </a:fld>
            <a:endParaRPr lang="en-US"/>
          </a:p>
        </p:txBody>
      </p:sp>
    </p:spTree>
    <p:extLst>
      <p:ext uri="{BB962C8B-B14F-4D97-AF65-F5344CB8AC3E}">
        <p14:creationId xmlns:p14="http://schemas.microsoft.com/office/powerpoint/2010/main" val="35419134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D175B-D8DF-F1F8-0BEF-792797132C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88DEFB2-4D93-2720-2542-AFCA5BFD718A}"/>
              </a:ext>
            </a:extLst>
          </p:cNvPr>
          <p:cNvSpPr>
            <a:spLocks noGrp="1"/>
          </p:cNvSpPr>
          <p:nvPr>
            <p:ph type="title"/>
          </p:nvPr>
        </p:nvSpPr>
        <p:spPr/>
        <p:txBody>
          <a:bodyPr>
            <a:normAutofit/>
          </a:bodyPr>
          <a:lstStyle/>
          <a:p>
            <a:r>
              <a:rPr lang="en-US" sz="4000" dirty="0">
                <a:solidFill>
                  <a:schemeClr val="tx1"/>
                </a:solidFill>
              </a:rPr>
              <a:t>Appendix 1: Long Description for Slide 5 (2)</a:t>
            </a:r>
          </a:p>
        </p:txBody>
      </p:sp>
      <p:sp>
        <p:nvSpPr>
          <p:cNvPr id="4" name="Content Placeholder 3">
            <a:extLst>
              <a:ext uri="{FF2B5EF4-FFF2-40B4-BE49-F238E27FC236}">
                <a16:creationId xmlns:a16="http://schemas.microsoft.com/office/drawing/2014/main" id="{2A609A61-FF8B-1037-B436-CFE20B6B651F}"/>
              </a:ext>
            </a:extLst>
          </p:cNvPr>
          <p:cNvSpPr>
            <a:spLocks noGrp="1"/>
          </p:cNvSpPr>
          <p:nvPr>
            <p:ph idx="1"/>
          </p:nvPr>
        </p:nvSpPr>
        <p:spPr/>
        <p:txBody>
          <a:bodyPr>
            <a:normAutofit lnSpcReduction="10000"/>
          </a:bodyPr>
          <a:lstStyle/>
          <a:p>
            <a:pPr marL="0" indent="0">
              <a:buNone/>
            </a:pPr>
            <a:r>
              <a:rPr lang="en-US" sz="3200" dirty="0">
                <a:solidFill>
                  <a:schemeClr val="tx1"/>
                </a:solidFill>
              </a:rPr>
              <a:t>Return to </a:t>
            </a:r>
            <a:r>
              <a:rPr lang="en-US" sz="3200" dirty="0">
                <a:hlinkClick r:id="rId2" action="ppaction://hlinksldjump"/>
              </a:rPr>
              <a:t>Slide 5</a:t>
            </a:r>
            <a:r>
              <a:rPr lang="en-US" sz="3200" dirty="0">
                <a:solidFill>
                  <a:schemeClr val="tx1"/>
                </a:solidFill>
              </a:rPr>
              <a:t>: ESSA School Support Webinars</a:t>
            </a:r>
          </a:p>
          <a:p>
            <a:pPr marL="0" indent="0">
              <a:buNone/>
            </a:pPr>
            <a:r>
              <a:rPr lang="en-US" sz="3200" dirty="0">
                <a:solidFill>
                  <a:schemeClr val="tx1"/>
                </a:solidFill>
              </a:rPr>
              <a:t>CSI COE PDIS AFF is shown in the third column. This webinar is for COEs with at least one CSI-eligible school in their county. The webinar is on Wednesday, January 14, 2026, at 10-11:30am. </a:t>
            </a:r>
          </a:p>
          <a:p>
            <a:pPr marL="0" indent="0">
              <a:buNone/>
            </a:pPr>
            <a:r>
              <a:rPr lang="en-US" sz="3200" dirty="0">
                <a:solidFill>
                  <a:schemeClr val="tx1"/>
                </a:solidFill>
              </a:rPr>
              <a:t>CSI COE PA AFF is shown in the fourth column. This webinar is for COEs with at least one CSI-eligible school in their county. The webinar is on Thursday, January 15, 2026, at 10-11:30am. </a:t>
            </a:r>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0ED76A29-AE50-1293-4D27-2A071B022B7E}"/>
              </a:ext>
            </a:extLst>
          </p:cNvPr>
          <p:cNvSpPr>
            <a:spLocks noGrp="1"/>
          </p:cNvSpPr>
          <p:nvPr>
            <p:ph type="sldNum" sz="quarter" idx="12"/>
          </p:nvPr>
        </p:nvSpPr>
        <p:spPr/>
        <p:txBody>
          <a:bodyPr/>
          <a:lstStyle/>
          <a:p>
            <a:fld id="{425B8834-9231-4E95-9474-5E208B968EA0}" type="slidenum">
              <a:rPr lang="en-US" smtClean="0"/>
              <a:pPr/>
              <a:t>74</a:t>
            </a:fld>
            <a:endParaRPr lang="en-US"/>
          </a:p>
        </p:txBody>
      </p:sp>
    </p:spTree>
    <p:extLst>
      <p:ext uri="{BB962C8B-B14F-4D97-AF65-F5344CB8AC3E}">
        <p14:creationId xmlns:p14="http://schemas.microsoft.com/office/powerpoint/2010/main" val="2043419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B074B-1CC5-2FE4-ED97-E23F5199DC4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E81BD62-93AC-9ACF-FA19-33855309391B}"/>
              </a:ext>
            </a:extLst>
          </p:cNvPr>
          <p:cNvSpPr>
            <a:spLocks noGrp="1"/>
          </p:cNvSpPr>
          <p:nvPr>
            <p:ph type="title"/>
          </p:nvPr>
        </p:nvSpPr>
        <p:spPr/>
        <p:txBody>
          <a:bodyPr>
            <a:normAutofit/>
          </a:bodyPr>
          <a:lstStyle/>
          <a:p>
            <a:r>
              <a:rPr lang="en-US" sz="4000" dirty="0">
                <a:solidFill>
                  <a:schemeClr val="tx1"/>
                </a:solidFill>
              </a:rPr>
              <a:t>Appendix 1: Long Description for Slide 5 (3)</a:t>
            </a:r>
          </a:p>
        </p:txBody>
      </p:sp>
      <p:sp>
        <p:nvSpPr>
          <p:cNvPr id="4" name="Content Placeholder 3">
            <a:extLst>
              <a:ext uri="{FF2B5EF4-FFF2-40B4-BE49-F238E27FC236}">
                <a16:creationId xmlns:a16="http://schemas.microsoft.com/office/drawing/2014/main" id="{F7DBB536-1B85-D700-2AB0-A8748E2C7E67}"/>
              </a:ext>
            </a:extLst>
          </p:cNvPr>
          <p:cNvSpPr>
            <a:spLocks noGrp="1"/>
          </p:cNvSpPr>
          <p:nvPr>
            <p:ph idx="1"/>
          </p:nvPr>
        </p:nvSpPr>
        <p:spPr/>
        <p:txBody>
          <a:bodyPr>
            <a:normAutofit/>
          </a:bodyPr>
          <a:lstStyle/>
          <a:p>
            <a:pPr marL="0" indent="0">
              <a:buNone/>
            </a:pPr>
            <a:r>
              <a:rPr lang="en-US" sz="3200" dirty="0">
                <a:solidFill>
                  <a:schemeClr val="tx1"/>
                </a:solidFill>
              </a:rPr>
              <a:t>Return to </a:t>
            </a:r>
            <a:r>
              <a:rPr lang="en-US" sz="3200" dirty="0">
                <a:hlinkClick r:id="rId2" action="ppaction://hlinksldjump"/>
              </a:rPr>
              <a:t>Slide 5</a:t>
            </a:r>
            <a:r>
              <a:rPr lang="en-US" sz="3200" dirty="0">
                <a:solidFill>
                  <a:schemeClr val="tx1"/>
                </a:solidFill>
              </a:rPr>
              <a:t>: ESSA School Support Webinars</a:t>
            </a:r>
          </a:p>
          <a:p>
            <a:pPr marL="0" indent="0">
              <a:buNone/>
            </a:pPr>
            <a:r>
              <a:rPr lang="en-US" sz="3200" dirty="0">
                <a:solidFill>
                  <a:schemeClr val="tx1"/>
                </a:solidFill>
              </a:rPr>
              <a:t>TSI/ATSI is shown in the fifth column. This webinar is for LEAs with at least one TSI- or ATSI-eligible school. The webinar is on Tuesday, January 20, 2026, at 10-11:30am. </a:t>
            </a:r>
          </a:p>
          <a:p>
            <a:pPr marL="0" indent="0">
              <a:buNone/>
            </a:pPr>
            <a:endParaRPr lang="en-US" sz="3200" dirty="0"/>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A99D6FE9-D175-DDE0-DD0E-AB8396958D9D}"/>
              </a:ext>
            </a:extLst>
          </p:cNvPr>
          <p:cNvSpPr>
            <a:spLocks noGrp="1"/>
          </p:cNvSpPr>
          <p:nvPr>
            <p:ph type="sldNum" sz="quarter" idx="12"/>
          </p:nvPr>
        </p:nvSpPr>
        <p:spPr/>
        <p:txBody>
          <a:bodyPr/>
          <a:lstStyle/>
          <a:p>
            <a:fld id="{425B8834-9231-4E95-9474-5E208B968EA0}" type="slidenum">
              <a:rPr lang="en-US" smtClean="0"/>
              <a:pPr/>
              <a:t>75</a:t>
            </a:fld>
            <a:endParaRPr lang="en-US"/>
          </a:p>
        </p:txBody>
      </p:sp>
    </p:spTree>
    <p:extLst>
      <p:ext uri="{BB962C8B-B14F-4D97-AF65-F5344CB8AC3E}">
        <p14:creationId xmlns:p14="http://schemas.microsoft.com/office/powerpoint/2010/main" val="32513021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7F7D3-E5AA-7B9C-30C1-51CD053150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E33F711-CA86-642B-A1EB-1193C807858A}"/>
              </a:ext>
            </a:extLst>
          </p:cNvPr>
          <p:cNvSpPr>
            <a:spLocks noGrp="1"/>
          </p:cNvSpPr>
          <p:nvPr>
            <p:ph type="title"/>
          </p:nvPr>
        </p:nvSpPr>
        <p:spPr/>
        <p:txBody>
          <a:bodyPr>
            <a:normAutofit/>
          </a:bodyPr>
          <a:lstStyle/>
          <a:p>
            <a:r>
              <a:rPr lang="en-US" sz="4000" dirty="0">
                <a:solidFill>
                  <a:schemeClr val="tx1"/>
                </a:solidFill>
              </a:rPr>
              <a:t>Appendix 2: Long Description for Slide 15 (1)</a:t>
            </a:r>
          </a:p>
        </p:txBody>
      </p:sp>
      <p:sp>
        <p:nvSpPr>
          <p:cNvPr id="4" name="Content Placeholder 3">
            <a:extLst>
              <a:ext uri="{FF2B5EF4-FFF2-40B4-BE49-F238E27FC236}">
                <a16:creationId xmlns:a16="http://schemas.microsoft.com/office/drawing/2014/main" id="{6ED34801-618C-9962-3283-810F5E56D202}"/>
              </a:ext>
            </a:extLst>
          </p:cNvPr>
          <p:cNvSpPr>
            <a:spLocks noGrp="1"/>
          </p:cNvSpPr>
          <p:nvPr>
            <p:ph idx="1"/>
          </p:nvPr>
        </p:nvSpPr>
        <p:spPr/>
        <p:txBody>
          <a:bodyPr>
            <a:normAutofit fontScale="92500" lnSpcReduction="20000"/>
          </a:bodyPr>
          <a:lstStyle/>
          <a:p>
            <a:pPr marL="0" indent="0">
              <a:buNone/>
            </a:pPr>
            <a:r>
              <a:rPr lang="en-US" sz="3200" dirty="0">
                <a:solidFill>
                  <a:schemeClr val="tx1"/>
                </a:solidFill>
              </a:rPr>
              <a:t>Return to </a:t>
            </a:r>
            <a:r>
              <a:rPr lang="en-US" sz="3200" dirty="0">
                <a:hlinkClick r:id="rId2" action="ppaction://hlinksldjump"/>
              </a:rPr>
              <a:t>Slide 15</a:t>
            </a:r>
            <a:r>
              <a:rPr lang="en-US" sz="3200" dirty="0">
                <a:solidFill>
                  <a:schemeClr val="tx1"/>
                </a:solidFill>
              </a:rPr>
              <a:t>: Life Cycle of the PA Grant</a:t>
            </a:r>
          </a:p>
          <a:p>
            <a:pPr marL="0" indent="0">
              <a:buNone/>
            </a:pPr>
            <a:r>
              <a:rPr lang="en-US" sz="3200" dirty="0">
                <a:solidFill>
                  <a:schemeClr val="tx1"/>
                </a:solidFill>
              </a:rPr>
              <a:t>After completing the Comprehensive Support and Improvement (CSI) Plan, Local Educational Agencies (LEAs) must complete the CSI required prompts in the Local Control Accountability Plan (LCAP.)</a:t>
            </a:r>
          </a:p>
          <a:p>
            <a:pPr marL="0" indent="0">
              <a:buNone/>
            </a:pPr>
            <a:r>
              <a:rPr lang="en-US" sz="3200" dirty="0">
                <a:solidFill>
                  <a:schemeClr val="tx1"/>
                </a:solidFill>
              </a:rPr>
              <a:t>Then, County Offices of Education (COEs) review and approve CSI prompts in the LCAP.</a:t>
            </a:r>
          </a:p>
          <a:p>
            <a:pPr marL="0" indent="0">
              <a:buNone/>
            </a:pPr>
            <a:r>
              <a:rPr lang="en-US" sz="3200" dirty="0">
                <a:solidFill>
                  <a:schemeClr val="tx1"/>
                </a:solidFill>
              </a:rPr>
              <a:t>Then, COEs provide a list of LEAs with approved CSI prompts to the California Department of Education (CDE.)</a:t>
            </a:r>
            <a:endParaRPr lang="en-US" sz="3200" dirty="0">
              <a:solidFill>
                <a:schemeClr val="tx1"/>
              </a:solidFill>
              <a:hlinkClick r:id="rId3" action="ppaction://hlinksldjump" tooltip="Return to slide 33">
                <a:extLst>
                  <a:ext uri="{A12FA001-AC4F-418D-AE19-62706E023703}">
                    <ahyp:hlinkClr xmlns:ahyp="http://schemas.microsoft.com/office/drawing/2018/hyperlinkcolor" val="tx"/>
                  </a:ext>
                </a:extLst>
              </a:hlinkClick>
            </a:endParaRPr>
          </a:p>
          <a:p>
            <a:pPr marL="0" indent="0">
              <a:buNone/>
            </a:pPr>
            <a:r>
              <a:rPr lang="en-US" sz="3200" dirty="0">
                <a:solidFill>
                  <a:schemeClr val="tx1"/>
                </a:solidFill>
              </a:rPr>
              <a:t>CDE provides the list of LEAs with approved CSI prompts to the State Board of Education for their approval.</a:t>
            </a:r>
            <a:endParaRPr lang="en-US" sz="3200" dirty="0">
              <a:solidFill>
                <a:schemeClr val="tx1"/>
              </a:solidFill>
              <a:hlinkClick r:id="rId3" action="ppaction://hlinksldjump" tooltip="Return to slide 40">
                <a:extLst>
                  <a:ext uri="{A12FA001-AC4F-418D-AE19-62706E023703}">
                    <ahyp:hlinkClr xmlns:ahyp="http://schemas.microsoft.com/office/drawing/2018/hyperlinkcolor" val="tx"/>
                  </a:ext>
                </a:extLst>
              </a:hlinkClick>
            </a:endParaRPr>
          </a:p>
          <a:p>
            <a:pPr marL="0" indent="0">
              <a:buNone/>
            </a:pPr>
            <a:endParaRPr lang="en-US" sz="3200" dirty="0">
              <a:solidFill>
                <a:schemeClr val="tx1"/>
              </a:solidFill>
            </a:endParaRPr>
          </a:p>
          <a:p>
            <a:pPr marL="0" indent="0">
              <a:buNone/>
            </a:pPr>
            <a:endParaRPr lang="en-US" sz="3200" dirty="0"/>
          </a:p>
          <a:p>
            <a:pPr marL="0" indent="0">
              <a:buNone/>
            </a:pPr>
            <a:endParaRPr lang="en-US" sz="3200" dirty="0"/>
          </a:p>
        </p:txBody>
      </p:sp>
      <p:sp>
        <p:nvSpPr>
          <p:cNvPr id="2" name="Slide Number Placeholder 1">
            <a:extLst>
              <a:ext uri="{FF2B5EF4-FFF2-40B4-BE49-F238E27FC236}">
                <a16:creationId xmlns:a16="http://schemas.microsoft.com/office/drawing/2014/main" id="{2876E371-B819-0A77-E589-325F99F446D0}"/>
              </a:ext>
            </a:extLst>
          </p:cNvPr>
          <p:cNvSpPr>
            <a:spLocks noGrp="1"/>
          </p:cNvSpPr>
          <p:nvPr>
            <p:ph type="sldNum" sz="quarter" idx="12"/>
          </p:nvPr>
        </p:nvSpPr>
        <p:spPr/>
        <p:txBody>
          <a:bodyPr/>
          <a:lstStyle/>
          <a:p>
            <a:fld id="{425B8834-9231-4E95-9474-5E208B968EA0}" type="slidenum">
              <a:rPr lang="en-US" smtClean="0"/>
              <a:pPr/>
              <a:t>76</a:t>
            </a:fld>
            <a:endParaRPr lang="en-US"/>
          </a:p>
        </p:txBody>
      </p:sp>
    </p:spTree>
    <p:extLst>
      <p:ext uri="{BB962C8B-B14F-4D97-AF65-F5344CB8AC3E}">
        <p14:creationId xmlns:p14="http://schemas.microsoft.com/office/powerpoint/2010/main" val="38571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CDBB-4E41-B1D2-DED1-BC2CDCCCE4E0}"/>
              </a:ext>
            </a:extLst>
          </p:cNvPr>
          <p:cNvSpPr>
            <a:spLocks noGrp="1"/>
          </p:cNvSpPr>
          <p:nvPr>
            <p:ph type="title"/>
          </p:nvPr>
        </p:nvSpPr>
        <p:spPr>
          <a:xfrm>
            <a:off x="1097280" y="286603"/>
            <a:ext cx="10058400" cy="1450757"/>
          </a:xfrm>
        </p:spPr>
        <p:txBody>
          <a:bodyPr>
            <a:normAutofit/>
          </a:bodyPr>
          <a:lstStyle/>
          <a:p>
            <a:pPr marL="93131">
              <a:spcBef>
                <a:spcPts val="0"/>
              </a:spcBef>
              <a:spcAft>
                <a:spcPts val="1600"/>
              </a:spcAft>
              <a:defRPr/>
            </a:pPr>
            <a:r>
              <a:rPr lang="en-US" altLang="en-US" dirty="0">
                <a:solidFill>
                  <a:schemeClr val="tx1"/>
                </a:solidFill>
                <a:latin typeface="Arial" panose="020B0604020202020204" pitchFamily="34" charset="0"/>
                <a:cs typeface="Arial" panose="020B0604020202020204" pitchFamily="34" charset="0"/>
              </a:rPr>
              <a:t>Part 1: Subgrant Information</a:t>
            </a:r>
          </a:p>
        </p:txBody>
      </p:sp>
      <p:sp>
        <p:nvSpPr>
          <p:cNvPr id="3" name="Content Placeholder 2">
            <a:extLst>
              <a:ext uri="{FF2B5EF4-FFF2-40B4-BE49-F238E27FC236}">
                <a16:creationId xmlns:a16="http://schemas.microsoft.com/office/drawing/2014/main" id="{80D36817-EEBB-A0AC-C422-631FADE4DE88}"/>
              </a:ext>
            </a:extLst>
          </p:cNvPr>
          <p:cNvSpPr>
            <a:spLocks noGrp="1"/>
          </p:cNvSpPr>
          <p:nvPr>
            <p:ph idx="1"/>
          </p:nvPr>
        </p:nvSpPr>
        <p:spPr>
          <a:xfrm>
            <a:off x="1097279" y="1845734"/>
            <a:ext cx="6454987" cy="4023360"/>
          </a:xfrm>
        </p:spPr>
        <p:txBody>
          <a:bodyPr>
            <a:normAutofit lnSpcReduction="10000"/>
          </a:bodyPr>
          <a:lstStyle/>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Purpose and Statutory Authority</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Eligibility Requirements</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Allowable and Disallowable Costs</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Reporting Requirements and Closeout</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Apportionments</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Timeline</a:t>
            </a:r>
          </a:p>
          <a:p>
            <a:pPr marL="0" indent="0">
              <a:buNone/>
            </a:pPr>
            <a:endParaRPr lang="en-US" dirty="0"/>
          </a:p>
        </p:txBody>
      </p:sp>
      <p:pic>
        <p:nvPicPr>
          <p:cNvPr id="6" name="Graphic 5">
            <a:extLst>
              <a:ext uri="{FF2B5EF4-FFF2-40B4-BE49-F238E27FC236}">
                <a16:creationId xmlns:a16="http://schemas.microsoft.com/office/drawing/2014/main" id="{E7EC069F-201B-12AC-AA09-61286A329FD6}"/>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
        <p:nvSpPr>
          <p:cNvPr id="4" name="Slide Number Placeholder 3">
            <a:extLst>
              <a:ext uri="{FF2B5EF4-FFF2-40B4-BE49-F238E27FC236}">
                <a16:creationId xmlns:a16="http://schemas.microsoft.com/office/drawing/2014/main" id="{B7B8693F-0B44-FB3F-F07C-3EB5DDCFA7A1}"/>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25B8834-9231-4E95-9474-5E208B968EA0}" type="slidenum">
              <a:rPr lang="en-US" smtClean="0"/>
              <a:pPr>
                <a:lnSpc>
                  <a:spcPct val="90000"/>
                </a:lnSpc>
                <a:spcAft>
                  <a:spcPts val="600"/>
                </a:spcAft>
              </a:pPr>
              <a:t>8</a:t>
            </a:fld>
            <a:endParaRPr lang="en-US" dirty="0"/>
          </a:p>
        </p:txBody>
      </p:sp>
    </p:spTree>
    <p:extLst>
      <p:ext uri="{BB962C8B-B14F-4D97-AF65-F5344CB8AC3E}">
        <p14:creationId xmlns:p14="http://schemas.microsoft.com/office/powerpoint/2010/main" val="319516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C9DA-FF73-825D-66AD-8D9FC456E682}"/>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Part 2: Technical Assistance</a:t>
            </a:r>
          </a:p>
        </p:txBody>
      </p:sp>
      <p:sp>
        <p:nvSpPr>
          <p:cNvPr id="3" name="Content Placeholder 2">
            <a:extLst>
              <a:ext uri="{FF2B5EF4-FFF2-40B4-BE49-F238E27FC236}">
                <a16:creationId xmlns:a16="http://schemas.microsoft.com/office/drawing/2014/main" id="{76D555DB-EBA1-6062-C71F-D47F574D9A0C}"/>
              </a:ext>
            </a:extLst>
          </p:cNvPr>
          <p:cNvSpPr>
            <a:spLocks noGrp="1"/>
          </p:cNvSpPr>
          <p:nvPr>
            <p:ph idx="1"/>
          </p:nvPr>
        </p:nvSpPr>
        <p:spPr>
          <a:xfrm>
            <a:off x="1097279" y="1845734"/>
            <a:ext cx="6454987" cy="4023360"/>
          </a:xfrm>
        </p:spPr>
        <p:txBody>
          <a:bodyPr>
            <a:normAutofit/>
          </a:bodyPr>
          <a:lstStyle/>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COE Web Pages</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Conflict of Interest Guidance</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Guidelines for the Review and Approval Process of CSI Prompts</a:t>
            </a:r>
          </a:p>
          <a:p>
            <a:pPr marL="701034" indent="-457200">
              <a:spcBef>
                <a:spcPts val="0"/>
              </a:spcBef>
              <a:buClrTx/>
              <a:buSzPct val="100000"/>
              <a:buFont typeface="Arial" panose="020B0604020202020204" pitchFamily="34" charset="0"/>
              <a:buChar char="•"/>
              <a:defRPr/>
            </a:pPr>
            <a:r>
              <a:rPr lang="en-US" sz="3200" dirty="0">
                <a:solidFill>
                  <a:schemeClr val="tx1"/>
                </a:solidFill>
                <a:latin typeface="Arial" panose="020B0604020202020204" pitchFamily="34" charset="0"/>
                <a:cs typeface="Arial" panose="020B0604020202020204" pitchFamily="34" charset="0"/>
              </a:rPr>
              <a:t>Frequently Asked Questions (FAQs)</a:t>
            </a:r>
          </a:p>
          <a:p>
            <a:pPr marL="0" indent="0">
              <a:buNone/>
            </a:pPr>
            <a:endParaRPr lang="en-US" dirty="0"/>
          </a:p>
        </p:txBody>
      </p:sp>
      <p:sp>
        <p:nvSpPr>
          <p:cNvPr id="4" name="Slide Number Placeholder 3">
            <a:extLst>
              <a:ext uri="{FF2B5EF4-FFF2-40B4-BE49-F238E27FC236}">
                <a16:creationId xmlns:a16="http://schemas.microsoft.com/office/drawing/2014/main" id="{196A1318-0B53-A7AB-048B-B174D7CA2598}"/>
              </a:ext>
            </a:extLst>
          </p:cNvPr>
          <p:cNvSpPr>
            <a:spLocks noGrp="1"/>
          </p:cNvSpPr>
          <p:nvPr>
            <p:ph type="sldNum" sz="quarter" idx="12"/>
          </p:nvPr>
        </p:nvSpPr>
        <p:spPr>
          <a:xfrm>
            <a:off x="9900458" y="6459785"/>
            <a:ext cx="1312025" cy="365125"/>
          </a:xfrm>
        </p:spPr>
        <p:txBody>
          <a:bodyPr>
            <a:noAutofit/>
          </a:bodyPr>
          <a:lstStyle/>
          <a:p>
            <a:pPr>
              <a:lnSpc>
                <a:spcPct val="90000"/>
              </a:lnSpc>
              <a:spcAft>
                <a:spcPts val="600"/>
              </a:spcAft>
            </a:pPr>
            <a:fld id="{425B8834-9231-4E95-9474-5E208B968EA0}" type="slidenum">
              <a:rPr lang="en-US" smtClean="0"/>
              <a:pPr>
                <a:lnSpc>
                  <a:spcPct val="90000"/>
                </a:lnSpc>
                <a:spcAft>
                  <a:spcPts val="600"/>
                </a:spcAft>
              </a:pPr>
              <a:t>9</a:t>
            </a:fld>
            <a:endParaRPr lang="en-US" dirty="0"/>
          </a:p>
        </p:txBody>
      </p:sp>
      <p:pic>
        <p:nvPicPr>
          <p:cNvPr id="6" name="Graphic 5">
            <a:extLst>
              <a:ext uri="{FF2B5EF4-FFF2-40B4-BE49-F238E27FC236}">
                <a16:creationId xmlns:a16="http://schemas.microsoft.com/office/drawing/2014/main" id="{50B560B0-DE9A-4213-1DF5-8F928A4E7E5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3316999911"/>
      </p:ext>
    </p:extLst>
  </p:cSld>
  <p:clrMapOvr>
    <a:masterClrMapping/>
  </p:clrMapOvr>
</p:sld>
</file>

<file path=ppt/theme/theme1.xml><?xml version="1.0" encoding="utf-8"?>
<a:theme xmlns:a="http://schemas.openxmlformats.org/drawingml/2006/main" name="Retrospect">
  <a:themeElements>
    <a:clrScheme name="Custom 9">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0563C1"/>
      </a:hlink>
      <a:folHlink>
        <a:srgbClr val="0563C1"/>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3915</Words>
  <Application>Microsoft Office PowerPoint</Application>
  <PresentationFormat>Widescreen</PresentationFormat>
  <Paragraphs>468</Paragraphs>
  <Slides>76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Montserrat Light</vt:lpstr>
      <vt:lpstr>Symbol</vt:lpstr>
      <vt:lpstr>Retrospect</vt:lpstr>
      <vt:lpstr>2025–26 Every Student Succeeds Act Comprehensive Support and Improvement  County Office of Education  Plan Approval  Application for Funding Webinar</vt:lpstr>
      <vt:lpstr>Acronyms (1)</vt:lpstr>
      <vt:lpstr>Acronyms (2)</vt:lpstr>
      <vt:lpstr>Housekeeping</vt:lpstr>
      <vt:lpstr>ESSA School Support Webinars</vt:lpstr>
      <vt:lpstr>2025–26 ESSA School Support Office Hours</vt:lpstr>
      <vt:lpstr>Overview of Today’s Webinar</vt:lpstr>
      <vt:lpstr>Part 1: Subgrant Information</vt:lpstr>
      <vt:lpstr>Part 2: Technical Assistance</vt:lpstr>
      <vt:lpstr>Part 3: Completing and Submitting  the Application</vt:lpstr>
      <vt:lpstr>Subgrant Information</vt:lpstr>
      <vt:lpstr>Purpose of PA CSI Funds</vt:lpstr>
      <vt:lpstr>Statutory Authority</vt:lpstr>
      <vt:lpstr>2025 Budget Act: Provision 11 of Schedule 2</vt:lpstr>
      <vt:lpstr>Life Cycle of the PA Subgrant</vt:lpstr>
      <vt:lpstr>Which COEs are Eligible to Apply for FY 2025–26 Funding?</vt:lpstr>
      <vt:lpstr>2025–26 ESSA Assistance Status Data File </vt:lpstr>
      <vt:lpstr>Allowable Activities and Costs (1)</vt:lpstr>
      <vt:lpstr>Allowable Activities and Costs (2)</vt:lpstr>
      <vt:lpstr>Disallowable Activities and Costs</vt:lpstr>
      <vt:lpstr>Reporting Timeline (1)</vt:lpstr>
      <vt:lpstr>Reporting Timeline (2)</vt:lpstr>
      <vt:lpstr>Reporting Requirements (1)</vt:lpstr>
      <vt:lpstr>Reporting Requirements (2)</vt:lpstr>
      <vt:lpstr>Closeout</vt:lpstr>
      <vt:lpstr>Apportionments (1)</vt:lpstr>
      <vt:lpstr>Apportionments (2)</vt:lpstr>
      <vt:lpstr>Apportionments (3)</vt:lpstr>
      <vt:lpstr>Application and Funding Timeline </vt:lpstr>
      <vt:lpstr>Technical Assistance</vt:lpstr>
      <vt:lpstr>Web Pages for FY 2025–26 Subgrantees</vt:lpstr>
      <vt:lpstr>PA  and PDIS: CSI COE Subgrants</vt:lpstr>
      <vt:lpstr>Impact of Dual Roles for COEs </vt:lpstr>
      <vt:lpstr>Guidelines for Preventing Conflicts of Interest</vt:lpstr>
      <vt:lpstr>Guidelines for the Review and Approval Process of CSI Plans</vt:lpstr>
      <vt:lpstr>CSI Prompts in the LCAP </vt:lpstr>
      <vt:lpstr>Guidelines for the Review and Approval Process of CSI Prompts (1)</vt:lpstr>
      <vt:lpstr>Guidelines for the Review and Approval Process of CSI Prompts (2)</vt:lpstr>
      <vt:lpstr>Frequently Asked Questions</vt:lpstr>
      <vt:lpstr>What Does it Mean for a COE to Approve CSI Plans?</vt:lpstr>
      <vt:lpstr>Must a COE Approve CSI Plans for Charter Schools?</vt:lpstr>
      <vt:lpstr>What is the COE Required to do After it Approves the CSI Plans?</vt:lpstr>
      <vt:lpstr>Which CSI Plans do the 2025–26 Funds Support?</vt:lpstr>
      <vt:lpstr>When Will the 2025–26 CSI Funds for COEs Become Available?</vt:lpstr>
      <vt:lpstr>What if the COE Declines Funding?</vt:lpstr>
      <vt:lpstr>Questions?</vt:lpstr>
      <vt:lpstr>Part Three: Application for Funding</vt:lpstr>
      <vt:lpstr>The GMART (1)</vt:lpstr>
      <vt:lpstr>The GMART (2)</vt:lpstr>
      <vt:lpstr>Logging on to the GMART</vt:lpstr>
      <vt:lpstr>Selecting the Subgrant Application</vt:lpstr>
      <vt:lpstr>Application Sections</vt:lpstr>
      <vt:lpstr>Application Overview (1)</vt:lpstr>
      <vt:lpstr>Application Overview (2)</vt:lpstr>
      <vt:lpstr>Section 1: Intent to Apply (1)</vt:lpstr>
      <vt:lpstr>Section 1 Intent to Apply (2)</vt:lpstr>
      <vt:lpstr>Section 2: General Assurances and Certifications</vt:lpstr>
      <vt:lpstr>Section 2: Terms and Conditions (1)</vt:lpstr>
      <vt:lpstr>Section 2: Terms and Conditions (2)</vt:lpstr>
      <vt:lpstr>Terms and Conditions (3)</vt:lpstr>
      <vt:lpstr>Section 3: COE Information (1)</vt:lpstr>
      <vt:lpstr>Section 3: COE Information (2)</vt:lpstr>
      <vt:lpstr>Section 3: COE Information (3)</vt:lpstr>
      <vt:lpstr>Section 3: COE Information (4)</vt:lpstr>
      <vt:lpstr>Section 4: Budget</vt:lpstr>
      <vt:lpstr>Section 5: Signatures (1)</vt:lpstr>
      <vt:lpstr>Section 5: Signatures (2)</vt:lpstr>
      <vt:lpstr>Application Status</vt:lpstr>
      <vt:lpstr>Final Questions?</vt:lpstr>
      <vt:lpstr>Feedback Helps us Continuously Improve!</vt:lpstr>
      <vt:lpstr>Contacts</vt:lpstr>
      <vt:lpstr>Thank You for All That You Do For California Students!</vt:lpstr>
      <vt:lpstr>Appendix 1: Long Description for Slide 5 (1)</vt:lpstr>
      <vt:lpstr>Appendix 1: Long Description for Slide 5 (2)</vt:lpstr>
      <vt:lpstr>Appendix 1: Long Description for Slide 5 (3)</vt:lpstr>
      <vt:lpstr>Appendix 2: Long Description for Slide 15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2025-26 PA Webinar - Title I, Part A (CA Dept of Education)</dc:title>
  <dc:subject>The Every Student Succeeds Act (ESSA) Comprehensive Support and Improvement (CSI) County Office of Education (COE) Plan Approval (PA) Application for Funding (AFF) Webinar.</dc:subject>
  <dc:creator/>
  <cp:lastModifiedBy/>
  <cp:revision>1</cp:revision>
  <dcterms:created xsi:type="dcterms:W3CDTF">2026-01-06T17:43:08Z</dcterms:created>
  <dcterms:modified xsi:type="dcterms:W3CDTF">2026-01-09T16:45:56Z</dcterms:modified>
</cp:coreProperties>
</file>