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71" r:id="rId1"/>
  </p:sldMasterIdLst>
  <p:notesMasterIdLst>
    <p:notesMasterId r:id="rId44"/>
  </p:notesMasterIdLst>
  <p:handoutMasterIdLst>
    <p:handoutMasterId r:id="rId45"/>
  </p:handoutMasterIdLst>
  <p:sldIdLst>
    <p:sldId id="395" r:id="rId2"/>
    <p:sldId id="312" r:id="rId3"/>
    <p:sldId id="314" r:id="rId4"/>
    <p:sldId id="315" r:id="rId5"/>
    <p:sldId id="405" r:id="rId6"/>
    <p:sldId id="320" r:id="rId7"/>
    <p:sldId id="406" r:id="rId8"/>
    <p:sldId id="332" r:id="rId9"/>
    <p:sldId id="396" r:id="rId10"/>
    <p:sldId id="411" r:id="rId11"/>
    <p:sldId id="356" r:id="rId12"/>
    <p:sldId id="412" r:id="rId13"/>
    <p:sldId id="413" r:id="rId14"/>
    <p:sldId id="415" r:id="rId15"/>
    <p:sldId id="416" r:id="rId16"/>
    <p:sldId id="448" r:id="rId17"/>
    <p:sldId id="442" r:id="rId18"/>
    <p:sldId id="419" r:id="rId19"/>
    <p:sldId id="443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46" r:id="rId28"/>
    <p:sldId id="429" r:id="rId29"/>
    <p:sldId id="430" r:id="rId30"/>
    <p:sldId id="431" r:id="rId31"/>
    <p:sldId id="432" r:id="rId32"/>
    <p:sldId id="381" r:id="rId33"/>
    <p:sldId id="435" r:id="rId34"/>
    <p:sldId id="434" r:id="rId35"/>
    <p:sldId id="436" r:id="rId36"/>
    <p:sldId id="449" r:id="rId37"/>
    <p:sldId id="453" r:id="rId38"/>
    <p:sldId id="451" r:id="rId39"/>
    <p:sldId id="439" r:id="rId40"/>
    <p:sldId id="440" r:id="rId41"/>
    <p:sldId id="452" r:id="rId42"/>
    <p:sldId id="441" r:id="rId4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C25EB6"/>
    <a:srgbClr val="CC9900"/>
    <a:srgbClr val="1E5E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4831" autoAdjust="0"/>
  </p:normalViewPr>
  <p:slideViewPr>
    <p:cSldViewPr snapToGrid="0">
      <p:cViewPr>
        <p:scale>
          <a:sx n="100" d="100"/>
          <a:sy n="100" d="100"/>
        </p:scale>
        <p:origin x="4974" y="378"/>
      </p:cViewPr>
      <p:guideLst/>
    </p:cSldViewPr>
  </p:slideViewPr>
  <p:outlineViewPr>
    <p:cViewPr>
      <p:scale>
        <a:sx n="33" d="100"/>
        <a:sy n="33" d="100"/>
      </p:scale>
      <p:origin x="0" y="-79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 snapToGrid="0">
      <p:cViewPr>
        <p:scale>
          <a:sx n="1" d="2"/>
          <a:sy n="1" d="2"/>
        </p:scale>
        <p:origin x="4608" y="11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5797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9266523C-5B6B-4917-ACBD-5B142FA87CB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579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5796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86E483F-EE9B-47DE-BF88-0FBE1DB68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9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363" cy="46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1" y="0"/>
            <a:ext cx="3027363" cy="46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59675-EE40-462A-A6A5-E6050D913DE3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8576"/>
            <a:ext cx="5588000" cy="3654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26"/>
            <a:ext cx="3027363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1" y="8817926"/>
            <a:ext cx="3027363" cy="4657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49E48-5A11-4CFE-A81F-D1B08223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43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65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91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00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6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9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41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37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31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1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6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6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60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51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0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8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4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8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49E48-5A11-4CFE-A81F-D1B0822398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8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DB3-A4F7-48A8-A386-87AB2B9E3FF1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0" y="5710019"/>
            <a:ext cx="6065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5">
                    <a:lumMod val="50000"/>
                  </a:schemeClr>
                </a:solidFill>
              </a:rPr>
              <a:t>CALIFORNIA DEPARTMENT </a:t>
            </a:r>
            <a:r>
              <a:rPr lang="en-US" sz="1400">
                <a:solidFill>
                  <a:srgbClr val="1E5E70"/>
                </a:solidFill>
              </a:rPr>
              <a:t>OF EDUCATION</a:t>
            </a:r>
          </a:p>
          <a:p>
            <a:r>
              <a:rPr lang="en-US" sz="1400">
                <a:solidFill>
                  <a:srgbClr val="1E5E70"/>
                </a:solidFill>
              </a:rPr>
              <a:t>Tony Thurmond, State Superintendent</a:t>
            </a:r>
            <a:r>
              <a:rPr lang="en-US" sz="1400" baseline="0">
                <a:solidFill>
                  <a:srgbClr val="1E5E70"/>
                </a:solidFill>
              </a:rPr>
              <a:t> of Public </a:t>
            </a:r>
            <a:r>
              <a:rPr lang="en-US" sz="1400" baseline="0">
                <a:solidFill>
                  <a:schemeClr val="accent5">
                    <a:lumMod val="50000"/>
                  </a:schemeClr>
                </a:solidFill>
              </a:rPr>
              <a:t>Instruction</a:t>
            </a:r>
            <a:endParaRPr lang="en-US" sz="14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37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BC46-B3B4-464A-AC7F-6006CA9B3872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B48A9-D462-42FB-A627-A58CCCA6E210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40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3073467" y="1548067"/>
            <a:ext cx="82040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64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99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6141-5860-4ACD-8EAF-3F1E2902CC1D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7D9D-61AC-4828-B371-F4FD09769760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71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4052-43A5-41EE-9DCB-98D5C92FE08D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5D03-5F4E-40A1-B59B-8CFFC9A4AE9F}" type="datetime1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30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laceholder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82DD61-57CC-4C76-9C0E-0E1048B0C5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4313" y="1936750"/>
            <a:ext cx="9251950" cy="35385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1784A7-BB0A-4E09-B9C8-054963D859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9613" y="5637213"/>
            <a:ext cx="7110412" cy="365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1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EA1A-8539-4DB7-BA43-0E03DD3E77BB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28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0A4E-7BB2-4080-8814-FEE7B364D5A6}" type="datetime1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9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10025967" y="1027906"/>
            <a:ext cx="2025570" cy="1775407"/>
          </a:xfrm>
          <a:prstGeom prst="roundRect">
            <a:avLst>
              <a:gd name="adj" fmla="val 9496"/>
            </a:avLst>
          </a:prstGeom>
          <a:solidFill>
            <a:schemeClr val="tx2"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657224" y="219919"/>
            <a:ext cx="10944225" cy="6318993"/>
          </a:xfrm>
          <a:prstGeom prst="roundRect">
            <a:avLst>
              <a:gd name="adj" fmla="val 4944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4239" y="365125"/>
            <a:ext cx="94796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239" y="1825625"/>
            <a:ext cx="947966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CDDC-036A-4979-8381-EE99B1DA4B88}" type="datetime1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C29B-CD14-4172-9B93-F334EF7BA9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11353800" y="576484"/>
            <a:ext cx="2025570" cy="723458"/>
          </a:xfrm>
          <a:prstGeom prst="roundRect">
            <a:avLst>
              <a:gd name="adj" fmla="val 10267"/>
            </a:avLst>
          </a:prstGeom>
          <a:solidFill>
            <a:schemeClr val="accent6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0496066" y="-486156"/>
            <a:ext cx="1269358" cy="1192192"/>
          </a:xfrm>
          <a:prstGeom prst="roundRect">
            <a:avLst>
              <a:gd name="adj" fmla="val 7929"/>
            </a:avLst>
          </a:prstGeom>
          <a:solidFill>
            <a:schemeClr val="accent1">
              <a:lumMod val="60000"/>
              <a:lumOff val="40000"/>
              <a:alpha val="6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Official Seal of the California Department of Educaito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4" y="5389202"/>
            <a:ext cx="1294916" cy="129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2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933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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cde.ca.gov/gmart/gmartlogon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fg/fo/r16/csicoeplnaprlfndrslts.as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sp/sw/t1/gmartcsicoeins.a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sw/t1/csi.asp" TargetMode="External"/><Relationship Id="rId7" Type="http://schemas.openxmlformats.org/officeDocument/2006/relationships/hyperlink" Target="https://www.cde.ca.gov/sp/sw/t1/csicoeproginformation21.a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sp/sw/t1/gmartcsicoeins.asp" TargetMode="External"/><Relationship Id="rId5" Type="http://schemas.openxmlformats.org/officeDocument/2006/relationships/hyperlink" Target="https://www.cde.ca.gov/sp/sw/t1/gmartinstructions.asp" TargetMode="External"/><Relationship Id="rId4" Type="http://schemas.openxmlformats.org/officeDocument/2006/relationships/hyperlink" Target="https://www3.cde.ca.gov/gmart/gmartlogon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ISO@cde.c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sw/t1/csiwebinars.asp" TargetMode="External"/><Relationship Id="rId4" Type="http://schemas.openxmlformats.org/officeDocument/2006/relationships/hyperlink" Target="mailto:ESSACOE@cde.ca.gov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SSACOE@cde.c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SSACOE@cde.ca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ca.gov/sp/sw/t1/gmartinstructions.a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369916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2021–22 </a:t>
            </a:r>
            <a:r>
              <a:rPr lang="en" sz="4000" b="1" dirty="0">
                <a:solidFill>
                  <a:schemeClr val="tx1"/>
                </a:solidFill>
                <a:cs typeface="Arial" panose="020B0604020202020204" pitchFamily="34" charset="0"/>
              </a:rPr>
              <a:t>Every Student Succeeds Act Comprehensive Support and Improvement County Office of Education Plan </a:t>
            </a:r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Approval </a:t>
            </a:r>
            <a:r>
              <a:rPr lang="en" sz="4000" b="1" dirty="0">
                <a:solidFill>
                  <a:schemeClr val="tx1"/>
                </a:solidFill>
                <a:cs typeface="Arial" panose="020B0604020202020204" pitchFamily="34" charset="0"/>
              </a:rPr>
              <a:t>Reporting Webinar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2618"/>
            <a:ext cx="9144000" cy="1716232"/>
          </a:xfrm>
        </p:spPr>
        <p:txBody>
          <a:bodyPr/>
          <a:lstStyle/>
          <a:p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School Improvement and Support Office</a:t>
            </a:r>
          </a:p>
          <a:p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June 23, 2022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544458"/>
            <a:ext cx="2536371" cy="1177018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1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9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GMART: Logging On </a:t>
            </a:r>
          </a:p>
        </p:txBody>
      </p:sp>
      <p:pic>
        <p:nvPicPr>
          <p:cNvPr id="6" name="Picture 5" descr="Reference the appendix for the alternative text version of slide 10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978925"/>
            <a:ext cx="8877300" cy="2558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4540" y="4748957"/>
            <a:ext cx="774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GMART home page: </a:t>
            </a:r>
            <a:r>
              <a:rPr lang="en-US" sz="2400" dirty="0">
                <a:hlinkClick r:id="rId3" tooltip="Grant Management and Reporting Tool home page"/>
              </a:rPr>
              <a:t>https://www3.cde.ca.gov/gmart/gmartlogon.aspx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123F3-4E52-4C75-AEC0-0F14733C92CC}"/>
              </a:ext>
            </a:extLst>
          </p:cNvPr>
          <p:cNvSpPr txBox="1"/>
          <p:nvPr/>
        </p:nvSpPr>
        <p:spPr>
          <a:xfrm>
            <a:off x="2823411" y="5791201"/>
            <a:ext cx="730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Refer to </a:t>
            </a:r>
            <a:r>
              <a:rPr lang="en-US" sz="2400" dirty="0">
                <a:hlinkClick r:id="rId4" action="ppaction://hlinksldjump" tooltip="Reference appendix for alternative text"/>
              </a:rPr>
              <a:t>Appendix 1</a:t>
            </a:r>
            <a:r>
              <a:rPr lang="en-US" sz="2400" dirty="0"/>
              <a:t> for Alternative Text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79438"/>
            <a:ext cx="2743200" cy="642038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10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4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086" y="313663"/>
            <a:ext cx="10008827" cy="894164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Selecting the Subgrant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9621" y="5650173"/>
            <a:ext cx="2971800" cy="1207827"/>
          </a:xfrm>
        </p:spPr>
        <p:txBody>
          <a:bodyPr/>
          <a:lstStyle/>
          <a:p>
            <a:pPr>
              <a:defRPr/>
            </a:pPr>
            <a:fld id="{D6029DA4-09B0-4A2D-AA4B-CC45A202471A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 descr="This is a  picture showing fiscal year 2021-22 Plan Approval Application."/>
          <p:cNvSpPr>
            <a:spLocks noGrp="1"/>
          </p:cNvSpPr>
          <p:nvPr>
            <p:ph idx="1"/>
          </p:nvPr>
        </p:nvSpPr>
        <p:spPr>
          <a:xfrm>
            <a:off x="997527" y="1211580"/>
            <a:ext cx="10166343" cy="50204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cs typeface="Arial" panose="020B0604020202020204" pitchFamily="34" charset="0"/>
              </a:rPr>
              <a:t>GMART</a:t>
            </a:r>
          </a:p>
          <a:p>
            <a:pPr marL="0" indent="0" algn="ctr">
              <a:buNone/>
            </a:pPr>
            <a:r>
              <a:rPr lang="en-US" sz="3200" b="1" dirty="0">
                <a:cs typeface="Arial" panose="020B0604020202020204" pitchFamily="34" charset="0"/>
              </a:rPr>
              <a:t>Select Grant</a:t>
            </a:r>
          </a:p>
          <a:p>
            <a:pPr marL="0" indent="0" algn="ctr">
              <a:buNone/>
            </a:pPr>
            <a:r>
              <a:rPr lang="en-US" sz="3200" b="1" dirty="0">
                <a:highlight>
                  <a:srgbClr val="C0C0C0"/>
                </a:highlight>
                <a:cs typeface="Arial" panose="020B0604020202020204" pitchFamily="34" charset="0"/>
              </a:rPr>
              <a:t>Logoff</a:t>
            </a: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Please select the link below to begin or continue:</a:t>
            </a:r>
          </a:p>
          <a:p>
            <a:pPr marL="0" indent="0">
              <a:buNone/>
            </a:pPr>
            <a:r>
              <a:rPr lang="en-US" sz="3200" dirty="0">
                <a:cs typeface="Arial" panose="020B0604020202020204" pitchFamily="34" charset="0"/>
              </a:rPr>
              <a:t> </a:t>
            </a:r>
            <a:r>
              <a:rPr lang="en-US" sz="3200" b="1" dirty="0">
                <a:cs typeface="Arial" panose="020B0604020202020204" pitchFamily="34" charset="0"/>
              </a:rPr>
              <a:t>FY 2021–22 Plan Approval  </a:t>
            </a:r>
          </a:p>
        </p:txBody>
      </p:sp>
    </p:spTree>
    <p:extLst>
      <p:ext uri="{BB962C8B-B14F-4D97-AF65-F5344CB8AC3E}">
        <p14:creationId xmlns:p14="http://schemas.microsoft.com/office/powerpoint/2010/main" val="137986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GMART Tabs</a:t>
            </a:r>
          </a:p>
        </p:txBody>
      </p:sp>
      <p:pic>
        <p:nvPicPr>
          <p:cNvPr id="6" name="Picture 5" descr="Refer to Appendix 2 for long Alt text version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40" y="1690689"/>
            <a:ext cx="9275660" cy="1601152"/>
          </a:xfrm>
          <a:prstGeom prst="rect">
            <a:avLst/>
          </a:prstGeom>
        </p:spPr>
      </p:pic>
      <p:sp>
        <p:nvSpPr>
          <p:cNvPr id="3" name="Rectangle 2" descr="Displays the six tabs in GMART. Refer to Appendix 2." title="GMART Tabs">
            <a:extLst>
              <a:ext uri="{FF2B5EF4-FFF2-40B4-BE49-F238E27FC236}">
                <a16:creationId xmlns:a16="http://schemas.microsoft.com/office/drawing/2014/main" id="{B928F459-07FC-46E4-9E64-600BC43372A8}"/>
              </a:ext>
            </a:extLst>
          </p:cNvPr>
          <p:cNvSpPr/>
          <p:nvPr/>
        </p:nvSpPr>
        <p:spPr>
          <a:xfrm>
            <a:off x="1354239" y="3566160"/>
            <a:ext cx="99117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/>
          </a:p>
          <a:p>
            <a:r>
              <a:rPr lang="en-US" sz="2800" dirty="0"/>
              <a:t>This is an illustration of the six Tabs in GMART with the COE </a:t>
            </a:r>
          </a:p>
          <a:p>
            <a:r>
              <a:rPr lang="en-US" sz="2800" dirty="0"/>
              <a:t>Contact Information tab highlighted.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9B2E3-F86A-4B22-A107-D314CDFBEB9D}"/>
              </a:ext>
            </a:extLst>
          </p:cNvPr>
          <p:cNvSpPr/>
          <p:nvPr/>
        </p:nvSpPr>
        <p:spPr>
          <a:xfrm>
            <a:off x="2367411" y="5225474"/>
            <a:ext cx="7753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Refer to </a:t>
            </a:r>
            <a:r>
              <a:rPr lang="en-US" sz="2800" dirty="0">
                <a:ea typeface="+mn-lt"/>
                <a:cs typeface="+mn-lt"/>
                <a:hlinkClick r:id="rId4" action="ppaction://hlinksldjump" tooltip="Reference appendix for alternative text"/>
              </a:rPr>
              <a:t>Appendix 2</a:t>
            </a:r>
            <a:r>
              <a:rPr lang="en-US" sz="2800" dirty="0">
                <a:ea typeface="+mn-lt"/>
                <a:cs typeface="+mn-lt"/>
              </a:rPr>
              <a:t> for Alternative Text version.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23014"/>
            <a:ext cx="2743200" cy="698462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pPr/>
              <a:t>12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COE 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40" y="1542198"/>
            <a:ext cx="9479666" cy="2033516"/>
          </a:xfrm>
        </p:spPr>
        <p:txBody>
          <a:bodyPr/>
          <a:lstStyle/>
          <a:p>
            <a:r>
              <a:rPr lang="en-US" sz="2400" dirty="0"/>
              <a:t>Please ensure the most accurate and recent contact information for the Primary, Secondary, and Fiscal Coordinator/s/ are always in the GMART.</a:t>
            </a:r>
          </a:p>
          <a:p>
            <a:r>
              <a:rPr lang="en-US" sz="2400" dirty="0"/>
              <a:t>In order to edit, click the </a:t>
            </a:r>
            <a:r>
              <a:rPr lang="en-US" sz="2400" b="1" dirty="0"/>
              <a:t>Edit Contact Information </a:t>
            </a:r>
            <a:r>
              <a:rPr lang="en-US" sz="2400" dirty="0"/>
              <a:t>button and revise the following as appropriate:</a:t>
            </a:r>
            <a:endParaRPr lang="en-US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First and Last Name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Title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Phone	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Ext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Email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dirty="0"/>
              <a:t> Fax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15050"/>
            <a:ext cx="2743200" cy="606425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13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Project Budget Tab</a:t>
            </a:r>
          </a:p>
        </p:txBody>
      </p:sp>
      <p:pic>
        <p:nvPicPr>
          <p:cNvPr id="7" name="Content Placeholder 6" descr="The Grant Management and Reporting Tool tab that highlights the Project Budget tab. Refer to Appendix 3 for long Alternative text version. 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7148" y="1690689"/>
            <a:ext cx="9254530" cy="2584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3394BD-5B29-48F4-9E47-13FF6244DE9C}"/>
              </a:ext>
            </a:extLst>
          </p:cNvPr>
          <p:cNvSpPr txBox="1"/>
          <p:nvPr/>
        </p:nvSpPr>
        <p:spPr>
          <a:xfrm>
            <a:off x="2474976" y="4982645"/>
            <a:ext cx="8358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Refer to </a:t>
            </a:r>
            <a:r>
              <a:rPr lang="en-US" sz="2800" dirty="0">
                <a:hlinkClick r:id="rId4" action="ppaction://hlinksldjump" tooltip="Reference appendix for alternative text version"/>
              </a:rPr>
              <a:t>Appendix 3</a:t>
            </a:r>
            <a:r>
              <a:rPr lang="en-US" sz="2800" dirty="0"/>
              <a:t> for Alternative Text 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0976" y="6213690"/>
            <a:ext cx="2782824" cy="365125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14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76" y="365125"/>
            <a:ext cx="9882929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When to Submit a Project Budget Revision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276" y="1825625"/>
            <a:ext cx="924962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COE is required to submit a Project Budget Revision when expenditure amounts claimed for object codes are in excess of 10 percent of the last approved budget.</a:t>
            </a:r>
          </a:p>
          <a:p>
            <a:r>
              <a:rPr lang="en-US" dirty="0"/>
              <a:t>Also, the COE must submit a Project Budget Revision when there is a significant change to the description of planned expenditures.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Please note that all Project Budget Revisions must be approved by the CDE before the COE will be able to submit Expenditure Reports.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15038"/>
            <a:ext cx="2743200" cy="706437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15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1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239" y="365125"/>
            <a:ext cx="9479666" cy="79311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Project Budget Example 1</a:t>
            </a:r>
          </a:p>
        </p:txBody>
      </p:sp>
      <p:pic>
        <p:nvPicPr>
          <p:cNvPr id="3" name="Picture 2" descr="Refer to Appendices 4 and 5 for Alternative Text version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072" y="1068442"/>
            <a:ext cx="9144000" cy="4717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4063" y="5785708"/>
            <a:ext cx="76720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Refer to </a:t>
            </a:r>
            <a:r>
              <a:rPr lang="en-US" sz="2400" dirty="0">
                <a:ea typeface="+mn-lt"/>
                <a:cs typeface="+mn-lt"/>
                <a:hlinkClick r:id="rId4" action="ppaction://hlinksldjump" tooltip="Reference appendices for alternative text"/>
              </a:rPr>
              <a:t>Appendices 4 and 5</a:t>
            </a:r>
            <a:r>
              <a:rPr lang="en-US" sz="2400" dirty="0">
                <a:ea typeface="+mn-lt"/>
                <a:cs typeface="+mn-lt"/>
              </a:rPr>
              <a:t> for Alternative Text version.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0328" y="6112682"/>
            <a:ext cx="2743200" cy="470859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16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239" y="365125"/>
            <a:ext cx="9479666" cy="79311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Project Budget Example 2</a:t>
            </a:r>
          </a:p>
        </p:txBody>
      </p:sp>
      <p:pic>
        <p:nvPicPr>
          <p:cNvPr id="7" name="Picture 6" descr="Refer to Appendix 6 for Alternative Text version.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39" y="1188058"/>
            <a:ext cx="9630586" cy="4827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7788" y="5980318"/>
            <a:ext cx="7513737" cy="758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Refer to </a:t>
            </a:r>
            <a:r>
              <a:rPr lang="en-US" sz="2400" dirty="0">
                <a:ea typeface="+mn-lt"/>
                <a:cs typeface="+mn-lt"/>
                <a:hlinkClick r:id="rId3" action="ppaction://hlinksldjump" tooltip="Reference appendix for alternative text"/>
              </a:rPr>
              <a:t>Appendix 6</a:t>
            </a:r>
            <a:r>
              <a:rPr lang="en-US" sz="2400" dirty="0">
                <a:ea typeface="+mn-lt"/>
                <a:cs typeface="+mn-lt"/>
              </a:rPr>
              <a:t> for Alternative Text version.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20328" y="6124156"/>
            <a:ext cx="2743200" cy="4708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9BC29B-CD14-4172-9B93-F334EF7BA94E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4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239" y="365125"/>
            <a:ext cx="9479666" cy="14605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Project Budget Submission</a:t>
            </a:r>
          </a:p>
        </p:txBody>
      </p:sp>
      <p:pic>
        <p:nvPicPr>
          <p:cNvPr id="5" name="Picture 4" descr="Reference the appendix for the alternative text version of slide 18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39" y="1547505"/>
            <a:ext cx="9604914" cy="3774563"/>
          </a:xfrm>
          <a:prstGeom prst="rect">
            <a:avLst/>
          </a:prstGeom>
        </p:spPr>
      </p:pic>
      <p:sp>
        <p:nvSpPr>
          <p:cNvPr id="3" name="Content Placeholder 2" descr="This screenshot displays how to submit a project budget revision. Refer to appendix 7 for alternative text version." title="Submit Budget Revision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7A16A2-DEE0-44E2-890B-7BD51FC80E0F}"/>
              </a:ext>
            </a:extLst>
          </p:cNvPr>
          <p:cNvSpPr txBox="1"/>
          <p:nvPr/>
        </p:nvSpPr>
        <p:spPr>
          <a:xfrm>
            <a:off x="1868381" y="5408585"/>
            <a:ext cx="84513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+mn-lt"/>
                <a:cs typeface="+mn-lt"/>
              </a:rPr>
              <a:t>       Refer to </a:t>
            </a:r>
            <a:r>
              <a:rPr lang="en-US" sz="2800" dirty="0">
                <a:ea typeface="+mn-lt"/>
                <a:cs typeface="+mn-lt"/>
                <a:hlinkClick r:id="rId4" action="ppaction://hlinksldjump" tooltip="Reference appendix for alternative text"/>
              </a:rPr>
              <a:t>Appendix 7</a:t>
            </a:r>
            <a:r>
              <a:rPr lang="en-US" sz="2800" dirty="0">
                <a:ea typeface="+mn-lt"/>
                <a:cs typeface="+mn-lt"/>
              </a:rPr>
              <a:t> for Alternative Text version</a:t>
            </a:r>
            <a:r>
              <a:rPr lang="en-US" sz="2400" dirty="0">
                <a:ea typeface="+mn-lt"/>
                <a:cs typeface="+mn-lt"/>
              </a:rPr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055" y="6027286"/>
            <a:ext cx="2743200" cy="544512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18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2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9" y="365125"/>
            <a:ext cx="9851266" cy="1325563"/>
          </a:xfrm>
        </p:spPr>
        <p:txBody>
          <a:bodyPr/>
          <a:lstStyle/>
          <a:p>
            <a:r>
              <a:rPr lang="en-US" b="1" dirty="0"/>
              <a:t> </a:t>
            </a:r>
            <a:r>
              <a:rPr lang="en-US" sz="4000" b="1" dirty="0">
                <a:solidFill>
                  <a:schemeClr val="tx1"/>
                </a:solidFill>
              </a:rPr>
              <a:t>Project Budget Revision Report Status</a:t>
            </a:r>
            <a:r>
              <a:rPr lang="en-US" sz="4000" b="1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dirty="0"/>
              <a:t>Project Budget Revision </a:t>
            </a:r>
            <a:r>
              <a:rPr lang="en-US" b="1" dirty="0"/>
              <a:t>Pending CDE Review</a:t>
            </a:r>
            <a:r>
              <a:rPr lang="en-US" dirty="0"/>
              <a:t>: a Project Budget Revision has been submitted and the CDE is reviewing the submission. </a:t>
            </a:r>
          </a:p>
          <a:p>
            <a:pPr marL="514350" indent="-514350">
              <a:buAutoNum type="arabicPeriod" startAt="2"/>
            </a:pPr>
            <a:r>
              <a:rPr lang="en-US" dirty="0"/>
              <a:t>Project Budget Revision </a:t>
            </a:r>
            <a:r>
              <a:rPr lang="en-US" b="1" dirty="0"/>
              <a:t>Approved</a:t>
            </a:r>
            <a:r>
              <a:rPr lang="en-US" dirty="0"/>
              <a:t>: the Project Budget  Revision has been reviewed and is approved. </a:t>
            </a:r>
            <a:endParaRPr lang="en-US" dirty="0">
              <a:cs typeface="Arial"/>
            </a:endParaRPr>
          </a:p>
          <a:p>
            <a:pPr marL="514350" indent="-514350">
              <a:buAutoNum type="arabicPeriod" startAt="3"/>
            </a:pPr>
            <a:r>
              <a:rPr lang="en-US" dirty="0"/>
              <a:t>Project Budget Revision </a:t>
            </a:r>
            <a:r>
              <a:rPr lang="en-US" b="1" dirty="0"/>
              <a:t>Not Approved</a:t>
            </a:r>
            <a:r>
              <a:rPr lang="en-US" dirty="0"/>
              <a:t>: the Project Budget Revision has been reviewed and is not approved.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586153"/>
            <a:ext cx="2743200" cy="1151948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19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8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Acronyms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354238" y="1127760"/>
            <a:ext cx="9725241" cy="523176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anose="05000000000000000000" pitchFamily="2" charset="2"/>
              <a:buChar char="v"/>
            </a:pPr>
            <a:endParaRPr lang="en-US" dirty="0">
              <a:cs typeface="Calibri" panose="020F0502020204030204"/>
            </a:endParaRP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CDE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California Department of Education</a:t>
            </a:r>
            <a:endParaRPr lang="en-US" sz="4100" dirty="0">
              <a:cs typeface="Arial" panose="020B0604020202020204" pitchFamily="34" charset="0"/>
            </a:endParaRP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COE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County Office of Education</a:t>
            </a:r>
            <a:endParaRPr lang="en-US" sz="4100" dirty="0">
              <a:cs typeface="Arial" panose="020B0604020202020204" pitchFamily="34" charset="0"/>
            </a:endParaRP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CSI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Comprehensive Support and Improvement</a:t>
            </a:r>
            <a:endParaRPr lang="en-US" sz="4100" dirty="0">
              <a:cs typeface="Arial" panose="020B0604020202020204" pitchFamily="34" charset="0"/>
            </a:endParaRP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ESSA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Every Student Succeeds Act</a:t>
            </a: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FY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Fiscal Year</a:t>
            </a:r>
          </a:p>
          <a:p>
            <a:pPr marL="457200" indent="-274320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4100" b="1" dirty="0">
                <a:cs typeface="Arial"/>
              </a:rPr>
              <a:t>GMART</a:t>
            </a:r>
            <a:r>
              <a:rPr lang="en-US" sz="4100" dirty="0">
                <a:cs typeface="Calibri" panose="020F0502020204030204" pitchFamily="34" charset="0"/>
              </a:rPr>
              <a:t>—</a:t>
            </a:r>
            <a:r>
              <a:rPr lang="en-US" sz="4100" dirty="0">
                <a:cs typeface="Arial"/>
              </a:rPr>
              <a:t>Grant Management and Reporting Tool</a:t>
            </a:r>
          </a:p>
          <a:p>
            <a:pPr marL="457200" indent="-274320">
              <a:lnSpc>
                <a:spcPct val="100000"/>
              </a:lnSpc>
              <a:spcBef>
                <a:spcPts val="1600"/>
              </a:spcBef>
            </a:pPr>
            <a:r>
              <a:rPr lang="en-US" sz="4100" b="1" dirty="0">
                <a:cs typeface="Arial"/>
              </a:rPr>
              <a:t>LEA</a:t>
            </a:r>
            <a:r>
              <a:rPr lang="en-US" sz="4100" dirty="0">
                <a:cs typeface="Calibri" panose="020F0502020204030204" pitchFamily="34" charset="0"/>
              </a:rPr>
              <a:t>—Local Educational Agency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3905" y="5994400"/>
            <a:ext cx="2743200" cy="365125"/>
          </a:xfrm>
        </p:spPr>
        <p:txBody>
          <a:bodyPr/>
          <a:lstStyle/>
          <a:p>
            <a:pPr algn="l"/>
            <a:fld id="{00000000-1234-1234-1234-123412341234}" type="slidenum">
              <a:rPr lang="en" sz="2400">
                <a:solidFill>
                  <a:schemeClr val="tx1"/>
                </a:solidFill>
              </a:rPr>
              <a:pPr algn="l"/>
              <a:t>2</a:t>
            </a:fld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73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/>
              </a:rPr>
              <a:t>COE Allocation Amount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 descr="A table showing the county office of education and its allocation amount.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7178"/>
              </p:ext>
            </p:extLst>
          </p:nvPr>
        </p:nvGraphicFramePr>
        <p:xfrm>
          <a:off x="2030072" y="1690688"/>
          <a:ext cx="7960089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7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7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County Office of Education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FY 2021–22 Allocation Amount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7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Sample COE with 6 CSI-eligible schools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$49,261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9AC75E-5936-4374-898A-8A139412F69F}"/>
              </a:ext>
            </a:extLst>
          </p:cNvPr>
          <p:cNvSpPr txBox="1"/>
          <p:nvPr/>
        </p:nvSpPr>
        <p:spPr>
          <a:xfrm>
            <a:off x="2121200" y="3717085"/>
            <a:ext cx="815095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Arial"/>
              </a:rPr>
              <a:t>A table of final allocation amounts is located on the CDE Funding Results web page at </a:t>
            </a:r>
          </a:p>
          <a:p>
            <a:r>
              <a:rPr lang="en-US" sz="2400" dirty="0">
                <a:cs typeface="Arial"/>
                <a:hlinkClick r:id="rId3" tooltip="County Office of Education Plan Approval Funding Results web page"/>
              </a:rPr>
              <a:t>https://www.cde.ca.gov/fg/fo/r16/csicoeplnaprlfndrslts.asp</a:t>
            </a:r>
            <a:endParaRPr lang="en-US" sz="24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8561" y="6124171"/>
            <a:ext cx="2743200" cy="577850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20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11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Expenditure Report Tab</a:t>
            </a:r>
          </a:p>
        </p:txBody>
      </p:sp>
      <p:pic>
        <p:nvPicPr>
          <p:cNvPr id="6" name="Content Placeholder 5" descr="Refer to Appendix 8 for long Alternative text version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897380"/>
            <a:ext cx="8915400" cy="1348740"/>
          </a:xfrm>
          <a:prstGeom prst="rect">
            <a:avLst/>
          </a:prstGeom>
        </p:spPr>
      </p:pic>
      <p:sp>
        <p:nvSpPr>
          <p:cNvPr id="5" name="Rectangle 4" descr="This is to refer to the Alt Text version." title="Alt  Text"/>
          <p:cNvSpPr/>
          <p:nvPr/>
        </p:nvSpPr>
        <p:spPr>
          <a:xfrm>
            <a:off x="1805940" y="4960995"/>
            <a:ext cx="89154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ea typeface="+mn-lt"/>
                <a:cs typeface="Arial" panose="020B0604020202020204"/>
              </a:rPr>
              <a:t>        Refer to </a:t>
            </a:r>
            <a:r>
              <a:rPr lang="en-US" sz="2800" dirty="0">
                <a:solidFill>
                  <a:prstClr val="black"/>
                </a:solidFill>
                <a:ea typeface="+mn-lt"/>
                <a:cs typeface="Arial" panose="020B0604020202020204"/>
                <a:hlinkClick r:id="rId3" action="ppaction://hlinksldjump" tooltip="Reference appendix for alternative text"/>
              </a:rPr>
              <a:t>Appendix 8</a:t>
            </a:r>
            <a:r>
              <a:rPr lang="en-US" sz="2800" dirty="0">
                <a:solidFill>
                  <a:prstClr val="black"/>
                </a:solidFill>
                <a:ea typeface="+mn-lt"/>
                <a:cs typeface="Arial" panose="020B0604020202020204"/>
              </a:rPr>
              <a:t> for Alternative Text version.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115050"/>
            <a:ext cx="2743200" cy="606425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21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44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238" y="136524"/>
            <a:ext cx="9479666" cy="104352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Expenditure Report 1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50915" y="1483915"/>
            <a:ext cx="72648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Arial"/>
                <a:ea typeface="Calibri" panose="020F0502020204030204" pitchFamily="34" charset="0"/>
                <a:cs typeface="Arial"/>
              </a:rPr>
              <a:t>March 14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, </a:t>
            </a:r>
            <a:r>
              <a:rPr lang="en-US" altLang="en-US" sz="2400" b="1" dirty="0">
                <a:latin typeface="Arial"/>
                <a:ea typeface="Calibri" panose="020F0502020204030204" pitchFamily="34" charset="0"/>
                <a:cs typeface="Arial"/>
              </a:rPr>
              <a:t>2022, to June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Arial"/>
                <a:ea typeface="Calibri" panose="020F0502020204030204" pitchFamily="34" charset="0"/>
                <a:cs typeface="Arial"/>
              </a:rPr>
              <a:t> 30, 2022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3" name="Picture 2" descr="Refer to Appendix 9 for Alternative Text version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915" y="1945580"/>
            <a:ext cx="9134475" cy="3876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242" y="5852703"/>
            <a:ext cx="749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a typeface="+mn-lt"/>
                <a:cs typeface="Arial" panose="020B0604020202020204"/>
              </a:rPr>
              <a:t>Refer to </a:t>
            </a:r>
            <a:r>
              <a:rPr lang="en-US" sz="2400" dirty="0">
                <a:solidFill>
                  <a:prstClr val="black"/>
                </a:solidFill>
                <a:ea typeface="+mn-lt"/>
                <a:cs typeface="Arial" panose="020B0604020202020204"/>
                <a:hlinkClick r:id="rId4" action="ppaction://hlinksldjump" tooltip="Reference appendix for alternative text"/>
              </a:rPr>
              <a:t>Appendix 9</a:t>
            </a:r>
            <a:r>
              <a:rPr lang="en-US" sz="2400" dirty="0">
                <a:solidFill>
                  <a:prstClr val="black"/>
                </a:solidFill>
                <a:ea typeface="+mn-lt"/>
                <a:cs typeface="Arial" panose="020B0604020202020204"/>
              </a:rPr>
              <a:t> for Alternative Text version.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907260"/>
            <a:ext cx="2743200" cy="814216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22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4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060" y="365125"/>
            <a:ext cx="9673845" cy="13255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/>
              </a:rPr>
              <a:t>Expenditure Reports 2, 3, 4, </a:t>
            </a:r>
            <a:br>
              <a:rPr lang="en-US" b="1" dirty="0">
                <a:solidFill>
                  <a:schemeClr val="tx1"/>
                </a:solidFill>
                <a:cs typeface="Arial"/>
              </a:rPr>
            </a:br>
            <a:r>
              <a:rPr lang="en-US" b="1" dirty="0">
                <a:solidFill>
                  <a:schemeClr val="tx1"/>
                </a:solidFill>
                <a:cs typeface="Arial"/>
              </a:rPr>
              <a:t>and Final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842868"/>
            <a:ext cx="9479666" cy="43340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Enter expenditure data for each Object Code.</a:t>
            </a:r>
          </a:p>
          <a:p>
            <a:r>
              <a:rPr lang="en-US" dirty="0">
                <a:ea typeface="+mn-lt"/>
                <a:cs typeface="+mn-lt"/>
              </a:rPr>
              <a:t>Enter zero if there is no expenditure data.</a:t>
            </a:r>
          </a:p>
          <a:p>
            <a:r>
              <a:rPr lang="en-US" dirty="0">
                <a:ea typeface="+mn-lt"/>
                <a:cs typeface="+mn-lt"/>
              </a:rPr>
              <a:t>Make sure there are no red error messages.</a:t>
            </a:r>
          </a:p>
          <a:p>
            <a:r>
              <a:rPr lang="en-US" dirty="0">
                <a:ea typeface="+mn-lt"/>
                <a:cs typeface="+mn-lt"/>
              </a:rPr>
              <a:t>Select the “Submit Report” button.</a:t>
            </a:r>
          </a:p>
          <a:p>
            <a:r>
              <a:rPr lang="en-US" dirty="0">
                <a:ea typeface="+mn-lt"/>
                <a:cs typeface="+mn-lt"/>
              </a:rPr>
              <a:t>Receive automated emails regarding status.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72188"/>
            <a:ext cx="2743200" cy="649287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23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82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Expenditure Report Submission</a:t>
            </a:r>
          </a:p>
        </p:txBody>
      </p:sp>
      <p:pic>
        <p:nvPicPr>
          <p:cNvPr id="8" name="Picture 7" descr="Reference the appendix for the alternative text version of slide 24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004" y="1921521"/>
            <a:ext cx="9172136" cy="264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199" y="5808811"/>
            <a:ext cx="821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+mn-lt"/>
                <a:cs typeface="+mn-lt"/>
              </a:rPr>
              <a:t>Refer to </a:t>
            </a:r>
            <a:r>
              <a:rPr lang="en-US" sz="2400" dirty="0">
                <a:ea typeface="+mn-lt"/>
                <a:cs typeface="+mn-lt"/>
                <a:hlinkClick r:id="rId4" action="ppaction://hlinksldjump" tooltip="Reference appendix for alternative text"/>
              </a:rPr>
              <a:t>Appendix 10</a:t>
            </a:r>
            <a:r>
              <a:rPr lang="en-US" sz="2400" dirty="0">
                <a:ea typeface="+mn-lt"/>
                <a:cs typeface="+mn-lt"/>
              </a:rPr>
              <a:t> for Alternative Text version.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39644"/>
            <a:ext cx="2743200" cy="544512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24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40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9" y="365125"/>
            <a:ext cx="9851266" cy="1325563"/>
          </a:xfrm>
        </p:spPr>
        <p:txBody>
          <a:bodyPr/>
          <a:lstStyle/>
          <a:p>
            <a:r>
              <a:rPr lang="en-US" b="1" dirty="0"/>
              <a:t> </a:t>
            </a:r>
            <a:r>
              <a:rPr lang="en-US" b="1" dirty="0">
                <a:solidFill>
                  <a:schemeClr val="tx1"/>
                </a:solidFill>
              </a:rPr>
              <a:t>Expenditure Report Status</a:t>
            </a:r>
            <a:r>
              <a:rPr lang="en-US" sz="4000" b="1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825625"/>
            <a:ext cx="9479666" cy="35515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Expenditure Report Pending CDE Review</a:t>
            </a:r>
            <a:r>
              <a:rPr lang="en-US" dirty="0"/>
              <a:t>: an Expenditure Report has been submitted and the CDE is reviewing the submission. </a:t>
            </a:r>
          </a:p>
          <a:p>
            <a:pPr marL="514350" indent="-514350">
              <a:buAutoNum type="arabicPeriod" startAt="2"/>
            </a:pPr>
            <a:r>
              <a:rPr lang="en-US" b="1" dirty="0"/>
              <a:t>Expenditure Report Approved</a:t>
            </a:r>
            <a:r>
              <a:rPr lang="en-US" dirty="0"/>
              <a:t>: the Expenditure Report has been reviewed and is approved. </a:t>
            </a:r>
            <a:endParaRPr lang="en-US" dirty="0">
              <a:cs typeface="Arial"/>
            </a:endParaRPr>
          </a:p>
          <a:p>
            <a:pPr marL="514350" indent="-514350">
              <a:buAutoNum type="arabicPeriod" startAt="3"/>
            </a:pPr>
            <a:r>
              <a:rPr lang="en-US" b="1" dirty="0"/>
              <a:t>Expenditure Report Not Approved</a:t>
            </a:r>
            <a:r>
              <a:rPr lang="en-US" dirty="0"/>
              <a:t>: the Expenditure Report has been reviewed and is not approved.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30056" y="6080093"/>
            <a:ext cx="2743200" cy="563562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25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8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cs typeface="Arial"/>
              </a:rPr>
              <a:t>Closeout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901" y="1463040"/>
            <a:ext cx="9319003" cy="47139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Arial"/>
              </a:rPr>
              <a:t>When the COE has expended 100% of its funds with a $0 cash balance, it will be prompted in the GMART to closeout.</a:t>
            </a:r>
          </a:p>
          <a:p>
            <a:r>
              <a:rPr lang="en-US" sz="2400" dirty="0">
                <a:cs typeface="Arial"/>
              </a:rPr>
              <a:t>When the COE has $25 or less of its final allocation amount, a pop up message will appear giving the COE the option to closeout.</a:t>
            </a:r>
          </a:p>
          <a:p>
            <a:r>
              <a:rPr lang="en-US" sz="2400" dirty="0">
                <a:cs typeface="Arial"/>
              </a:rPr>
              <a:t>If the COE proceeds to the Closeout section of the GMART, the Closeout Report will be viewable.</a:t>
            </a:r>
          </a:p>
          <a:p>
            <a:r>
              <a:rPr lang="en-US" sz="2400" dirty="0">
                <a:cs typeface="Arial"/>
              </a:rPr>
              <a:t>If the COE does not want to closeout, do not select the button to proceed to the Closeout section.</a:t>
            </a:r>
          </a:p>
          <a:p>
            <a:r>
              <a:rPr lang="en-US" sz="2400" dirty="0">
                <a:cs typeface="Arial"/>
              </a:rPr>
              <a:t>If the COE wants to closeout, complete the Closeout section and submit the report. The SISO will confirm that all requirements have been met.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40777"/>
            <a:ext cx="2743200" cy="544512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26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84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31B6-015C-4107-8EC3-5BEC0E2A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239" y="365125"/>
            <a:ext cx="9479666" cy="112229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Apportionments</a:t>
            </a:r>
          </a:p>
        </p:txBody>
      </p:sp>
      <p:graphicFrame>
        <p:nvGraphicFramePr>
          <p:cNvPr id="5" name="Content Placeholder 4" descr="Table showing the apportionments process. ">
            <a:extLst>
              <a:ext uri="{FF2B5EF4-FFF2-40B4-BE49-F238E27FC236}">
                <a16:creationId xmlns:a16="http://schemas.microsoft.com/office/drawing/2014/main" id="{6DB0B700-1A65-428B-9900-A38D15D05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661381"/>
              </p:ext>
            </p:extLst>
          </p:nvPr>
        </p:nvGraphicFramePr>
        <p:xfrm>
          <a:off x="1050588" y="1207008"/>
          <a:ext cx="10194585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917">
                  <a:extLst>
                    <a:ext uri="{9D8B030D-6E8A-4147-A177-3AD203B41FA5}">
                      <a16:colId xmlns:a16="http://schemas.microsoft.com/office/drawing/2014/main" val="24798300"/>
                    </a:ext>
                  </a:extLst>
                </a:gridCol>
                <a:gridCol w="2038917">
                  <a:extLst>
                    <a:ext uri="{9D8B030D-6E8A-4147-A177-3AD203B41FA5}">
                      <a16:colId xmlns:a16="http://schemas.microsoft.com/office/drawing/2014/main" val="2772100519"/>
                    </a:ext>
                  </a:extLst>
                </a:gridCol>
                <a:gridCol w="2038917">
                  <a:extLst>
                    <a:ext uri="{9D8B030D-6E8A-4147-A177-3AD203B41FA5}">
                      <a16:colId xmlns:a16="http://schemas.microsoft.com/office/drawing/2014/main" val="1344769994"/>
                    </a:ext>
                  </a:extLst>
                </a:gridCol>
                <a:gridCol w="2038917">
                  <a:extLst>
                    <a:ext uri="{9D8B030D-6E8A-4147-A177-3AD203B41FA5}">
                      <a16:colId xmlns:a16="http://schemas.microsoft.com/office/drawing/2014/main" val="3569939049"/>
                    </a:ext>
                  </a:extLst>
                </a:gridCol>
                <a:gridCol w="2038917">
                  <a:extLst>
                    <a:ext uri="{9D8B030D-6E8A-4147-A177-3AD203B41FA5}">
                      <a16:colId xmlns:a16="http://schemas.microsoft.com/office/drawing/2014/main" val="3187364895"/>
                    </a:ext>
                  </a:extLst>
                </a:gridCol>
              </a:tblGrid>
              <a:tr h="18525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First Apportionment (Approved Application)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Second Apportionment (Report 1)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Third Apportionment (Report 2)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Fourth Apportionment (Report 3)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Final Apportionment (Final Report)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223200"/>
                  </a:ext>
                </a:extLst>
              </a:tr>
              <a:tr h="1852536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50 percent of the total COE allocation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Claimed expenditures less prior payment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Claimed expenditures less prior payment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Claimed expenditures less prior payment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Claimed expenditures less prior payment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142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820FCE-B85F-4300-80F1-09384EB782AA}"/>
              </a:ext>
            </a:extLst>
          </p:cNvPr>
          <p:cNvSpPr txBox="1"/>
          <p:nvPr/>
        </p:nvSpPr>
        <p:spPr>
          <a:xfrm>
            <a:off x="1682496" y="5413248"/>
            <a:ext cx="9151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CDE will apportion funds approximately one to two months after the final date of each reporting period.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9B75F-A7C1-457C-8F22-12BA7774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64482"/>
            <a:ext cx="2743200" cy="588899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27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0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GMART Reporting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690688"/>
            <a:ext cx="9479666" cy="4486275"/>
          </a:xfrm>
        </p:spPr>
        <p:txBody>
          <a:bodyPr/>
          <a:lstStyle/>
          <a:p>
            <a:r>
              <a:rPr lang="en-US" sz="2400" dirty="0"/>
              <a:t>The COE must confirm it is not reporting expenditures higher than its allowable indirect cost rate. </a:t>
            </a:r>
          </a:p>
          <a:p>
            <a:r>
              <a:rPr lang="en-US" sz="2400" dirty="0"/>
              <a:t>The COE must enter “0” if it does not have expenditures for the reporting period.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If the Submit button does not appear, scroll up and down to check for any error messages.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Use the Remarks box to provide additional details/explanations.</a:t>
            </a:r>
          </a:p>
          <a:p>
            <a:r>
              <a:rPr lang="en-US" sz="2400" dirty="0"/>
              <a:t>GMART ESSA CSI COE Fiscal Reporting Instructions can be found at </a:t>
            </a:r>
            <a:r>
              <a:rPr lang="en-US" sz="2400" dirty="0">
                <a:hlinkClick r:id="rId2" tooltip="County Office of Education Fiscal Instructions web page"/>
              </a:rPr>
              <a:t>https://www.cde.ca.gov/sp/sw/t1/gmartcsicoeins.asp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00750"/>
            <a:ext cx="2743200" cy="720725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28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58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ESSA CSI COE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137" y="1575582"/>
            <a:ext cx="8934767" cy="45113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CDE CSI web page: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hlinkClick r:id="rId3" tooltip="Comprehensive Support and Improvement web page"/>
              </a:rPr>
              <a:t>https://www.cde.ca.gov/sp/sw/t1/csi.asp</a:t>
            </a:r>
            <a:r>
              <a:rPr lang="en-US" sz="24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GMART web page: </a:t>
            </a:r>
            <a:r>
              <a:rPr lang="en-US" sz="2400" dirty="0">
                <a:hlinkClick r:id="rId4" tooltip="The Grant Management and Reporting Tool web page"/>
              </a:rPr>
              <a:t>https://www3.cde.ca.gov/gmart/gmartlogon.aspx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GMART Instructions web page: </a:t>
            </a:r>
            <a:r>
              <a:rPr lang="en-US" sz="2400" dirty="0">
                <a:hlinkClick r:id="rId5" tooltip="The Grant Management and Reporting Tool Instructions web page"/>
              </a:rPr>
              <a:t>https://www.cde.ca.gov/sp/sw/t1/gmartinstructions.asp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cs typeface="Arial"/>
              </a:rPr>
              <a:t>ESSA CSI COE Fiscal Reporting Instructions page: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ea typeface="+mn-lt"/>
                <a:cs typeface="+mn-lt"/>
                <a:hlinkClick r:id="rId6" tooltip="Guidance for budget revisions and expenditure reports"/>
              </a:rPr>
              <a:t>https://www.cde.ca.gov/sp/sw/t1/gmartcsicoeins.asp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New CSI COE Program Information</a:t>
            </a:r>
            <a:br>
              <a:rPr lang="en-US" dirty="0"/>
            </a:br>
            <a:r>
              <a:rPr lang="en-US" sz="2400" dirty="0">
                <a:cs typeface="Arial" panose="020B0604020202020204"/>
                <a:hlinkClick r:id="rId7" tooltip="Comprehensive Support and Improvement County Office of Education Program Information"/>
              </a:rPr>
              <a:t>https://www.cde.ca.gov/sp/sw/t1/csicoeproginformation21.asp</a:t>
            </a:r>
            <a:r>
              <a:rPr lang="en-US" sz="2400" dirty="0">
                <a:cs typeface="Arial" panose="020B0604020202020204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972176"/>
            <a:ext cx="2743200" cy="749300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29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6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30" y="279400"/>
            <a:ext cx="9949543" cy="11139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Housekeeping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01640" y="1197034"/>
            <a:ext cx="9753793" cy="5217834"/>
          </a:xfrm>
        </p:spPr>
        <p:txBody>
          <a:bodyPr>
            <a:normAutofit fontScale="92500"/>
          </a:bodyPr>
          <a:lstStyle/>
          <a:p>
            <a:pPr marL="457200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School Improvement and Support Office (SISO) staff can be reached by email 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SISO@cde.ca.gov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or by phone at 916-319-0833. Specific COE questions can be emailed 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ESSACOE@cde.ca.gov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432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Please use the Zoom Q &amp; A to post any questions you may have.</a:t>
            </a:r>
          </a:p>
          <a:p>
            <a:pPr marL="457200" indent="-27432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PPTX of today’s presentation is located on the CDE’s CSI web page at: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C07B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Comprehensive Improvement and Support Webinars web page "/>
              </a:rPr>
              <a:t>https://www.cde.ca.gov/sp/sw/t1/csiwebinars.asp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4493" y="6027169"/>
            <a:ext cx="1670080" cy="387699"/>
          </a:xfrm>
        </p:spPr>
        <p:txBody>
          <a:bodyPr/>
          <a:lstStyle/>
          <a:p>
            <a:pPr>
              <a:defRPr/>
            </a:pPr>
            <a:fld id="{3F07EB6D-4BC5-4CF1-A063-34594D1A6A8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1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Questions</a:t>
            </a:r>
            <a:r>
              <a:rPr lang="en-US" b="1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Please use the Zoom Question and Answer feature to post any questions you may have.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39644"/>
            <a:ext cx="2743200" cy="544512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30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3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3200" b="1" dirty="0"/>
              <a:t>School Improvement and Support Office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200" dirty="0"/>
              <a:t>916-319-0833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3200" dirty="0">
                <a:hlinkClick r:id="rId3"/>
              </a:rPr>
              <a:t>ESSACOE@cde.ca.gov</a:t>
            </a: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072188"/>
            <a:ext cx="2743200" cy="649287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31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3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239" y="365125"/>
            <a:ext cx="9479666" cy="10064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/>
              </a:rPr>
              <a:t>Feedback Please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43000" y="1188720"/>
            <a:ext cx="9690905" cy="4988243"/>
          </a:xfrm>
        </p:spPr>
        <p:txBody>
          <a:bodyPr>
            <a:noAutofit/>
          </a:bodyPr>
          <a:lstStyle/>
          <a:p>
            <a:pPr marL="457200" lvl="1" indent="-274320">
              <a:lnSpc>
                <a:spcPct val="100000"/>
              </a:lnSpc>
              <a:spcAft>
                <a:spcPts val="1600"/>
              </a:spcAft>
              <a:buSzPts val="2500"/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In our efforts to continuously improve, we would appreciate you completing a survey that will be emailed to you shortly from the </a:t>
            </a:r>
            <a:r>
              <a:rPr lang="en-US" sz="3200" dirty="0">
                <a:cs typeface="Calibri"/>
                <a:hlinkClick r:id="rId3"/>
              </a:rPr>
              <a:t>ESSACOE@cde.ca.gov</a:t>
            </a:r>
            <a:r>
              <a:rPr lang="en-US" sz="3200" dirty="0">
                <a:cs typeface="Calibri"/>
              </a:rPr>
              <a:t> mailbox.</a:t>
            </a:r>
          </a:p>
          <a:p>
            <a:pPr marL="457200" lvl="1" indent="-274320">
              <a:lnSpc>
                <a:spcPct val="100000"/>
              </a:lnSpc>
              <a:spcAft>
                <a:spcPts val="1600"/>
              </a:spcAft>
              <a:buSzPts val="2500"/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The survey will be available until June 30, 2022.</a:t>
            </a:r>
          </a:p>
          <a:p>
            <a:pPr marL="457200" lvl="1" indent="-274320">
              <a:lnSpc>
                <a:spcPct val="100000"/>
              </a:lnSpc>
              <a:spcAft>
                <a:spcPts val="1600"/>
              </a:spcAft>
              <a:buSzPts val="2500"/>
              <a:buFont typeface="Arial" panose="020B0604020202020204" pitchFamily="34" charset="0"/>
              <a:buChar char="•"/>
            </a:pPr>
            <a:r>
              <a:rPr lang="en-US" sz="3200" dirty="0">
                <a:cs typeface="Calibri"/>
              </a:rPr>
              <a:t>We will consider your input as we develop future webinars.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38460" y="5806440"/>
            <a:ext cx="815340" cy="915035"/>
          </a:xfrm>
        </p:spPr>
        <p:txBody>
          <a:bodyPr/>
          <a:lstStyle/>
          <a:p>
            <a:pPr algn="l"/>
            <a:fld id="{00000000-1234-1234-1234-123412341234}" type="slidenum">
              <a:rPr lang="en" sz="2400">
                <a:solidFill>
                  <a:schemeClr val="tx1"/>
                </a:solidFill>
              </a:rPr>
              <a:pPr algn="l"/>
              <a:t>32</a:t>
            </a:fld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45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Appendix 1 for Slide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555845"/>
            <a:ext cx="9479666" cy="46211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Grant Management and Reporting Tool (GMART)</a:t>
            </a:r>
          </a:p>
          <a:p>
            <a:pPr marL="0" indent="0">
              <a:buNone/>
            </a:pPr>
            <a:r>
              <a:rPr lang="en-US" sz="2400" dirty="0"/>
              <a:t>Logon (This is the logon page).</a:t>
            </a:r>
          </a:p>
          <a:p>
            <a:pPr marL="0" indent="0">
              <a:buNone/>
            </a:pPr>
            <a:r>
              <a:rPr lang="en-US" sz="2400" dirty="0"/>
              <a:t>There is a text box for the county office of education (COE) to enter its Username.</a:t>
            </a:r>
          </a:p>
          <a:p>
            <a:pPr marL="0" indent="0">
              <a:buNone/>
            </a:pPr>
            <a:r>
              <a:rPr lang="en-US" sz="2400" dirty="0"/>
              <a:t>There is a text box for the COE to enter its Password.</a:t>
            </a:r>
          </a:p>
          <a:p>
            <a:pPr marL="0" indent="0">
              <a:buNone/>
            </a:pPr>
            <a:r>
              <a:rPr lang="en-US" sz="2400" dirty="0"/>
              <a:t>There is a “Logon” button for the COE to select when logging on to the GMART platform.</a:t>
            </a:r>
          </a:p>
          <a:p>
            <a:pPr marL="0" indent="0">
              <a:buNone/>
            </a:pPr>
            <a:r>
              <a:rPr lang="en-US" sz="2400" dirty="0"/>
              <a:t>There is a GMART Instructions link for instructions and guidance for  using this online system.</a:t>
            </a:r>
          </a:p>
          <a:p>
            <a:pPr marL="0" indent="0">
              <a:buNone/>
            </a:pPr>
            <a:r>
              <a:rPr lang="en-US" sz="2400" dirty="0"/>
              <a:t>There is a link to GMART Home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00750"/>
            <a:ext cx="2743200" cy="720725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33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72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Appendix 2 for Slide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690688"/>
            <a:ext cx="9479666" cy="448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Grant Management and Reporting Tool (GMART)</a:t>
            </a:r>
          </a:p>
          <a:p>
            <a:pPr marL="0" indent="0">
              <a:buNone/>
            </a:pPr>
            <a:r>
              <a:rPr lang="en-US" sz="2400" dirty="0"/>
              <a:t>Six menu options across the top of the page which link to individual GMART pages: GMART Home, Funding Application, COE Contact Info, California Department of Education (CDE) Contact Info, Project Budget, and Expenditure Report.</a:t>
            </a:r>
          </a:p>
          <a:p>
            <a:pPr marL="0" indent="0">
              <a:buNone/>
            </a:pPr>
            <a:r>
              <a:rPr lang="en-US" sz="2400" dirty="0"/>
              <a:t>COE Contact Information is highlighted. (This page displays the COE Contact Information).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99143"/>
            <a:ext cx="2743200" cy="544512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34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49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Appendix 3 for Slide 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528549"/>
            <a:ext cx="9479666" cy="4648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Grant Management and Reporting Tool (GMART)</a:t>
            </a:r>
          </a:p>
          <a:p>
            <a:pPr marL="0" indent="0">
              <a:buNone/>
            </a:pPr>
            <a:r>
              <a:rPr lang="en-US" sz="2400" dirty="0"/>
              <a:t>Six menu options across the top of the page which link to individual GMART pages: GMART Home, Funding Application, COE Contact Info, California Department of Education (CDE) Contact Info, Project Budget, and Expenditure Report. </a:t>
            </a:r>
          </a:p>
          <a:p>
            <a:pPr marL="0" indent="0">
              <a:buNone/>
            </a:pPr>
            <a:r>
              <a:rPr lang="en-US" sz="2400" dirty="0"/>
              <a:t>Project Budget tab is highlighted. (This page displays the Project budget).</a:t>
            </a:r>
          </a:p>
          <a:p>
            <a:pPr marL="0" indent="0">
              <a:buNone/>
            </a:pPr>
            <a:r>
              <a:rPr lang="en-US" sz="2400" dirty="0"/>
              <a:t>Logoff (This is the hyperlink that must be used if the applicant decides to log off).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986464"/>
            <a:ext cx="2743200" cy="735012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35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25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239" y="365125"/>
            <a:ext cx="9479666" cy="93838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Appendix 4 for Slide 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4239" y="1626919"/>
            <a:ext cx="9749190" cy="400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Project Budget Table showing the following text and amounts for each object code: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Object Code, Last Approved Budget, Current Expenditure Description, +/- Any Adjustments, Revised Budget Amount, Revised Expenditure Justification, COE Action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1000–1999 Certificated Personnel Salaries, $50,000, 3 FTE staff salary to review and approve CSI plans,-$40,000, $10,000, Reducing 3 FTE to 1 FTE staff salary to review and approve CSI plans.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2000–2999 Classified Personnel Salaries, $0. 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3000–3999 Employee Benefits, $10,000, Employee Benefits,-$7,000, $3,000, Employee Benefits.</a:t>
            </a:r>
            <a:endParaRPr lang="en-US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9646920" y="614934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475608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Appendix 5 for Slide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4000–4999 Books and Supplies, $0.                            5000–5999 Consulting Services to train staff in the review and approval of CSI plans, </a:t>
            </a:r>
            <a:r>
              <a:rPr lang="en-US" dirty="0"/>
              <a:t>+$47,000, $47,000, Reduced staff from 3 to 1 FTE, using consulting services instead.    7310 Indirect Cost, $5000, Indirect at 10%, $0, $5000, Indirect at 10%.</a:t>
            </a:r>
            <a:br>
              <a:rPr lang="en-US" b="1" dirty="0"/>
            </a:br>
            <a:r>
              <a:rPr lang="en-US" dirty="0">
                <a:cs typeface="Arial"/>
              </a:rPr>
              <a:t>5100 (Sub-agreements over $25,000), $0.</a:t>
            </a:r>
            <a:br>
              <a:rPr lang="en-US" dirty="0">
                <a:cs typeface="Arial"/>
              </a:rPr>
            </a:br>
            <a:r>
              <a:rPr lang="en-US" dirty="0"/>
              <a:t>Total Budget Amount: $65,000, $0, $65,000.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C29B-CD14-4172-9B93-F334EF7BA94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69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364" y="288076"/>
            <a:ext cx="9479666" cy="60335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Appendix 6 for Slide 17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0665" y="1056904"/>
            <a:ext cx="9488384" cy="566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Project Budget Table showing the following text and amounts for each object code:</a:t>
            </a:r>
          </a:p>
          <a:p>
            <a:pPr lvl="0" fontAlgn="ctr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</a:rPr>
              <a:t>Object Code, Last Approved Budget, Current Expenditure Description, +/- Any Adjustments, Revised Budget Amount, Revised Expenditure Justification, COE Action</a:t>
            </a:r>
          </a:p>
          <a:p>
            <a:pPr lvl="0" fontAlgn="ctr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</a:rPr>
              <a:t>1000–1999 Certificated Personnel Salaries: $0. Edit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2000–2999 Classified Personnel Salaries, $0. Edit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3000–3999 Employee Benefits: $0. Edit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  <a:cs typeface="Arial"/>
              </a:rPr>
              <a:t>4000–4999 Books and Supplies: $0.</a:t>
            </a:r>
            <a:r>
              <a:rPr lang="en-US" sz="2400" dirty="0">
                <a:solidFill>
                  <a:prstClr val="black"/>
                </a:solidFill>
              </a:rPr>
              <a:t> Edit</a:t>
            </a:r>
            <a:br>
              <a:rPr lang="en-US" sz="2400" dirty="0">
                <a:solidFill>
                  <a:prstClr val="black"/>
                </a:solidFill>
                <a:cs typeface="Arial"/>
              </a:rPr>
            </a:br>
            <a:r>
              <a:rPr lang="en-US" sz="2400" dirty="0">
                <a:solidFill>
                  <a:prstClr val="black"/>
                </a:solidFill>
                <a:cs typeface="Arial"/>
              </a:rPr>
              <a:t>5000–5999 Services and Other Operating Expenditures, $50,000, Consultants to train COE staff regarding conflict of interest guidelines, $</a:t>
            </a:r>
            <a:r>
              <a:rPr lang="en-US" sz="2400" dirty="0">
                <a:solidFill>
                  <a:prstClr val="black"/>
                </a:solidFill>
              </a:rPr>
              <a:t>50,000, Data Analysis Training for CSI Plan Approval Team, Edit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7310 Indirect Cost, $5000, Indirect at 10%, $5000, Edit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  <a:cs typeface="Arial"/>
              </a:rPr>
              <a:t>5100 (Sub-agreements over $25,000), $0. </a:t>
            </a:r>
            <a:r>
              <a:rPr lang="en-US" sz="2400" dirty="0">
                <a:solidFill>
                  <a:prstClr val="black"/>
                </a:solidFill>
              </a:rPr>
              <a:t>Edit</a:t>
            </a:r>
            <a:br>
              <a:rPr lang="en-US" sz="2400" dirty="0">
                <a:solidFill>
                  <a:prstClr val="black"/>
                </a:solidFill>
                <a:cs typeface="Arial"/>
              </a:rPr>
            </a:br>
            <a:r>
              <a:rPr lang="en-US" sz="2400" dirty="0">
                <a:solidFill>
                  <a:prstClr val="black"/>
                </a:solidFill>
              </a:rPr>
              <a:t>Total Budget Amount: $55,000, $0, $55,000. Edit</a:t>
            </a:r>
          </a:p>
        </p:txBody>
      </p:sp>
      <p:sp>
        <p:nvSpPr>
          <p:cNvPr id="5" name="Slide Number Placeholder 3"/>
          <p:cNvSpPr txBox="1"/>
          <p:nvPr/>
        </p:nvSpPr>
        <p:spPr>
          <a:xfrm>
            <a:off x="9738360" y="609695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778938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Appendix 7 for Slide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690688"/>
            <a:ext cx="9479666" cy="448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Please provide additional remarks (if needed).</a:t>
            </a:r>
          </a:p>
          <a:p>
            <a:pPr marL="0" indent="0">
              <a:buNone/>
            </a:pPr>
            <a:r>
              <a:rPr lang="en-US" sz="2400" dirty="0"/>
              <a:t>A button is displayed with Submit Budget Revision.</a:t>
            </a:r>
          </a:p>
          <a:p>
            <a:pPr marL="0" indent="0">
              <a:buNone/>
            </a:pPr>
            <a:r>
              <a:rPr lang="en-US" sz="2400" dirty="0"/>
              <a:t>A button shows Show Remarks History next to another button with Export Budget to Excel.</a:t>
            </a:r>
          </a:p>
          <a:p>
            <a:pPr marL="0" indent="0">
              <a:buNone/>
            </a:pPr>
            <a:r>
              <a:rPr lang="en-US" sz="2400" dirty="0"/>
              <a:t>Budget History</a:t>
            </a:r>
          </a:p>
          <a:p>
            <a:pPr marL="0" indent="0">
              <a:buNone/>
            </a:pPr>
            <a:r>
              <a:rPr lang="en-US" sz="2400" dirty="0"/>
              <a:t>Select and approved Budget Version: There is a button with Select and one with Get Selected Version.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28374"/>
            <a:ext cx="2743200" cy="544512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39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5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731AA-8313-499F-8AEC-AAC0DA9C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1815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FY 2021 CSI Funds for COEs Webinar Series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CDCBF-D28B-455F-8E4B-89B95521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04759"/>
            <a:ext cx="10058400" cy="4480307"/>
          </a:xfrm>
        </p:spPr>
        <p:txBody>
          <a:bodyPr>
            <a:normAutofit fontScale="92500" lnSpcReduction="20000"/>
          </a:bodyPr>
          <a:lstStyle/>
          <a:p>
            <a:pPr marL="457200" indent="-274320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This webinar is one of two webinars that is being provided to COEs receiving CSI funds.</a:t>
            </a:r>
          </a:p>
          <a:p>
            <a:pPr marL="457200" indent="-274320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The FY 2021 Budget Act separated the prior $10 million in CSI funds for COEs into two $5 million </a:t>
            </a:r>
            <a:r>
              <a:rPr lang="en-US" sz="3200" dirty="0" err="1">
                <a:cs typeface="Arial" panose="020B0604020202020204" pitchFamily="34" charset="0"/>
              </a:rPr>
              <a:t>subgrants</a:t>
            </a:r>
            <a:r>
              <a:rPr lang="en-US" sz="3200" dirty="0">
                <a:cs typeface="Arial" panose="020B0604020202020204" pitchFamily="34" charset="0"/>
              </a:rPr>
              <a:t>.</a:t>
            </a:r>
          </a:p>
          <a:p>
            <a:pPr marL="457200" indent="-274320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cs typeface="Arial" panose="020B0604020202020204" pitchFamily="34" charset="0"/>
              </a:rPr>
              <a:t>Yesterday’s presentation addressed reporting requirements for the ESSA CSI COE Plan Development and Implementation Support subgrant.</a:t>
            </a:r>
          </a:p>
          <a:p>
            <a:pPr marL="457200" indent="-274320">
              <a:lnSpc>
                <a:spcPct val="110000"/>
              </a:lnSpc>
              <a:spcBef>
                <a:spcPts val="0"/>
              </a:spcBef>
            </a:pPr>
            <a:r>
              <a:rPr lang="en-US" sz="3200" b="1" dirty="0">
                <a:cs typeface="Arial" panose="020B0604020202020204" pitchFamily="34" charset="0"/>
              </a:rPr>
              <a:t>Today’s presentation </a:t>
            </a:r>
            <a:r>
              <a:rPr lang="en-US" sz="3200" dirty="0">
                <a:cs typeface="Arial" panose="020B0604020202020204" pitchFamily="34" charset="0"/>
              </a:rPr>
              <a:t>will address reporting requirements for the ESSA CSI COE </a:t>
            </a:r>
            <a:r>
              <a:rPr lang="en-US" sz="3200" b="1" dirty="0">
                <a:cs typeface="Arial" panose="020B0604020202020204" pitchFamily="34" charset="0"/>
              </a:rPr>
              <a:t>Plan Approval </a:t>
            </a:r>
            <a:r>
              <a:rPr lang="en-US" sz="3200" dirty="0">
                <a:cs typeface="Arial" panose="020B0604020202020204" pitchFamily="34" charset="0"/>
              </a:rPr>
              <a:t>subgrant.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A1CAC-2DCF-4189-8A12-F06572C4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2480" y="6085067"/>
            <a:ext cx="2743200" cy="365125"/>
          </a:xfrm>
        </p:spPr>
        <p:txBody>
          <a:bodyPr/>
          <a:lstStyle/>
          <a:p>
            <a:pPr>
              <a:defRPr/>
            </a:pPr>
            <a:fld id="{9E6079BA-F332-4425-9C58-42D17C9CD8C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32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Appendix 8 for Slide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690688"/>
            <a:ext cx="9479666" cy="448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Grant Management and Reporting Tool (GMART)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Six menu options across the top of the page which link to individual GMART pages: GMART Home, Funding Application, COE Contact Info, California Department of Education (CDE) Contact Info, Project Budget, and Expenditure Report. </a:t>
            </a: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</a:rPr>
              <a:t>Expenditure Report tab is highlighted. (This page displays the Expenditure Report).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4882" y="5909310"/>
            <a:ext cx="2743200" cy="790575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40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20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239" y="365126"/>
            <a:ext cx="9479666" cy="81736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Appendix 9 for Slide 22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3797" y="1045029"/>
            <a:ext cx="9100107" cy="570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Expenditure Report Table showing the following text and amounts for each object code: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Object Code, Last Approved Budget, Expenditure Report 1</a:t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en-US" sz="2400" dirty="0">
                <a:solidFill>
                  <a:prstClr val="black"/>
                </a:solidFill>
              </a:rPr>
              <a:t>(02/15/21-06/30/21 Reporting Period), COE Action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1000–1999 Certificated Personnel Salaries: $385,015.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2000–2999 Classified Personnel Salaries: $0.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3000–3999 Employee Benefits: $136,644.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4000–4999 Books and Supplies: $333, $333.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5000–5999 Services and Other Operating Expenditures: $246, $245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7310 Indirect Cost: $51,649, $57.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5100 (Sub-agreements over $25,000): $0. Edit</a:t>
            </a:r>
          </a:p>
          <a:p>
            <a:pPr lvl="0" fontAlgn="ct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</a:rPr>
              <a:t>Total Amount: $573,887, $635</a:t>
            </a:r>
          </a:p>
        </p:txBody>
      </p:sp>
      <p:sp>
        <p:nvSpPr>
          <p:cNvPr id="6" name="Slide Number Placeholder 3"/>
          <p:cNvSpPr txBox="1"/>
          <p:nvPr/>
        </p:nvSpPr>
        <p:spPr>
          <a:xfrm>
            <a:off x="9441180" y="6000750"/>
            <a:ext cx="198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986119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Appendix 10 for Slide 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239" y="1690688"/>
            <a:ext cx="9479666" cy="44862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Please provide additional remarks (if needed).</a:t>
            </a:r>
          </a:p>
          <a:p>
            <a:pPr marL="0" indent="0">
              <a:buNone/>
            </a:pPr>
            <a:r>
              <a:rPr lang="en-US" sz="2400" dirty="0"/>
              <a:t>A button is displayed with Submit Expenditure Report.</a:t>
            </a:r>
          </a:p>
          <a:p>
            <a:pPr marL="0" indent="0">
              <a:buNone/>
            </a:pPr>
            <a:r>
              <a:rPr lang="en-US" sz="2400" dirty="0"/>
              <a:t>A button shows Show Remarks History next to another button with Export Budget to Excel.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9162" y="6127750"/>
            <a:ext cx="2743200" cy="365125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42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2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8511" y="1825625"/>
            <a:ext cx="466556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GMART Overview</a:t>
            </a:r>
            <a:endParaRPr lang="en-US" dirty="0">
              <a:cs typeface="Arial" panose="020B0604020202020204"/>
            </a:endParaRPr>
          </a:p>
          <a:p>
            <a:r>
              <a:rPr lang="en-US" dirty="0">
                <a:cs typeface="Arial" panose="020B0604020202020204"/>
              </a:rPr>
              <a:t>Reporting Timeline</a:t>
            </a:r>
            <a:endParaRPr lang="en-US" dirty="0"/>
          </a:p>
          <a:p>
            <a:r>
              <a:rPr lang="en-US" dirty="0"/>
              <a:t>GMART: Logging on</a:t>
            </a:r>
          </a:p>
          <a:p>
            <a:r>
              <a:rPr lang="en-US" dirty="0"/>
              <a:t>GMART Tabs</a:t>
            </a:r>
            <a:endParaRPr lang="en-US" dirty="0">
              <a:cs typeface="Arial"/>
            </a:endParaRPr>
          </a:p>
          <a:p>
            <a:r>
              <a:rPr lang="en-US" dirty="0"/>
              <a:t>Project Budget Revisions</a:t>
            </a:r>
            <a:endParaRPr lang="en-US" dirty="0">
              <a:cs typeface="Arial"/>
            </a:endParaRPr>
          </a:p>
          <a:p>
            <a:r>
              <a:rPr lang="en-US" dirty="0"/>
              <a:t>Expenditure Reports</a:t>
            </a:r>
          </a:p>
          <a:p>
            <a:r>
              <a:rPr lang="en-US" dirty="0">
                <a:ea typeface="+mn-lt"/>
                <a:cs typeface="+mn-lt"/>
              </a:rPr>
              <a:t>Report Submission and Approval Process</a:t>
            </a:r>
            <a:endParaRPr lang="en-US" dirty="0"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266" y="1825625"/>
            <a:ext cx="4867037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Closeout</a:t>
            </a:r>
          </a:p>
          <a:p>
            <a:r>
              <a:rPr lang="en-US" dirty="0"/>
              <a:t>Apportionments</a:t>
            </a:r>
            <a:endParaRPr lang="en-US" dirty="0">
              <a:cs typeface="Arial"/>
            </a:endParaRPr>
          </a:p>
          <a:p>
            <a:r>
              <a:rPr lang="en-US" dirty="0"/>
              <a:t>GMART Reporting Tips</a:t>
            </a:r>
          </a:p>
          <a:p>
            <a:r>
              <a:rPr lang="en-US" dirty="0"/>
              <a:t>ESSA CSI COE Resources</a:t>
            </a:r>
          </a:p>
          <a:p>
            <a:r>
              <a:rPr lang="en-US" dirty="0"/>
              <a:t>Questions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029326"/>
            <a:ext cx="2743200" cy="692150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5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9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3131" indent="0">
              <a:buNone/>
            </a:pPr>
            <a:r>
              <a:rPr lang="en-US" sz="3200" dirty="0">
                <a:cs typeface="Arial" panose="020B0604020202020204" pitchFamily="34" charset="0"/>
              </a:rPr>
              <a:t>The Budget Act of 2021 appropriates $5,000,000 of ESSA, Section 1003 funds to COEs for the purposes of review and approval of 2022–23 CSI plans through the CSI prompts in the 2022–23 LEA LCAP. </a:t>
            </a:r>
          </a:p>
          <a:p>
            <a:pPr marL="93131" indent="0">
              <a:buNone/>
            </a:pPr>
            <a:r>
              <a:rPr lang="en-US" sz="3200" dirty="0">
                <a:cs typeface="Arial" panose="020B0604020202020204" pitchFamily="34" charset="0"/>
              </a:rPr>
              <a:t>There are requirements to report expenditures for each reporting period in the GMART.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93680" y="5946775"/>
            <a:ext cx="2743200" cy="365125"/>
          </a:xfrm>
        </p:spPr>
        <p:txBody>
          <a:bodyPr/>
          <a:lstStyle/>
          <a:p>
            <a:pPr algn="l"/>
            <a:fld id="{00000000-1234-1234-1234-123412341234}" type="slidenum">
              <a:rPr lang="en" sz="2400">
                <a:solidFill>
                  <a:schemeClr val="tx1"/>
                </a:solidFill>
              </a:rPr>
              <a:pPr algn="l"/>
              <a:t>6</a:t>
            </a:fld>
            <a:endParaRPr lang="e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1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GMART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3957" y="1583141"/>
            <a:ext cx="9359947" cy="40397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GMART is a web-based system that:</a:t>
            </a:r>
          </a:p>
          <a:p>
            <a:r>
              <a:rPr lang="en-US" sz="2800" dirty="0">
                <a:ea typeface="+mn-lt"/>
                <a:cs typeface="Arial" panose="020B0604020202020204" pitchFamily="34" charset="0"/>
              </a:rPr>
              <a:t>allows the COE to complete, submit, and print the application for funding</a:t>
            </a:r>
            <a:r>
              <a:rPr lang="en-US" dirty="0">
                <a:ea typeface="+mn-lt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ea typeface="+mn-lt"/>
                <a:cs typeface="Arial" panose="020B0604020202020204" pitchFamily="34" charset="0"/>
              </a:rPr>
              <a:t>allows the COE to submit, view, and modify fiscal data, including expenditure reports.</a:t>
            </a:r>
          </a:p>
          <a:p>
            <a:r>
              <a:rPr lang="en-US" dirty="0">
                <a:ea typeface="+mn-lt"/>
                <a:cs typeface="Arial" panose="020B0604020202020204" pitchFamily="34" charset="0"/>
              </a:rPr>
              <a:t>r</a:t>
            </a:r>
            <a:r>
              <a:rPr lang="en-US" sz="2800" dirty="0">
                <a:ea typeface="+mn-lt"/>
                <a:cs typeface="Arial" panose="020B0604020202020204" pitchFamily="34" charset="0"/>
              </a:rPr>
              <a:t>equires usernames and passwords. </a:t>
            </a:r>
          </a:p>
          <a:p>
            <a:pPr marL="0" indent="0">
              <a:buNone/>
            </a:pPr>
            <a:r>
              <a:rPr lang="en-US" dirty="0"/>
              <a:t>For more information, visit the GMART instructions web page at: </a:t>
            </a:r>
            <a:r>
              <a:rPr lang="en-US" dirty="0">
                <a:hlinkClick r:id="rId2" tooltip="Grant Management and Reporting Tool Instructions Web Page"/>
              </a:rPr>
              <a:t>https://www.cde.ca.gov/sp/sw/t1/gmartinstructions.asp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086476"/>
            <a:ext cx="2743200" cy="635000"/>
          </a:xfrm>
        </p:spPr>
        <p:txBody>
          <a:bodyPr/>
          <a:lstStyle/>
          <a:p>
            <a:fld id="{469BC29B-CD14-4172-9B93-F334EF7BA94E}" type="slidenum">
              <a:rPr lang="en-US" sz="2400" smtClean="0">
                <a:solidFill>
                  <a:schemeClr val="tx1"/>
                </a:solidFill>
              </a:rPr>
              <a:t>7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3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700" y="104343"/>
            <a:ext cx="10308595" cy="89707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Subgrant Reporting Requirements (1a)</a:t>
            </a:r>
          </a:p>
        </p:txBody>
      </p:sp>
      <p:graphicFrame>
        <p:nvGraphicFramePr>
          <p:cNvPr id="5" name="Table 1" descr="Table with Reporting details and due dates for the 2021-22 subgrant. 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592797"/>
              </p:ext>
            </p:extLst>
          </p:nvPr>
        </p:nvGraphicFramePr>
        <p:xfrm>
          <a:off x="941700" y="780284"/>
          <a:ext cx="10577752" cy="4749275"/>
        </p:xfrm>
        <a:graphic>
          <a:graphicData uri="http://schemas.openxmlformats.org/drawingml/2006/table">
            <a:tbl>
              <a:tblPr firstRow="1" firstCol="1" bandRow="1"/>
              <a:tblGrid>
                <a:gridCol w="1923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9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7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7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 Name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Reporting Data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Performance Period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Reporting Due Date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2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Report 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Budget Revisions (BR)</a:t>
                      </a:r>
                    </a:p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Expenditures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March 14, 2022, to June 30, 2022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15, 2022 (BR)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31, 2022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420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Report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Budget Revisions (BR)</a:t>
                      </a:r>
                    </a:p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Expenditures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1, 2022, to September 30, 2022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October 15, 2022 (BR)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October 31, 2022 (E)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631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Report 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Budget Revisions (BR)</a:t>
                      </a:r>
                    </a:p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Expenditures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October 1, 2022, to January 31, 2023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February 15, 2023 (BR)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February 28, 2023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894686"/>
            <a:ext cx="2743200" cy="826790"/>
          </a:xfrm>
        </p:spPr>
        <p:txBody>
          <a:bodyPr/>
          <a:lstStyle/>
          <a:p>
            <a:pPr>
              <a:defRPr/>
            </a:pPr>
            <a:fld id="{9E6079BA-F332-4425-9C58-42D17C9CD8C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85" y="347850"/>
            <a:ext cx="10308595" cy="89707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Subgrant Reporting Requirements (1b)</a:t>
            </a:r>
          </a:p>
        </p:txBody>
      </p:sp>
      <p:graphicFrame>
        <p:nvGraphicFramePr>
          <p:cNvPr id="5" name="Table 2" descr="Table with Reporting details and due dates for the 2021-22 subgrant. 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127042"/>
              </p:ext>
            </p:extLst>
          </p:nvPr>
        </p:nvGraphicFramePr>
        <p:xfrm>
          <a:off x="1045207" y="1219201"/>
          <a:ext cx="10308594" cy="3950207"/>
        </p:xfrm>
        <a:graphic>
          <a:graphicData uri="http://schemas.openxmlformats.org/drawingml/2006/table">
            <a:tbl>
              <a:tblPr firstRow="1" firstCol="1" bandRow="1"/>
              <a:tblGrid>
                <a:gridCol w="1855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9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4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0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 Name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Reporting Data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Performance Period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chemeClr val="tx1"/>
                          </a:solidFill>
                          <a:effectLst/>
                        </a:rPr>
                        <a:t>Reporting Due Date</a:t>
                      </a:r>
                      <a:endParaRPr lang="en-US" sz="2000" b="1" kern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23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Report 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Budget Revisions (BR)</a:t>
                      </a:r>
                    </a:p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Expenditures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February 1, 2023, to June 30, 2023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15, 2023 (BR)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31, 2023 (E)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290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Final Report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Budget Revisions (BR)</a:t>
                      </a:r>
                    </a:p>
                    <a:p>
                      <a:pPr marL="342900" marR="0" lvl="0" indent="-34290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Expenditures (E) </a:t>
                      </a: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July 1, 2023, to September 30, 2023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October 15, 2023 (BR)</a:t>
                      </a:r>
                      <a:b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October 31, 2023 (E)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367" marR="97367" marT="36407" marB="3640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5894686"/>
            <a:ext cx="2743200" cy="826790"/>
          </a:xfrm>
        </p:spPr>
        <p:txBody>
          <a:bodyPr/>
          <a:lstStyle/>
          <a:p>
            <a:pPr>
              <a:defRPr/>
            </a:pPr>
            <a:fld id="{9E6079BA-F332-4425-9C58-42D17C9CD8C1}" type="slidenum">
              <a:rPr lang="en-US" altLang="en-US" sz="240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84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1E03BD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2635</Words>
  <Application>Microsoft Office PowerPoint</Application>
  <PresentationFormat>Widescreen</PresentationFormat>
  <Paragraphs>296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Gothic</vt:lpstr>
      <vt:lpstr>Symbol</vt:lpstr>
      <vt:lpstr>Wingdings</vt:lpstr>
      <vt:lpstr>Office Theme</vt:lpstr>
      <vt:lpstr>2021–22 Every Student Succeeds Act Comprehensive Support and Improvement County Office of Education Plan Approval Reporting Webinar</vt:lpstr>
      <vt:lpstr>Acronyms </vt:lpstr>
      <vt:lpstr>Housekeeping</vt:lpstr>
      <vt:lpstr>FY 2021 CSI Funds for COEs Webinar Series</vt:lpstr>
      <vt:lpstr>Agenda</vt:lpstr>
      <vt:lpstr>Purpose</vt:lpstr>
      <vt:lpstr>GMART Overview</vt:lpstr>
      <vt:lpstr>Subgrant Reporting Requirements (1a)</vt:lpstr>
      <vt:lpstr>Subgrant Reporting Requirements (1b)</vt:lpstr>
      <vt:lpstr>GMART: Logging On </vt:lpstr>
      <vt:lpstr>Selecting the Subgrant Application</vt:lpstr>
      <vt:lpstr>GMART Tabs</vt:lpstr>
      <vt:lpstr>COE Contact Information </vt:lpstr>
      <vt:lpstr>Project Budget Tab</vt:lpstr>
      <vt:lpstr>When to Submit a Project Budget Revision</vt:lpstr>
      <vt:lpstr>Project Budget Example 1</vt:lpstr>
      <vt:lpstr>Project Budget Example 2</vt:lpstr>
      <vt:lpstr>Project Budget Submission</vt:lpstr>
      <vt:lpstr> Project Budget Revision Report Status </vt:lpstr>
      <vt:lpstr>COE Allocation Amount</vt:lpstr>
      <vt:lpstr>Expenditure Report Tab</vt:lpstr>
      <vt:lpstr>Expenditure Report 1 </vt:lpstr>
      <vt:lpstr>Expenditure Reports 2, 3, 4,  and Final</vt:lpstr>
      <vt:lpstr>Expenditure Report Submission</vt:lpstr>
      <vt:lpstr> Expenditure Report Status </vt:lpstr>
      <vt:lpstr>Closeout</vt:lpstr>
      <vt:lpstr>Apportionments</vt:lpstr>
      <vt:lpstr>GMART Reporting Tips</vt:lpstr>
      <vt:lpstr>ESSA CSI COE Resources</vt:lpstr>
      <vt:lpstr>Questions </vt:lpstr>
      <vt:lpstr>Contact Information</vt:lpstr>
      <vt:lpstr>Feedback Please</vt:lpstr>
      <vt:lpstr>Appendix 1 for Slide 10</vt:lpstr>
      <vt:lpstr>Appendix 2 for Slide 12</vt:lpstr>
      <vt:lpstr>Appendix 3 for Slide 14</vt:lpstr>
      <vt:lpstr>Appendix 4 for Slide 16</vt:lpstr>
      <vt:lpstr>Appendix 5 for Slide 16</vt:lpstr>
      <vt:lpstr>Appendix 6 for Slide 17</vt:lpstr>
      <vt:lpstr>Appendix 7 for Slide 18</vt:lpstr>
      <vt:lpstr>Appendix 8 for Slide 21</vt:lpstr>
      <vt:lpstr>Appendix 9 for Slide 22</vt:lpstr>
      <vt:lpstr>Appendix 10 for Slide 24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2021-22 ESSA CSI COE PA  Webinar - Title I, Part A (CA Dept of Education)</dc:title>
  <dc:subject>Every Student Succeeds Act (ESSA) Comprehensive Support and Improvement (CSI) County Office of Education (COE) Plan Approval (PA) Subgrant Reporting webinar.</dc:subject>
  <dc:creator/>
  <cp:lastModifiedBy/>
  <cp:revision>1</cp:revision>
  <dcterms:created xsi:type="dcterms:W3CDTF">2023-11-30T21:41:11Z</dcterms:created>
  <dcterms:modified xsi:type="dcterms:W3CDTF">2023-11-30T21:41:36Z</dcterms:modified>
</cp:coreProperties>
</file>