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21"/>
  </p:notesMasterIdLst>
  <p:handoutMasterIdLst>
    <p:handoutMasterId r:id="rId22"/>
  </p:handoutMasterIdLst>
  <p:sldIdLst>
    <p:sldId id="256" r:id="rId2"/>
    <p:sldId id="259" r:id="rId3"/>
    <p:sldId id="277" r:id="rId4"/>
    <p:sldId id="289" r:id="rId5"/>
    <p:sldId id="278" r:id="rId6"/>
    <p:sldId id="260" r:id="rId7"/>
    <p:sldId id="261" r:id="rId8"/>
    <p:sldId id="272" r:id="rId9"/>
    <p:sldId id="267" r:id="rId10"/>
    <p:sldId id="285" r:id="rId11"/>
    <p:sldId id="286" r:id="rId12"/>
    <p:sldId id="279" r:id="rId13"/>
    <p:sldId id="288" r:id="rId14"/>
    <p:sldId id="287" r:id="rId15"/>
    <p:sldId id="281" r:id="rId16"/>
    <p:sldId id="282" r:id="rId17"/>
    <p:sldId id="283" r:id="rId18"/>
    <p:sldId id="284" r:id="rId19"/>
    <p:sldId id="266" r:id="rId20"/>
  </p:sldIdLst>
  <p:sldSz cx="12192000" cy="6858000"/>
  <p:notesSz cx="7010400" cy="92964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5" userDrawn="1">
          <p15:clr>
            <a:srgbClr val="A4A3A4"/>
          </p15:clr>
        </p15:guide>
        <p15:guide id="2" pos="53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nny Singh" initials="JS" lastIdx="5" clrIdx="6">
    <p:extLst>
      <p:ext uri="{19B8F6BF-5375-455C-9EA6-DF929625EA0E}">
        <p15:presenceInfo xmlns:p15="http://schemas.microsoft.com/office/powerpoint/2012/main" userId="S-1-5-21-2608872058-1432505909-2668327341-1593" providerId="AD"/>
      </p:ext>
    </p:extLst>
  </p:cmAuthor>
  <p:cmAuthor id="1" name="Rachel Perry" initials="RP" lastIdx="1" clrIdx="0">
    <p:extLst>
      <p:ext uri="{19B8F6BF-5375-455C-9EA6-DF929625EA0E}">
        <p15:presenceInfo xmlns:p15="http://schemas.microsoft.com/office/powerpoint/2012/main" userId="Rachel Perry" providerId="None"/>
      </p:ext>
    </p:extLst>
  </p:cmAuthor>
  <p:cmAuthor id="8" name="Cindy Kazanis" initials="CK" lastIdx="4" clrIdx="7">
    <p:extLst>
      <p:ext uri="{19B8F6BF-5375-455C-9EA6-DF929625EA0E}">
        <p15:presenceInfo xmlns:p15="http://schemas.microsoft.com/office/powerpoint/2012/main" userId="Cindy Kazanis" providerId="None"/>
      </p:ext>
    </p:extLst>
  </p:cmAuthor>
  <p:cmAuthor id="2" name="Kasia Faughn" initials="KF" lastIdx="19" clrIdx="1">
    <p:extLst>
      <p:ext uri="{19B8F6BF-5375-455C-9EA6-DF929625EA0E}">
        <p15:presenceInfo xmlns:p15="http://schemas.microsoft.com/office/powerpoint/2012/main" userId="S-1-5-21-796845957-287218729-725345543-24084" providerId="AD"/>
      </p:ext>
    </p:extLst>
  </p:cmAuthor>
  <p:cmAuthor id="3" name="Rachel Perry" initials="RP [2]" lastIdx="14" clrIdx="2">
    <p:extLst>
      <p:ext uri="{19B8F6BF-5375-455C-9EA6-DF929625EA0E}">
        <p15:presenceInfo xmlns:p15="http://schemas.microsoft.com/office/powerpoint/2012/main" userId="S-1-5-21-796845957-287218729-725345543-14588" providerId="AD"/>
      </p:ext>
    </p:extLst>
  </p:cmAuthor>
  <p:cmAuthor id="4" name="Nikki Antonovich" initials="NA" lastIdx="3" clrIdx="3">
    <p:extLst>
      <p:ext uri="{19B8F6BF-5375-455C-9EA6-DF929625EA0E}">
        <p15:presenceInfo xmlns:p15="http://schemas.microsoft.com/office/powerpoint/2012/main" userId="S-1-5-21-796845957-287218729-725345543-24019" providerId="AD"/>
      </p:ext>
    </p:extLst>
  </p:cmAuthor>
  <p:cmAuthor id="5" name="Betty Miura" initials="BM" lastIdx="9" clrIdx="4">
    <p:extLst>
      <p:ext uri="{19B8F6BF-5375-455C-9EA6-DF929625EA0E}">
        <p15:presenceInfo xmlns:p15="http://schemas.microsoft.com/office/powerpoint/2012/main" userId="S-1-5-21-2608872058-1432505909-2668327341-1257" providerId="AD"/>
      </p:ext>
    </p:extLst>
  </p:cmAuthor>
  <p:cmAuthor id="6" name="Syma Solovitch" initials="SS" lastIdx="14" clrIdx="5">
    <p:extLst>
      <p:ext uri="{19B8F6BF-5375-455C-9EA6-DF929625EA0E}">
        <p15:presenceInfo xmlns:p15="http://schemas.microsoft.com/office/powerpoint/2012/main" userId="S-1-5-21-2608872058-1432505909-2668327341-5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144182"/>
    <a:srgbClr val="11376F"/>
    <a:srgbClr val="10273F"/>
    <a:srgbClr val="174C99"/>
    <a:srgbClr val="FFFFFF"/>
    <a:srgbClr val="3D6AA1"/>
    <a:srgbClr val="E9EFF7"/>
    <a:srgbClr val="71A640"/>
    <a:srgbClr val="F8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72480" autoAdjust="0"/>
  </p:normalViewPr>
  <p:slideViewPr>
    <p:cSldViewPr snapToGrid="0" snapToObjects="1">
      <p:cViewPr varScale="1">
        <p:scale>
          <a:sx n="49" d="100"/>
          <a:sy n="49" d="100"/>
        </p:scale>
        <p:origin x="1180" y="56"/>
      </p:cViewPr>
      <p:guideLst>
        <p:guide orient="horz" pos="1255"/>
        <p:guide pos="531"/>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snapToObjects="1">
      <p:cViewPr varScale="1">
        <p:scale>
          <a:sx n="65" d="100"/>
          <a:sy n="65" d="100"/>
        </p:scale>
        <p:origin x="2562" y="6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AE7495-FD6E-4148-8988-5AF3A1186E45}" type="datetimeFigureOut">
              <a:rPr lang="en-US" smtClean="0"/>
              <a:pPr/>
              <a:t>2/18/2021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77F373C-F0E0-4CD8-9181-312DCA039FDA}" type="slidenum">
              <a:rPr lang="en-US" smtClean="0"/>
              <a:pPr/>
              <a:t>‹#›</a:t>
            </a:fld>
            <a:endParaRPr lang="en-US" dirty="0"/>
          </a:p>
        </p:txBody>
      </p:sp>
    </p:spTree>
    <p:extLst>
      <p:ext uri="{BB962C8B-B14F-4D97-AF65-F5344CB8AC3E}">
        <p14:creationId xmlns:p14="http://schemas.microsoft.com/office/powerpoint/2010/main" val="224595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812545-5050-4626-BB70-3CAB98A03EEB}" type="datetimeFigureOut">
              <a:rPr lang="en-US" smtClean="0"/>
              <a:pPr/>
              <a:t>2/18/2021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78B8E-2430-48E3-947F-D4E74CBF0628}" type="slidenum">
              <a:rPr lang="en-US" smtClean="0"/>
              <a:pPr/>
              <a:t>‹#›</a:t>
            </a:fld>
            <a:endParaRPr lang="en-US" dirty="0"/>
          </a:p>
        </p:txBody>
      </p:sp>
    </p:spTree>
    <p:extLst>
      <p:ext uri="{BB962C8B-B14F-4D97-AF65-F5344CB8AC3E}">
        <p14:creationId xmlns:p14="http://schemas.microsoft.com/office/powerpoint/2010/main" val="15540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a:t>
            </a:fld>
            <a:endParaRPr lang="en-US" dirty="0"/>
          </a:p>
        </p:txBody>
      </p:sp>
    </p:spTree>
    <p:extLst>
      <p:ext uri="{BB962C8B-B14F-4D97-AF65-F5344CB8AC3E}">
        <p14:creationId xmlns:p14="http://schemas.microsoft.com/office/powerpoint/2010/main" val="428538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a:t>
            </a:r>
            <a:r>
              <a:rPr lang="en-US" b="0" dirty="0"/>
              <a:t>current year level</a:t>
            </a:r>
            <a:r>
              <a:rPr lang="en-US" b="0" baseline="0" dirty="0"/>
              <a:t> </a:t>
            </a:r>
            <a:r>
              <a:rPr lang="en-US" b="0" dirty="0"/>
              <a:t>(e.g.,</a:t>
            </a:r>
            <a:r>
              <a:rPr lang="en-US" b="0" baseline="0" dirty="0"/>
              <a:t> High) and your current year minus prior year level (e.g., maintained). Then paste in the gauge from slide 11 as needed]</a:t>
            </a:r>
          </a:p>
          <a:p>
            <a:endParaRPr lang="en-US" b="0" dirty="0"/>
          </a:p>
          <a:p>
            <a:r>
              <a:rPr lang="en-US" b="0" dirty="0"/>
              <a:t>The Academic Measure for </a:t>
            </a:r>
            <a:r>
              <a:rPr lang="en-US" b="0" baseline="0" dirty="0"/>
              <a:t>ELA</a:t>
            </a:r>
            <a:r>
              <a:rPr lang="en-US" b="0" dirty="0"/>
              <a:t> is calculated using student scores</a:t>
            </a:r>
            <a:r>
              <a:rPr lang="en-US" b="0" baseline="0" dirty="0"/>
              <a:t> from the Smarter Balanced Summative Assessment in ELA.</a:t>
            </a:r>
          </a:p>
          <a:p>
            <a:r>
              <a:rPr lang="en-US" b="0" baseline="0" dirty="0"/>
              <a:t>Students in grades three through eight and grade eleven take this test every spring.</a:t>
            </a:r>
          </a:p>
          <a:p>
            <a:r>
              <a:rPr lang="en-US" b="0" baseline="0" dirty="0"/>
              <a:t> </a:t>
            </a:r>
          </a:p>
          <a:p>
            <a:r>
              <a:rPr lang="en-US" b="0" dirty="0"/>
              <a:t>Our current year data is</a:t>
            </a:r>
            <a:r>
              <a:rPr lang="en-US" b="0" baseline="0" dirty="0"/>
              <a:t> _____________</a:t>
            </a:r>
          </a:p>
          <a:p>
            <a:r>
              <a:rPr lang="en-US" b="0" baseline="0" dirty="0"/>
              <a:t>Our current year minus prior year is ____________________</a:t>
            </a:r>
          </a:p>
          <a:p>
            <a:r>
              <a:rPr lang="en-US" b="0" baseline="0" dirty="0"/>
              <a:t>These come together to give us a performance level, or color, of [insert color here]</a:t>
            </a:r>
          </a:p>
          <a:p>
            <a:endParaRPr lang="en-US" b="0" baseline="0" dirty="0"/>
          </a:p>
          <a:p>
            <a:r>
              <a:rPr lang="en-US" b="0" dirty="0"/>
              <a:t>[site can discuss more about their color, what it means for the school, and what they plan to do</a:t>
            </a:r>
            <a:r>
              <a:rPr lang="en-US" b="0" baseline="0" dirty="0"/>
              <a:t> to continuously improve]</a:t>
            </a:r>
          </a:p>
          <a:p>
            <a:endParaRPr lang="en-US" b="0" baseline="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13</a:t>
            </a:fld>
            <a:endParaRPr lang="en-US" dirty="0"/>
          </a:p>
        </p:txBody>
      </p:sp>
    </p:spTree>
    <p:extLst>
      <p:ext uri="{BB962C8B-B14F-4D97-AF65-F5344CB8AC3E}">
        <p14:creationId xmlns:p14="http://schemas.microsoft.com/office/powerpoint/2010/main" val="279974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a:t>
            </a:r>
            <a:r>
              <a:rPr lang="en-US" b="0" dirty="0"/>
              <a:t>current year level</a:t>
            </a:r>
            <a:r>
              <a:rPr lang="en-US" b="0" baseline="0" dirty="0"/>
              <a:t> </a:t>
            </a:r>
            <a:r>
              <a:rPr lang="en-US" b="0" dirty="0"/>
              <a:t>(e.g.,</a:t>
            </a:r>
            <a:r>
              <a:rPr lang="en-US" b="0" baseline="0" dirty="0"/>
              <a:t> High) and your current year minus prior year level (e.g., maintained). Then paste in the gauge from slide 11 as needed]</a:t>
            </a:r>
          </a:p>
          <a:p>
            <a:endParaRPr lang="en-US" b="0" dirty="0"/>
          </a:p>
          <a:p>
            <a:r>
              <a:rPr lang="en-US" b="0" dirty="0"/>
              <a:t>The Academic measure for mathematics is calculated using student scores</a:t>
            </a:r>
            <a:r>
              <a:rPr lang="en-US" b="0" baseline="0" dirty="0"/>
              <a:t> from the Smarter Balanced Summative Assessment in mathematics.</a:t>
            </a:r>
          </a:p>
          <a:p>
            <a:r>
              <a:rPr lang="en-US" b="0" baseline="0" dirty="0"/>
              <a:t>Students in grades three through eight and grade eleven take this test every spring.</a:t>
            </a:r>
          </a:p>
          <a:p>
            <a:r>
              <a:rPr lang="en-US" b="0" baseline="0" dirty="0"/>
              <a:t> </a:t>
            </a:r>
          </a:p>
          <a:p>
            <a:r>
              <a:rPr lang="en-US" b="0" dirty="0"/>
              <a:t>Our current year data is</a:t>
            </a:r>
            <a:r>
              <a:rPr lang="en-US" b="0" baseline="0" dirty="0"/>
              <a:t> _____________</a:t>
            </a:r>
          </a:p>
          <a:p>
            <a:r>
              <a:rPr lang="en-US" b="0" baseline="0" dirty="0"/>
              <a:t>Our current year minus prior year is ____________________</a:t>
            </a:r>
          </a:p>
          <a:p>
            <a:r>
              <a:rPr lang="en-US" b="0" baseline="0" dirty="0"/>
              <a:t>These come together to give us a performance level, or color, of [insert color here]</a:t>
            </a:r>
          </a:p>
          <a:p>
            <a:endParaRPr lang="en-US" b="0" dirty="0"/>
          </a:p>
          <a:p>
            <a:r>
              <a:rPr lang="en-US" b="0" dirty="0"/>
              <a:t>[site can discuss more about their color, what it means for the school, and what they plan to do</a:t>
            </a:r>
            <a:r>
              <a:rPr lang="en-US" b="0" baseline="0" dirty="0"/>
              <a:t> to continuously improve]</a:t>
            </a:r>
          </a:p>
          <a:p>
            <a:endParaRPr lang="en-US" b="0" baseline="0" dirty="0"/>
          </a:p>
          <a:p>
            <a:r>
              <a:rPr lang="en-US" b="0" baseline="0" dirty="0"/>
              <a:t>[Its is still unclear how the CDE will display data for schools serving multiple grade spans (e.g., K-12)]</a:t>
            </a:r>
            <a:endParaRPr lang="en-US" b="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14</a:t>
            </a:fld>
            <a:endParaRPr lang="en-US" dirty="0"/>
          </a:p>
        </p:txBody>
      </p:sp>
    </p:spTree>
    <p:extLst>
      <p:ext uri="{BB962C8B-B14F-4D97-AF65-F5344CB8AC3E}">
        <p14:creationId xmlns:p14="http://schemas.microsoft.com/office/powerpoint/2010/main" val="3588921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a:t>
            </a:r>
            <a:r>
              <a:rPr lang="en-US" b="0" dirty="0"/>
              <a:t>current year level</a:t>
            </a:r>
            <a:r>
              <a:rPr lang="en-US" b="0" baseline="0" dirty="0"/>
              <a:t> </a:t>
            </a:r>
            <a:r>
              <a:rPr lang="en-US" b="0" dirty="0"/>
              <a:t>(e.g.,</a:t>
            </a:r>
            <a:r>
              <a:rPr lang="en-US" b="0" baseline="0" dirty="0"/>
              <a:t> High) and your current year minus prior year level (e.g., maintained). Then paste in the gauge from slide 11 as needed]</a:t>
            </a:r>
          </a:p>
          <a:p>
            <a:endParaRPr lang="en-US" dirty="0"/>
          </a:p>
          <a:p>
            <a:r>
              <a:rPr lang="en-US" dirty="0"/>
              <a:t>The Graduation Rate measure is calculated</a:t>
            </a:r>
            <a:r>
              <a:rPr lang="en-US" baseline="0" dirty="0"/>
              <a:t> using graduation data that our district provides to the state every year.</a:t>
            </a:r>
          </a:p>
          <a:p>
            <a:endParaRPr lang="en-US" baseline="0" dirty="0"/>
          </a:p>
          <a:p>
            <a:r>
              <a:rPr lang="en-US" b="0" dirty="0"/>
              <a:t>Our current year data is</a:t>
            </a:r>
            <a:r>
              <a:rPr lang="en-US" b="0" baseline="0" dirty="0"/>
              <a:t> _____________</a:t>
            </a:r>
          </a:p>
          <a:p>
            <a:r>
              <a:rPr lang="en-US" b="0" baseline="0" dirty="0"/>
              <a:t>Our current year minus prior year is ____________________</a:t>
            </a:r>
          </a:p>
          <a:p>
            <a:r>
              <a:rPr lang="en-US" b="0" baseline="0" dirty="0"/>
              <a:t>These come together to give us a performance level, or color, of [insert color here]</a:t>
            </a:r>
          </a:p>
          <a:p>
            <a:endParaRPr lang="en-US" dirty="0"/>
          </a:p>
          <a:p>
            <a:r>
              <a:rPr lang="en-US" dirty="0"/>
              <a:t>[site can discuss more about their color, what it means for the school, and what they plan to do</a:t>
            </a:r>
            <a:r>
              <a:rPr lang="en-US" baseline="0" dirty="0"/>
              <a:t> to continuously improve]</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15</a:t>
            </a:fld>
            <a:endParaRPr lang="en-US" dirty="0"/>
          </a:p>
        </p:txBody>
      </p:sp>
    </p:spTree>
    <p:extLst>
      <p:ext uri="{BB962C8B-B14F-4D97-AF65-F5344CB8AC3E}">
        <p14:creationId xmlns:p14="http://schemas.microsoft.com/office/powerpoint/2010/main" val="12101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a:t>
            </a:r>
            <a:r>
              <a:rPr lang="en-US" b="0" dirty="0"/>
              <a:t>current year level</a:t>
            </a:r>
            <a:r>
              <a:rPr lang="en-US" b="0" baseline="0" dirty="0"/>
              <a:t> </a:t>
            </a:r>
            <a:r>
              <a:rPr lang="en-US" b="0" dirty="0"/>
              <a:t>(e.g.,</a:t>
            </a:r>
            <a:r>
              <a:rPr lang="en-US" b="0" baseline="0" dirty="0"/>
              <a:t> High) and your current year minus prior year level (e.g., maintained). Then paste in the gauge from slide 11 as needed]</a:t>
            </a:r>
          </a:p>
          <a:p>
            <a:endParaRPr lang="en-US" b="0" dirty="0"/>
          </a:p>
          <a:p>
            <a:r>
              <a:rPr lang="en-US" b="0" dirty="0"/>
              <a:t>The Suspension Rate measure is calculated using suspension rate data that our district provides to the state.</a:t>
            </a:r>
          </a:p>
          <a:p>
            <a:endParaRPr lang="en-US" b="0" dirty="0"/>
          </a:p>
          <a:p>
            <a:r>
              <a:rPr lang="en-US" b="0" dirty="0"/>
              <a:t>Our current year data is</a:t>
            </a:r>
            <a:r>
              <a:rPr lang="en-US" b="0" baseline="0" dirty="0"/>
              <a:t> _____________</a:t>
            </a:r>
          </a:p>
          <a:p>
            <a:r>
              <a:rPr lang="en-US" b="0" baseline="0" dirty="0"/>
              <a:t>Our current year minus prior year is ____________________</a:t>
            </a:r>
          </a:p>
          <a:p>
            <a:r>
              <a:rPr lang="en-US" b="0" baseline="0" dirty="0"/>
              <a:t>These come together to give us a performance level, or color, of [insert color here]</a:t>
            </a:r>
          </a:p>
          <a:p>
            <a:endParaRPr lang="en-US" b="0" dirty="0"/>
          </a:p>
          <a:p>
            <a:r>
              <a:rPr lang="en-US" b="0" dirty="0"/>
              <a:t>[site can discuss more about their color, what it means for the school, and what they plan to do</a:t>
            </a:r>
            <a:r>
              <a:rPr lang="en-US" b="0" baseline="0" dirty="0"/>
              <a:t> to continuously improve]</a:t>
            </a:r>
            <a:endParaRPr lang="en-US" b="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16</a:t>
            </a:fld>
            <a:endParaRPr lang="en-US" dirty="0"/>
          </a:p>
        </p:txBody>
      </p:sp>
    </p:spTree>
    <p:extLst>
      <p:ext uri="{BB962C8B-B14F-4D97-AF65-F5344CB8AC3E}">
        <p14:creationId xmlns:p14="http://schemas.microsoft.com/office/powerpoint/2010/main" val="333880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a:t>
            </a:r>
            <a:r>
              <a:rPr lang="en-US" b="0" dirty="0"/>
              <a:t>current year level</a:t>
            </a:r>
            <a:r>
              <a:rPr lang="en-US" b="0" baseline="0" dirty="0"/>
              <a:t> </a:t>
            </a:r>
            <a:r>
              <a:rPr lang="en-US" b="0" dirty="0"/>
              <a:t>(e.g.,</a:t>
            </a:r>
            <a:r>
              <a:rPr lang="en-US" b="0" baseline="0" dirty="0"/>
              <a:t> High) and your current year minus prior year level (e.g., maintained). Then paste in the gauge from slide 11 as needed]</a:t>
            </a:r>
          </a:p>
          <a:p>
            <a:endParaRPr lang="en-US" b="0" dirty="0"/>
          </a:p>
          <a:p>
            <a:r>
              <a:rPr lang="en-US" b="0" dirty="0"/>
              <a:t>The Chronic Absenteeism measure is calculated using attendance data that our</a:t>
            </a:r>
            <a:r>
              <a:rPr lang="en-US" b="0" baseline="0" dirty="0"/>
              <a:t> district provides to the state.</a:t>
            </a:r>
          </a:p>
          <a:p>
            <a:endParaRPr lang="en-US" b="0" baseline="0" dirty="0"/>
          </a:p>
          <a:p>
            <a:r>
              <a:rPr lang="en-US" b="0" dirty="0"/>
              <a:t>Our current year data is</a:t>
            </a:r>
            <a:r>
              <a:rPr lang="en-US" b="0" baseline="0" dirty="0"/>
              <a:t> _____________</a:t>
            </a:r>
          </a:p>
          <a:p>
            <a:r>
              <a:rPr lang="en-US" b="0" baseline="0" dirty="0"/>
              <a:t>Our current year minus prior year is ____________________</a:t>
            </a:r>
          </a:p>
          <a:p>
            <a:r>
              <a:rPr lang="en-US" b="0" baseline="0" dirty="0"/>
              <a:t>These come together to give us a performance level, or color, of [insert color here]</a:t>
            </a:r>
          </a:p>
          <a:p>
            <a:endParaRPr lang="en-US" b="0" dirty="0"/>
          </a:p>
          <a:p>
            <a:r>
              <a:rPr lang="en-US" b="0" dirty="0"/>
              <a:t>[site can discuss more about their color, what it means for the school, and what they plan to do</a:t>
            </a:r>
            <a:r>
              <a:rPr lang="en-US" b="0" baseline="0" dirty="0"/>
              <a:t> to continuously improve]</a:t>
            </a:r>
            <a:endParaRPr lang="en-US" b="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17</a:t>
            </a:fld>
            <a:endParaRPr lang="en-US" dirty="0"/>
          </a:p>
        </p:txBody>
      </p:sp>
    </p:spTree>
    <p:extLst>
      <p:ext uri="{BB962C8B-B14F-4D97-AF65-F5344CB8AC3E}">
        <p14:creationId xmlns:p14="http://schemas.microsoft.com/office/powerpoint/2010/main" val="241375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a:t>
            </a:r>
            <a:r>
              <a:rPr lang="en-US" b="0" dirty="0"/>
              <a:t>current year level</a:t>
            </a:r>
            <a:r>
              <a:rPr lang="en-US" b="0" baseline="0" dirty="0"/>
              <a:t> </a:t>
            </a:r>
            <a:r>
              <a:rPr lang="en-US" b="0" dirty="0"/>
              <a:t>(e.g.,</a:t>
            </a:r>
            <a:r>
              <a:rPr lang="en-US" b="0" baseline="0" dirty="0"/>
              <a:t> High) and your current year minus prior year level (e.g., maintained). Then paste in the gauge from slide 11 as needed]</a:t>
            </a:r>
          </a:p>
          <a:p>
            <a:endParaRPr lang="en-US" b="0" dirty="0"/>
          </a:p>
          <a:p>
            <a:r>
              <a:rPr lang="en-US" b="0" dirty="0"/>
              <a:t>The College/Career</a:t>
            </a:r>
            <a:r>
              <a:rPr lang="en-US" b="0" baseline="0" dirty="0"/>
              <a:t> measure is calculated </a:t>
            </a:r>
            <a:r>
              <a:rPr lang="en-US" b="0" strike="noStrike" baseline="0" dirty="0"/>
              <a:t>based on graduating classes </a:t>
            </a:r>
            <a:r>
              <a:rPr lang="en-US" b="0" baseline="0" dirty="0"/>
              <a:t>and uses the courses and exams that students took </a:t>
            </a:r>
            <a:r>
              <a:rPr lang="en-US" b="0" strike="noStrike" baseline="0" dirty="0"/>
              <a:t>during their four-years in high school</a:t>
            </a:r>
            <a:r>
              <a:rPr lang="en-US" b="0" baseline="0" dirty="0"/>
              <a:t>.</a:t>
            </a:r>
          </a:p>
          <a:p>
            <a:endParaRPr lang="en-US" b="0" baseline="0" dirty="0"/>
          </a:p>
          <a:p>
            <a:r>
              <a:rPr lang="en-US" b="0" dirty="0"/>
              <a:t>Our current year data is</a:t>
            </a:r>
            <a:r>
              <a:rPr lang="en-US" b="0" baseline="0" dirty="0"/>
              <a:t> _____________</a:t>
            </a:r>
          </a:p>
          <a:p>
            <a:r>
              <a:rPr lang="en-US" b="0" baseline="0" dirty="0"/>
              <a:t>Our current year minus prior year is ____________________</a:t>
            </a:r>
          </a:p>
          <a:p>
            <a:r>
              <a:rPr lang="en-US" b="0" baseline="0" dirty="0"/>
              <a:t>These come together to give us a performance level, or color, of [insert color here]</a:t>
            </a:r>
          </a:p>
          <a:p>
            <a:endParaRPr lang="en-US" b="0" dirty="0"/>
          </a:p>
          <a:p>
            <a:r>
              <a:rPr lang="en-US" b="0" dirty="0"/>
              <a:t>[site can discuss more about their color, what it means for the school, and what they plan to do</a:t>
            </a:r>
            <a:r>
              <a:rPr lang="en-US" b="0" baseline="0" dirty="0"/>
              <a:t> to continuously improve]</a:t>
            </a:r>
            <a:endParaRPr lang="en-US" b="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18</a:t>
            </a:fld>
            <a:endParaRPr lang="en-US" dirty="0"/>
          </a:p>
        </p:txBody>
      </p:sp>
    </p:spTree>
    <p:extLst>
      <p:ext uri="{BB962C8B-B14F-4D97-AF65-F5344CB8AC3E}">
        <p14:creationId xmlns:p14="http://schemas.microsoft.com/office/powerpoint/2010/main" val="91256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As you can see on the screen</a:t>
            </a:r>
            <a:r>
              <a:rPr lang="en-US" baseline="0" dirty="0"/>
              <a:t> we have many resources to help parents, families, and community members get to know the California School Dashboard.</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19</a:t>
            </a:fld>
            <a:endParaRPr lang="en-US" dirty="0"/>
          </a:p>
        </p:txBody>
      </p:sp>
    </p:spTree>
    <p:extLst>
      <p:ext uri="{BB962C8B-B14F-4D97-AF65-F5344CB8AC3E}">
        <p14:creationId xmlns:p14="http://schemas.microsoft.com/office/powerpoint/2010/main" val="5205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a:t>
            </a:fld>
            <a:endParaRPr lang="en-US" dirty="0"/>
          </a:p>
        </p:txBody>
      </p:sp>
    </p:spTree>
    <p:extLst>
      <p:ext uri="{BB962C8B-B14F-4D97-AF65-F5344CB8AC3E}">
        <p14:creationId xmlns:p14="http://schemas.microsoft.com/office/powerpoint/2010/main" val="129126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Evening Families!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My name is [insert name] and I’m very excited about all the learning that will take place this year here at [insert school name].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Tonight, I’d like to share with you a few of the ways that we measure our school</a:t>
            </a:r>
            <a:r>
              <a:rPr lang="en-US" dirty="0">
                <a:solidFill>
                  <a:srgbClr val="FF0000"/>
                </a:solidFill>
              </a:rPr>
              <a:t>’s</a:t>
            </a:r>
            <a:r>
              <a:rPr lang="en-US" baseline="0" dirty="0">
                <a:solidFill>
                  <a:srgbClr val="FF0000"/>
                </a:solidFill>
              </a:rPr>
              <a:t> </a:t>
            </a:r>
            <a:r>
              <a:rPr lang="en-US" baseline="0" dirty="0"/>
              <a:t>performance and </a:t>
            </a:r>
            <a:r>
              <a:rPr lang="en-US" b="0" strike="noStrike" baseline="0" dirty="0"/>
              <a:t>progress</a:t>
            </a:r>
            <a:r>
              <a:rPr lang="en-US" b="0" baseline="0" dirty="0"/>
              <a:t> </a:t>
            </a:r>
            <a:r>
              <a:rPr lang="en-US" baseline="0" dirty="0"/>
              <a:t>from year to year using a system called the California School Dashboard, which is developed and maintained by the California Department of Education.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Let’s get started!</a:t>
            </a:r>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dirty="0"/>
          </a:p>
        </p:txBody>
      </p:sp>
    </p:spTree>
    <p:extLst>
      <p:ext uri="{BB962C8B-B14F-4D97-AF65-F5344CB8AC3E}">
        <p14:creationId xmlns:p14="http://schemas.microsoft.com/office/powerpoint/2010/main" val="402624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0" dirty="0"/>
              <a:t>Let’s</a:t>
            </a:r>
            <a:r>
              <a:rPr lang="en-US" b="0" strike="noStrike" dirty="0"/>
              <a:t> start with an overview</a:t>
            </a:r>
            <a:r>
              <a:rPr lang="en-US" b="0" strike="noStrike" baseline="0" dirty="0"/>
              <a:t> of the California School Dashboard, also called the Dashboard.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t>The Dashboard is an online tool that shows how districts and schools are performing on the state and local measures that are included in California's school accountability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The dashboard provides information about how local educational agencies and schools are meeting the needs of California’s diverse student population based on a set of measures.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There are six state measures and five local measures. </a:t>
            </a:r>
            <a:endParaRPr lang="en-US" b="0" strike="noStrike" baseline="0" dirty="0"/>
          </a:p>
          <a:p>
            <a:pPr marL="171450" indent="-171450">
              <a:buFont typeface="Arial" panose="020B0604020202020204" pitchFamily="34" charset="0"/>
              <a:buChar char="•"/>
            </a:pPr>
            <a:r>
              <a:rPr lang="en-US" b="0" baseline="0" dirty="0"/>
              <a:t>State measures are calculated by the state using data reported throughout the year</a:t>
            </a:r>
          </a:p>
          <a:p>
            <a:pPr marL="628650" lvl="1" indent="-171450">
              <a:buFont typeface="Arial" panose="020B0604020202020204" pitchFamily="34" charset="0"/>
              <a:buChar char="•"/>
            </a:pPr>
            <a:r>
              <a:rPr lang="en-US" b="0" baseline="0" dirty="0"/>
              <a:t>Information about local measures are entered by our district based on information we collect at the local level. </a:t>
            </a:r>
            <a:endParaRPr lang="en-US" b="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7</a:t>
            </a:fld>
            <a:endParaRPr lang="en-US" dirty="0"/>
          </a:p>
        </p:txBody>
      </p:sp>
    </p:spTree>
    <p:extLst>
      <p:ext uri="{BB962C8B-B14F-4D97-AF65-F5344CB8AC3E}">
        <p14:creationId xmlns:p14="http://schemas.microsoft.com/office/powerpoint/2010/main" val="394791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Dashboard is updated each </a:t>
            </a:r>
            <a:r>
              <a:rPr lang="en-US" b="0" dirty="0"/>
              <a:t>December</a:t>
            </a:r>
            <a:r>
              <a:rPr lang="en-US" dirty="0"/>
              <a:t> with the most recent data from the previous</a:t>
            </a:r>
            <a:r>
              <a:rPr lang="en-US" baseline="0" dirty="0"/>
              <a:t> school year</a:t>
            </a:r>
            <a:r>
              <a:rPr lang="en-US" dirty="0"/>
              <a:t>. </a:t>
            </a:r>
          </a:p>
          <a:p>
            <a:pPr marL="0" indent="0">
              <a:buFont typeface="Arial" panose="020B0604020202020204" pitchFamily="34" charset="0"/>
              <a:buNone/>
            </a:pPr>
            <a:r>
              <a:rPr lang="en-US" dirty="0"/>
              <a:t>For example,</a:t>
            </a:r>
            <a:r>
              <a:rPr lang="en-US" baseline="0" dirty="0"/>
              <a:t> the 2018 the dashboard will use graduation data from the class of 2018.</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8</a:t>
            </a:fld>
            <a:endParaRPr lang="en-US" dirty="0"/>
          </a:p>
        </p:txBody>
      </p:sp>
    </p:spTree>
    <p:extLst>
      <p:ext uri="{BB962C8B-B14F-4D97-AF65-F5344CB8AC3E}">
        <p14:creationId xmlns:p14="http://schemas.microsoft.com/office/powerpoint/2010/main" val="201908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dirty="0"/>
              <a:t>As stated earlier, there are </a:t>
            </a:r>
            <a:r>
              <a:rPr lang="en-US" b="0" dirty="0"/>
              <a:t>six </a:t>
            </a:r>
            <a:r>
              <a:rPr lang="en-US" b="0" dirty="0">
                <a:solidFill>
                  <a:srgbClr val="FF0000"/>
                </a:solidFill>
              </a:rPr>
              <a:t>state</a:t>
            </a:r>
            <a:r>
              <a:rPr lang="en-US" b="0" dirty="0"/>
              <a:t> measures</a:t>
            </a:r>
            <a:r>
              <a:rPr lang="en-US" dirty="0"/>
              <a:t>.</a:t>
            </a:r>
            <a:r>
              <a:rPr lang="en-US" baseline="0" dirty="0"/>
              <a:t> Lets go through them quickly.</a:t>
            </a:r>
            <a:endParaRPr lang="en-US" b="0" baseline="0" dirty="0"/>
          </a:p>
          <a:p>
            <a:pPr marL="171450" indent="-171450">
              <a:buFont typeface="Arial" panose="020B0604020202020204" pitchFamily="34" charset="0"/>
              <a:buChar char="•"/>
            </a:pPr>
            <a:r>
              <a:rPr lang="en-US" b="0" baseline="0" dirty="0"/>
              <a:t>Academic performance looks at our scores on the Smarter Balanced Summative Assessment, specifically</a:t>
            </a:r>
            <a:r>
              <a:rPr lang="en-US" b="0" strike="noStrike" baseline="0" dirty="0"/>
              <a:t> </a:t>
            </a:r>
            <a:r>
              <a:rPr lang="en-US" b="0" strike="noStrike" baseline="0" dirty="0">
                <a:solidFill>
                  <a:srgbClr val="FF0000"/>
                </a:solidFill>
              </a:rPr>
              <a:t>how far above or below our students are from</a:t>
            </a:r>
            <a:r>
              <a:rPr lang="en-US" b="1" strike="noStrike" baseline="0" dirty="0">
                <a:solidFill>
                  <a:srgbClr val="FF0000"/>
                </a:solidFill>
              </a:rPr>
              <a:t> </a:t>
            </a:r>
            <a:r>
              <a:rPr lang="en-US" b="0" strike="noStrike" baseline="0" dirty="0">
                <a:solidFill>
                  <a:srgbClr val="FF0000"/>
                </a:solidFill>
              </a:rPr>
              <a:t>the grade-level standard. A separate score is provided for both mathematics and English language arts/literacy (also called ELA).</a:t>
            </a:r>
            <a:endParaRPr lang="en-US" b="0" strike="sngStrike" baseline="0" dirty="0">
              <a:solidFill>
                <a:srgbClr val="FF0000"/>
              </a:solidFill>
            </a:endParaRPr>
          </a:p>
          <a:p>
            <a:pPr marL="628650" lvl="1" indent="-171450">
              <a:buFont typeface="Arial" panose="020B0604020202020204" pitchFamily="34" charset="0"/>
              <a:buChar char="•"/>
            </a:pPr>
            <a:r>
              <a:rPr lang="en-US" baseline="0" dirty="0"/>
              <a:t>This measure is important because it allows us to see, on average, the performance of our students and if they are above or below standards.</a:t>
            </a:r>
          </a:p>
          <a:p>
            <a:pPr marL="171450" indent="-171450">
              <a:buFont typeface="Arial" panose="020B0604020202020204" pitchFamily="34" charset="0"/>
              <a:buChar char="•"/>
            </a:pPr>
            <a:r>
              <a:rPr lang="en-US" b="0" baseline="0" dirty="0"/>
              <a:t>The Grad</a:t>
            </a:r>
            <a:r>
              <a:rPr lang="en-US" b="0" baseline="0" dirty="0">
                <a:solidFill>
                  <a:srgbClr val="FF0000"/>
                </a:solidFill>
              </a:rPr>
              <a:t>uation</a:t>
            </a:r>
            <a:r>
              <a:rPr lang="en-US" b="0" baseline="0" dirty="0"/>
              <a:t> rate looks at how many of our students attending comprehensive high schools, </a:t>
            </a:r>
            <a:r>
              <a:rPr lang="en-US" b="0" strike="noStrike" baseline="0" dirty="0"/>
              <a:t>within</a:t>
            </a:r>
            <a:r>
              <a:rPr lang="en-US" b="0" strike="sngStrike" baseline="0" dirty="0"/>
              <a:t> </a:t>
            </a:r>
            <a:r>
              <a:rPr lang="en-US" b="0" baseline="0" dirty="0"/>
              <a:t>four years. </a:t>
            </a:r>
          </a:p>
          <a:p>
            <a:pPr marL="628650" lvl="1" indent="-171450">
              <a:buFont typeface="Arial" panose="020B0604020202020204" pitchFamily="34" charset="0"/>
              <a:buChar char="•"/>
            </a:pPr>
            <a:r>
              <a:rPr lang="en-US" b="0" baseline="0" dirty="0"/>
              <a:t>This measure is important because graduation from high school leads to more opportunities for our students in the long term and enables them to pursue a higher education.</a:t>
            </a:r>
          </a:p>
          <a:p>
            <a:pPr marL="171450" indent="-171450">
              <a:buFont typeface="Arial" panose="020B0604020202020204" pitchFamily="34" charset="0"/>
              <a:buChar char="•"/>
            </a:pPr>
            <a:r>
              <a:rPr lang="en-US" b="0" baseline="0" dirty="0"/>
              <a:t>The Suspension Rate looks at how many of our students were suspended.</a:t>
            </a:r>
          </a:p>
          <a:p>
            <a:pPr marL="628650" lvl="1" indent="-171450">
              <a:buFont typeface="Arial" panose="020B0604020202020204" pitchFamily="34" charset="0"/>
              <a:buChar char="•"/>
            </a:pPr>
            <a:r>
              <a:rPr lang="en-US" b="0" baseline="0" dirty="0"/>
              <a:t>This measure is important because it allows us to see if all student groups are receiving equal treatment and whether discipline policies are working.</a:t>
            </a:r>
          </a:p>
          <a:p>
            <a:pPr marL="171450" indent="-171450">
              <a:buFont typeface="Arial" panose="020B0604020202020204" pitchFamily="34" charset="0"/>
              <a:buChar char="•"/>
            </a:pPr>
            <a:r>
              <a:rPr lang="en-US" b="0" baseline="0" dirty="0"/>
              <a:t>College/Career Readiness looks at how many of our students graduate better prepared for success after high school.</a:t>
            </a:r>
          </a:p>
          <a:p>
            <a:pPr marL="628650" lvl="1" indent="-171450">
              <a:buFont typeface="Arial" panose="020B0604020202020204" pitchFamily="34" charset="0"/>
              <a:buChar char="•"/>
            </a:pPr>
            <a:r>
              <a:rPr lang="en-US" b="0" baseline="0" dirty="0"/>
              <a:t>This measure is important because it allows us to see how well high schools and districts are preparing students for likely success after high school graduation.</a:t>
            </a:r>
          </a:p>
          <a:p>
            <a:pPr marL="171450" indent="-171450">
              <a:buFont typeface="Arial" panose="020B0604020202020204" pitchFamily="34" charset="0"/>
              <a:buChar char="•"/>
            </a:pPr>
            <a:r>
              <a:rPr lang="en-US" b="0" baseline="0" dirty="0"/>
              <a:t>Chronic Absenteeism looks at how many of our students were chronically absent.</a:t>
            </a:r>
          </a:p>
          <a:p>
            <a:pPr marL="628650" lvl="1" indent="-171450">
              <a:buFont typeface="Arial" panose="020B0604020202020204" pitchFamily="34" charset="0"/>
              <a:buChar char="•"/>
            </a:pPr>
            <a:r>
              <a:rPr lang="en-US" b="0" baseline="0" dirty="0"/>
              <a:t>This measure is important because attendance is important to student success, and it is difficult for students to learn if they are absent from the classroom.</a:t>
            </a:r>
          </a:p>
          <a:p>
            <a:pPr marL="171450" indent="-171450">
              <a:buFont typeface="Arial" panose="020B0604020202020204" pitchFamily="34" charset="0"/>
              <a:buChar char="•"/>
            </a:pPr>
            <a:r>
              <a:rPr lang="en-US" b="0" baseline="0" dirty="0"/>
              <a:t>And English Language Progress looks at how well our English learners are progressing from year to year.</a:t>
            </a:r>
          </a:p>
          <a:p>
            <a:pPr marL="628650" lvl="1" indent="-171450">
              <a:buFont typeface="Arial" panose="020B0604020202020204" pitchFamily="34" charset="0"/>
              <a:buChar char="•"/>
            </a:pPr>
            <a:r>
              <a:rPr lang="en-US" b="0" baseline="0" dirty="0"/>
              <a:t>This measure is important because having all English learners reach English proficiency </a:t>
            </a:r>
            <a:r>
              <a:rPr lang="en-US" baseline="0" dirty="0"/>
              <a:t>is the goal for California.</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9</a:t>
            </a:fld>
            <a:endParaRPr lang="en-US" dirty="0"/>
          </a:p>
        </p:txBody>
      </p:sp>
    </p:spTree>
    <p:extLst>
      <p:ext uri="{BB962C8B-B14F-4D97-AF65-F5344CB8AC3E}">
        <p14:creationId xmlns:p14="http://schemas.microsoft.com/office/powerpoint/2010/main" val="45131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Dashboard gives a</a:t>
            </a:r>
            <a:r>
              <a:rPr lang="en-US" baseline="0" dirty="0"/>
              <a:t> performance color for every measure.</a:t>
            </a:r>
          </a:p>
          <a:p>
            <a:r>
              <a:rPr lang="en-US" baseline="0" dirty="0"/>
              <a:t>Each performance color looks at both the current year data</a:t>
            </a:r>
          </a:p>
          <a:p>
            <a:r>
              <a:rPr lang="en-US" baseline="0" dirty="0"/>
              <a:t>And the difference between current and prior year data</a:t>
            </a:r>
          </a:p>
          <a:p>
            <a:endParaRPr lang="en-US" baseline="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10</a:t>
            </a:fld>
            <a:endParaRPr lang="en-US" dirty="0"/>
          </a:p>
        </p:txBody>
      </p:sp>
    </p:spTree>
    <p:extLst>
      <p:ext uri="{BB962C8B-B14F-4D97-AF65-F5344CB8AC3E}">
        <p14:creationId xmlns:p14="http://schemas.microsoft.com/office/powerpoint/2010/main" val="310941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Current year data and how that data varies from the prior year data are represented on a 5x5 grid. </a:t>
            </a:r>
          </a:p>
          <a:p>
            <a:r>
              <a:rPr lang="en-US" sz="1200" b="0" i="0" u="none" strike="noStrike" kern="1200" baseline="0" dirty="0">
                <a:solidFill>
                  <a:schemeClr val="tx1"/>
                </a:solidFill>
                <a:latin typeface="+mn-lt"/>
                <a:ea typeface="+mn-ea"/>
                <a:cs typeface="+mn-cs"/>
              </a:rPr>
              <a:t>The grid layout will vary for each measure. </a:t>
            </a:r>
          </a:p>
          <a:p>
            <a:r>
              <a:rPr lang="en-US" sz="1200" b="0" i="0" u="none" strike="noStrike" kern="1200" baseline="0" dirty="0">
                <a:solidFill>
                  <a:schemeClr val="tx1"/>
                </a:solidFill>
                <a:latin typeface="+mn-lt"/>
                <a:ea typeface="+mn-ea"/>
                <a:cs typeface="+mn-cs"/>
              </a:rPr>
              <a:t>The performance level, or color, is determined by the point at which the two data levels intersect.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example shown, the district has current year data that falls into the “high” category. When we compare that data with the prior year, we find that the district maintained this level.  “High level” and “maintained” meet on the five-by-five grid for an overall performance level of green.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Performance levels go from Red, which is the lowest, to Blue, which is the highest. Every school and district in California has a goal of trying to get green on all measures.</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11</a:t>
            </a:fld>
            <a:endParaRPr lang="en-US" dirty="0"/>
          </a:p>
        </p:txBody>
      </p:sp>
    </p:spTree>
    <p:extLst>
      <p:ext uri="{BB962C8B-B14F-4D97-AF65-F5344CB8AC3E}">
        <p14:creationId xmlns:p14="http://schemas.microsoft.com/office/powerpoint/2010/main" val="223760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12</a:t>
            </a:fld>
            <a:endParaRPr lang="en-US" dirty="0"/>
          </a:p>
        </p:txBody>
      </p:sp>
    </p:spTree>
    <p:extLst>
      <p:ext uri="{BB962C8B-B14F-4D97-AF65-F5344CB8AC3E}">
        <p14:creationId xmlns:p14="http://schemas.microsoft.com/office/powerpoint/2010/main" val="25669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42943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14895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2637918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975565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41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21674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36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93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
        <p:nvSpPr>
          <p:cNvPr id="11" name="Content Placeholder 6"/>
          <p:cNvSpPr>
            <a:spLocks noGrp="1"/>
          </p:cNvSpPr>
          <p:nvPr>
            <p:ph sz="quarter" idx="17"/>
          </p:nvPr>
        </p:nvSpPr>
        <p:spPr>
          <a:xfrm>
            <a:off x="8305915" y="4104971"/>
            <a:ext cx="3497941" cy="2188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6"/>
          <p:cNvSpPr>
            <a:spLocks noGrp="1"/>
          </p:cNvSpPr>
          <p:nvPr>
            <p:ph sz="quarter" idx="18"/>
          </p:nvPr>
        </p:nvSpPr>
        <p:spPr>
          <a:xfrm>
            <a:off x="8305915" y="1798510"/>
            <a:ext cx="3497941" cy="2188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9"/>
          </p:nvPr>
        </p:nvSpPr>
        <p:spPr>
          <a:xfrm>
            <a:off x="464459" y="4104971"/>
            <a:ext cx="3497941" cy="218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p:cNvSpPr>
            <a:spLocks noGrp="1"/>
          </p:cNvSpPr>
          <p:nvPr>
            <p:ph sz="quarter" idx="20"/>
          </p:nvPr>
        </p:nvSpPr>
        <p:spPr>
          <a:xfrm>
            <a:off x="464459" y="1798510"/>
            <a:ext cx="3497941" cy="218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p:cNvSpPr>
            <a:spLocks noGrp="1"/>
          </p:cNvSpPr>
          <p:nvPr>
            <p:ph sz="quarter" idx="21"/>
          </p:nvPr>
        </p:nvSpPr>
        <p:spPr>
          <a:xfrm>
            <a:off x="4385187" y="4104971"/>
            <a:ext cx="3497941" cy="218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6"/>
          <p:cNvSpPr>
            <a:spLocks noGrp="1"/>
          </p:cNvSpPr>
          <p:nvPr>
            <p:ph sz="quarter" idx="22"/>
          </p:nvPr>
        </p:nvSpPr>
        <p:spPr>
          <a:xfrm>
            <a:off x="4385187" y="1798510"/>
            <a:ext cx="3497941" cy="218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1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69940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33366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00411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76306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FF39-A1B3-495C-8165-55BFCE77E110}" type="datetimeFigureOut">
              <a:rPr lang="en-US" smtClean="0"/>
              <a:t>2/18/2021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003B-8C35-437B-96D0-A0A85B256F47}" type="slidenum">
              <a:rPr lang="en-US" smtClean="0"/>
              <a:t>‹#›</a:t>
            </a:fld>
            <a:endParaRPr lang="en-US" dirty="0"/>
          </a:p>
        </p:txBody>
      </p:sp>
    </p:spTree>
    <p:custDataLst>
      <p:tags r:id="rId15"/>
    </p:custDataLst>
    <p:extLst>
      <p:ext uri="{BB962C8B-B14F-4D97-AF65-F5344CB8AC3E}">
        <p14:creationId xmlns:p14="http://schemas.microsoft.com/office/powerpoint/2010/main" val="304939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6000" b="1" kern="1200">
          <a:solidFill>
            <a:schemeClr val="accent1">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956" y="365125"/>
            <a:ext cx="10744200" cy="6235700"/>
          </a:xfrm>
        </p:spPr>
        <p:txBody>
          <a:bodyPr/>
          <a:lstStyle/>
          <a:p>
            <a:pPr algn="ctr"/>
            <a:r>
              <a:rPr lang="en-US" b="0" dirty="0">
                <a:solidFill>
                  <a:schemeClr val="accent1">
                    <a:lumMod val="50000"/>
                  </a:schemeClr>
                </a:solidFill>
                <a:latin typeface="+mj-lt"/>
              </a:rPr>
              <a:t>A Site Administrator’s Guide: </a:t>
            </a:r>
            <a:br>
              <a:rPr lang="en-US" b="0" dirty="0">
                <a:solidFill>
                  <a:schemeClr val="accent1">
                    <a:lumMod val="50000"/>
                  </a:schemeClr>
                </a:solidFill>
                <a:latin typeface="+mn-lt"/>
              </a:rPr>
            </a:br>
            <a:br>
              <a:rPr lang="en-US" b="0" dirty="0">
                <a:solidFill>
                  <a:schemeClr val="accent1">
                    <a:lumMod val="50000"/>
                  </a:schemeClr>
                </a:solidFill>
                <a:latin typeface="+mn-lt"/>
              </a:rPr>
            </a:br>
            <a:r>
              <a:rPr lang="en-US" sz="6600" dirty="0">
                <a:solidFill>
                  <a:schemeClr val="accent1">
                    <a:lumMod val="50000"/>
                  </a:schemeClr>
                </a:solidFill>
                <a:latin typeface="+mj-lt"/>
              </a:rPr>
              <a:t>Talking to Parents </a:t>
            </a:r>
            <a:br>
              <a:rPr lang="en-US" dirty="0">
                <a:solidFill>
                  <a:schemeClr val="accent1">
                    <a:lumMod val="50000"/>
                  </a:schemeClr>
                </a:solidFill>
                <a:latin typeface="+mj-lt"/>
              </a:rPr>
            </a:br>
            <a:r>
              <a:rPr lang="en-US" sz="5400" b="0" dirty="0">
                <a:solidFill>
                  <a:schemeClr val="accent1">
                    <a:lumMod val="50000"/>
                  </a:schemeClr>
                </a:solidFill>
                <a:latin typeface="+mj-lt"/>
              </a:rPr>
              <a:t>About the California </a:t>
            </a:r>
            <a:r>
              <a:rPr lang="en-US" sz="5400" b="0">
                <a:solidFill>
                  <a:schemeClr val="accent1">
                    <a:lumMod val="50000"/>
                  </a:schemeClr>
                </a:solidFill>
                <a:latin typeface="+mj-lt"/>
              </a:rPr>
              <a:t>School Dashboard</a:t>
            </a:r>
            <a:br>
              <a:rPr lang="en-US" sz="5400" b="0">
                <a:solidFill>
                  <a:schemeClr val="accent1">
                    <a:lumMod val="50000"/>
                  </a:schemeClr>
                </a:solidFill>
                <a:latin typeface="+mj-lt"/>
              </a:rPr>
            </a:br>
            <a:br>
              <a:rPr lang="en-US" sz="5400" b="0" dirty="0">
                <a:solidFill>
                  <a:schemeClr val="accent1">
                    <a:lumMod val="50000"/>
                  </a:schemeClr>
                </a:solidFill>
                <a:latin typeface="+mj-lt"/>
              </a:rPr>
            </a:br>
            <a:r>
              <a:rPr lang="en-US" sz="2400" b="0" dirty="0">
                <a:solidFill>
                  <a:schemeClr val="accent1">
                    <a:lumMod val="50000"/>
                  </a:schemeClr>
                </a:solidFill>
                <a:latin typeface="+mj-lt"/>
              </a:rPr>
              <a:t>California Department of Education March 2015</a:t>
            </a:r>
          </a:p>
        </p:txBody>
      </p:sp>
    </p:spTree>
    <p:custDataLst>
      <p:tags r:id="rId1"/>
    </p:custDataLst>
    <p:extLst>
      <p:ext uri="{BB962C8B-B14F-4D97-AF65-F5344CB8AC3E}">
        <p14:creationId xmlns:p14="http://schemas.microsoft.com/office/powerpoint/2010/main" val="90102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How Performance Colors Are Determined</a:t>
            </a:r>
          </a:p>
        </p:txBody>
      </p:sp>
      <p:sp>
        <p:nvSpPr>
          <p:cNvPr id="3" name="Content Placeholder 2"/>
          <p:cNvSpPr>
            <a:spLocks noGrp="1"/>
          </p:cNvSpPr>
          <p:nvPr>
            <p:ph sz="half" idx="1"/>
          </p:nvPr>
        </p:nvSpPr>
        <p:spPr>
          <a:xfrm>
            <a:off x="838200" y="3134038"/>
            <a:ext cx="3675611" cy="1517475"/>
          </a:xfrm>
        </p:spPr>
        <p:txBody>
          <a:bodyPr anchor="t" anchorCtr="0">
            <a:normAutofit/>
          </a:bodyPr>
          <a:lstStyle/>
          <a:p>
            <a:pPr marL="0" indent="0" algn="ctr">
              <a:buNone/>
            </a:pPr>
            <a:r>
              <a:rPr lang="en-US" sz="4800" b="1" dirty="0">
                <a:solidFill>
                  <a:schemeClr val="accent1">
                    <a:lumMod val="50000"/>
                  </a:schemeClr>
                </a:solidFill>
              </a:rPr>
              <a:t>Current Year Data</a:t>
            </a:r>
          </a:p>
        </p:txBody>
      </p:sp>
      <p:sp>
        <p:nvSpPr>
          <p:cNvPr id="4" name="Content Placeholder 3"/>
          <p:cNvSpPr>
            <a:spLocks noGrp="1"/>
          </p:cNvSpPr>
          <p:nvPr>
            <p:ph sz="half" idx="2"/>
          </p:nvPr>
        </p:nvSpPr>
        <p:spPr>
          <a:xfrm>
            <a:off x="5625908" y="2685171"/>
            <a:ext cx="6038158" cy="2493116"/>
          </a:xfrm>
        </p:spPr>
        <p:txBody>
          <a:bodyPr anchor="t" anchorCtr="0">
            <a:normAutofit/>
          </a:bodyPr>
          <a:lstStyle/>
          <a:p>
            <a:pPr marL="0" indent="0" algn="ctr">
              <a:buNone/>
            </a:pPr>
            <a:r>
              <a:rPr lang="en-US" sz="4800" b="1" dirty="0">
                <a:solidFill>
                  <a:schemeClr val="accent6">
                    <a:lumMod val="75000"/>
                  </a:schemeClr>
                </a:solidFill>
              </a:rPr>
              <a:t>Current Year Data </a:t>
            </a:r>
          </a:p>
          <a:p>
            <a:pPr marL="0" indent="0" algn="ctr">
              <a:buNone/>
            </a:pPr>
            <a:r>
              <a:rPr lang="en-US" sz="4800" b="1" i="1" dirty="0">
                <a:solidFill>
                  <a:schemeClr val="accent6">
                    <a:lumMod val="75000"/>
                  </a:schemeClr>
                </a:solidFill>
              </a:rPr>
              <a:t>minus</a:t>
            </a:r>
            <a:r>
              <a:rPr lang="en-US" sz="4800" b="1" dirty="0">
                <a:solidFill>
                  <a:schemeClr val="accent6">
                    <a:lumMod val="75000"/>
                  </a:schemeClr>
                </a:solidFill>
              </a:rPr>
              <a:t> </a:t>
            </a:r>
          </a:p>
          <a:p>
            <a:pPr marL="0" indent="0" algn="ctr">
              <a:buNone/>
            </a:pPr>
            <a:r>
              <a:rPr lang="en-US" sz="4800" b="1" dirty="0">
                <a:solidFill>
                  <a:schemeClr val="accent6">
                    <a:lumMod val="75000"/>
                  </a:schemeClr>
                </a:solidFill>
              </a:rPr>
              <a:t>Prior Year Data</a:t>
            </a:r>
          </a:p>
        </p:txBody>
      </p:sp>
    </p:spTree>
    <p:extLst>
      <p:ext uri="{BB962C8B-B14F-4D97-AF65-F5344CB8AC3E}">
        <p14:creationId xmlns:p14="http://schemas.microsoft.com/office/powerpoint/2010/main" val="413893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Performance Color</a:t>
            </a:r>
          </a:p>
        </p:txBody>
      </p:sp>
      <p:pic>
        <p:nvPicPr>
          <p:cNvPr id="5" name="Content Placeholder 4" descr="&quot;Gauge-style&quot; icons as described in the following text, including Red, Orange, Yellow, Green, and Blue as they range from Lowest Performance to Highest Performance." title="Performance Color Gaug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5353" y="4799958"/>
            <a:ext cx="5181600" cy="1239750"/>
          </a:xfrm>
        </p:spPr>
      </p:pic>
      <p:graphicFrame>
        <p:nvGraphicFramePr>
          <p:cNvPr id="8" name="Content Placeholder 7" descr="Example of a 5x5 table."/>
          <p:cNvGraphicFramePr>
            <a:graphicFrameLocks noGrp="1"/>
          </p:cNvGraphicFramePr>
          <p:nvPr>
            <p:ph sz="half" idx="1"/>
            <p:extLst>
              <p:ext uri="{D42A27DB-BD31-4B8C-83A1-F6EECF244321}">
                <p14:modId xmlns:p14="http://schemas.microsoft.com/office/powerpoint/2010/main" val="1606524649"/>
              </p:ext>
            </p:extLst>
          </p:nvPr>
        </p:nvGraphicFramePr>
        <p:xfrm>
          <a:off x="838201" y="1690688"/>
          <a:ext cx="5947152" cy="4252912"/>
        </p:xfrm>
        <a:graphic>
          <a:graphicData uri="http://schemas.openxmlformats.org/drawingml/2006/table">
            <a:tbl>
              <a:tblPr firstRow="1" firstCol="1" bandRow="1"/>
              <a:tblGrid>
                <a:gridCol w="1133372">
                  <a:extLst>
                    <a:ext uri="{9D8B030D-6E8A-4147-A177-3AD203B41FA5}">
                      <a16:colId xmlns:a16="http://schemas.microsoft.com/office/drawing/2014/main" val="20000"/>
                    </a:ext>
                  </a:extLst>
                </a:gridCol>
                <a:gridCol w="962756">
                  <a:extLst>
                    <a:ext uri="{9D8B030D-6E8A-4147-A177-3AD203B41FA5}">
                      <a16:colId xmlns:a16="http://schemas.microsoft.com/office/drawing/2014/main" val="20001"/>
                    </a:ext>
                  </a:extLst>
                </a:gridCol>
                <a:gridCol w="962756">
                  <a:extLst>
                    <a:ext uri="{9D8B030D-6E8A-4147-A177-3AD203B41FA5}">
                      <a16:colId xmlns:a16="http://schemas.microsoft.com/office/drawing/2014/main" val="20002"/>
                    </a:ext>
                  </a:extLst>
                </a:gridCol>
                <a:gridCol w="962756">
                  <a:extLst>
                    <a:ext uri="{9D8B030D-6E8A-4147-A177-3AD203B41FA5}">
                      <a16:colId xmlns:a16="http://schemas.microsoft.com/office/drawing/2014/main" val="20003"/>
                    </a:ext>
                  </a:extLst>
                </a:gridCol>
                <a:gridCol w="962756">
                  <a:extLst>
                    <a:ext uri="{9D8B030D-6E8A-4147-A177-3AD203B41FA5}">
                      <a16:colId xmlns:a16="http://schemas.microsoft.com/office/drawing/2014/main" val="20004"/>
                    </a:ext>
                  </a:extLst>
                </a:gridCol>
                <a:gridCol w="962756">
                  <a:extLst>
                    <a:ext uri="{9D8B030D-6E8A-4147-A177-3AD203B41FA5}">
                      <a16:colId xmlns:a16="http://schemas.microsoft.com/office/drawing/2014/main" val="20005"/>
                    </a:ext>
                  </a:extLst>
                </a:gridCol>
              </a:tblGrid>
              <a:tr h="740535">
                <a:tc>
                  <a:txBody>
                    <a:bodyPr/>
                    <a:lstStyle/>
                    <a:p>
                      <a:pPr marL="0" marR="0" algn="ctr">
                        <a:lnSpc>
                          <a:spcPct val="105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Level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Declined Significantly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Declined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Increased Significantly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57150" cap="flat" cmpd="sng" algn="ctr">
                      <a:solidFill>
                        <a:srgbClr val="C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1358">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High </a:t>
                      </a:r>
                      <a:b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Current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BDD6EE"/>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BDD6EE"/>
                      </a:solidFill>
                      <a:prstDash val="solid"/>
                      <a:round/>
                      <a:headEnd type="none" w="med" len="med"/>
                      <a:tailEnd type="none" w="med" len="med"/>
                    </a:lnB>
                    <a:solidFill>
                      <a:srgbClr val="006500"/>
                    </a:solidFill>
                  </a:tcPr>
                </a:tc>
                <a:tc>
                  <a:txBody>
                    <a:bodyPr/>
                    <a:lstStyle/>
                    <a:p>
                      <a:pPr marL="0" marR="0" algn="ctr">
                        <a:lnSpc>
                          <a:spcPct val="105000"/>
                        </a:lnSpc>
                        <a:spcBef>
                          <a:spcPts val="0"/>
                        </a:spcBef>
                        <a:spcAft>
                          <a:spcPts val="0"/>
                        </a:spcAf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57150" cap="flat" cmpd="sng" algn="ctr">
                      <a:solidFill>
                        <a:srgbClr val="BDD6EE"/>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BDD6EE"/>
                      </a:solidFill>
                      <a:prstDash val="solid"/>
                      <a:round/>
                      <a:headEnd type="none" w="med" len="med"/>
                      <a:tailEnd type="none" w="med" len="med"/>
                    </a:lnB>
                    <a:solidFill>
                      <a:srgbClr val="0000FF"/>
                    </a:solidFill>
                  </a:tcPr>
                </a:tc>
                <a:tc>
                  <a:txBody>
                    <a:bodyPr/>
                    <a:lstStyle/>
                    <a:p>
                      <a:pPr marL="0" marR="0" algn="ctr">
                        <a:lnSpc>
                          <a:spcPct val="105000"/>
                        </a:lnSpc>
                        <a:spcBef>
                          <a:spcPts val="0"/>
                        </a:spcBef>
                        <a:spcAft>
                          <a:spcPts val="0"/>
                        </a:spcAf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57150" cap="flat" cmpd="sng" algn="ctr">
                      <a:solidFill>
                        <a:srgbClr val="BDD6EE"/>
                      </a:solidFill>
                      <a:prstDash val="solid"/>
                      <a:round/>
                      <a:headEnd type="none" w="med" len="med"/>
                      <a:tailEnd type="none" w="med" len="med"/>
                    </a:lnL>
                    <a:lnR w="57150" cap="flat" cmpd="sng" algn="ctr">
                      <a:solidFill>
                        <a:srgbClr val="BDD6EE"/>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BDD6EE"/>
                      </a:solidFill>
                      <a:prstDash val="solid"/>
                      <a:round/>
                      <a:headEnd type="none" w="med" len="med"/>
                      <a:tailEnd type="none" w="med" len="med"/>
                    </a:lnB>
                    <a:solidFill>
                      <a:srgbClr val="0000FF"/>
                    </a:solidFill>
                  </a:tcPr>
                </a:tc>
                <a:tc>
                  <a:txBody>
                    <a:bodyPr/>
                    <a:lstStyle/>
                    <a:p>
                      <a:pPr marL="0" marR="0" algn="ctr">
                        <a:lnSpc>
                          <a:spcPct val="105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57150" cap="flat" cmpd="sng" algn="ctr">
                      <a:solidFill>
                        <a:srgbClr val="BDD6E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10001"/>
                  </a:ext>
                </a:extLst>
              </a:tr>
              <a:tr h="716614">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a:t>
                      </a:r>
                      <a:b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Current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57150" cap="flat" cmpd="sng" algn="ctr">
                      <a:solidFill>
                        <a:srgbClr val="C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BDD6EE"/>
                      </a:solidFill>
                      <a:prstDash val="solid"/>
                      <a:round/>
                      <a:headEnd type="none" w="med" len="med"/>
                      <a:tailEnd type="none" w="med" len="med"/>
                    </a:lnT>
                    <a:lnB w="57150" cap="flat" cmpd="sng" algn="ctr">
                      <a:solidFill>
                        <a:srgbClr val="BDD6EE"/>
                      </a:solidFill>
                      <a:prstDash val="solid"/>
                      <a:round/>
                      <a:headEnd type="none" w="med" len="med"/>
                      <a:tailEnd type="none" w="med" len="med"/>
                    </a:lnB>
                    <a:solidFill>
                      <a:srgbClr val="FFA500"/>
                    </a:solidFill>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BDD6EE"/>
                      </a:solidFill>
                      <a:prstDash val="solid"/>
                      <a:round/>
                      <a:headEnd type="none" w="med" len="med"/>
                      <a:tailEnd type="none" w="med" len="med"/>
                    </a:lnT>
                    <a:lnB w="57150" cap="flat" cmpd="sng" algn="ctr">
                      <a:solidFill>
                        <a:srgbClr val="BDD6EE"/>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BDD6EE"/>
                      </a:solidFill>
                      <a:prstDash val="solid"/>
                      <a:round/>
                      <a:headEnd type="none" w="med" len="med"/>
                      <a:tailEnd type="none" w="med" len="med"/>
                    </a:lnT>
                    <a:lnB w="57150" cap="flat" cmpd="sng" algn="ctr">
                      <a:solidFill>
                        <a:srgbClr val="BDD6EE"/>
                      </a:solidFill>
                      <a:prstDash val="solid"/>
                      <a:round/>
                      <a:headEnd type="none" w="med" len="med"/>
                      <a:tailEnd type="none" w="med" len="med"/>
                    </a:lnB>
                    <a:solidFill>
                      <a:srgbClr val="006500"/>
                    </a:solidFill>
                  </a:tcPr>
                </a:tc>
                <a:tc>
                  <a:txBody>
                    <a:bodyPr/>
                    <a:lstStyle/>
                    <a:p>
                      <a:pPr marL="0" marR="0" algn="ctr">
                        <a:lnSpc>
                          <a:spcPct val="105000"/>
                        </a:lnSpc>
                        <a:spcBef>
                          <a:spcPts val="0"/>
                        </a:spcBef>
                        <a:spcAft>
                          <a:spcPts val="0"/>
                        </a:spcAf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5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57150" cap="flat" cmpd="sng" algn="ctr">
                      <a:solidFill>
                        <a:srgbClr val="BDD6EE"/>
                      </a:solidFill>
                      <a:prstDash val="solid"/>
                      <a:round/>
                      <a:headEnd type="none" w="med" len="med"/>
                      <a:tailEnd type="none" w="med" len="med"/>
                    </a:lnR>
                    <a:lnT w="57150" cap="flat" cmpd="sng" algn="ctr">
                      <a:solidFill>
                        <a:srgbClr val="BDD6EE"/>
                      </a:solidFill>
                      <a:prstDash val="solid"/>
                      <a:round/>
                      <a:headEnd type="none" w="med" len="med"/>
                      <a:tailEnd type="none" w="med" len="med"/>
                    </a:lnT>
                    <a:lnB w="57150" cap="flat" cmpd="sng" algn="ctr">
                      <a:solidFill>
                        <a:srgbClr val="BDD6EE"/>
                      </a:solidFill>
                      <a:prstDash val="solid"/>
                      <a:round/>
                      <a:headEnd type="none" w="med" len="med"/>
                      <a:tailEnd type="none" w="med" len="med"/>
                    </a:lnB>
                    <a:solidFill>
                      <a:srgbClr val="006500"/>
                    </a:solidFill>
                  </a:tcPr>
                </a:tc>
                <a:tc>
                  <a:txBody>
                    <a:bodyPr/>
                    <a:lstStyle/>
                    <a:p>
                      <a:pPr marL="0" marR="0" algn="ctr">
                        <a:lnSpc>
                          <a:spcPct val="105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57150" cap="flat" cmpd="sng" algn="ctr">
                      <a:solidFill>
                        <a:srgbClr val="BDD6E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639273">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Medium </a:t>
                      </a:r>
                      <a:b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Current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BDD6E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BDD6E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5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BDD6E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BDD6E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5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extLst>
                  <a:ext uri="{0D108BD9-81ED-4DB2-BD59-A6C34878D82A}">
                    <a16:rowId xmlns:a16="http://schemas.microsoft.com/office/drawing/2014/main" val="10003"/>
                  </a:ext>
                </a:extLst>
              </a:tr>
              <a:tr h="716614">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Low </a:t>
                      </a:r>
                      <a:b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Current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788518">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Low </a:t>
                      </a:r>
                      <a:b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Current </a:t>
                      </a:r>
                      <a:b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5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5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5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5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345" marR="52345" marT="7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831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Color Wheels</a:t>
            </a:r>
            <a:br>
              <a:rPr lang="en-US" dirty="0"/>
            </a:br>
            <a:endParaRPr lang="en-US" dirty="0"/>
          </a:p>
        </p:txBody>
      </p:sp>
      <p:sp>
        <p:nvSpPr>
          <p:cNvPr id="4" name="Content Placeholder 3"/>
          <p:cNvSpPr>
            <a:spLocks noGrp="1"/>
          </p:cNvSpPr>
          <p:nvPr>
            <p:ph sz="quarter" idx="18"/>
          </p:nvPr>
        </p:nvSpPr>
        <p:spPr>
          <a:xfrm>
            <a:off x="8305915" y="1231980"/>
            <a:ext cx="3497941" cy="2188138"/>
          </a:xfrm>
        </p:spPr>
        <p:txBody>
          <a:bodyPr>
            <a:normAutofit fontScale="92500"/>
          </a:bodyPr>
          <a:lstStyle/>
          <a:p>
            <a:r>
              <a:rPr lang="en-US" dirty="0"/>
              <a:t>Copy the image of the gauge into each indicator slide.</a:t>
            </a:r>
          </a:p>
          <a:p>
            <a:r>
              <a:rPr lang="en-US" dirty="0"/>
              <a:t>Then delete or hide this slide.</a:t>
            </a:r>
          </a:p>
        </p:txBody>
      </p:sp>
      <p:pic>
        <p:nvPicPr>
          <p:cNvPr id="20" name="Content Placeholder 19" descr="The indicator for Blue displays a gauge with an arrow pointing to the fifth, blue section. " title="Blue Gauge "/>
          <p:cNvPicPr>
            <a:picLocks noGrp="1" noChangeAspect="1"/>
          </p:cNvPicPr>
          <p:nvPr>
            <p:ph sz="quarter" idx="20"/>
          </p:nvPr>
        </p:nvPicPr>
        <p:blipFill>
          <a:blip r:embed="rId3">
            <a:extLst>
              <a:ext uri="{28A0092B-C50C-407E-A947-70E740481C1C}">
                <a14:useLocalDpi xmlns:a14="http://schemas.microsoft.com/office/drawing/2010/main" val="0"/>
              </a:ext>
            </a:extLst>
          </a:blip>
          <a:stretch>
            <a:fillRect/>
          </a:stretch>
        </p:blipFill>
        <p:spPr>
          <a:xfrm>
            <a:off x="700602" y="1430890"/>
            <a:ext cx="3026334" cy="2187575"/>
          </a:xfrm>
        </p:spPr>
      </p:pic>
      <p:pic>
        <p:nvPicPr>
          <p:cNvPr id="21" name="Content Placeholder 20" descr="The indicator for Green displays a gauge with an arrow pointing to the fourth, green section. " title="Green Gauge "/>
          <p:cNvPicPr>
            <a:picLocks noGrp="1" noChangeAspect="1"/>
          </p:cNvPicPr>
          <p:nvPr>
            <p:ph sz="quarter" idx="22"/>
          </p:nvPr>
        </p:nvPicPr>
        <p:blipFill>
          <a:blip r:embed="rId4">
            <a:extLst>
              <a:ext uri="{28A0092B-C50C-407E-A947-70E740481C1C}">
                <a14:useLocalDpi xmlns:a14="http://schemas.microsoft.com/office/drawing/2010/main" val="0"/>
              </a:ext>
            </a:extLst>
          </a:blip>
          <a:stretch>
            <a:fillRect/>
          </a:stretch>
        </p:blipFill>
        <p:spPr>
          <a:xfrm>
            <a:off x="4597041" y="1401072"/>
            <a:ext cx="3074118" cy="2187575"/>
          </a:xfrm>
        </p:spPr>
      </p:pic>
      <p:pic>
        <p:nvPicPr>
          <p:cNvPr id="22" name="Content Placeholder 21" descr="The indicator for Yellow displays a gauge with an arrow pointing to the third, yellow section. " title="Yellow Gauge "/>
          <p:cNvPicPr>
            <a:picLocks noGrp="1" noChangeAspect="1"/>
          </p:cNvPicPr>
          <p:nvPr>
            <p:ph sz="quarter" idx="19"/>
          </p:nvPr>
        </p:nvPicPr>
        <p:blipFill>
          <a:blip r:embed="rId5">
            <a:extLst>
              <a:ext uri="{28A0092B-C50C-407E-A947-70E740481C1C}">
                <a14:useLocalDpi xmlns:a14="http://schemas.microsoft.com/office/drawing/2010/main" val="0"/>
              </a:ext>
            </a:extLst>
          </a:blip>
          <a:stretch>
            <a:fillRect/>
          </a:stretch>
        </p:blipFill>
        <p:spPr>
          <a:xfrm>
            <a:off x="660358" y="4105275"/>
            <a:ext cx="3106822" cy="2187575"/>
          </a:xfrm>
        </p:spPr>
      </p:pic>
      <p:pic>
        <p:nvPicPr>
          <p:cNvPr id="23" name="Content Placeholder 22" descr="The indicator for Orange displays a gauge with an arrow pointing to the second, orange section. " title="Orange Gauge "/>
          <p:cNvPicPr>
            <a:picLocks noGrp="1" noChangeAspect="1"/>
          </p:cNvPicPr>
          <p:nvPr>
            <p:ph sz="quarter" idx="21"/>
          </p:nvPr>
        </p:nvPicPr>
        <p:blipFill>
          <a:blip r:embed="rId6">
            <a:extLst>
              <a:ext uri="{28A0092B-C50C-407E-A947-70E740481C1C}">
                <a14:useLocalDpi xmlns:a14="http://schemas.microsoft.com/office/drawing/2010/main" val="0"/>
              </a:ext>
            </a:extLst>
          </a:blip>
          <a:stretch>
            <a:fillRect/>
          </a:stretch>
        </p:blipFill>
        <p:spPr>
          <a:xfrm>
            <a:off x="4702525" y="4232275"/>
            <a:ext cx="2863150" cy="2187575"/>
          </a:xfrm>
        </p:spPr>
      </p:pic>
      <p:pic>
        <p:nvPicPr>
          <p:cNvPr id="24" name="Content Placeholder 23" descr="The indicator for Red displays a gauge with an arrow pointing to the first, red section. " title="Red Gauge"/>
          <p:cNvPicPr>
            <a:picLocks noGrp="1" noChangeAspect="1"/>
          </p:cNvPicPr>
          <p:nvPr>
            <p:ph sz="quarter" idx="17"/>
          </p:nvPr>
        </p:nvPicPr>
        <p:blipFill>
          <a:blip r:embed="rId7">
            <a:extLst>
              <a:ext uri="{28A0092B-C50C-407E-A947-70E740481C1C}">
                <a14:useLocalDpi xmlns:a14="http://schemas.microsoft.com/office/drawing/2010/main" val="0"/>
              </a:ext>
            </a:extLst>
          </a:blip>
          <a:stretch>
            <a:fillRect/>
          </a:stretch>
        </p:blipFill>
        <p:spPr>
          <a:xfrm>
            <a:off x="8525873" y="4135092"/>
            <a:ext cx="3058023" cy="2187575"/>
          </a:xfrm>
        </p:spPr>
      </p:pic>
    </p:spTree>
    <p:extLst>
      <p:ext uri="{BB962C8B-B14F-4D97-AF65-F5344CB8AC3E}">
        <p14:creationId xmlns:p14="http://schemas.microsoft.com/office/powerpoint/2010/main" val="144979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Our School – </a:t>
            </a:r>
            <a:br>
              <a:rPr lang="en-US" dirty="0">
                <a:latin typeface="+mj-lt"/>
              </a:rPr>
            </a:br>
            <a:r>
              <a:rPr lang="en-US" dirty="0">
                <a:latin typeface="+mj-lt"/>
              </a:rPr>
              <a:t>Academic ELA</a:t>
            </a:r>
          </a:p>
        </p:txBody>
      </p:sp>
      <p:sp>
        <p:nvSpPr>
          <p:cNvPr id="4" name="Content Placeholder 3"/>
          <p:cNvSpPr>
            <a:spLocks noGrp="1"/>
          </p:cNvSpPr>
          <p:nvPr>
            <p:ph sz="half" idx="2"/>
          </p:nvPr>
        </p:nvSpPr>
        <p:spPr>
          <a:xfrm>
            <a:off x="390698" y="1997447"/>
            <a:ext cx="10963102" cy="4630189"/>
          </a:xfrm>
        </p:spPr>
        <p:txBody>
          <a:bodyPr anchor="t" anchorCtr="0">
            <a:noAutofit/>
          </a:bodyPr>
          <a:lstStyle/>
          <a:p>
            <a:pPr marL="0" indent="0">
              <a:lnSpc>
                <a:spcPct val="100000"/>
              </a:lnSpc>
              <a:spcBef>
                <a:spcPts val="0"/>
              </a:spcBef>
              <a:buNone/>
            </a:pPr>
            <a:r>
              <a:rPr lang="en-US" sz="3600" dirty="0"/>
              <a:t>Current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r>
              <a:rPr lang="en-US" sz="3600" dirty="0"/>
              <a:t>Current Year – Prior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endParaRPr lang="en-US" sz="3600" dirty="0"/>
          </a:p>
          <a:p>
            <a:pPr marL="0" indent="0">
              <a:lnSpc>
                <a:spcPct val="100000"/>
              </a:lnSpc>
              <a:spcBef>
                <a:spcPts val="0"/>
              </a:spcBef>
              <a:buNone/>
            </a:pPr>
            <a:r>
              <a:rPr lang="en-US" sz="3600" dirty="0"/>
              <a:t>Performance Color = </a:t>
            </a:r>
            <a:r>
              <a:rPr lang="en-US" sz="3600" dirty="0">
                <a:solidFill>
                  <a:srgbClr val="A40000"/>
                </a:solidFill>
              </a:rPr>
              <a:t>*Fill in for your school*</a:t>
            </a:r>
          </a:p>
        </p:txBody>
      </p:sp>
      <p:pic>
        <p:nvPicPr>
          <p:cNvPr id="5" name="Content Placeholder 4" descr="Academic Performance Icon. An open book with a bookmark."/>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93353" y="127939"/>
            <a:ext cx="2560320" cy="2560320"/>
          </a:xfrm>
        </p:spPr>
      </p:pic>
    </p:spTree>
    <p:extLst>
      <p:ext uri="{BB962C8B-B14F-4D97-AF65-F5344CB8AC3E}">
        <p14:creationId xmlns:p14="http://schemas.microsoft.com/office/powerpoint/2010/main" val="119607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438" y="365125"/>
            <a:ext cx="11353800" cy="1325563"/>
          </a:xfrm>
        </p:spPr>
        <p:txBody>
          <a:bodyPr/>
          <a:lstStyle/>
          <a:p>
            <a:r>
              <a:rPr lang="en-US" dirty="0">
                <a:latin typeface="+mj-lt"/>
              </a:rPr>
              <a:t>Our School – </a:t>
            </a:r>
            <a:br>
              <a:rPr lang="en-US" dirty="0">
                <a:latin typeface="+mj-lt"/>
              </a:rPr>
            </a:br>
            <a:r>
              <a:rPr lang="en-US" dirty="0">
                <a:latin typeface="+mj-lt"/>
              </a:rPr>
              <a:t>Academic Mathematics</a:t>
            </a:r>
          </a:p>
        </p:txBody>
      </p:sp>
      <p:sp>
        <p:nvSpPr>
          <p:cNvPr id="4" name="Content Placeholder 3"/>
          <p:cNvSpPr>
            <a:spLocks noGrp="1"/>
          </p:cNvSpPr>
          <p:nvPr>
            <p:ph sz="half" idx="2"/>
          </p:nvPr>
        </p:nvSpPr>
        <p:spPr>
          <a:xfrm>
            <a:off x="415636" y="2036618"/>
            <a:ext cx="10938164" cy="4140345"/>
          </a:xfrm>
        </p:spPr>
        <p:txBody>
          <a:bodyPr>
            <a:normAutofit/>
          </a:bodyPr>
          <a:lstStyle/>
          <a:p>
            <a:pPr marL="0" indent="0">
              <a:lnSpc>
                <a:spcPct val="100000"/>
              </a:lnSpc>
              <a:spcBef>
                <a:spcPts val="0"/>
              </a:spcBef>
              <a:buNone/>
            </a:pPr>
            <a:r>
              <a:rPr lang="en-US" sz="3600" dirty="0"/>
              <a:t>Current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r>
              <a:rPr lang="en-US" sz="3600" dirty="0"/>
              <a:t>Current Year – Prior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endParaRPr lang="en-US" sz="3600" dirty="0"/>
          </a:p>
          <a:p>
            <a:pPr marL="0" indent="0">
              <a:lnSpc>
                <a:spcPct val="100000"/>
              </a:lnSpc>
              <a:spcBef>
                <a:spcPts val="0"/>
              </a:spcBef>
              <a:buNone/>
            </a:pPr>
            <a:r>
              <a:rPr lang="en-US" sz="3600" dirty="0"/>
              <a:t>Performance Color = </a:t>
            </a:r>
            <a:r>
              <a:rPr lang="en-US" sz="3600" dirty="0">
                <a:solidFill>
                  <a:srgbClr val="A40000"/>
                </a:solidFill>
              </a:rPr>
              <a:t>*Fill in for your school*</a:t>
            </a:r>
          </a:p>
          <a:p>
            <a:pPr marL="0" indent="0">
              <a:lnSpc>
                <a:spcPct val="100000"/>
              </a:lnSpc>
              <a:spcBef>
                <a:spcPts val="0"/>
              </a:spcBef>
              <a:buNone/>
            </a:pPr>
            <a:endParaRPr lang="en-US" sz="3600" dirty="0"/>
          </a:p>
        </p:txBody>
      </p:sp>
      <p:pic>
        <p:nvPicPr>
          <p:cNvPr id="5" name="Content Placeholder 4" descr="Academic Performance Icon. An open book with a bookmark."/>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97025" y="125835"/>
            <a:ext cx="2560320" cy="2560320"/>
          </a:xfrm>
        </p:spPr>
      </p:pic>
    </p:spTree>
    <p:extLst>
      <p:ext uri="{BB962C8B-B14F-4D97-AF65-F5344CB8AC3E}">
        <p14:creationId xmlns:p14="http://schemas.microsoft.com/office/powerpoint/2010/main" val="337729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Our School – </a:t>
            </a:r>
            <a:br>
              <a:rPr lang="en-US" dirty="0">
                <a:latin typeface="+mj-lt"/>
              </a:rPr>
            </a:br>
            <a:r>
              <a:rPr lang="en-US" dirty="0">
                <a:latin typeface="+mj-lt"/>
              </a:rPr>
              <a:t>Grad Rate</a:t>
            </a:r>
          </a:p>
        </p:txBody>
      </p:sp>
      <p:sp>
        <p:nvSpPr>
          <p:cNvPr id="4" name="Content Placeholder 3"/>
          <p:cNvSpPr>
            <a:spLocks noGrp="1"/>
          </p:cNvSpPr>
          <p:nvPr>
            <p:ph sz="half" idx="2"/>
          </p:nvPr>
        </p:nvSpPr>
        <p:spPr>
          <a:xfrm>
            <a:off x="838201" y="1961803"/>
            <a:ext cx="10515600" cy="4215159"/>
          </a:xfrm>
        </p:spPr>
        <p:txBody>
          <a:bodyPr>
            <a:normAutofit/>
          </a:bodyPr>
          <a:lstStyle/>
          <a:p>
            <a:pPr marL="0" indent="0">
              <a:lnSpc>
                <a:spcPct val="100000"/>
              </a:lnSpc>
              <a:spcBef>
                <a:spcPts val="0"/>
              </a:spcBef>
              <a:buNone/>
            </a:pPr>
            <a:r>
              <a:rPr lang="en-US" sz="3600" dirty="0"/>
              <a:t>Current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r>
              <a:rPr lang="en-US" sz="3600" dirty="0"/>
              <a:t>Current Year – Prior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endParaRPr lang="en-US" sz="3600" dirty="0"/>
          </a:p>
          <a:p>
            <a:pPr marL="0" indent="0">
              <a:lnSpc>
                <a:spcPct val="100000"/>
              </a:lnSpc>
              <a:spcBef>
                <a:spcPts val="0"/>
              </a:spcBef>
              <a:buNone/>
            </a:pPr>
            <a:r>
              <a:rPr lang="en-US" sz="3600" dirty="0"/>
              <a:t>Performance Color = </a:t>
            </a:r>
            <a:r>
              <a:rPr lang="en-US" sz="3600" dirty="0">
                <a:solidFill>
                  <a:srgbClr val="A40000"/>
                </a:solidFill>
              </a:rPr>
              <a:t>*Fill in for your school*</a:t>
            </a:r>
          </a:p>
          <a:p>
            <a:pPr marL="0" indent="0">
              <a:lnSpc>
                <a:spcPct val="100000"/>
              </a:lnSpc>
              <a:spcBef>
                <a:spcPts val="0"/>
              </a:spcBef>
              <a:buNone/>
            </a:pPr>
            <a:endParaRPr lang="en-US" sz="3600" dirty="0"/>
          </a:p>
        </p:txBody>
      </p:sp>
      <p:pic>
        <p:nvPicPr>
          <p:cNvPr id="5" name="Content Placeholder 4" descr="High School Graduation Rate Icon. A cap with the tassel."/>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01492" y="89452"/>
            <a:ext cx="2560320" cy="2560320"/>
          </a:xfrm>
        </p:spPr>
      </p:pic>
    </p:spTree>
    <p:extLst>
      <p:ext uri="{BB962C8B-B14F-4D97-AF65-F5344CB8AC3E}">
        <p14:creationId xmlns:p14="http://schemas.microsoft.com/office/powerpoint/2010/main" val="1433838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Our School – </a:t>
            </a:r>
            <a:br>
              <a:rPr lang="en-US" dirty="0">
                <a:latin typeface="+mj-lt"/>
              </a:rPr>
            </a:br>
            <a:r>
              <a:rPr lang="en-US" dirty="0">
                <a:latin typeface="+mj-lt"/>
              </a:rPr>
              <a:t>Suspension Rate</a:t>
            </a:r>
          </a:p>
        </p:txBody>
      </p:sp>
      <p:sp>
        <p:nvSpPr>
          <p:cNvPr id="4" name="Content Placeholder 3"/>
          <p:cNvSpPr>
            <a:spLocks noGrp="1"/>
          </p:cNvSpPr>
          <p:nvPr>
            <p:ph sz="half" idx="2"/>
          </p:nvPr>
        </p:nvSpPr>
        <p:spPr>
          <a:xfrm>
            <a:off x="838201" y="2152996"/>
            <a:ext cx="10515600" cy="4060852"/>
          </a:xfrm>
        </p:spPr>
        <p:txBody>
          <a:bodyPr>
            <a:normAutofit/>
          </a:bodyPr>
          <a:lstStyle/>
          <a:p>
            <a:pPr marL="0" indent="0">
              <a:lnSpc>
                <a:spcPct val="100000"/>
              </a:lnSpc>
              <a:spcBef>
                <a:spcPts val="0"/>
              </a:spcBef>
              <a:buNone/>
            </a:pPr>
            <a:r>
              <a:rPr lang="en-US" sz="3600" dirty="0"/>
              <a:t>Current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r>
              <a:rPr lang="en-US" sz="3600" dirty="0"/>
              <a:t>Current Year – Prior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endParaRPr lang="en-US" sz="3600" dirty="0"/>
          </a:p>
          <a:p>
            <a:pPr marL="0" indent="0">
              <a:lnSpc>
                <a:spcPct val="100000"/>
              </a:lnSpc>
              <a:spcBef>
                <a:spcPts val="0"/>
              </a:spcBef>
              <a:buNone/>
            </a:pPr>
            <a:r>
              <a:rPr lang="en-US" sz="3600" dirty="0"/>
              <a:t>Performance Color = </a:t>
            </a:r>
            <a:r>
              <a:rPr lang="en-US" sz="3600" dirty="0">
                <a:solidFill>
                  <a:srgbClr val="A40000"/>
                </a:solidFill>
              </a:rPr>
              <a:t>*Fill in for your school*</a:t>
            </a:r>
          </a:p>
          <a:p>
            <a:pPr marL="0" indent="0">
              <a:lnSpc>
                <a:spcPct val="100000"/>
              </a:lnSpc>
              <a:spcBef>
                <a:spcPts val="0"/>
              </a:spcBef>
              <a:buNone/>
            </a:pPr>
            <a:endParaRPr lang="en-US" sz="3600" dirty="0"/>
          </a:p>
        </p:txBody>
      </p:sp>
      <p:pic>
        <p:nvPicPr>
          <p:cNvPr id="5" name="Content Placeholder 4" descr="Suspension Rate Icon. An half emptied hour glas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53604" y="193303"/>
            <a:ext cx="2560320" cy="2560320"/>
          </a:xfrm>
        </p:spPr>
      </p:pic>
    </p:spTree>
    <p:extLst>
      <p:ext uri="{BB962C8B-B14F-4D97-AF65-F5344CB8AC3E}">
        <p14:creationId xmlns:p14="http://schemas.microsoft.com/office/powerpoint/2010/main" val="393371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Our School – Chronic Absenteeism</a:t>
            </a:r>
          </a:p>
        </p:txBody>
      </p:sp>
      <p:sp>
        <p:nvSpPr>
          <p:cNvPr id="4" name="Content Placeholder 3"/>
          <p:cNvSpPr>
            <a:spLocks noGrp="1"/>
          </p:cNvSpPr>
          <p:nvPr>
            <p:ph sz="half" idx="2"/>
          </p:nvPr>
        </p:nvSpPr>
        <p:spPr>
          <a:xfrm>
            <a:off x="623455" y="2211185"/>
            <a:ext cx="10730345" cy="3965778"/>
          </a:xfrm>
        </p:spPr>
        <p:txBody>
          <a:bodyPr>
            <a:normAutofit/>
          </a:bodyPr>
          <a:lstStyle/>
          <a:p>
            <a:pPr marL="0" indent="0">
              <a:lnSpc>
                <a:spcPct val="100000"/>
              </a:lnSpc>
              <a:spcBef>
                <a:spcPts val="0"/>
              </a:spcBef>
              <a:buNone/>
            </a:pPr>
            <a:r>
              <a:rPr lang="en-US" sz="3600" dirty="0"/>
              <a:t>Current Year = </a:t>
            </a:r>
            <a:r>
              <a:rPr lang="en-US" sz="3600" dirty="0">
                <a:solidFill>
                  <a:srgbClr val="A40000"/>
                </a:solidFill>
              </a:rPr>
              <a:t>*Fill in for your school*</a:t>
            </a:r>
            <a:r>
              <a:rPr lang="en-US" sz="3600" dirty="0"/>
              <a:t> </a:t>
            </a:r>
          </a:p>
          <a:p>
            <a:pPr marL="0" indent="0">
              <a:lnSpc>
                <a:spcPct val="100000"/>
              </a:lnSpc>
              <a:spcBef>
                <a:spcPts val="0"/>
              </a:spcBef>
              <a:buNone/>
            </a:pPr>
            <a:endParaRPr lang="en-US" sz="3600" dirty="0"/>
          </a:p>
          <a:p>
            <a:pPr marL="0" indent="0">
              <a:lnSpc>
                <a:spcPct val="100000"/>
              </a:lnSpc>
              <a:spcBef>
                <a:spcPts val="0"/>
              </a:spcBef>
              <a:buNone/>
            </a:pPr>
            <a:r>
              <a:rPr lang="en-US" sz="3600" dirty="0"/>
              <a:t>Current Year – Prior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endParaRPr lang="en-US" sz="3600" dirty="0"/>
          </a:p>
          <a:p>
            <a:pPr marL="0" indent="0">
              <a:lnSpc>
                <a:spcPct val="100000"/>
              </a:lnSpc>
              <a:spcBef>
                <a:spcPts val="0"/>
              </a:spcBef>
              <a:buNone/>
            </a:pPr>
            <a:r>
              <a:rPr lang="en-US" sz="3600" dirty="0"/>
              <a:t>Performance Color = </a:t>
            </a:r>
            <a:r>
              <a:rPr lang="en-US" sz="3600" dirty="0">
                <a:solidFill>
                  <a:srgbClr val="A40000"/>
                </a:solidFill>
              </a:rPr>
              <a:t>*Fill in for your school*</a:t>
            </a:r>
          </a:p>
        </p:txBody>
      </p:sp>
      <p:pic>
        <p:nvPicPr>
          <p:cNvPr id="5" name="Content Placeholder 4" descr="Chronic Absenteeism Icon. An empty chai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06552" y="125835"/>
            <a:ext cx="2560320" cy="2560320"/>
          </a:xfrm>
        </p:spPr>
      </p:pic>
    </p:spTree>
    <p:extLst>
      <p:ext uri="{BB962C8B-B14F-4D97-AF65-F5344CB8AC3E}">
        <p14:creationId xmlns:p14="http://schemas.microsoft.com/office/powerpoint/2010/main" val="200509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Our School – College/Career</a:t>
            </a:r>
          </a:p>
        </p:txBody>
      </p:sp>
      <p:sp>
        <p:nvSpPr>
          <p:cNvPr id="4" name="Content Placeholder 3"/>
          <p:cNvSpPr>
            <a:spLocks noGrp="1"/>
          </p:cNvSpPr>
          <p:nvPr>
            <p:ph sz="half" idx="2"/>
          </p:nvPr>
        </p:nvSpPr>
        <p:spPr>
          <a:xfrm>
            <a:off x="565265" y="2086495"/>
            <a:ext cx="10788535" cy="4090468"/>
          </a:xfrm>
        </p:spPr>
        <p:txBody>
          <a:bodyPr>
            <a:normAutofit/>
          </a:bodyPr>
          <a:lstStyle/>
          <a:p>
            <a:pPr marL="0" indent="0">
              <a:lnSpc>
                <a:spcPct val="100000"/>
              </a:lnSpc>
              <a:spcBef>
                <a:spcPts val="0"/>
              </a:spcBef>
              <a:buNone/>
            </a:pPr>
            <a:r>
              <a:rPr lang="en-US" sz="3600" dirty="0"/>
              <a:t>Current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r>
              <a:rPr lang="en-US" sz="3600" dirty="0"/>
              <a:t>Current Year – Prior Year = </a:t>
            </a:r>
            <a:r>
              <a:rPr lang="en-US" sz="3600" dirty="0">
                <a:solidFill>
                  <a:srgbClr val="A40000"/>
                </a:solidFill>
              </a:rPr>
              <a:t>*Fill in for your school*</a:t>
            </a:r>
          </a:p>
          <a:p>
            <a:pPr marL="0" indent="0">
              <a:lnSpc>
                <a:spcPct val="100000"/>
              </a:lnSpc>
              <a:spcBef>
                <a:spcPts val="0"/>
              </a:spcBef>
              <a:buNone/>
            </a:pPr>
            <a:endParaRPr lang="en-US" sz="3600" dirty="0"/>
          </a:p>
          <a:p>
            <a:pPr marL="0" indent="0">
              <a:lnSpc>
                <a:spcPct val="100000"/>
              </a:lnSpc>
              <a:spcBef>
                <a:spcPts val="0"/>
              </a:spcBef>
              <a:buNone/>
            </a:pPr>
            <a:endParaRPr lang="en-US" sz="3600" dirty="0"/>
          </a:p>
          <a:p>
            <a:pPr marL="0" indent="0">
              <a:lnSpc>
                <a:spcPct val="100000"/>
              </a:lnSpc>
              <a:spcBef>
                <a:spcPts val="0"/>
              </a:spcBef>
              <a:buNone/>
            </a:pPr>
            <a:r>
              <a:rPr lang="en-US" sz="3600" dirty="0"/>
              <a:t>Performance Color = </a:t>
            </a:r>
            <a:r>
              <a:rPr lang="en-US" sz="3600" dirty="0">
                <a:solidFill>
                  <a:srgbClr val="A40000"/>
                </a:solidFill>
              </a:rPr>
              <a:t>*Fill in for your school*</a:t>
            </a:r>
          </a:p>
          <a:p>
            <a:pPr marL="0" indent="0">
              <a:lnSpc>
                <a:spcPct val="100000"/>
              </a:lnSpc>
              <a:spcBef>
                <a:spcPts val="0"/>
              </a:spcBef>
              <a:buNone/>
            </a:pPr>
            <a:endParaRPr lang="en-US" sz="3600" dirty="0"/>
          </a:p>
        </p:txBody>
      </p:sp>
      <p:pic>
        <p:nvPicPr>
          <p:cNvPr id="5" name="Content Placeholder 4" descr="College/Career Readiness Icon. A briefcase and a book."/>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08359" y="125835"/>
            <a:ext cx="2560320" cy="2560320"/>
          </a:xfrm>
        </p:spPr>
      </p:pic>
    </p:spTree>
    <p:extLst>
      <p:ext uri="{BB962C8B-B14F-4D97-AF65-F5344CB8AC3E}">
        <p14:creationId xmlns:p14="http://schemas.microsoft.com/office/powerpoint/2010/main" val="99306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Learn More:</a:t>
            </a:r>
          </a:p>
        </p:txBody>
      </p:sp>
      <p:sp>
        <p:nvSpPr>
          <p:cNvPr id="3" name="Slide Content"/>
          <p:cNvSpPr>
            <a:spLocks noGrp="1"/>
          </p:cNvSpPr>
          <p:nvPr>
            <p:ph idx="1"/>
          </p:nvPr>
        </p:nvSpPr>
        <p:spPr/>
        <p:txBody>
          <a:bodyPr>
            <a:normAutofit/>
          </a:bodyPr>
          <a:lstStyle/>
          <a:p>
            <a:pPr marL="457200" indent="-457200"/>
            <a:r>
              <a:rPr lang="en-US" dirty="0">
                <a:sym typeface="Wingdings"/>
              </a:rPr>
              <a:t>Getting to Know the Dashboard</a:t>
            </a:r>
          </a:p>
          <a:p>
            <a:pPr marL="457200" indent="-457200"/>
            <a:r>
              <a:rPr lang="en-US" dirty="0">
                <a:sym typeface="Wingdings"/>
              </a:rPr>
              <a:t>Getting to Know the Measures</a:t>
            </a:r>
          </a:p>
          <a:p>
            <a:pPr marL="457200" indent="-457200"/>
            <a:r>
              <a:rPr lang="en-US" dirty="0">
                <a:sym typeface="Wingdings"/>
              </a:rPr>
              <a:t>How Colors are Determined on the Dashboard</a:t>
            </a:r>
          </a:p>
          <a:p>
            <a:pPr marL="457200" indent="-457200"/>
            <a:r>
              <a:rPr lang="en-US" dirty="0">
                <a:sym typeface="Wingdings"/>
              </a:rPr>
              <a:t>College/Career flyer</a:t>
            </a:r>
          </a:p>
          <a:p>
            <a:pPr marL="457200" indent="-457200"/>
            <a:r>
              <a:rPr lang="en-US" dirty="0">
                <a:sym typeface="Wingdings"/>
              </a:rPr>
              <a:t>The Dashboard has a New Look</a:t>
            </a:r>
          </a:p>
          <a:p>
            <a:pPr marL="457200" indent="-457200"/>
            <a:r>
              <a:rPr lang="en-US" dirty="0">
                <a:sym typeface="Wingdings"/>
              </a:rPr>
              <a:t>[URL goes here]</a:t>
            </a:r>
            <a:endParaRPr lang="en-US" dirty="0"/>
          </a:p>
        </p:txBody>
      </p:sp>
    </p:spTree>
    <p:custDataLst>
      <p:tags r:id="rId1"/>
    </p:custDataLst>
    <p:extLst>
      <p:ext uri="{BB962C8B-B14F-4D97-AF65-F5344CB8AC3E}">
        <p14:creationId xmlns:p14="http://schemas.microsoft.com/office/powerpoint/2010/main" val="172827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Purpose of This Deck</a:t>
            </a:r>
          </a:p>
        </p:txBody>
      </p:sp>
      <p:sp>
        <p:nvSpPr>
          <p:cNvPr id="5" name="Content Placeholder 4"/>
          <p:cNvSpPr>
            <a:spLocks noGrp="1"/>
          </p:cNvSpPr>
          <p:nvPr>
            <p:ph idx="1"/>
          </p:nvPr>
        </p:nvSpPr>
        <p:spPr/>
        <p:txBody>
          <a:bodyPr>
            <a:noAutofit/>
          </a:bodyPr>
          <a:lstStyle/>
          <a:p>
            <a:pPr marL="457200" lvl="1" indent="0">
              <a:buNone/>
            </a:pPr>
            <a:r>
              <a:rPr lang="en-US" dirty="0">
                <a:latin typeface="Arial" panose="020B0604020202020204" pitchFamily="34" charset="0"/>
                <a:cs typeface="Arial" panose="020B0604020202020204" pitchFamily="34" charset="0"/>
              </a:rPr>
              <a:t>This slide deck is intended for use by site administrators to provide information to </a:t>
            </a:r>
            <a:r>
              <a:rPr lang="en-US" sz="3500" b="1" dirty="0">
                <a:solidFill>
                  <a:schemeClr val="accent1">
                    <a:lumMod val="50000"/>
                  </a:schemeClr>
                </a:solidFill>
                <a:latin typeface="Arial" panose="020B0604020202020204" pitchFamily="34" charset="0"/>
                <a:ea typeface="Gadugi" panose="020B0502040204020203" pitchFamily="34" charset="0"/>
                <a:cs typeface="Arial" panose="020B0604020202020204" pitchFamily="34" charset="0"/>
              </a:rPr>
              <a:t>Parents</a:t>
            </a:r>
            <a:r>
              <a:rPr lang="en-US" dirty="0">
                <a:latin typeface="Arial" panose="020B0604020202020204" pitchFamily="34" charset="0"/>
                <a:cs typeface="Arial" panose="020B0604020202020204" pitchFamily="34" charset="0"/>
              </a:rPr>
              <a:t> about the California School Dashboard. It includes: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2"/>
            <a:r>
              <a:rPr lang="en-US" sz="2400" dirty="0">
                <a:latin typeface="Arial" panose="020B0604020202020204" pitchFamily="34" charset="0"/>
                <a:cs typeface="Arial" panose="020B0604020202020204" pitchFamily="34" charset="0"/>
              </a:rPr>
              <a:t>An overview of the CA School Dashboard</a:t>
            </a:r>
          </a:p>
          <a:p>
            <a:pPr lvl="2"/>
            <a:r>
              <a:rPr lang="en-US" sz="2400" dirty="0">
                <a:latin typeface="Arial" panose="020B0604020202020204" pitchFamily="34" charset="0"/>
                <a:cs typeface="Arial" panose="020B0604020202020204" pitchFamily="34" charset="0"/>
              </a:rPr>
              <a:t>An overview of the Measures in the multiple-measure system</a:t>
            </a:r>
          </a:p>
          <a:p>
            <a:pPr lvl="2"/>
            <a:r>
              <a:rPr lang="en-US" sz="2400" dirty="0">
                <a:latin typeface="Arial" panose="020B0604020202020204" pitchFamily="34" charset="0"/>
                <a:cs typeface="Arial" panose="020B0604020202020204" pitchFamily="34" charset="0"/>
              </a:rPr>
              <a:t>A list of the school’s performance on each measure</a:t>
            </a:r>
          </a:p>
          <a:p>
            <a:pPr lvl="2"/>
            <a:r>
              <a:rPr lang="en-US" sz="2400" dirty="0">
                <a:latin typeface="Arial" panose="020B0604020202020204" pitchFamily="34" charset="0"/>
                <a:cs typeface="Arial" panose="020B0604020202020204" pitchFamily="34" charset="0"/>
              </a:rPr>
              <a:t>Available resources for parents related to the Dashboard</a:t>
            </a:r>
            <a:endParaRPr lang="en-US" sz="2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5001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How to Use This Deck (1)</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This deck has been created for you to customize and edit as needed:</a:t>
            </a:r>
          </a:p>
          <a:p>
            <a:pPr lvl="1"/>
            <a:r>
              <a:rPr lang="en-US" dirty="0"/>
              <a:t>Choose the slides you want to use.</a:t>
            </a:r>
          </a:p>
          <a:p>
            <a:pPr lvl="3">
              <a:buFont typeface="Calibri" panose="020F0502020204030204" pitchFamily="34" charset="0"/>
              <a:buChar char="−"/>
            </a:pPr>
            <a:r>
              <a:rPr lang="en-US" sz="2400" dirty="0"/>
              <a:t>Select the “View” tab, and then select “Normal.”</a:t>
            </a:r>
          </a:p>
          <a:p>
            <a:pPr lvl="3">
              <a:buFont typeface="Calibri" panose="020F0502020204030204" pitchFamily="34" charset="0"/>
              <a:buChar char="−"/>
            </a:pPr>
            <a:r>
              <a:rPr lang="en-US" sz="2400" dirty="0"/>
              <a:t>In the slide list on left, right-click on the slide/s you do not want and select “Hide Slide” at the bottom of the menu.</a:t>
            </a:r>
          </a:p>
          <a:p>
            <a:pPr lvl="1"/>
            <a:r>
              <a:rPr lang="en-US" dirty="0"/>
              <a:t>Add your school’s logo and change colors.</a:t>
            </a:r>
          </a:p>
          <a:p>
            <a:pPr lvl="1"/>
            <a:r>
              <a:rPr lang="en-US" dirty="0"/>
              <a:t>Change wording for your audience−you know your audience best! </a:t>
            </a:r>
          </a:p>
          <a:p>
            <a:pPr lvl="1"/>
            <a:r>
              <a:rPr lang="en-US" dirty="0"/>
              <a:t>Talking points, provided in the “Notes” section, can be customized to your audience.</a:t>
            </a:r>
            <a:br>
              <a:rPr lang="en-US" dirty="0"/>
            </a:br>
            <a:r>
              <a:rPr lang="en-US" dirty="0"/>
              <a:t>	</a:t>
            </a:r>
          </a:p>
          <a:p>
            <a:endParaRPr lang="en-US" dirty="0"/>
          </a:p>
          <a:p>
            <a:endParaRPr lang="en-US" dirty="0"/>
          </a:p>
        </p:txBody>
      </p:sp>
    </p:spTree>
    <p:custDataLst>
      <p:tags r:id="rId1"/>
    </p:custDataLst>
    <p:extLst>
      <p:ext uri="{BB962C8B-B14F-4D97-AF65-F5344CB8AC3E}">
        <p14:creationId xmlns:p14="http://schemas.microsoft.com/office/powerpoint/2010/main" val="312159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How to Use This Deck (2)</a:t>
            </a:r>
          </a:p>
        </p:txBody>
      </p:sp>
      <p:sp>
        <p:nvSpPr>
          <p:cNvPr id="3" name="Content Placeholder 2"/>
          <p:cNvSpPr>
            <a:spLocks noGrp="1"/>
          </p:cNvSpPr>
          <p:nvPr>
            <p:ph idx="1"/>
          </p:nvPr>
        </p:nvSpPr>
        <p:spPr>
          <a:xfrm>
            <a:off x="838200" y="1690688"/>
            <a:ext cx="10515600" cy="5008286"/>
          </a:xfrm>
        </p:spPr>
        <p:txBody>
          <a:bodyPr>
            <a:normAutofit/>
          </a:bodyPr>
          <a:lstStyle/>
          <a:p>
            <a:pPr lvl="1"/>
            <a:r>
              <a:rPr lang="en-US" dirty="0"/>
              <a:t>Change color scheme.</a:t>
            </a:r>
          </a:p>
          <a:p>
            <a:pPr lvl="3">
              <a:buFont typeface="Calibri" panose="020F0502020204030204" pitchFamily="34" charset="0"/>
              <a:buChar char="−"/>
            </a:pPr>
            <a:r>
              <a:rPr lang="en-US" sz="2400" dirty="0"/>
              <a:t>Select “View” tab, </a:t>
            </a:r>
            <a:r>
              <a:rPr lang="en-US" sz="2400" dirty="0">
                <a:sym typeface="Wingdings 3"/>
              </a:rPr>
              <a:t>and then “</a:t>
            </a:r>
            <a:r>
              <a:rPr lang="en-US" sz="2400" dirty="0">
                <a:sym typeface="Wingdings" pitchFamily="2" charset="2"/>
              </a:rPr>
              <a:t>Slide Master.” </a:t>
            </a:r>
          </a:p>
          <a:p>
            <a:pPr lvl="4">
              <a:buFont typeface="Courier New" panose="02070309020205020404" pitchFamily="49" charset="0"/>
              <a:buChar char="o"/>
            </a:pPr>
            <a:r>
              <a:rPr lang="en-US" sz="2400" dirty="0">
                <a:sym typeface="Wingdings" pitchFamily="2" charset="2"/>
              </a:rPr>
              <a:t>For titles, select slide </a:t>
            </a:r>
            <a:r>
              <a:rPr lang="en-US" sz="2400" dirty="0">
                <a:sym typeface="Wingdings 3"/>
              </a:rPr>
              <a:t>─</a:t>
            </a:r>
            <a:r>
              <a:rPr lang="en-US" sz="2400" dirty="0">
                <a:sym typeface="Wingdings" pitchFamily="2" charset="2"/>
              </a:rPr>
              <a:t> highlight header text </a:t>
            </a:r>
            <a:r>
              <a:rPr lang="en-US" sz="2400" dirty="0">
                <a:sym typeface="Wingdings 3"/>
              </a:rPr>
              <a:t>─</a:t>
            </a:r>
            <a:r>
              <a:rPr lang="en-US" sz="2400" dirty="0">
                <a:sym typeface="Wingdings" pitchFamily="2" charset="2"/>
              </a:rPr>
              <a:t> select “Home” tab </a:t>
            </a:r>
            <a:r>
              <a:rPr lang="en-US" sz="2400" dirty="0">
                <a:sym typeface="Wingdings 3"/>
              </a:rPr>
              <a:t>─</a:t>
            </a:r>
            <a:r>
              <a:rPr lang="en-US" sz="2400" dirty="0">
                <a:sym typeface="Wingdings" pitchFamily="2" charset="2"/>
              </a:rPr>
              <a:t> choose text color </a:t>
            </a:r>
            <a:r>
              <a:rPr lang="en-US" sz="2400" dirty="0">
                <a:sym typeface="Wingdings 3"/>
              </a:rPr>
              <a:t>─</a:t>
            </a:r>
            <a:r>
              <a:rPr lang="en-US" sz="2400" dirty="0">
                <a:sym typeface="Wingdings" pitchFamily="2" charset="2"/>
              </a:rPr>
              <a:t> return to “View” tab.</a:t>
            </a:r>
          </a:p>
          <a:p>
            <a:pPr lvl="4">
              <a:buFont typeface="Courier New" panose="02070309020205020404" pitchFamily="49" charset="0"/>
              <a:buChar char="o"/>
            </a:pPr>
            <a:r>
              <a:rPr lang="en-US" sz="2400" dirty="0">
                <a:sym typeface="Wingdings" pitchFamily="2" charset="2"/>
              </a:rPr>
              <a:t>For the body, select slide </a:t>
            </a:r>
            <a:r>
              <a:rPr lang="en-US" sz="2400" dirty="0">
                <a:sym typeface="Wingdings 3"/>
              </a:rPr>
              <a:t>─</a:t>
            </a:r>
            <a:r>
              <a:rPr lang="en-US" sz="2400" dirty="0">
                <a:sym typeface="Wingdings" pitchFamily="2" charset="2"/>
              </a:rPr>
              <a:t> highlight body text </a:t>
            </a:r>
            <a:r>
              <a:rPr lang="en-US" sz="2400" dirty="0">
                <a:sym typeface="Wingdings 3"/>
              </a:rPr>
              <a:t>─</a:t>
            </a:r>
            <a:r>
              <a:rPr lang="en-US" sz="2400" dirty="0">
                <a:sym typeface="Wingdings" pitchFamily="2" charset="2"/>
              </a:rPr>
              <a:t> select “Home” tab </a:t>
            </a:r>
            <a:r>
              <a:rPr lang="en-US" sz="2400" dirty="0">
                <a:sym typeface="Wingdings 3"/>
              </a:rPr>
              <a:t>─</a:t>
            </a:r>
            <a:r>
              <a:rPr lang="en-US" sz="2400" dirty="0">
                <a:sym typeface="Wingdings" pitchFamily="2" charset="2"/>
              </a:rPr>
              <a:t> choose text color </a:t>
            </a:r>
            <a:r>
              <a:rPr lang="en-US" sz="2400" dirty="0">
                <a:sym typeface="Wingdings 3"/>
              </a:rPr>
              <a:t>─</a:t>
            </a:r>
            <a:r>
              <a:rPr lang="en-US" sz="2400" dirty="0">
                <a:sym typeface="Wingdings" pitchFamily="2" charset="2"/>
              </a:rPr>
              <a:t> return to “View” tab.</a:t>
            </a:r>
          </a:p>
          <a:p>
            <a:pPr lvl="4">
              <a:buFont typeface="Courier New" panose="02070309020205020404" pitchFamily="49" charset="0"/>
              <a:buChar char="o"/>
            </a:pPr>
            <a:r>
              <a:rPr lang="en-US" sz="2400" dirty="0">
                <a:sym typeface="Wingdings" pitchFamily="2" charset="2"/>
              </a:rPr>
              <a:t>For the green line, select slide </a:t>
            </a:r>
            <a:r>
              <a:rPr lang="en-US" sz="2400" dirty="0">
                <a:sym typeface="Wingdings 3"/>
              </a:rPr>
              <a:t>─</a:t>
            </a:r>
            <a:r>
              <a:rPr lang="en-US" sz="2400" dirty="0">
                <a:sym typeface="Wingdings" pitchFamily="2" charset="2"/>
              </a:rPr>
              <a:t> highlight line</a:t>
            </a:r>
            <a:r>
              <a:rPr lang="en-US" sz="2400" dirty="0">
                <a:sym typeface="Wingdings 3"/>
              </a:rPr>
              <a:t> ─</a:t>
            </a:r>
            <a:r>
              <a:rPr lang="en-US" sz="2400" dirty="0">
                <a:sym typeface="Wingdings" pitchFamily="2" charset="2"/>
              </a:rPr>
              <a:t> select “Home” tab </a:t>
            </a:r>
            <a:r>
              <a:rPr lang="en-US" sz="2400" dirty="0">
                <a:sym typeface="Wingdings 3"/>
              </a:rPr>
              <a:t>─</a:t>
            </a:r>
            <a:r>
              <a:rPr lang="en-US" sz="2400" dirty="0">
                <a:sym typeface="Wingdings" pitchFamily="2" charset="2"/>
              </a:rPr>
              <a:t> select “Shape Outline” </a:t>
            </a:r>
            <a:r>
              <a:rPr lang="en-US" sz="2400" dirty="0">
                <a:sym typeface="Wingdings 3"/>
              </a:rPr>
              <a:t>─</a:t>
            </a:r>
            <a:r>
              <a:rPr lang="en-US" sz="2400" dirty="0">
                <a:sym typeface="Wingdings" pitchFamily="2" charset="2"/>
              </a:rPr>
              <a:t> choose color </a:t>
            </a:r>
            <a:r>
              <a:rPr lang="en-US" sz="2400" dirty="0">
                <a:sym typeface="Wingdings 3"/>
              </a:rPr>
              <a:t>─</a:t>
            </a:r>
            <a:r>
              <a:rPr lang="en-US" sz="2400" dirty="0">
                <a:sym typeface="Wingdings" pitchFamily="2" charset="2"/>
              </a:rPr>
              <a:t> return to “View” tab.</a:t>
            </a:r>
          </a:p>
          <a:p>
            <a:pPr lvl="4">
              <a:buFont typeface="Courier New" panose="02070309020205020404" pitchFamily="49" charset="0"/>
              <a:buChar char="o"/>
            </a:pPr>
            <a:r>
              <a:rPr lang="en-US" sz="2400" dirty="0">
                <a:sym typeface="Wingdings" pitchFamily="2" charset="2"/>
              </a:rPr>
              <a:t>When all changes are made</a:t>
            </a:r>
            <a:r>
              <a:rPr lang="en-US" sz="2400" dirty="0">
                <a:sym typeface="Wingdings 3"/>
              </a:rPr>
              <a:t> ─</a:t>
            </a:r>
            <a:r>
              <a:rPr lang="en-US" sz="2400" dirty="0">
                <a:sym typeface="Wingdings" pitchFamily="2" charset="2"/>
              </a:rPr>
              <a:t> select “Slide Master” tab </a:t>
            </a:r>
            <a:r>
              <a:rPr lang="en-US" sz="2400" dirty="0">
                <a:sym typeface="Wingdings 3"/>
              </a:rPr>
              <a:t>─</a:t>
            </a:r>
            <a:r>
              <a:rPr lang="en-US" sz="2400" dirty="0">
                <a:sym typeface="Wingdings" pitchFamily="2" charset="2"/>
              </a:rPr>
              <a:t> select “Close Master View.”</a:t>
            </a:r>
          </a:p>
          <a:p>
            <a:pPr lvl="1"/>
            <a:r>
              <a:rPr lang="en-US" dirty="0">
                <a:sym typeface="Wingdings" pitchFamily="2" charset="2"/>
              </a:rPr>
              <a:t>The changes should apply to all slides in the deck.  </a:t>
            </a:r>
          </a:p>
        </p:txBody>
      </p:sp>
    </p:spTree>
    <p:custDataLst>
      <p:tags r:id="rId1"/>
    </p:custDataLst>
    <p:extLst>
      <p:ext uri="{BB962C8B-B14F-4D97-AF65-F5344CB8AC3E}">
        <p14:creationId xmlns:p14="http://schemas.microsoft.com/office/powerpoint/2010/main" val="428426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4690" cy="1325563"/>
          </a:xfrm>
        </p:spPr>
        <p:txBody>
          <a:bodyPr/>
          <a:lstStyle/>
          <a:p>
            <a:r>
              <a:rPr lang="en-US" dirty="0">
                <a:latin typeface="+mj-lt"/>
              </a:rPr>
              <a:t>How to Customize This Deck</a:t>
            </a:r>
          </a:p>
        </p:txBody>
      </p:sp>
      <p:sp>
        <p:nvSpPr>
          <p:cNvPr id="3" name="Content Placeholder 2"/>
          <p:cNvSpPr>
            <a:spLocks noGrp="1"/>
          </p:cNvSpPr>
          <p:nvPr>
            <p:ph idx="1"/>
          </p:nvPr>
        </p:nvSpPr>
        <p:spPr>
          <a:xfrm>
            <a:off x="838200" y="1908810"/>
            <a:ext cx="10515600" cy="4133216"/>
          </a:xfrm>
        </p:spPr>
        <p:txBody>
          <a:bodyPr>
            <a:normAutofit/>
          </a:bodyPr>
          <a:lstStyle/>
          <a:p>
            <a:pPr lvl="1"/>
            <a:r>
              <a:rPr lang="en-US" sz="2800" dirty="0"/>
              <a:t>Slides 13 through 18 allow you to show how your school is performing on each of the state indicators.</a:t>
            </a:r>
          </a:p>
          <a:p>
            <a:pPr lvl="1"/>
            <a:r>
              <a:rPr lang="en-US" sz="2800" dirty="0">
                <a:sym typeface="Wingdings" pitchFamily="2" charset="2"/>
              </a:rPr>
              <a:t>To use these slides:</a:t>
            </a:r>
          </a:p>
          <a:p>
            <a:pPr lvl="2"/>
            <a:r>
              <a:rPr lang="en-US" sz="2400" dirty="0">
                <a:sym typeface="Wingdings" pitchFamily="2" charset="2"/>
              </a:rPr>
              <a:t>Fill in the status (e.g., High) and change (e.g., Maintained) for each indicator</a:t>
            </a:r>
          </a:p>
          <a:p>
            <a:pPr lvl="2"/>
            <a:r>
              <a:rPr lang="en-US" sz="2400" dirty="0">
                <a:sym typeface="Wingdings" pitchFamily="2" charset="2"/>
              </a:rPr>
              <a:t>Copy the correct color level from slide 12 into the slide under the performance level section</a:t>
            </a:r>
          </a:p>
          <a:p>
            <a:pPr lvl="2"/>
            <a:r>
              <a:rPr lang="en-US" sz="2400" dirty="0">
                <a:sym typeface="Wingdings" pitchFamily="2" charset="2"/>
              </a:rPr>
              <a:t>Fill in the speakers notes as needed</a:t>
            </a:r>
          </a:p>
        </p:txBody>
      </p:sp>
    </p:spTree>
    <p:custDataLst>
      <p:tags r:id="rId1"/>
    </p:custDataLst>
    <p:extLst>
      <p:ext uri="{BB962C8B-B14F-4D97-AF65-F5344CB8AC3E}">
        <p14:creationId xmlns:p14="http://schemas.microsoft.com/office/powerpoint/2010/main" val="61920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30195" y="942147"/>
            <a:ext cx="11046939" cy="2387600"/>
          </a:xfrm>
        </p:spPr>
        <p:txBody>
          <a:bodyPr>
            <a:normAutofit fontScale="90000"/>
          </a:bodyPr>
          <a:lstStyle/>
          <a:p>
            <a:r>
              <a:rPr lang="en-US" sz="4800" b="1" dirty="0">
                <a:latin typeface="+mj-lt"/>
              </a:rPr>
              <a:t>Understanding the </a:t>
            </a:r>
            <a:br>
              <a:rPr lang="en-US" sz="4800" b="1" dirty="0">
                <a:latin typeface="+mj-lt"/>
              </a:rPr>
            </a:br>
            <a:r>
              <a:rPr lang="en-US" sz="4800" b="1" dirty="0">
                <a:latin typeface="+mj-lt"/>
              </a:rPr>
              <a:t>California School Dashboard </a:t>
            </a:r>
            <a:br>
              <a:rPr lang="en-US" sz="4800" b="1" dirty="0">
                <a:latin typeface="+mj-lt"/>
              </a:rPr>
            </a:br>
            <a:r>
              <a:rPr lang="en-US" sz="4800" b="1" dirty="0">
                <a:latin typeface="+mj-lt"/>
              </a:rPr>
              <a:t>and our </a:t>
            </a:r>
            <a:br>
              <a:rPr lang="en-US" sz="4800" b="1" dirty="0">
                <a:latin typeface="+mj-lt"/>
              </a:rPr>
            </a:br>
            <a:r>
              <a:rPr lang="en-US" sz="4800" b="1" dirty="0">
                <a:latin typeface="+mj-lt"/>
              </a:rPr>
              <a:t>School’s Progress</a:t>
            </a:r>
          </a:p>
        </p:txBody>
      </p:sp>
      <p:sp>
        <p:nvSpPr>
          <p:cNvPr id="7" name="Subtitle 6"/>
          <p:cNvSpPr>
            <a:spLocks noGrp="1"/>
          </p:cNvSpPr>
          <p:nvPr>
            <p:ph type="subTitle" idx="1"/>
          </p:nvPr>
        </p:nvSpPr>
        <p:spPr>
          <a:xfrm>
            <a:off x="1524000" y="4469130"/>
            <a:ext cx="9144000" cy="1939983"/>
          </a:xfrm>
        </p:spPr>
        <p:txBody>
          <a:bodyPr>
            <a:normAutofit fontScale="77500" lnSpcReduction="20000"/>
          </a:bodyPr>
          <a:lstStyle/>
          <a:p>
            <a:r>
              <a:rPr lang="en-US" sz="5400" dirty="0"/>
              <a:t>[Add School Logo Here if Desired]</a:t>
            </a:r>
            <a:br>
              <a:rPr lang="en-US" sz="5400" dirty="0"/>
            </a:br>
            <a:endParaRPr lang="en-US" sz="5400" dirty="0"/>
          </a:p>
          <a:p>
            <a:r>
              <a:rPr lang="en-US" sz="5400" dirty="0"/>
              <a:t>[Add School Motto Here if Desired]</a:t>
            </a:r>
          </a:p>
          <a:p>
            <a:endParaRPr lang="en-US" sz="5400" dirty="0"/>
          </a:p>
        </p:txBody>
      </p:sp>
    </p:spTree>
    <p:custDataLst>
      <p:tags r:id="rId1"/>
    </p:custDataLst>
    <p:extLst>
      <p:ext uri="{BB962C8B-B14F-4D97-AF65-F5344CB8AC3E}">
        <p14:creationId xmlns:p14="http://schemas.microsoft.com/office/powerpoint/2010/main" val="218214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What is the Dashboard?</a:t>
            </a:r>
          </a:p>
        </p:txBody>
      </p:sp>
      <p:sp>
        <p:nvSpPr>
          <p:cNvPr id="8" name="Content Placeholder 7"/>
          <p:cNvSpPr>
            <a:spLocks noGrp="1"/>
          </p:cNvSpPr>
          <p:nvPr>
            <p:ph sz="half" idx="2"/>
          </p:nvPr>
        </p:nvSpPr>
        <p:spPr>
          <a:xfrm>
            <a:off x="8199783" y="1825625"/>
            <a:ext cx="3823251" cy="4351338"/>
          </a:xfrm>
        </p:spPr>
        <p:txBody>
          <a:bodyPr anchor="ctr" anchorCtr="0">
            <a:normAutofit/>
          </a:bodyPr>
          <a:lstStyle/>
          <a:p>
            <a:pPr marL="0" indent="0">
              <a:buNone/>
            </a:pPr>
            <a:r>
              <a:rPr lang="en-US" sz="8800" b="1" dirty="0">
                <a:solidFill>
                  <a:srgbClr val="144182"/>
                </a:solidFill>
                <a:latin typeface="Britannic Bold" panose="020B0903060703020204" pitchFamily="34" charset="0"/>
              </a:rPr>
              <a:t>	</a:t>
            </a:r>
            <a:r>
              <a:rPr lang="en-US" sz="8800" b="1" dirty="0">
                <a:solidFill>
                  <a:srgbClr val="144182"/>
                </a:solidFill>
              </a:rPr>
              <a:t>6</a:t>
            </a:r>
            <a:r>
              <a:rPr lang="en-US" sz="6600" b="1" dirty="0">
                <a:solidFill>
                  <a:srgbClr val="144182"/>
                </a:solidFill>
              </a:rPr>
              <a:t> </a:t>
            </a:r>
          </a:p>
          <a:p>
            <a:pPr marL="0" indent="0">
              <a:buNone/>
            </a:pPr>
            <a:r>
              <a:rPr lang="en-US" dirty="0">
                <a:solidFill>
                  <a:srgbClr val="144182"/>
                </a:solidFill>
              </a:rPr>
              <a:t>state measures </a:t>
            </a:r>
            <a:endParaRPr lang="en-US" strike="sngStrike" dirty="0">
              <a:solidFill>
                <a:srgbClr val="144182"/>
              </a:solidFill>
            </a:endParaRPr>
          </a:p>
          <a:p>
            <a:pPr marL="0" indent="0" algn="ctr">
              <a:buNone/>
            </a:pPr>
            <a:endParaRPr lang="en-US" dirty="0"/>
          </a:p>
          <a:p>
            <a:pPr marL="0" indent="0" algn="r">
              <a:buNone/>
            </a:pPr>
            <a:r>
              <a:rPr lang="en-US" sz="8800" dirty="0">
                <a:solidFill>
                  <a:schemeClr val="accent6">
                    <a:lumMod val="50000"/>
                  </a:schemeClr>
                </a:solidFill>
              </a:rPr>
              <a:t>5</a:t>
            </a:r>
            <a:r>
              <a:rPr lang="en-US" sz="8800" b="1" dirty="0">
                <a:solidFill>
                  <a:schemeClr val="accent6">
                    <a:lumMod val="50000"/>
                  </a:schemeClr>
                </a:solidFill>
              </a:rPr>
              <a:t>	</a:t>
            </a:r>
            <a:r>
              <a:rPr lang="en-US" sz="8800" b="1" dirty="0">
                <a:solidFill>
                  <a:schemeClr val="accent6">
                    <a:lumMod val="50000"/>
                  </a:schemeClr>
                </a:solidFill>
                <a:latin typeface="Century Gothic" panose="020B0502020202020204" pitchFamily="34" charset="0"/>
              </a:rPr>
              <a:t>	</a:t>
            </a:r>
            <a:r>
              <a:rPr lang="en-US" sz="6600" b="1" dirty="0">
                <a:solidFill>
                  <a:schemeClr val="accent6">
                    <a:lumMod val="50000"/>
                  </a:schemeClr>
                </a:solidFill>
                <a:latin typeface="Century Gothic" panose="020B0502020202020204" pitchFamily="34" charset="0"/>
              </a:rPr>
              <a:t> </a:t>
            </a:r>
          </a:p>
          <a:p>
            <a:pPr marL="0" indent="0" algn="r">
              <a:buNone/>
            </a:pPr>
            <a:r>
              <a:rPr lang="en-US" dirty="0">
                <a:solidFill>
                  <a:schemeClr val="accent6">
                    <a:lumMod val="50000"/>
                  </a:schemeClr>
                </a:solidFill>
              </a:rPr>
              <a:t>local measures</a:t>
            </a:r>
            <a:endParaRPr lang="en-US" strike="sngStrike" dirty="0">
              <a:solidFill>
                <a:schemeClr val="accent6">
                  <a:lumMod val="50000"/>
                </a:schemeClr>
              </a:solidFill>
            </a:endParaRPr>
          </a:p>
        </p:txBody>
      </p:sp>
      <p:pic>
        <p:nvPicPr>
          <p:cNvPr id="5" name="Content Placeholder 4" descr="Screen capture displaying a preview of the 2018 California School Dashboard website."/>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26165" y="1825625"/>
            <a:ext cx="6838772" cy="4609293"/>
          </a:xfrm>
        </p:spPr>
      </p:pic>
    </p:spTree>
    <p:custDataLst>
      <p:tags r:id="rId1"/>
    </p:custDataLst>
    <p:extLst>
      <p:ext uri="{BB962C8B-B14F-4D97-AF65-F5344CB8AC3E}">
        <p14:creationId xmlns:p14="http://schemas.microsoft.com/office/powerpoint/2010/main" val="422752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When is the Dashboard Updated?</a:t>
            </a:r>
          </a:p>
        </p:txBody>
      </p:sp>
      <p:pic>
        <p:nvPicPr>
          <p:cNvPr id="3" name="Content Placeholder 2" descr="Graphic illustration depicting a calenda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12486" y="2317816"/>
            <a:ext cx="3633028" cy="3963303"/>
          </a:xfrm>
        </p:spPr>
      </p:pic>
      <p:sp>
        <p:nvSpPr>
          <p:cNvPr id="5" name="Content Placeholder 4"/>
          <p:cNvSpPr>
            <a:spLocks noGrp="1"/>
          </p:cNvSpPr>
          <p:nvPr>
            <p:ph sz="half" idx="2"/>
          </p:nvPr>
        </p:nvSpPr>
        <p:spPr>
          <a:xfrm>
            <a:off x="6172200" y="2703443"/>
            <a:ext cx="5181600" cy="3473520"/>
          </a:xfrm>
        </p:spPr>
        <p:txBody>
          <a:bodyPr anchor="ctr" anchorCtr="0">
            <a:normAutofit/>
          </a:bodyPr>
          <a:lstStyle/>
          <a:p>
            <a:pPr marL="0" indent="0" algn="ctr">
              <a:buNone/>
            </a:pPr>
            <a:r>
              <a:rPr lang="en-US" sz="7200" dirty="0"/>
              <a:t>Updated Every December</a:t>
            </a:r>
            <a:endParaRPr lang="en-US" sz="7200" strike="sngStrike" dirty="0"/>
          </a:p>
        </p:txBody>
      </p:sp>
    </p:spTree>
    <p:custDataLst>
      <p:tags r:id="rId1"/>
    </p:custDataLst>
    <p:extLst>
      <p:ext uri="{BB962C8B-B14F-4D97-AF65-F5344CB8AC3E}">
        <p14:creationId xmlns:p14="http://schemas.microsoft.com/office/powerpoint/2010/main" val="115024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State Measures</a:t>
            </a:r>
          </a:p>
        </p:txBody>
      </p:sp>
      <p:pic>
        <p:nvPicPr>
          <p:cNvPr id="7" name="Content Placeholder 6" descr="English Learner Progress Icon. A world globe with figurines holding hands wrapped around it."/>
          <p:cNvPicPr>
            <a:picLocks noGrp="1" noChangeAspect="1"/>
          </p:cNvPicPr>
          <p:nvPr>
            <p:ph sz="quarter" idx="17"/>
          </p:nvPr>
        </p:nvPicPr>
        <p:blipFill>
          <a:blip r:embed="rId4">
            <a:extLst>
              <a:ext uri="{28A0092B-C50C-407E-A947-70E740481C1C}">
                <a14:useLocalDpi xmlns:a14="http://schemas.microsoft.com/office/drawing/2010/main" val="0"/>
              </a:ext>
            </a:extLst>
          </a:blip>
          <a:stretch>
            <a:fillRect/>
          </a:stretch>
        </p:blipFill>
        <p:spPr>
          <a:xfrm>
            <a:off x="8960644" y="4363691"/>
            <a:ext cx="2187575" cy="2187575"/>
          </a:xfrm>
        </p:spPr>
      </p:pic>
      <p:pic>
        <p:nvPicPr>
          <p:cNvPr id="10" name="Content Placeholder 9" descr="Academic Performance Icon. An open book with a bookmark."/>
          <p:cNvPicPr>
            <a:picLocks noGrp="1" noChangeAspect="1"/>
          </p:cNvPicPr>
          <p:nvPr>
            <p:ph sz="quarter" idx="20"/>
          </p:nvPr>
        </p:nvPicPr>
        <p:blipFill>
          <a:blip r:embed="rId5">
            <a:extLst>
              <a:ext uri="{28A0092B-C50C-407E-A947-70E740481C1C}">
                <a14:useLocalDpi xmlns:a14="http://schemas.microsoft.com/office/drawing/2010/main" val="0"/>
              </a:ext>
            </a:extLst>
          </a:blip>
          <a:stretch>
            <a:fillRect/>
          </a:stretch>
        </p:blipFill>
        <p:spPr>
          <a:xfrm>
            <a:off x="1119981" y="1798638"/>
            <a:ext cx="2187575" cy="2187575"/>
          </a:xfrm>
        </p:spPr>
      </p:pic>
      <p:pic>
        <p:nvPicPr>
          <p:cNvPr id="14" name="Content Placeholder 13" descr="High School Graduation Rate Icon. A cap with the tassel."/>
          <p:cNvPicPr>
            <a:picLocks noGrp="1" noChangeAspect="1"/>
          </p:cNvPicPr>
          <p:nvPr>
            <p:ph sz="quarter" idx="22"/>
          </p:nvPr>
        </p:nvPicPr>
        <p:blipFill>
          <a:blip r:embed="rId6">
            <a:extLst>
              <a:ext uri="{28A0092B-C50C-407E-A947-70E740481C1C}">
                <a14:useLocalDpi xmlns:a14="http://schemas.microsoft.com/office/drawing/2010/main" val="0"/>
              </a:ext>
            </a:extLst>
          </a:blip>
          <a:stretch>
            <a:fillRect/>
          </a:stretch>
        </p:blipFill>
        <p:spPr>
          <a:xfrm>
            <a:off x="5040312" y="1798638"/>
            <a:ext cx="2187575" cy="2187575"/>
          </a:xfrm>
        </p:spPr>
      </p:pic>
      <p:pic>
        <p:nvPicPr>
          <p:cNvPr id="16" name="Content Placeholder 15" descr="Suspension Rate Icon. An half emptied hour glass."/>
          <p:cNvPicPr>
            <a:picLocks noGrp="1" noChangeAspect="1"/>
          </p:cNvPicPr>
          <p:nvPr>
            <p:ph sz="quarter" idx="18"/>
          </p:nvPr>
        </p:nvPicPr>
        <p:blipFill>
          <a:blip r:embed="rId7">
            <a:extLst>
              <a:ext uri="{28A0092B-C50C-407E-A947-70E740481C1C}">
                <a14:useLocalDpi xmlns:a14="http://schemas.microsoft.com/office/drawing/2010/main" val="0"/>
              </a:ext>
            </a:extLst>
          </a:blip>
          <a:stretch>
            <a:fillRect/>
          </a:stretch>
        </p:blipFill>
        <p:spPr>
          <a:xfrm>
            <a:off x="8960644" y="1798638"/>
            <a:ext cx="2187575" cy="2187575"/>
          </a:xfrm>
        </p:spPr>
      </p:pic>
      <p:pic>
        <p:nvPicPr>
          <p:cNvPr id="18" name="Content Placeholder 17" descr="Chronic Absenteeism Icon. An empty chair."/>
          <p:cNvPicPr>
            <a:picLocks noGrp="1" noChangeAspect="1"/>
          </p:cNvPicPr>
          <p:nvPr>
            <p:ph sz="quarter" idx="19"/>
          </p:nvPr>
        </p:nvPicPr>
        <p:blipFill>
          <a:blip r:embed="rId8">
            <a:extLst>
              <a:ext uri="{28A0092B-C50C-407E-A947-70E740481C1C}">
                <a14:useLocalDpi xmlns:a14="http://schemas.microsoft.com/office/drawing/2010/main" val="0"/>
              </a:ext>
            </a:extLst>
          </a:blip>
          <a:stretch>
            <a:fillRect/>
          </a:stretch>
        </p:blipFill>
        <p:spPr>
          <a:xfrm>
            <a:off x="1119981" y="4363691"/>
            <a:ext cx="2187575" cy="2187575"/>
          </a:xfrm>
        </p:spPr>
      </p:pic>
      <p:pic>
        <p:nvPicPr>
          <p:cNvPr id="20" name="Content Placeholder 19" descr="College/Career Readiness Icon. A briefcase and a book."/>
          <p:cNvPicPr>
            <a:picLocks noGrp="1" noChangeAspect="1"/>
          </p:cNvPicPr>
          <p:nvPr>
            <p:ph sz="quarter" idx="21"/>
          </p:nvPr>
        </p:nvPicPr>
        <p:blipFill>
          <a:blip r:embed="rId9">
            <a:extLst>
              <a:ext uri="{28A0092B-C50C-407E-A947-70E740481C1C}">
                <a14:useLocalDpi xmlns:a14="http://schemas.microsoft.com/office/drawing/2010/main" val="0"/>
              </a:ext>
            </a:extLst>
          </a:blip>
          <a:stretch>
            <a:fillRect/>
          </a:stretch>
        </p:blipFill>
        <p:spPr>
          <a:xfrm>
            <a:off x="5040312" y="4363691"/>
            <a:ext cx="2187575" cy="2187575"/>
          </a:xfrm>
        </p:spPr>
      </p:pic>
    </p:spTree>
    <p:custDataLst>
      <p:tags r:id="rId1"/>
    </p:custDataLst>
    <p:extLst>
      <p:ext uri="{BB962C8B-B14F-4D97-AF65-F5344CB8AC3E}">
        <p14:creationId xmlns:p14="http://schemas.microsoft.com/office/powerpoint/2010/main" val="3220093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3RZl5Osb"/>
  <p:tag name="ARTICULATE_DESIGN_ID_WESTED-POWERPOINT-TEMPLATE" val="lqJCGnH6"/>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14755</TotalTime>
  <Words>2373</Words>
  <Application>Microsoft Office PowerPoint</Application>
  <PresentationFormat>Widescreen</PresentationFormat>
  <Paragraphs>255</Paragraphs>
  <Slides>19</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Britannic Bold</vt:lpstr>
      <vt:lpstr>Calibri</vt:lpstr>
      <vt:lpstr>Century Gothic</vt:lpstr>
      <vt:lpstr>Courier New</vt:lpstr>
      <vt:lpstr>Gadugi</vt:lpstr>
      <vt:lpstr>Times New Roman</vt:lpstr>
      <vt:lpstr>Wingdings</vt:lpstr>
      <vt:lpstr>Wingdings 3</vt:lpstr>
      <vt:lpstr>Office Theme</vt:lpstr>
      <vt:lpstr>A Site Administrator’s Guide:   Talking to Parents  About the California School Dashboard  California Department of Education March 2015</vt:lpstr>
      <vt:lpstr>Purpose of This Deck</vt:lpstr>
      <vt:lpstr>How to Use This Deck (1)</vt:lpstr>
      <vt:lpstr>How to Use This Deck (2)</vt:lpstr>
      <vt:lpstr>How to Customize This Deck</vt:lpstr>
      <vt:lpstr>Understanding the  California School Dashboard  and our  School’s Progress</vt:lpstr>
      <vt:lpstr>What is the Dashboard?</vt:lpstr>
      <vt:lpstr>When is the Dashboard Updated?</vt:lpstr>
      <vt:lpstr>State Measures</vt:lpstr>
      <vt:lpstr>How Performance Colors Are Determined</vt:lpstr>
      <vt:lpstr>Performance Color</vt:lpstr>
      <vt:lpstr>Color Wheels </vt:lpstr>
      <vt:lpstr>Our School –  Academic ELA</vt:lpstr>
      <vt:lpstr>Our School –  Academic Mathematics</vt:lpstr>
      <vt:lpstr>Our School –  Grad Rate</vt:lpstr>
      <vt:lpstr>Our School –  Suspension Rate</vt:lpstr>
      <vt:lpstr>Our School – Chronic Absenteeism</vt:lpstr>
      <vt:lpstr>Our School – College/Career</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to Parents about the Dashboard - Accountability (CA Dept of Education)</dc:title>
  <dc:subject>This PowerPoint presentation template is intended for use by site administrators to provide information to parents about the California School Dashboard.</dc:subject>
  <dc:creator>California Department of Education</dc:creator>
  <cp:lastModifiedBy>Jagdish Calley</cp:lastModifiedBy>
  <cp:revision>10</cp:revision>
  <cp:lastPrinted>2017-07-18T22:11:03Z</cp:lastPrinted>
  <dcterms:created xsi:type="dcterms:W3CDTF">2015-03-16T04:11:08Z</dcterms:created>
  <dcterms:modified xsi:type="dcterms:W3CDTF">2021-02-18T21:51:29Z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548B26D1-49EC-4DDA-9CA1-DEA02BDC749A</vt:lpwstr>
  </property>
  <property fmtid="{D5CDD505-2E9C-101B-9397-08002B2CF9AE}" pid="3" name="ArticulatePath">
    <vt:lpwstr>PPT for Understanding Summative Results v 7-18-17</vt:lpwstr>
  </property>
  <property fmtid="{D5CDD505-2E9C-101B-9397-08002B2CF9AE}" pid="4" name="Language">
    <vt:lpwstr>English</vt:lpwstr>
  </property>
</Properties>
</file>