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742" r:id="rId5"/>
  </p:sldMasterIdLst>
  <p:notesMasterIdLst>
    <p:notesMasterId r:id="rId73"/>
  </p:notesMasterIdLst>
  <p:handoutMasterIdLst>
    <p:handoutMasterId r:id="rId74"/>
  </p:handoutMasterIdLst>
  <p:sldIdLst>
    <p:sldId id="798" r:id="rId6"/>
    <p:sldId id="813" r:id="rId7"/>
    <p:sldId id="740" r:id="rId8"/>
    <p:sldId id="742" r:id="rId9"/>
    <p:sldId id="824" r:id="rId10"/>
    <p:sldId id="821" r:id="rId11"/>
    <p:sldId id="741" r:id="rId12"/>
    <p:sldId id="746" r:id="rId13"/>
    <p:sldId id="747" r:id="rId14"/>
    <p:sldId id="748" r:id="rId15"/>
    <p:sldId id="806" r:id="rId16"/>
    <p:sldId id="749" r:id="rId17"/>
    <p:sldId id="750" r:id="rId18"/>
    <p:sldId id="751" r:id="rId19"/>
    <p:sldId id="752" r:id="rId20"/>
    <p:sldId id="753" r:id="rId21"/>
    <p:sldId id="754" r:id="rId22"/>
    <p:sldId id="755" r:id="rId23"/>
    <p:sldId id="756" r:id="rId24"/>
    <p:sldId id="757" r:id="rId25"/>
    <p:sldId id="758" r:id="rId26"/>
    <p:sldId id="759" r:id="rId27"/>
    <p:sldId id="761" r:id="rId28"/>
    <p:sldId id="762" r:id="rId29"/>
    <p:sldId id="764" r:id="rId30"/>
    <p:sldId id="807" r:id="rId31"/>
    <p:sldId id="811" r:id="rId32"/>
    <p:sldId id="800" r:id="rId33"/>
    <p:sldId id="822" r:id="rId34"/>
    <p:sldId id="825" r:id="rId35"/>
    <p:sldId id="767" r:id="rId36"/>
    <p:sldId id="827" r:id="rId37"/>
    <p:sldId id="828" r:id="rId38"/>
    <p:sldId id="771" r:id="rId39"/>
    <p:sldId id="829" r:id="rId40"/>
    <p:sldId id="773" r:id="rId41"/>
    <p:sldId id="774" r:id="rId42"/>
    <p:sldId id="775" r:id="rId43"/>
    <p:sldId id="776" r:id="rId44"/>
    <p:sldId id="777" r:id="rId45"/>
    <p:sldId id="778" r:id="rId46"/>
    <p:sldId id="779" r:id="rId47"/>
    <p:sldId id="780" r:id="rId48"/>
    <p:sldId id="781" r:id="rId49"/>
    <p:sldId id="830" r:id="rId50"/>
    <p:sldId id="831" r:id="rId51"/>
    <p:sldId id="832" r:id="rId52"/>
    <p:sldId id="833" r:id="rId53"/>
    <p:sldId id="786" r:id="rId54"/>
    <p:sldId id="787" r:id="rId55"/>
    <p:sldId id="801" r:id="rId56"/>
    <p:sldId id="788" r:id="rId57"/>
    <p:sldId id="789" r:id="rId58"/>
    <p:sldId id="790" r:id="rId59"/>
    <p:sldId id="791" r:id="rId60"/>
    <p:sldId id="835" r:id="rId61"/>
    <p:sldId id="836" r:id="rId62"/>
    <p:sldId id="794" r:id="rId63"/>
    <p:sldId id="837" r:id="rId64"/>
    <p:sldId id="840" r:id="rId65"/>
    <p:sldId id="796" r:id="rId66"/>
    <p:sldId id="818" r:id="rId67"/>
    <p:sldId id="817" r:id="rId68"/>
    <p:sldId id="799" r:id="rId69"/>
    <p:sldId id="819" r:id="rId70"/>
    <p:sldId id="838" r:id="rId71"/>
    <p:sldId id="839" r:id="rId7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399"/>
    <a:srgbClr val="006600"/>
    <a:srgbClr val="872A17"/>
    <a:srgbClr val="0033CC"/>
    <a:srgbClr val="0000CC"/>
    <a:srgbClr val="86080B"/>
    <a:srgbClr val="521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2" autoAdjust="0"/>
    <p:restoredTop sz="71704" autoAdjust="0"/>
  </p:normalViewPr>
  <p:slideViewPr>
    <p:cSldViewPr snapToGrid="0">
      <p:cViewPr varScale="1">
        <p:scale>
          <a:sx n="73" d="100"/>
          <a:sy n="73" d="100"/>
        </p:scale>
        <p:origin x="1680" y="90"/>
      </p:cViewPr>
      <p:guideLst>
        <p:guide orient="horz" pos="2160"/>
        <p:guide pos="2880"/>
      </p:guideLst>
    </p:cSldViewPr>
  </p:slideViewPr>
  <p:outlineViewPr>
    <p:cViewPr>
      <p:scale>
        <a:sx n="33" d="100"/>
        <a:sy n="33" d="100"/>
      </p:scale>
      <p:origin x="0" y="-54780"/>
    </p:cViewPr>
  </p:outlineViewPr>
  <p:notesTextViewPr>
    <p:cViewPr>
      <p:scale>
        <a:sx n="3" d="2"/>
        <a:sy n="3" d="2"/>
      </p:scale>
      <p:origin x="0" y="0"/>
    </p:cViewPr>
  </p:notesTextViewPr>
  <p:notesViewPr>
    <p:cSldViewPr snapToGrid="0">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419" tIns="45708" rIns="91419" bIns="4570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419" tIns="45708" rIns="91419" bIns="45708" rtlCol="0"/>
          <a:lstStyle>
            <a:lvl1pPr algn="r" eaLnBrk="1" fontAlgn="auto" hangingPunct="1">
              <a:spcBef>
                <a:spcPts val="0"/>
              </a:spcBef>
              <a:spcAft>
                <a:spcPts val="0"/>
              </a:spcAft>
              <a:defRPr sz="1200">
                <a:latin typeface="+mn-lt"/>
              </a:defRPr>
            </a:lvl1pPr>
          </a:lstStyle>
          <a:p>
            <a:pPr>
              <a:defRPr/>
            </a:pPr>
            <a:fld id="{93C02831-DF18-4B54-964E-0556E3C47A84}" type="datetimeFigureOut">
              <a:rPr lang="en-US"/>
              <a:pPr>
                <a:defRPr/>
              </a:pPr>
              <a:t>4/25/2023</a:t>
            </a:fld>
            <a:endParaRPr lang="en-US"/>
          </a:p>
        </p:txBody>
      </p:sp>
      <p:sp>
        <p:nvSpPr>
          <p:cNvPr id="4" name="Footer Placeholder 3"/>
          <p:cNvSpPr>
            <a:spLocks noGrp="1"/>
          </p:cNvSpPr>
          <p:nvPr>
            <p:ph type="ftr" sz="quarter" idx="2"/>
          </p:nvPr>
        </p:nvSpPr>
        <p:spPr>
          <a:xfrm>
            <a:off x="0" y="8829037"/>
            <a:ext cx="3038372" cy="465774"/>
          </a:xfrm>
          <a:prstGeom prst="rect">
            <a:avLst/>
          </a:prstGeom>
        </p:spPr>
        <p:txBody>
          <a:bodyPr vert="horz" lIns="91419" tIns="45708" rIns="91419" bIns="45708"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436" y="8829037"/>
            <a:ext cx="3038372" cy="465774"/>
          </a:xfrm>
          <a:prstGeom prst="rect">
            <a:avLst/>
          </a:prstGeom>
        </p:spPr>
        <p:txBody>
          <a:bodyPr vert="horz" lIns="91419" tIns="45708" rIns="91419" bIns="45708" rtlCol="0" anchor="b"/>
          <a:lstStyle>
            <a:lvl1pPr algn="r" eaLnBrk="1" fontAlgn="auto" hangingPunct="1">
              <a:spcBef>
                <a:spcPts val="0"/>
              </a:spcBef>
              <a:spcAft>
                <a:spcPts val="0"/>
              </a:spcAft>
              <a:defRPr sz="1200">
                <a:latin typeface="+mn-lt"/>
              </a:defRPr>
            </a:lvl1pPr>
          </a:lstStyle>
          <a:p>
            <a:pPr>
              <a:defRPr/>
            </a:pPr>
            <a:fld id="{AD2BE7F3-C99B-482E-B779-65E40A3EC7F2}" type="slidenum">
              <a:rPr lang="en-US"/>
              <a:pPr>
                <a:defRPr/>
              </a:pPr>
              <a:t>‹#›</a:t>
            </a:fld>
            <a:endParaRPr lang="en-US"/>
          </a:p>
        </p:txBody>
      </p:sp>
    </p:spTree>
    <p:extLst>
      <p:ext uri="{BB962C8B-B14F-4D97-AF65-F5344CB8AC3E}">
        <p14:creationId xmlns:p14="http://schemas.microsoft.com/office/powerpoint/2010/main" val="1896917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3154" tIns="46577" rIns="93154" bIns="46577" rtlCol="0"/>
          <a:lstStyle>
            <a:lvl1pPr algn="l" eaLnBrk="1" fontAlgn="auto" hangingPunct="1">
              <a:spcBef>
                <a:spcPts val="0"/>
              </a:spcBef>
              <a:spcAft>
                <a:spcPts val="0"/>
              </a:spcAft>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970436" y="0"/>
            <a:ext cx="3038372" cy="465774"/>
          </a:xfrm>
          <a:prstGeom prst="rect">
            <a:avLst/>
          </a:prstGeom>
        </p:spPr>
        <p:txBody>
          <a:bodyPr vert="horz" lIns="93154" tIns="46577" rIns="93154" bIns="46577" rtlCol="0"/>
          <a:lstStyle>
            <a:lvl1pPr algn="r" eaLnBrk="1" fontAlgn="auto" hangingPunct="1">
              <a:spcBef>
                <a:spcPts val="0"/>
              </a:spcBef>
              <a:spcAft>
                <a:spcPts val="0"/>
              </a:spcAft>
              <a:defRPr sz="1200">
                <a:latin typeface="Arial" panose="020B0604020202020204" pitchFamily="34" charset="0"/>
                <a:cs typeface="Arial" panose="020B0604020202020204" pitchFamily="34" charset="0"/>
              </a:defRPr>
            </a:lvl1pPr>
          </a:lstStyle>
          <a:p>
            <a:pPr>
              <a:defRPr/>
            </a:pPr>
            <a:fld id="{E9347030-ED2B-4166-B863-A295869C4709}" type="datetimeFigureOut">
              <a:rPr lang="en-US"/>
              <a:pPr>
                <a:defRPr/>
              </a:pPr>
              <a:t>4/25/2023</a:t>
            </a:fld>
            <a:endParaRPr lang="en-US"/>
          </a:p>
        </p:txBody>
      </p:sp>
      <p:sp>
        <p:nvSpPr>
          <p:cNvPr id="4" name="Slide Image Placeholder 3"/>
          <p:cNvSpPr>
            <a:spLocks noGrp="1" noRot="1" noChangeAspect="1"/>
          </p:cNvSpPr>
          <p:nvPr>
            <p:ph type="sldImg" idx="2"/>
          </p:nvPr>
        </p:nvSpPr>
        <p:spPr>
          <a:xfrm>
            <a:off x="1414463" y="1162050"/>
            <a:ext cx="4181475" cy="3135313"/>
          </a:xfrm>
          <a:prstGeom prst="rect">
            <a:avLst/>
          </a:prstGeom>
          <a:noFill/>
          <a:ln w="12700">
            <a:solidFill>
              <a:prstClr val="black"/>
            </a:solidFill>
          </a:ln>
        </p:spPr>
        <p:txBody>
          <a:bodyPr vert="horz" lIns="93154" tIns="46577" rIns="93154" bIns="46577" rtlCol="0" anchor="ctr"/>
          <a:lstStyle/>
          <a:p>
            <a:pPr lvl="0"/>
            <a:endParaRPr lang="en-US" noProof="0"/>
          </a:p>
        </p:txBody>
      </p:sp>
      <p:sp>
        <p:nvSpPr>
          <p:cNvPr id="5" name="Notes Placeholder 4"/>
          <p:cNvSpPr>
            <a:spLocks noGrp="1"/>
          </p:cNvSpPr>
          <p:nvPr>
            <p:ph type="body" sz="quarter" idx="3"/>
          </p:nvPr>
        </p:nvSpPr>
        <p:spPr>
          <a:xfrm>
            <a:off x="701040" y="4473337"/>
            <a:ext cx="5608320" cy="3661014"/>
          </a:xfrm>
          <a:prstGeom prst="rect">
            <a:avLst/>
          </a:prstGeom>
        </p:spPr>
        <p:txBody>
          <a:bodyPr vert="horz" lIns="93154" tIns="46577" rIns="93154" bIns="4657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3038372" cy="465773"/>
          </a:xfrm>
          <a:prstGeom prst="rect">
            <a:avLst/>
          </a:prstGeom>
        </p:spPr>
        <p:txBody>
          <a:bodyPr vert="horz" lIns="93154" tIns="46577" rIns="93154" bIns="46577" rtlCol="0" anchor="b"/>
          <a:lstStyle>
            <a:lvl1pPr algn="l" eaLnBrk="1" fontAlgn="auto" hangingPunct="1">
              <a:spcBef>
                <a:spcPts val="0"/>
              </a:spcBef>
              <a:spcAft>
                <a:spcPts val="0"/>
              </a:spcAft>
              <a:defRPr sz="1400">
                <a:latin typeface="+mn-lt"/>
              </a:defRPr>
            </a:lvl1pPr>
          </a:lstStyle>
          <a:p>
            <a:pPr>
              <a:defRPr/>
            </a:pPr>
            <a:endParaRPr lang="en-US"/>
          </a:p>
        </p:txBody>
      </p:sp>
      <p:sp>
        <p:nvSpPr>
          <p:cNvPr id="7" name="Slide Number Placeholder 6"/>
          <p:cNvSpPr>
            <a:spLocks noGrp="1"/>
          </p:cNvSpPr>
          <p:nvPr>
            <p:ph type="sldNum" sz="quarter" idx="5"/>
          </p:nvPr>
        </p:nvSpPr>
        <p:spPr>
          <a:xfrm>
            <a:off x="3970436" y="8830627"/>
            <a:ext cx="3038372" cy="465773"/>
          </a:xfrm>
          <a:prstGeom prst="rect">
            <a:avLst/>
          </a:prstGeom>
        </p:spPr>
        <p:txBody>
          <a:bodyPr vert="horz" lIns="93154" tIns="46577" rIns="93154" bIns="46577" rtlCol="0" anchor="b"/>
          <a:lstStyle>
            <a:lvl1pPr algn="r" eaLnBrk="1" fontAlgn="auto" hangingPunct="1">
              <a:spcBef>
                <a:spcPts val="0"/>
              </a:spcBef>
              <a:spcAft>
                <a:spcPts val="0"/>
              </a:spcAft>
              <a:defRPr sz="1400">
                <a:latin typeface="+mn-lt"/>
              </a:defRPr>
            </a:lvl1pPr>
          </a:lstStyle>
          <a:p>
            <a:pPr>
              <a:defRPr/>
            </a:pPr>
            <a:fld id="{69FBC2FD-5FDD-4150-9A6C-BBC5AC4E27CA}" type="slidenum">
              <a:rPr lang="en-US"/>
              <a:pPr>
                <a:defRPr/>
              </a:pPr>
              <a:t>‹#›</a:t>
            </a:fld>
            <a:endParaRPr lang="en-US"/>
          </a:p>
        </p:txBody>
      </p:sp>
    </p:spTree>
    <p:extLst>
      <p:ext uri="{BB962C8B-B14F-4D97-AF65-F5344CB8AC3E}">
        <p14:creationId xmlns:p14="http://schemas.microsoft.com/office/powerpoint/2010/main" val="26430259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the 2021–22 Federal Program Monitoring Migrant Education Instrument Training. This presentation will prepare you for the compliance monitoring process of your Migrant Education Program, or MEP.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1E6BA3-6AEE-4FE6-A901-F3AC1B6A8B5A}" type="slidenum">
              <a:rPr lang="en-US" altLang="en-US" smtClean="0"/>
              <a:pPr fontAlgn="base">
                <a:spcBef>
                  <a:spcPct val="0"/>
                </a:spcBef>
                <a:spcAft>
                  <a:spcPct val="0"/>
                </a:spcAft>
              </a:pPr>
              <a:t>1</a:t>
            </a:fld>
            <a:endParaRPr lang="en-US" altLang="en-US" dirty="0"/>
          </a:p>
        </p:txBody>
      </p:sp>
    </p:spTree>
    <p:extLst>
      <p:ext uri="{BB962C8B-B14F-4D97-AF65-F5344CB8AC3E}">
        <p14:creationId xmlns:p14="http://schemas.microsoft.com/office/powerpoint/2010/main" val="9578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Evidence requests follow each item. These are intended to provide you with a description of evidence that might demonstrate compliance for the statutes listed in the item. The description lists the </a:t>
            </a:r>
            <a:r>
              <a:rPr lang="en-US" altLang="en-US" b="1" dirty="0"/>
              <a:t>suggested</a:t>
            </a:r>
            <a:r>
              <a:rPr lang="en-US" altLang="en-US" dirty="0"/>
              <a:t> documents requested by the reviewer to show compliance for the item. </a:t>
            </a:r>
          </a:p>
          <a:p>
            <a:pPr eaLnBrk="1" hangingPunct="1">
              <a:spcBef>
                <a:spcPct val="0"/>
              </a:spcBef>
            </a:pPr>
            <a:r>
              <a:rPr lang="en-US" altLang="en-US" b="1" dirty="0"/>
              <a:t>These are suggestions only; other documents or evidence may be acceptable.</a:t>
            </a:r>
          </a:p>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FC8996-477F-4020-AF2C-083B3DAC63BC}" type="slidenum">
              <a:rPr lang="en-US" altLang="en-US" smtClean="0"/>
              <a:pPr fontAlgn="base">
                <a:spcBef>
                  <a:spcPct val="0"/>
                </a:spcBef>
                <a:spcAft>
                  <a:spcPct val="0"/>
                </a:spcAft>
              </a:pPr>
              <a:t>10</a:t>
            </a:fld>
            <a:endParaRPr lang="en-US" altLang="en-US" dirty="0"/>
          </a:p>
        </p:txBody>
      </p:sp>
    </p:spTree>
    <p:extLst>
      <p:ext uri="{BB962C8B-B14F-4D97-AF65-F5344CB8AC3E}">
        <p14:creationId xmlns:p14="http://schemas.microsoft.com/office/powerpoint/2010/main" val="393692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200025"/>
            <a:ext cx="4181475" cy="3135313"/>
          </a:xfrm>
        </p:spPr>
      </p:sp>
      <p:sp>
        <p:nvSpPr>
          <p:cNvPr id="3" name="Notes Placeholder 2"/>
          <p:cNvSpPr>
            <a:spLocks noGrp="1"/>
          </p:cNvSpPr>
          <p:nvPr>
            <p:ph type="body" idx="1"/>
          </p:nvPr>
        </p:nvSpPr>
        <p:spPr>
          <a:xfrm>
            <a:off x="661916" y="3517993"/>
            <a:ext cx="5763450" cy="5312634"/>
          </a:xfrm>
        </p:spPr>
        <p:txBody>
          <a:bodyPr/>
          <a:lstStyle/>
          <a:p>
            <a:r>
              <a:rPr lang="en-US" dirty="0"/>
              <a:t>CDE’s monitoring process employs the sampling method to determine whether an LEA meets minimum compliance. The reviewer will request and review a few, usually between three to five, samples of a particular evidence type. Please carefully read the evidence request instructions for suggested quantities of particular evidence types.</a:t>
            </a:r>
          </a:p>
          <a:p>
            <a:endParaRPr lang="en-US" dirty="0"/>
          </a:p>
          <a:p>
            <a:r>
              <a:rPr lang="en-US" dirty="0"/>
              <a:t>For regions, the reviewer will identify a district with a District Services Agreement, or DSA, to sample. At least one school in that district will also be identified. </a:t>
            </a:r>
            <a:r>
              <a:rPr lang="en-US" b="1" dirty="0"/>
              <a:t>When evidence is requested from a district or school site, provide the samples from the identified district or school.</a:t>
            </a:r>
          </a:p>
          <a:p>
            <a:endParaRPr lang="en-US" dirty="0"/>
          </a:p>
          <a:p>
            <a:r>
              <a:rPr lang="en-US" dirty="0"/>
              <a:t>For Direct Funded Districts, or DFDs, at least one school will be identified as the sample. </a:t>
            </a:r>
            <a:r>
              <a:rPr lang="en-US" b="1" dirty="0"/>
              <a:t>When school- or student-specific evidence is requested, provide it from the identified school or schools.</a:t>
            </a:r>
          </a:p>
          <a:p>
            <a:endParaRPr lang="en-US" dirty="0"/>
          </a:p>
          <a:p>
            <a:r>
              <a:rPr lang="en-US" dirty="0"/>
              <a:t>Finally, the reviewer will need a list of the migratory children enrolled at the sample school(s). Use local ID numbers instead of names, if possible. If there are no local ID numbers, include first names only. </a:t>
            </a:r>
            <a:r>
              <a:rPr lang="en-US" b="1" dirty="0"/>
              <a:t>The list will be uploaded in ME 14, Cumulative Files, but may be used by the reviewer to request particular samples for items ME 10</a:t>
            </a:r>
            <a:r>
              <a:rPr lang="en-US" altLang="en-US" b="1" dirty="0"/>
              <a:t>–</a:t>
            </a:r>
            <a:r>
              <a:rPr lang="en-US" b="1" dirty="0"/>
              <a:t>15</a:t>
            </a:r>
            <a:r>
              <a:rPr lang="en-US" dirty="0"/>
              <a:t>.</a:t>
            </a:r>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11</a:t>
            </a:fld>
            <a:endParaRPr lang="en-US" dirty="0"/>
          </a:p>
        </p:txBody>
      </p:sp>
    </p:spTree>
    <p:extLst>
      <p:ext uri="{BB962C8B-B14F-4D97-AF65-F5344CB8AC3E}">
        <p14:creationId xmlns:p14="http://schemas.microsoft.com/office/powerpoint/2010/main" val="106974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the first of several tips to help your FPM review process go smoothly:</a:t>
            </a:r>
          </a:p>
          <a:p>
            <a:pPr eaLnBrk="1" hangingPunct="1">
              <a:spcBef>
                <a:spcPct val="0"/>
              </a:spcBef>
            </a:pPr>
            <a:endParaRPr lang="en-US" altLang="en-US" dirty="0"/>
          </a:p>
          <a:p>
            <a:pPr marL="744659" lvl="1" indent="-286407" eaLnBrk="1" hangingPunct="1">
              <a:spcBef>
                <a:spcPct val="0"/>
              </a:spcBef>
              <a:buFontTx/>
              <a:buChar char="•"/>
            </a:pPr>
            <a:r>
              <a:rPr lang="en-US" altLang="en-US" dirty="0"/>
              <a:t>Reviewers are here to support you—feel free to call or email any time</a:t>
            </a:r>
          </a:p>
          <a:p>
            <a:pPr marL="744659" lvl="1" indent="-286407" eaLnBrk="1" hangingPunct="1">
              <a:spcBef>
                <a:spcPct val="0"/>
              </a:spcBef>
              <a:buFontTx/>
              <a:buChar char="•"/>
            </a:pPr>
            <a:r>
              <a:rPr lang="en-US" altLang="en-US" dirty="0"/>
              <a:t>Note that phone calls or emails will be documented in the CMT, which is the official record of the review</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AA806B-F00E-4B67-9BA5-1E5A7900714A}" type="slidenum">
              <a:rPr lang="en-US" altLang="en-US" smtClean="0"/>
              <a:pPr fontAlgn="base">
                <a:spcBef>
                  <a:spcPct val="0"/>
                </a:spcBef>
                <a:spcAft>
                  <a:spcPct val="0"/>
                </a:spcAft>
              </a:pPr>
              <a:t>12</a:t>
            </a:fld>
            <a:endParaRPr lang="en-US" altLang="en-US" dirty="0"/>
          </a:p>
        </p:txBody>
      </p:sp>
    </p:spTree>
    <p:extLst>
      <p:ext uri="{BB962C8B-B14F-4D97-AF65-F5344CB8AC3E}">
        <p14:creationId xmlns:p14="http://schemas.microsoft.com/office/powerpoint/2010/main" val="336756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414463" y="963613"/>
            <a:ext cx="4181475" cy="3135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a:xfrm>
            <a:off x="701040" y="4408227"/>
            <a:ext cx="5608320" cy="4647063"/>
          </a:xfrm>
        </p:spPr>
        <p:txBody>
          <a:bodyPr/>
          <a:lstStyle/>
          <a:p>
            <a:pPr eaLnBrk="1" fontAlgn="auto" hangingPunct="1">
              <a:spcBef>
                <a:spcPts val="0"/>
              </a:spcBef>
              <a:spcAft>
                <a:spcPts val="0"/>
              </a:spcAft>
              <a:defRPr/>
            </a:pPr>
            <a:r>
              <a:rPr lang="en-US" altLang="en-US" dirty="0"/>
              <a:t>Dimension I is Involvement.</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The instrument begins with Dimension I: Involvement. There is one item in this Dimension, ME 01: Parent Advisory Councils or PACs. Peruse the three evidence requests for ME 01.</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Which details of PAC requirements must be reflected in the evidence?</a:t>
            </a:r>
          </a:p>
          <a:p>
            <a:pPr eaLnBrk="1" fontAlgn="auto" hangingPunct="1">
              <a:spcBef>
                <a:spcPts val="0"/>
              </a:spcBef>
              <a:spcAft>
                <a:spcPts val="0"/>
              </a:spcAft>
              <a:defRPr/>
            </a:pPr>
            <a:endParaRPr lang="en-US" altLang="en-US" dirty="0"/>
          </a:p>
          <a:p>
            <a:pPr marL="743931" lvl="1" indent="-285680" eaLnBrk="1" fontAlgn="auto" hangingPunct="1">
              <a:spcBef>
                <a:spcPts val="0"/>
              </a:spcBef>
              <a:spcAft>
                <a:spcPts val="0"/>
              </a:spcAft>
              <a:buFont typeface="Arial" panose="020B0604020202020204" pitchFamily="34" charset="0"/>
              <a:buChar char="•"/>
              <a:defRPr/>
            </a:pPr>
            <a:r>
              <a:rPr lang="en-US" altLang="en-US" dirty="0"/>
              <a:t>Members elected by parents of migratory children</a:t>
            </a:r>
          </a:p>
          <a:p>
            <a:pPr marL="743931" lvl="1" indent="-285680" eaLnBrk="1" fontAlgn="auto" hangingPunct="1">
              <a:spcBef>
                <a:spcPts val="0"/>
              </a:spcBef>
              <a:spcAft>
                <a:spcPts val="0"/>
              </a:spcAft>
              <a:buFont typeface="Arial" panose="020B0604020202020204" pitchFamily="34" charset="0"/>
              <a:buChar char="•"/>
              <a:defRPr/>
            </a:pPr>
            <a:r>
              <a:rPr lang="en-US" altLang="en-US" dirty="0"/>
              <a:t>All parents enrolled in MEP were invited to the general meeting for the election</a:t>
            </a:r>
          </a:p>
          <a:p>
            <a:pPr marL="743931" lvl="1" indent="-285680" eaLnBrk="1" fontAlgn="auto" hangingPunct="1">
              <a:spcBef>
                <a:spcPts val="0"/>
              </a:spcBef>
              <a:spcAft>
                <a:spcPts val="0"/>
              </a:spcAft>
              <a:buFont typeface="Arial" panose="020B0604020202020204" pitchFamily="34" charset="0"/>
              <a:buChar char="•"/>
              <a:defRPr/>
            </a:pPr>
            <a:r>
              <a:rPr lang="en-US" altLang="en-US" dirty="0"/>
              <a:t>PAC membership must be two-thirds parents of migratory children</a:t>
            </a:r>
          </a:p>
          <a:p>
            <a:pPr marL="743931" lvl="1" indent="-285680" eaLnBrk="1" fontAlgn="auto" hangingPunct="1">
              <a:spcBef>
                <a:spcPts val="0"/>
              </a:spcBef>
              <a:spcAft>
                <a:spcPts val="0"/>
              </a:spcAft>
              <a:buFont typeface="Arial" panose="020B0604020202020204" pitchFamily="34" charset="0"/>
              <a:buChar char="•"/>
              <a:defRPr/>
            </a:pPr>
            <a:r>
              <a:rPr lang="en-US" altLang="en-US" dirty="0"/>
              <a:t>MEP goals, needs assessments, activities, Regional Application or RA/Direct Funded Application or DFA, District Services Agreements or DSAs, and Training</a:t>
            </a:r>
          </a:p>
          <a:p>
            <a:pPr marL="743931" lvl="1" indent="-285680" eaLnBrk="1" fontAlgn="auto" hangingPunct="1">
              <a:spcBef>
                <a:spcPts val="0"/>
              </a:spcBef>
              <a:spcAft>
                <a:spcPts val="0"/>
              </a:spcAft>
              <a:buFont typeface="Arial" panose="020B0604020202020204" pitchFamily="34" charset="0"/>
              <a:buChar char="•"/>
              <a:defRPr/>
            </a:pPr>
            <a:r>
              <a:rPr lang="en-US" altLang="en-US" dirty="0"/>
              <a:t>Election of parents to the RPAC, the RPAC Roundtable, and the State Parent Advisory Committee or SPAC</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Where did you find these requirements listed?</a:t>
            </a:r>
          </a:p>
          <a:p>
            <a:pPr eaLnBrk="1" fontAlgn="auto" hangingPunct="1">
              <a:spcBef>
                <a:spcPts val="0"/>
              </a:spcBef>
              <a:spcAft>
                <a:spcPts val="0"/>
              </a:spcAft>
              <a:defRPr/>
            </a:pPr>
            <a:endParaRPr lang="en-US" altLang="en-US" dirty="0"/>
          </a:p>
          <a:p>
            <a:pPr marL="285680" indent="-285680"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defRPr/>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13E503-7447-4829-B79D-C5969BC1516A}"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13</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38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second evidence request, PAC Meeting Agendas, Minutes, and Sign-In Sheets, is the most extensive of the three. Read the description and item instructions. Then we will answer some questions.</a:t>
            </a:r>
          </a:p>
          <a:p>
            <a:pPr eaLnBrk="1" hangingPunct="1">
              <a:spcBef>
                <a:spcPct val="0"/>
              </a:spcBef>
            </a:pPr>
            <a:endParaRPr lang="en-US" altLang="en-US" dirty="0"/>
          </a:p>
          <a:p>
            <a:pPr eaLnBrk="1" hangingPunct="1">
              <a:spcBef>
                <a:spcPct val="0"/>
              </a:spcBef>
            </a:pPr>
            <a:r>
              <a:rPr lang="en-US" altLang="en-US" dirty="0"/>
              <a:t>What are the actual documents to be uploaded? </a:t>
            </a:r>
            <a:r>
              <a:rPr lang="en-US" altLang="en-US" b="1" dirty="0"/>
              <a:t>Agendas, minutes, election materials, roster, etc.</a:t>
            </a:r>
          </a:p>
          <a:p>
            <a:pPr eaLnBrk="1" hangingPunct="1">
              <a:spcBef>
                <a:spcPct val="0"/>
              </a:spcBef>
            </a:pPr>
            <a:r>
              <a:rPr lang="en-US" altLang="en-US" dirty="0"/>
              <a:t>What information must the reviewer be able to locate in those documents? </a:t>
            </a:r>
            <a:r>
              <a:rPr lang="en-US" altLang="en-US" b="1" dirty="0"/>
              <a:t>All items listed in ME 1.0–1.9.</a:t>
            </a:r>
          </a:p>
          <a:p>
            <a:pPr eaLnBrk="1" hangingPunct="1">
              <a:spcBef>
                <a:spcPct val="0"/>
              </a:spcBef>
            </a:pPr>
            <a:r>
              <a:rPr lang="en-US" altLang="en-US" dirty="0"/>
              <a:t>Where can you find that information to use as a checklist? Page one of the instrument. ME </a:t>
            </a:r>
            <a:r>
              <a:rPr lang="en-US" altLang="en-US" b="1" dirty="0"/>
              <a:t>1.0–1.9.</a:t>
            </a:r>
          </a:p>
          <a:p>
            <a:pPr eaLnBrk="1" hangingPunct="1">
              <a:spcBef>
                <a:spcPct val="0"/>
              </a:spcBef>
            </a:pPr>
            <a:endParaRPr lang="en-US" altLang="en-US" b="1" dirty="0"/>
          </a:p>
          <a:p>
            <a:pPr eaLnBrk="1" hangingPunct="1">
              <a:spcBef>
                <a:spcPct val="0"/>
              </a:spcBef>
            </a:pPr>
            <a:endParaRPr lang="en-US" altLang="en-US" b="1"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35BAAD-2685-436E-8063-1B446DB28E81}" type="slidenum">
              <a:rPr lang="en-US" altLang="en-US" smtClean="0"/>
              <a:pPr fontAlgn="base">
                <a:spcBef>
                  <a:spcPct val="0"/>
                </a:spcBef>
                <a:spcAft>
                  <a:spcPct val="0"/>
                </a:spcAft>
              </a:pPr>
              <a:t>14</a:t>
            </a:fld>
            <a:endParaRPr lang="en-US" altLang="en-US" dirty="0"/>
          </a:p>
        </p:txBody>
      </p:sp>
    </p:spTree>
    <p:extLst>
      <p:ext uri="{BB962C8B-B14F-4D97-AF65-F5344CB8AC3E}">
        <p14:creationId xmlns:p14="http://schemas.microsoft.com/office/powerpoint/2010/main" val="25839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Dimension II is Governance and Administration. </a:t>
            </a:r>
          </a:p>
          <a:p>
            <a:pPr eaLnBrk="1" hangingPunct="1">
              <a:spcBef>
                <a:spcPct val="0"/>
              </a:spcBef>
            </a:pPr>
            <a:endParaRPr lang="en-US" altLang="en-US" dirty="0"/>
          </a:p>
          <a:p>
            <a:pPr eaLnBrk="1" hangingPunct="1">
              <a:spcBef>
                <a:spcPct val="0"/>
              </a:spcBef>
            </a:pPr>
            <a:r>
              <a:rPr lang="en-US" altLang="en-US" dirty="0"/>
              <a:t>Dimension II contains five items:</a:t>
            </a:r>
          </a:p>
          <a:p>
            <a:pPr eaLnBrk="1" hangingPunct="1">
              <a:spcBef>
                <a:spcPct val="0"/>
              </a:spcBef>
            </a:pPr>
            <a:endParaRPr lang="en-US" altLang="en-US" dirty="0"/>
          </a:p>
          <a:p>
            <a:pPr marL="744659" lvl="1" indent="-286407" eaLnBrk="1" hangingPunct="1">
              <a:spcBef>
                <a:spcPct val="0"/>
              </a:spcBef>
              <a:buFontTx/>
              <a:buChar char="•"/>
            </a:pPr>
            <a:r>
              <a:rPr lang="en-US" altLang="en-US" dirty="0"/>
              <a:t>ME 02: Migrant Regional or Direct Funded District Services Application </a:t>
            </a:r>
          </a:p>
          <a:p>
            <a:pPr marL="744659" lvl="1" indent="-286407" eaLnBrk="1" hangingPunct="1">
              <a:spcBef>
                <a:spcPct val="0"/>
              </a:spcBef>
              <a:buFontTx/>
              <a:buChar char="•"/>
            </a:pPr>
            <a:r>
              <a:rPr lang="en-US" altLang="en-US" dirty="0"/>
              <a:t>ME 03: District Service Agreement</a:t>
            </a:r>
          </a:p>
          <a:p>
            <a:pPr marL="744659" lvl="1" indent="-286407" eaLnBrk="1" hangingPunct="1">
              <a:spcBef>
                <a:spcPct val="0"/>
              </a:spcBef>
              <a:buFontTx/>
              <a:buChar char="•"/>
            </a:pPr>
            <a:r>
              <a:rPr lang="en-US" altLang="en-US" dirty="0"/>
              <a:t>ME 04: Migrant Region Services</a:t>
            </a:r>
          </a:p>
          <a:p>
            <a:pPr marL="744659" lvl="1" indent="-286407" eaLnBrk="1" hangingPunct="1">
              <a:spcBef>
                <a:spcPct val="0"/>
              </a:spcBef>
              <a:buFontTx/>
              <a:buChar char="•"/>
            </a:pPr>
            <a:r>
              <a:rPr lang="en-US" altLang="en-US" dirty="0"/>
              <a:t>ME 05: District Services </a:t>
            </a:r>
          </a:p>
          <a:p>
            <a:pPr marL="744659" lvl="1" indent="-286407" eaLnBrk="1" hangingPunct="1">
              <a:spcBef>
                <a:spcPct val="0"/>
              </a:spcBef>
              <a:buFontTx/>
              <a:buChar char="•"/>
            </a:pPr>
            <a:r>
              <a:rPr lang="en-US" altLang="en-US" dirty="0"/>
              <a:t>ME 06: Inventory</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0BE87A-55E4-4453-9DE3-16C0A896BE2B}"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15</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94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02: Regional or Direct Funded Application</a:t>
            </a:r>
          </a:p>
          <a:p>
            <a:pPr eaLnBrk="1" hangingPunct="1">
              <a:spcBef>
                <a:spcPct val="0"/>
              </a:spcBef>
            </a:pPr>
            <a:endParaRPr lang="en-US" altLang="en-US" dirty="0"/>
          </a:p>
          <a:p>
            <a:pPr eaLnBrk="1" hangingPunct="1">
              <a:spcBef>
                <a:spcPct val="0"/>
              </a:spcBef>
            </a:pPr>
            <a:r>
              <a:rPr lang="en-US" altLang="en-US" dirty="0"/>
              <a:t>Item 02 is for your regional or direct funded application (RA or DFA). </a:t>
            </a:r>
          </a:p>
          <a:p>
            <a:pPr eaLnBrk="1" hangingPunct="1">
              <a:spcBef>
                <a:spcPct val="0"/>
              </a:spcBef>
            </a:pPr>
            <a:r>
              <a:rPr lang="en-US" altLang="en-US" dirty="0"/>
              <a:t>Item 02 is the one and only place on the CMT where you will need to upload it.  </a:t>
            </a:r>
            <a:r>
              <a:rPr lang="en-US" altLang="en-US" b="1" dirty="0"/>
              <a:t>Other items asking for references to the RA or DFA which only require you to provide page numbers in CMT comments.</a:t>
            </a:r>
          </a:p>
          <a:p>
            <a:pPr eaLnBrk="1" hangingPunct="1">
              <a:spcBef>
                <a:spcPct val="0"/>
              </a:spcBef>
            </a:pPr>
            <a:endParaRPr lang="es-MX"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ADB17F-A1D7-4204-80D6-0CCE8C412DE1}" type="slidenum">
              <a:rPr lang="en-US" altLang="en-US" smtClean="0"/>
              <a:pPr fontAlgn="base">
                <a:spcBef>
                  <a:spcPct val="0"/>
                </a:spcBef>
                <a:spcAft>
                  <a:spcPct val="0"/>
                </a:spcAft>
              </a:pPr>
              <a:t>16</a:t>
            </a:fld>
            <a:endParaRPr lang="en-US" altLang="en-US" dirty="0"/>
          </a:p>
        </p:txBody>
      </p:sp>
    </p:spTree>
    <p:extLst>
      <p:ext uri="{BB962C8B-B14F-4D97-AF65-F5344CB8AC3E}">
        <p14:creationId xmlns:p14="http://schemas.microsoft.com/office/powerpoint/2010/main" val="5089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03: District Services Agreements</a:t>
            </a:r>
          </a:p>
          <a:p>
            <a:pPr eaLnBrk="1" hangingPunct="1">
              <a:spcBef>
                <a:spcPct val="0"/>
              </a:spcBef>
            </a:pPr>
            <a:endParaRPr lang="en-US" altLang="en-US" dirty="0"/>
          </a:p>
          <a:p>
            <a:pPr eaLnBrk="1" hangingPunct="1">
              <a:spcBef>
                <a:spcPct val="0"/>
              </a:spcBef>
            </a:pPr>
            <a:r>
              <a:rPr lang="en-US" altLang="en-US" dirty="0"/>
              <a:t>ME 03 is for your sampled DSA or Memorandum of Understanding or MOU and follows the same model as for the RA in the last slide. Regions should upload the DSA or MOU for the district identified as the sample by the reviewer. This item does not apply to direct-funded districts.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95B6C-3D18-45C0-BBBB-B4512D4C0827}" type="slidenum">
              <a:rPr lang="en-US" altLang="en-US" smtClean="0"/>
              <a:pPr fontAlgn="base">
                <a:spcBef>
                  <a:spcPct val="0"/>
                </a:spcBef>
                <a:spcAft>
                  <a:spcPct val="0"/>
                </a:spcAft>
              </a:pPr>
              <a:t>17</a:t>
            </a:fld>
            <a:endParaRPr lang="en-US" altLang="en-US" dirty="0"/>
          </a:p>
        </p:txBody>
      </p:sp>
    </p:spTree>
    <p:extLst>
      <p:ext uri="{BB962C8B-B14F-4D97-AF65-F5344CB8AC3E}">
        <p14:creationId xmlns:p14="http://schemas.microsoft.com/office/powerpoint/2010/main" val="340883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855588" y="4495592"/>
            <a:ext cx="5697543" cy="3352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04: Migrant Region Services</a:t>
            </a:r>
          </a:p>
          <a:p>
            <a:pPr eaLnBrk="1" hangingPunct="1">
              <a:spcBef>
                <a:spcPct val="0"/>
              </a:spcBef>
            </a:pPr>
            <a:endParaRPr lang="en-US" altLang="en-US" dirty="0"/>
          </a:p>
          <a:p>
            <a:pPr eaLnBrk="1" hangingPunct="1">
              <a:spcBef>
                <a:spcPct val="0"/>
              </a:spcBef>
            </a:pPr>
            <a:r>
              <a:rPr lang="en-US" altLang="en-US" dirty="0"/>
              <a:t>ME 04 is about the services provided by regions and direct funded districts. They are listed here:</a:t>
            </a:r>
          </a:p>
          <a:p>
            <a:pPr eaLnBrk="1" hangingPunct="1">
              <a:spcBef>
                <a:spcPct val="0"/>
              </a:spcBef>
            </a:pPr>
            <a:endParaRPr lang="en-US" altLang="en-US" dirty="0"/>
          </a:p>
          <a:p>
            <a:pPr lvl="1" eaLnBrk="1" hangingPunct="1">
              <a:spcBef>
                <a:spcPct val="0"/>
              </a:spcBef>
              <a:buFontTx/>
              <a:buChar char="•"/>
            </a:pPr>
            <a:r>
              <a:rPr lang="en-US" altLang="en-US" dirty="0"/>
              <a:t>Technical assistance according to the service agreement</a:t>
            </a:r>
          </a:p>
          <a:p>
            <a:pPr lvl="1" eaLnBrk="1" hangingPunct="1">
              <a:spcBef>
                <a:spcPct val="0"/>
              </a:spcBef>
              <a:buFontTx/>
              <a:buChar char="•"/>
            </a:pPr>
            <a:r>
              <a:rPr lang="en-US" altLang="en-US" dirty="0"/>
              <a:t>Interagency coordination to improve services to migratory children</a:t>
            </a:r>
          </a:p>
          <a:p>
            <a:pPr lvl="1" eaLnBrk="1" hangingPunct="1">
              <a:spcBef>
                <a:spcPct val="0"/>
              </a:spcBef>
              <a:buFontTx/>
              <a:buChar char="•"/>
            </a:pPr>
            <a:r>
              <a:rPr lang="en-US" altLang="en-US" dirty="0"/>
              <a:t>Direct services, including summer services, required by the approved RA or DFA</a:t>
            </a:r>
          </a:p>
          <a:p>
            <a:pPr lvl="1" eaLnBrk="1" hangingPunct="1">
              <a:spcBef>
                <a:spcPct val="0"/>
              </a:spcBef>
              <a:buFontTx/>
              <a:buChar char="•"/>
            </a:pPr>
            <a:r>
              <a:rPr lang="en-US" altLang="en-US" dirty="0"/>
              <a:t>Training for parents and members of PACs</a:t>
            </a:r>
          </a:p>
          <a:p>
            <a:pPr lvl="1" eaLnBrk="1" hangingPunct="1">
              <a:spcBef>
                <a:spcPct val="0"/>
              </a:spcBef>
              <a:buFontTx/>
              <a:buChar char="•"/>
            </a:pPr>
            <a:r>
              <a:rPr lang="en-US" altLang="en-US" dirty="0"/>
              <a:t>Staff development services for MEP and LEA staff</a:t>
            </a:r>
          </a:p>
          <a:p>
            <a:pPr eaLnBrk="1" hangingPunct="1">
              <a:spcBef>
                <a:spcPct val="0"/>
              </a:spcBef>
            </a:pPr>
            <a:endParaRPr lang="en-US" altLang="en-US" dirty="0"/>
          </a:p>
          <a:p>
            <a:pPr eaLnBrk="1" hangingPunct="1">
              <a:spcBef>
                <a:spcPct val="0"/>
              </a:spcBef>
            </a:pPr>
            <a:endParaRPr lang="en-US" altLang="en-US" b="1"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85355B-BD23-4F42-B0CE-118849C4C45D}"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18</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26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85108" y="4560769"/>
            <a:ext cx="5944501" cy="4263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are the evidence requests to substantiate compliance with the requirements on the previous slide.</a:t>
            </a:r>
          </a:p>
          <a:p>
            <a:pPr eaLnBrk="1" hangingPunct="1">
              <a:spcBef>
                <a:spcPct val="0"/>
              </a:spcBef>
            </a:pPr>
            <a:endParaRPr lang="en-US" altLang="en-US" dirty="0"/>
          </a:p>
          <a:p>
            <a:pPr eaLnBrk="1" hangingPunct="1">
              <a:spcBef>
                <a:spcPct val="0"/>
              </a:spcBef>
            </a:pPr>
            <a:r>
              <a:rPr lang="en-US" altLang="en-US" dirty="0"/>
              <a:t>What evidence could you provide for the following requests?</a:t>
            </a:r>
          </a:p>
          <a:p>
            <a:pPr eaLnBrk="1" hangingPunct="1">
              <a:spcBef>
                <a:spcPct val="0"/>
              </a:spcBef>
            </a:pPr>
            <a:r>
              <a:rPr lang="en-US" altLang="en-US" b="1" dirty="0"/>
              <a:t>Attendance records, agendas, minutes and sign-in sheets.</a:t>
            </a:r>
          </a:p>
          <a:p>
            <a:pPr eaLnBrk="1" hangingPunct="1">
              <a:spcBef>
                <a:spcPct val="0"/>
              </a:spcBef>
            </a:pPr>
            <a:endParaRPr lang="en-US" altLang="en-US" dirty="0"/>
          </a:p>
          <a:p>
            <a:pPr eaLnBrk="1" hangingPunct="1">
              <a:spcBef>
                <a:spcPct val="0"/>
              </a:spcBef>
            </a:pPr>
            <a:r>
              <a:rPr lang="en-US" altLang="en-US" dirty="0"/>
              <a:t>Note that the “Description” evidence requests do not require you to upload any documents. Instead, what will you do? </a:t>
            </a:r>
            <a:r>
              <a:rPr lang="en-US" altLang="en-US" b="1" dirty="0"/>
              <a:t>Make a comment in </a:t>
            </a:r>
            <a:r>
              <a:rPr lang="en-US" altLang="en-US" b="1" dirty="0" err="1"/>
              <a:t>CMT</a:t>
            </a:r>
            <a:r>
              <a:rPr lang="en-US" altLang="en-US" b="1" dirty="0"/>
              <a: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B19BED-8066-4C0F-9492-3528ED13E645}"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19</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7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Most COVID-related regulations and exemptions expired July 1. During the FPM process, documents from both the current year and previous year are reviewed. </a:t>
            </a:r>
            <a:r>
              <a:rPr lang="en-US" sz="1400" b="1" i="1" dirty="0"/>
              <a:t>Rest assured we understand and are familiar with the challenges presented during COVID. We have included resources you may find helpful at the end of this presentation.</a:t>
            </a:r>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2</a:t>
            </a:fld>
            <a:endParaRPr lang="en-US" dirty="0"/>
          </a:p>
        </p:txBody>
      </p:sp>
    </p:spTree>
    <p:extLst>
      <p:ext uri="{BB962C8B-B14F-4D97-AF65-F5344CB8AC3E}">
        <p14:creationId xmlns:p14="http://schemas.microsoft.com/office/powerpoint/2010/main" val="386093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656429" y="4552820"/>
            <a:ext cx="5697543" cy="4045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05: District Services</a:t>
            </a:r>
          </a:p>
          <a:p>
            <a:pPr eaLnBrk="1" hangingPunct="1">
              <a:spcBef>
                <a:spcPct val="0"/>
              </a:spcBef>
            </a:pPr>
            <a:endParaRPr lang="en-US" altLang="en-US" dirty="0"/>
          </a:p>
          <a:p>
            <a:pPr eaLnBrk="1" hangingPunct="1">
              <a:spcBef>
                <a:spcPct val="0"/>
              </a:spcBef>
            </a:pPr>
            <a:r>
              <a:rPr lang="en-US" altLang="en-US" dirty="0"/>
              <a:t>ME 05 is related to DSA or MOU district services and does not apply to direct funded districts. It has two evidence requests.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The first one refers back to the DSA. Again, what will you do?</a:t>
            </a:r>
            <a:r>
              <a:rPr lang="en-US" altLang="en-US" b="1" dirty="0">
                <a:solidFill>
                  <a:srgbClr val="000000"/>
                </a:solidFill>
              </a:rPr>
              <a:t> Place a comment in CMT regarding the DSA page numbers where the sub items can be found.</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The second one is regarding letters and notices to parents.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The third one is evidence of attendance at district-provided services.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What are some examples of communications to parents you could provide for this evidence request? </a:t>
            </a:r>
            <a:r>
              <a:rPr lang="en-US" altLang="en-US" b="1" dirty="0" err="1">
                <a:solidFill>
                  <a:srgbClr val="000000"/>
                </a:solidFill>
              </a:rPr>
              <a:t>Noche</a:t>
            </a:r>
            <a:r>
              <a:rPr lang="en-US" altLang="en-US" b="1" dirty="0">
                <a:solidFill>
                  <a:srgbClr val="000000"/>
                </a:solidFill>
              </a:rPr>
              <a:t> de padres, etc.</a:t>
            </a:r>
          </a:p>
          <a:p>
            <a:pPr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C3CF0D-089F-440E-B17D-0EE2E6A91DF7}"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20</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82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Tip #2. </a:t>
            </a:r>
          </a:p>
          <a:p>
            <a:pPr eaLnBrk="1" hangingPunct="1">
              <a:spcBef>
                <a:spcPct val="0"/>
              </a:spcBef>
            </a:pPr>
            <a:endParaRPr lang="en-US" altLang="en-US" dirty="0"/>
          </a:p>
          <a:p>
            <a:pPr eaLnBrk="1" hangingPunct="1">
              <a:spcBef>
                <a:spcPct val="0"/>
              </a:spcBef>
            </a:pPr>
            <a:r>
              <a:rPr lang="en-US" altLang="en-US" dirty="0"/>
              <a:t>It is never too early to start working on your review. You may begin uploading now.</a:t>
            </a:r>
          </a:p>
          <a:p>
            <a:pPr eaLnBrk="1" hangingPunct="1">
              <a:spcBef>
                <a:spcPct val="0"/>
              </a:spcBef>
            </a:pPr>
            <a:endParaRPr lang="en-US" altLang="en-US" dirty="0"/>
          </a:p>
          <a:p>
            <a:pPr eaLnBrk="1" hangingPunct="1">
              <a:spcBef>
                <a:spcPct val="0"/>
              </a:spcBef>
            </a:pPr>
            <a:r>
              <a:rPr lang="en-US" altLang="en-US" dirty="0"/>
              <a:t>It is easier to redact or modify documents when they are in individual files rather than one file that consists of 30 scanned pages.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D7391C-87A2-4053-B54E-2FE628CA143E}" type="slidenum">
              <a:rPr lang="en-US" altLang="en-US" smtClean="0"/>
              <a:pPr fontAlgn="base">
                <a:spcBef>
                  <a:spcPct val="0"/>
                </a:spcBef>
                <a:spcAft>
                  <a:spcPct val="0"/>
                </a:spcAft>
              </a:pPr>
              <a:t>21</a:t>
            </a:fld>
            <a:endParaRPr lang="en-US" altLang="en-US" dirty="0"/>
          </a:p>
        </p:txBody>
      </p:sp>
    </p:spTree>
    <p:extLst>
      <p:ext uri="{BB962C8B-B14F-4D97-AF65-F5344CB8AC3E}">
        <p14:creationId xmlns:p14="http://schemas.microsoft.com/office/powerpoint/2010/main" val="242218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701040" y="4473337"/>
            <a:ext cx="5608320" cy="4263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ME 06: Inventory</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ME 06 is now aligned with other program instruments. This is the description of the evidence request, what the LEA will provide. Turn to page 8, Inventory. “Historical inventory list of all equipment purchased for $500 or more per Education Department General Administrative Regulations or EDGAR/California </a:t>
            </a:r>
            <a:r>
              <a:rPr lang="en-US" altLang="en-US" i="1" dirty="0">
                <a:solidFill>
                  <a:srgbClr val="000000"/>
                </a:solidFill>
              </a:rPr>
              <a:t>Education Code </a:t>
            </a:r>
            <a:r>
              <a:rPr lang="en-US" altLang="en-US" dirty="0">
                <a:solidFill>
                  <a:srgbClr val="000000"/>
                </a:solidFill>
              </a:rPr>
              <a:t>requirements and a record of last physical check of items. If no purchases were made, indicate that in a comment.” </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Note the word </a:t>
            </a:r>
            <a:r>
              <a:rPr lang="en-US" altLang="en-US" b="1" dirty="0">
                <a:solidFill>
                  <a:srgbClr val="000000"/>
                </a:solidFill>
              </a:rPr>
              <a:t>historical</a:t>
            </a:r>
            <a:r>
              <a:rPr lang="en-US" altLang="en-US" dirty="0">
                <a:solidFill>
                  <a:srgbClr val="000000"/>
                </a:solidFill>
              </a:rPr>
              <a:t>. For items purchased with federal funds, the LEA must keep records for five years. The LEA should maintain a ‘statement of disposal’ before removing any items from the inventory. A template for this information is provided under the Resources tab in CMT. It is the same template provided by the Migrant Education Office that may be used as part of your regional and direct-funded applications.</a:t>
            </a:r>
          </a:p>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03B3F7-4241-4119-8D45-9BB61CF1E317}"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22</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62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Dimension III is called Funding.</a:t>
            </a:r>
          </a:p>
          <a:p>
            <a:pPr eaLnBrk="1" hangingPunct="1">
              <a:spcBef>
                <a:spcPct val="0"/>
              </a:spcBef>
            </a:pPr>
            <a:endParaRPr lang="en-US" altLang="en-US" dirty="0"/>
          </a:p>
          <a:p>
            <a:pPr eaLnBrk="1" hangingPunct="1">
              <a:spcBef>
                <a:spcPct val="0"/>
              </a:spcBef>
            </a:pPr>
            <a:r>
              <a:rPr lang="en-US" altLang="en-US" dirty="0"/>
              <a:t>This dimension includes three items:</a:t>
            </a:r>
          </a:p>
          <a:p>
            <a:pPr eaLnBrk="1" hangingPunct="1">
              <a:spcBef>
                <a:spcPct val="0"/>
              </a:spcBef>
            </a:pPr>
            <a:endParaRPr lang="en-US" altLang="en-US" dirty="0"/>
          </a:p>
          <a:p>
            <a:pPr marL="744659" lvl="1" indent="-286407" eaLnBrk="1" hangingPunct="1">
              <a:spcBef>
                <a:spcPct val="0"/>
              </a:spcBef>
              <a:buFontTx/>
              <a:buChar char="•"/>
            </a:pPr>
            <a:r>
              <a:rPr lang="en-US" altLang="en-US" dirty="0"/>
              <a:t>ME 07: Use of Funds</a:t>
            </a:r>
          </a:p>
          <a:p>
            <a:pPr marL="744659" lvl="1" indent="-286407" eaLnBrk="1" hangingPunct="1">
              <a:spcBef>
                <a:spcPct val="0"/>
              </a:spcBef>
              <a:buFontTx/>
              <a:buChar char="•"/>
            </a:pPr>
            <a:r>
              <a:rPr lang="en-US" altLang="en-US" dirty="0"/>
              <a:t>ME 08: Supplement, Not Supplant</a:t>
            </a:r>
          </a:p>
          <a:p>
            <a:pPr marL="744659" lvl="1" indent="-286407" eaLnBrk="1" hangingPunct="1">
              <a:spcBef>
                <a:spcPct val="0"/>
              </a:spcBef>
              <a:buFontTx/>
              <a:buChar char="•"/>
            </a:pPr>
            <a:r>
              <a:rPr lang="en-US" altLang="en-US" dirty="0"/>
              <a:t>ME 09: Salaries and Wages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486AE5-8399-4813-9307-B98ABB56A521}"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23</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76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701040" y="4473336"/>
            <a:ext cx="5608320" cy="4595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07: Use of Funds</a:t>
            </a:r>
          </a:p>
          <a:p>
            <a:pPr eaLnBrk="1" hangingPunct="1">
              <a:spcBef>
                <a:spcPct val="0"/>
              </a:spcBef>
            </a:pPr>
            <a:endParaRPr lang="en-US" altLang="en-US" dirty="0"/>
          </a:p>
          <a:p>
            <a:pPr eaLnBrk="1" hangingPunct="1">
              <a:spcBef>
                <a:spcPct val="0"/>
              </a:spcBef>
            </a:pPr>
            <a:r>
              <a:rPr lang="en-US" altLang="en-US" dirty="0"/>
              <a:t>You can find the list of authorized activities in 20 U.S.C. 6396(b)(1–4) Authorized Activities and in the Migrant Education Fiscal Handbook. Located in the resource box.</a:t>
            </a:r>
          </a:p>
          <a:p>
            <a:pPr eaLnBrk="1" hangingPunct="1">
              <a:spcBef>
                <a:spcPct val="0"/>
              </a:spcBef>
            </a:pPr>
            <a:endParaRPr lang="en-US" altLang="en-US" dirty="0"/>
          </a:p>
          <a:p>
            <a:pPr eaLnBrk="1" hangingPunct="1">
              <a:spcBef>
                <a:spcPct val="0"/>
              </a:spcBef>
            </a:pPr>
            <a:r>
              <a:rPr lang="en-US" altLang="en-US" dirty="0"/>
              <a:t>Authorized activities include: </a:t>
            </a:r>
          </a:p>
          <a:p>
            <a:pPr eaLnBrk="1" hangingPunct="1">
              <a:spcBef>
                <a:spcPct val="0"/>
              </a:spcBef>
            </a:pPr>
            <a:endParaRPr lang="en-US" altLang="en-US" dirty="0"/>
          </a:p>
          <a:p>
            <a:pPr marL="800100" lvl="1" indent="-342900" eaLnBrk="1" hangingPunct="1">
              <a:spcBef>
                <a:spcPct val="0"/>
              </a:spcBef>
              <a:buFont typeface="+mj-lt"/>
              <a:buAutoNum type="arabicPeriod"/>
            </a:pPr>
            <a:r>
              <a:rPr lang="en-US" altLang="en-US" dirty="0"/>
              <a:t>Use of funds to meet the identified needs of migratory children that result from their migratory lifestyle, and to permit these children to participate effectively in school</a:t>
            </a:r>
          </a:p>
          <a:p>
            <a:pPr marL="800100" lvl="1" indent="-342900" eaLnBrk="1" hangingPunct="1">
              <a:spcBef>
                <a:spcPct val="0"/>
              </a:spcBef>
              <a:buFont typeface="+mj-lt"/>
              <a:buAutoNum type="arabicPeriod"/>
            </a:pPr>
            <a:r>
              <a:rPr lang="en-US" altLang="en-US" dirty="0"/>
              <a:t>Use of funds for unaddressed needs</a:t>
            </a:r>
          </a:p>
          <a:p>
            <a:pPr marL="457200" lvl="1" indent="0" eaLnBrk="1" hangingPunct="1">
              <a:spcBef>
                <a:spcPct val="0"/>
              </a:spcBef>
              <a:buFont typeface="+mj-lt"/>
              <a:buNone/>
            </a:pPr>
            <a:endParaRPr lang="en-US" altLang="en-US" dirty="0"/>
          </a:p>
          <a:p>
            <a:pPr marL="457200" lvl="1" indent="0" eaLnBrk="1" hangingPunct="1">
              <a:spcBef>
                <a:spcPct val="0"/>
              </a:spcBef>
              <a:buFont typeface="+mj-lt"/>
              <a:buNone/>
            </a:pPr>
            <a:r>
              <a:rPr lang="en-US" altLang="en-US" dirty="0"/>
              <a:t>Students shall be served simultaneously with other students with similar educational needs in the same educational settings, where appropriate, not segregated</a:t>
            </a:r>
          </a:p>
          <a:p>
            <a:pPr lvl="1" eaLnBrk="1" hangingPunct="1">
              <a:spcBef>
                <a:spcPct val="0"/>
              </a:spcBef>
            </a:pPr>
            <a:endParaRPr lang="en-US" altLang="en-US" dirty="0"/>
          </a:p>
          <a:p>
            <a:pPr lvl="1" eaLnBrk="1" hangingPunct="1">
              <a:spcBef>
                <a:spcPct val="0"/>
              </a:spcBef>
            </a:pPr>
            <a:endParaRPr lang="en-US" altLang="en-US" dirty="0"/>
          </a:p>
          <a:p>
            <a:pPr lvl="1" eaLnBrk="1" hangingPunct="1">
              <a:spcBef>
                <a:spcPct val="0"/>
              </a:spcBef>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Use MEP funds to supplement, not supplant regular non-federal funds. Thus, MEP funds are supplementary to the core educational program and to other special programs, such as Title I, Part A, Title III and Local Control Funding Formula. </a:t>
            </a:r>
            <a:endParaRPr lang="en-US" altLang="en-US" dirty="0"/>
          </a:p>
          <a:p>
            <a:pPr eaLnBrk="1" hangingPunct="1">
              <a:spcBef>
                <a:spcPct val="0"/>
              </a:spcBef>
            </a:pPr>
            <a:endParaRPr lang="en-US" altLang="en-US" dirty="0"/>
          </a:p>
          <a:p>
            <a:pPr eaLnBrk="1" hangingPunct="1">
              <a:spcBef>
                <a:spcPct val="0"/>
              </a:spcBef>
            </a:pPr>
            <a:r>
              <a:rPr lang="en-US" altLang="en-US" dirty="0"/>
              <a:t>The RA or DFA and DSAs and General Ledgers are the main evidence to verify authorized use of funds.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434CF-4B91-4811-8E98-59AC62354D60}"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24</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74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order to verify use of funds and allowability, there is a two-step process. </a:t>
            </a:r>
          </a:p>
          <a:p>
            <a:pPr eaLnBrk="1" hangingPunct="1">
              <a:spcBef>
                <a:spcPct val="0"/>
              </a:spcBef>
            </a:pPr>
            <a:r>
              <a:rPr lang="en-US" altLang="en-US" dirty="0"/>
              <a:t>First, upload and link to the General Ledger evidence request expenditure reports or general ledgers, including for the district identified by your reviewer. Then, the reviewer will post a comment asking for additional documentation on some of the expenditures which is part of the sampling process. This evidence should be linked to the Use of Funds evidence request. The additional documentation needs to clarify how the expenditure was used, for whom, what, etc., and that it is an allowable use of MEP funds.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E1560E-84FF-47B4-9CCE-E035FE44D4F9}" type="slidenum">
              <a:rPr lang="en-US" altLang="en-US" smtClean="0"/>
              <a:pPr fontAlgn="base">
                <a:spcBef>
                  <a:spcPct val="0"/>
                </a:spcBef>
                <a:spcAft>
                  <a:spcPct val="0"/>
                </a:spcAft>
              </a:pPr>
              <a:t>25</a:t>
            </a:fld>
            <a:endParaRPr lang="en-US" altLang="en-US" dirty="0"/>
          </a:p>
        </p:txBody>
      </p:sp>
    </p:spTree>
    <p:extLst>
      <p:ext uri="{BB962C8B-B14F-4D97-AF65-F5344CB8AC3E}">
        <p14:creationId xmlns:p14="http://schemas.microsoft.com/office/powerpoint/2010/main" val="1554640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two evidence requests ask you to provide your LEA’s written policies and procedures regarding charging expenditures and purchasing to demonstrate the Education Department General Administrative Regulations, also known as EDGAR, are being followed for expenditure of MEP funds. </a:t>
            </a:r>
            <a:r>
              <a:rPr lang="en-US" altLang="en-US" b="1" dirty="0"/>
              <a:t>Board policy, etc.</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E1560E-84FF-47B4-9CCE-E035FE44D4F9}" type="slidenum">
              <a:rPr lang="en-US" altLang="en-US" smtClean="0"/>
              <a:pPr fontAlgn="base">
                <a:spcBef>
                  <a:spcPct val="0"/>
                </a:spcBef>
                <a:spcAft>
                  <a:spcPct val="0"/>
                </a:spcAft>
              </a:pPr>
              <a:t>26</a:t>
            </a:fld>
            <a:endParaRPr lang="en-US" altLang="en-US" dirty="0"/>
          </a:p>
        </p:txBody>
      </p:sp>
    </p:spTree>
    <p:extLst>
      <p:ext uri="{BB962C8B-B14F-4D97-AF65-F5344CB8AC3E}">
        <p14:creationId xmlns:p14="http://schemas.microsoft.com/office/powerpoint/2010/main" val="1848216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650875" y="4530725"/>
            <a:ext cx="5805488"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08: Supplement, Not Supplant</a:t>
            </a:r>
          </a:p>
          <a:p>
            <a:pPr eaLnBrk="1" hangingPunct="1">
              <a:spcBef>
                <a:spcPct val="0"/>
              </a:spcBef>
            </a:pPr>
            <a:endParaRPr lang="en-US" altLang="en-US" dirty="0"/>
          </a:p>
          <a:p>
            <a:pPr eaLnBrk="1" hangingPunct="1">
              <a:spcBef>
                <a:spcPct val="0"/>
              </a:spcBef>
            </a:pPr>
            <a:r>
              <a:rPr lang="en-US" altLang="en-US" dirty="0"/>
              <a:t>This graphic illustrates the funding streams an LEA may have.</a:t>
            </a:r>
          </a:p>
          <a:p>
            <a:pPr eaLnBrk="1" hangingPunct="1">
              <a:spcBef>
                <a:spcPct val="0"/>
              </a:spcBef>
            </a:pPr>
            <a:endParaRPr lang="en-US" altLang="en-US" dirty="0"/>
          </a:p>
          <a:p>
            <a:pPr eaLnBrk="1" hangingPunct="1">
              <a:spcBef>
                <a:spcPct val="0"/>
              </a:spcBef>
            </a:pPr>
            <a:r>
              <a:rPr lang="en-US" altLang="en-US" dirty="0"/>
              <a:t>As you know, Local Control Funding Formula (LCFF) funds are the most unrestricted. Moving towards the top of the triangle, funding sources become increasingly restricted. Title I, Part C, more commonly known as Migrant Education funding, is supplemental and specifically provides services </a:t>
            </a:r>
            <a:r>
              <a:rPr lang="en-US" altLang="en-US" dirty="0">
                <a:solidFill>
                  <a:srgbClr val="000000"/>
                </a:solidFill>
              </a:rPr>
              <a:t>for migratory students focusing on unaddressed and unique needs. This means everything paid for from Migrant Education funds must be supplemental, or above and beyond, what is provided to all students with LCFF, Title I, and Title III funds.</a:t>
            </a:r>
          </a:p>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6763" indent="-293688">
              <a:defRPr>
                <a:solidFill>
                  <a:schemeClr val="tx1"/>
                </a:solidFill>
                <a:latin typeface="Calibri" panose="020F0502020204030204" pitchFamily="34" charset="0"/>
              </a:defRPr>
            </a:lvl2pPr>
            <a:lvl3pPr marL="1181100" indent="-233363">
              <a:defRPr>
                <a:solidFill>
                  <a:schemeClr val="tx1"/>
                </a:solidFill>
                <a:latin typeface="Calibri" panose="020F0502020204030204" pitchFamily="34" charset="0"/>
              </a:defRPr>
            </a:lvl3pPr>
            <a:lvl4pPr marL="1655763" indent="-233363">
              <a:defRPr>
                <a:solidFill>
                  <a:schemeClr val="tx1"/>
                </a:solidFill>
                <a:latin typeface="Calibri" panose="020F0502020204030204" pitchFamily="34" charset="0"/>
              </a:defRPr>
            </a:lvl4pPr>
            <a:lvl5pPr marL="2128838" indent="-233363">
              <a:defRPr>
                <a:solidFill>
                  <a:schemeClr val="tx1"/>
                </a:solidFill>
                <a:latin typeface="Calibri" panose="020F0502020204030204" pitchFamily="34" charset="0"/>
              </a:defRPr>
            </a:lvl5pPr>
            <a:lvl6pPr marL="2586038" indent="-233363" defTabSz="457200" eaLnBrk="0" fontAlgn="base" hangingPunct="0">
              <a:spcBef>
                <a:spcPct val="0"/>
              </a:spcBef>
              <a:spcAft>
                <a:spcPct val="0"/>
              </a:spcAft>
              <a:defRPr>
                <a:solidFill>
                  <a:schemeClr val="tx1"/>
                </a:solidFill>
                <a:latin typeface="Calibri" panose="020F0502020204030204" pitchFamily="34" charset="0"/>
              </a:defRPr>
            </a:lvl6pPr>
            <a:lvl7pPr marL="3043238" indent="-233363" defTabSz="457200" eaLnBrk="0" fontAlgn="base" hangingPunct="0">
              <a:spcBef>
                <a:spcPct val="0"/>
              </a:spcBef>
              <a:spcAft>
                <a:spcPct val="0"/>
              </a:spcAft>
              <a:defRPr>
                <a:solidFill>
                  <a:schemeClr val="tx1"/>
                </a:solidFill>
                <a:latin typeface="Calibri" panose="020F0502020204030204" pitchFamily="34" charset="0"/>
              </a:defRPr>
            </a:lvl7pPr>
            <a:lvl8pPr marL="3500438" indent="-233363" defTabSz="457200" eaLnBrk="0" fontAlgn="base" hangingPunct="0">
              <a:spcBef>
                <a:spcPct val="0"/>
              </a:spcBef>
              <a:spcAft>
                <a:spcPct val="0"/>
              </a:spcAft>
              <a:defRPr>
                <a:solidFill>
                  <a:schemeClr val="tx1"/>
                </a:solidFill>
                <a:latin typeface="Calibri" panose="020F0502020204030204" pitchFamily="34" charset="0"/>
              </a:defRPr>
            </a:lvl8pPr>
            <a:lvl9pPr marL="3957638" indent="-233363"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327D83-C705-4629-8F4C-B607773A3DD9}"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27</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504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General Ledger request is the same one as in ME 07. Any documents uploaded are automatically linked to both items.</a:t>
            </a:r>
          </a:p>
          <a:p>
            <a:pPr eaLnBrk="1" hangingPunct="1">
              <a:spcBef>
                <a:spcPct val="0"/>
              </a:spcBef>
            </a:pPr>
            <a:r>
              <a:rPr lang="en-US" altLang="en-US" dirty="0"/>
              <a:t> </a:t>
            </a:r>
          </a:p>
          <a:p>
            <a:pPr eaLnBrk="1" hangingPunct="1">
              <a:spcBef>
                <a:spcPct val="0"/>
              </a:spcBef>
            </a:pPr>
            <a:r>
              <a:rPr lang="en-US" altLang="en-US" dirty="0"/>
              <a:t>For the Supplement, Not Supplant in the RFA/DFA evidence request, do not upload anything. Instead, submit a comment in the CMT indicating which page numbers in the RFA or DFA contain service descriptions which clarify that these services are supplemental.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D5A782-B91D-4191-B1AF-AF7DE25B8167}" type="slidenum">
              <a:rPr lang="en-US" altLang="en-US" smtClean="0"/>
              <a:pPr fontAlgn="base">
                <a:spcBef>
                  <a:spcPct val="0"/>
                </a:spcBef>
                <a:spcAft>
                  <a:spcPct val="0"/>
                </a:spcAft>
              </a:pPr>
              <a:t>28</a:t>
            </a:fld>
            <a:endParaRPr lang="en-US" altLang="en-US" dirty="0"/>
          </a:p>
        </p:txBody>
      </p:sp>
    </p:spTree>
    <p:extLst>
      <p:ext uri="{BB962C8B-B14F-4D97-AF65-F5344CB8AC3E}">
        <p14:creationId xmlns:p14="http://schemas.microsoft.com/office/powerpoint/2010/main" val="412029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Tip #3 reminds us that a budget or estimates cannot take the place of the requested expenditure reports or, as we move to the next item, employees’ duties.</a:t>
            </a:r>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29</a:t>
            </a:fld>
            <a:endParaRPr lang="en-US"/>
          </a:p>
        </p:txBody>
      </p:sp>
    </p:spTree>
    <p:extLst>
      <p:ext uri="{BB962C8B-B14F-4D97-AF65-F5344CB8AC3E}">
        <p14:creationId xmlns:p14="http://schemas.microsoft.com/office/powerpoint/2010/main" val="425001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Here are the objectives for today’s presentation: demystify the Migrant Education or ME, Federal Program Monitoring, or FPM Instrument, </a:t>
            </a:r>
            <a:r>
              <a:rPr lang="en-US" altLang="en-US" dirty="0"/>
              <a:t>dimensions, items, and evidence requests.</a:t>
            </a: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This presentation will also discuss answers to frequently asked questions and common pitfalls, demonstrate effective organization of files and evidence, and share FPM tips and tricks for a successful review.</a:t>
            </a:r>
          </a:p>
          <a:p>
            <a:pPr eaLnBrk="1" hangingPunct="1">
              <a:spcBef>
                <a:spcPct val="0"/>
              </a:spcBef>
            </a:pPr>
            <a:endParaRPr lang="en-US" altLang="en-US" dirty="0">
              <a:solidFill>
                <a:srgbClr val="000000"/>
              </a:solidFill>
            </a:endParaRPr>
          </a:p>
          <a:p>
            <a:pPr eaLnBrk="1" hangingPunct="1">
              <a:spcBef>
                <a:spcPct val="0"/>
              </a:spcBef>
            </a:pP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7D8147-B292-4AFA-889F-9CFFE64768BE}"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3</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704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solidFill>
                  <a:srgbClr val="000000"/>
                </a:solidFill>
              </a:rPr>
              <a:t>ME 09: Salaries and Wages.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For ME 09, the reviewer will ask to see a list of all </a:t>
            </a:r>
            <a:r>
              <a:rPr lang="en-US" altLang="en-US" dirty="0" err="1">
                <a:solidFill>
                  <a:srgbClr val="000000"/>
                </a:solidFill>
              </a:rPr>
              <a:t>MEP</a:t>
            </a:r>
            <a:r>
              <a:rPr lang="en-US" altLang="en-US" dirty="0">
                <a:solidFill>
                  <a:srgbClr val="000000"/>
                </a:solidFill>
              </a:rPr>
              <a:t> employees, including “non-contract” or temporary employees, and documentation of full-time and part-time migrant funded employees. Be sure to include all three resource codes: 3060, 3061, and 3110. </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Duty statements of migrant funded employees will be reviewed. When an employee is paid by anything other than </a:t>
            </a:r>
            <a:r>
              <a:rPr lang="en-US" altLang="en-US" dirty="0" err="1">
                <a:solidFill>
                  <a:srgbClr val="000000"/>
                </a:solidFill>
              </a:rPr>
              <a:t>MEP</a:t>
            </a:r>
            <a:r>
              <a:rPr lang="en-US" altLang="en-US" dirty="0">
                <a:solidFill>
                  <a:srgbClr val="000000"/>
                </a:solidFill>
              </a:rPr>
              <a:t> funds, the reviewer will determine if the time and effort records are accurate, and determine if the budget reflects the correct amounts. </a:t>
            </a:r>
            <a:r>
              <a:rPr lang="en-US" altLang="en-US" dirty="0"/>
              <a:t>Many LEAs find these evidence requests complex. The next slides will provide more detailed information to help you avoid any bumps in the road.</a:t>
            </a:r>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30</a:t>
            </a:fld>
            <a:endParaRPr lang="en-US"/>
          </a:p>
        </p:txBody>
      </p:sp>
    </p:spTree>
    <p:extLst>
      <p:ext uri="{BB962C8B-B14F-4D97-AF65-F5344CB8AC3E}">
        <p14:creationId xmlns:p14="http://schemas.microsoft.com/office/powerpoint/2010/main" val="2236097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lvl="1" eaLnBrk="1" hangingPunct="1">
              <a:spcBef>
                <a:spcPct val="0"/>
              </a:spcBef>
            </a:pPr>
            <a:r>
              <a:rPr lang="en-US" altLang="en-US" dirty="0"/>
              <a:t>What is the difference between a job description and a duty statement? Why is that difference important? </a:t>
            </a:r>
          </a:p>
          <a:p>
            <a:pPr lvl="1" eaLnBrk="1" hangingPunct="1">
              <a:spcBef>
                <a:spcPct val="0"/>
              </a:spcBef>
            </a:pPr>
            <a:endParaRPr lang="en-US" altLang="en-US" dirty="0"/>
          </a:p>
          <a:p>
            <a:pPr lvl="1" eaLnBrk="1" hangingPunct="1">
              <a:spcBef>
                <a:spcPct val="0"/>
              </a:spcBef>
            </a:pPr>
            <a:r>
              <a:rPr lang="en-US" altLang="en-US" dirty="0"/>
              <a:t>Duty statements are tailored to a single employee or position, include specific tasks tied to the funding source(s), and indicate specific tasks that are part of a more general job description.</a:t>
            </a:r>
          </a:p>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D6B314-D39F-4456-BC41-722A3648A035}" type="slidenum">
              <a:rPr lang="en-US" altLang="en-US" smtClean="0"/>
              <a:pPr fontAlgn="base">
                <a:spcBef>
                  <a:spcPct val="0"/>
                </a:spcBef>
                <a:spcAft>
                  <a:spcPct val="0"/>
                </a:spcAft>
              </a:pPr>
              <a:t>31</a:t>
            </a:fld>
            <a:endParaRPr lang="en-US" altLang="en-US" dirty="0"/>
          </a:p>
        </p:txBody>
      </p:sp>
    </p:spTree>
    <p:extLst>
      <p:ext uri="{BB962C8B-B14F-4D97-AF65-F5344CB8AC3E}">
        <p14:creationId xmlns:p14="http://schemas.microsoft.com/office/powerpoint/2010/main" val="334182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Now we will move on to time and effort. </a:t>
            </a:r>
          </a:p>
          <a:p>
            <a:pPr eaLnBrk="1" hangingPunct="1">
              <a:spcBef>
                <a:spcPct val="0"/>
              </a:spcBef>
            </a:pPr>
            <a:endParaRPr lang="en-US" altLang="en-US" dirty="0"/>
          </a:p>
          <a:p>
            <a:pPr eaLnBrk="1" hangingPunct="1">
              <a:spcBef>
                <a:spcPct val="0"/>
              </a:spcBef>
            </a:pPr>
            <a:r>
              <a:rPr lang="en-US" altLang="en-US" dirty="0"/>
              <a:t>The type of documents required for the Time and Effort Records evidence request depends on whether the employee is working only with the </a:t>
            </a:r>
            <a:r>
              <a:rPr lang="en-US" altLang="en-US" dirty="0" err="1"/>
              <a:t>MEP</a:t>
            </a:r>
            <a:r>
              <a:rPr lang="en-US" altLang="en-US" dirty="0"/>
              <a:t>, or is working on and paid from a combination of funding sources, including Migrant. For employees working on a single cost objective, such as Migrant Education, a periodic certification is sufficient. </a:t>
            </a:r>
          </a:p>
          <a:p>
            <a:pPr eaLnBrk="1" hangingPunct="1">
              <a:spcBef>
                <a:spcPct val="0"/>
              </a:spcBef>
            </a:pPr>
            <a:r>
              <a:rPr lang="en-US" altLang="en-US" dirty="0"/>
              <a:t>Please note this is required for non-regular or non-contract employees such as summer school teachers. When they are paid for hours outside their regular contract it is not considered multiple cost objectives; each position is viewed separately and thus a periodic certification is sufficient.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32</a:t>
            </a:fld>
            <a:endParaRPr lang="en-US"/>
          </a:p>
        </p:txBody>
      </p:sp>
    </p:spTree>
    <p:extLst>
      <p:ext uri="{BB962C8B-B14F-4D97-AF65-F5344CB8AC3E}">
        <p14:creationId xmlns:p14="http://schemas.microsoft.com/office/powerpoint/2010/main" val="532464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employees working on multiple cost objectives, more documentation is required. They must fill out a Personnel Activity Report or PAR, or its equivalent at least once a month. An example of such an employee would be an office assistant who works 50 percent of the time for the </a:t>
            </a:r>
            <a:r>
              <a:rPr lang="en-US" altLang="en-US" dirty="0" err="1"/>
              <a:t>MEP</a:t>
            </a:r>
            <a:r>
              <a:rPr lang="en-US" altLang="en-US" dirty="0"/>
              <a:t> and 50 percent of the time for special education.</a:t>
            </a:r>
          </a:p>
          <a:p>
            <a:pPr eaLnBrk="1" hangingPunct="1">
              <a:spcBef>
                <a:spcPct val="0"/>
              </a:spcBef>
            </a:pPr>
            <a:endParaRPr lang="en-US" altLang="en-US" dirty="0"/>
          </a:p>
          <a:p>
            <a:pPr eaLnBrk="1" hangingPunct="1">
              <a:spcBef>
                <a:spcPct val="0"/>
              </a:spcBef>
            </a:pPr>
            <a:r>
              <a:rPr lang="en-US" altLang="en-US" dirty="0"/>
              <a:t>Ensure that the document reflects the actual time worked on each duty or task rather than an estimated time schedule. </a:t>
            </a:r>
          </a:p>
          <a:p>
            <a:pPr eaLnBrk="1" hangingPunct="1">
              <a:spcBef>
                <a:spcPct val="0"/>
              </a:spcBef>
            </a:pPr>
            <a:r>
              <a:rPr lang="en-US" altLang="en-US" dirty="0"/>
              <a:t>Additionally every duty performed by the employee must be on the form, not just the duties paid for with Migrant funds.</a:t>
            </a:r>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33</a:t>
            </a:fld>
            <a:endParaRPr lang="en-US"/>
          </a:p>
        </p:txBody>
      </p:sp>
    </p:spTree>
    <p:extLst>
      <p:ext uri="{BB962C8B-B14F-4D97-AF65-F5344CB8AC3E}">
        <p14:creationId xmlns:p14="http://schemas.microsoft.com/office/powerpoint/2010/main" val="181490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you can see a sample certification forms and </a:t>
            </a:r>
            <a:r>
              <a:rPr lang="en-US" altLang="en-US"/>
              <a:t>a sample  </a:t>
            </a:r>
            <a:r>
              <a:rPr lang="en-US" altLang="en-US" dirty="0"/>
              <a:t>PAR document can be found at the link provided. </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00BAA1-1D30-400D-809B-B10726FD9793}"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34</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396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Tip #4: When considering information to be included in time and effort documents, the safest approach is to provide more documentation rather than less.</a:t>
            </a:r>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35</a:t>
            </a:fld>
            <a:endParaRPr lang="en-US"/>
          </a:p>
        </p:txBody>
      </p:sp>
    </p:spTree>
    <p:extLst>
      <p:ext uri="{BB962C8B-B14F-4D97-AF65-F5344CB8AC3E}">
        <p14:creationId xmlns:p14="http://schemas.microsoft.com/office/powerpoint/2010/main" val="175742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Dimension IV is Standards, Assessment, and Accountability.</a:t>
            </a:r>
          </a:p>
          <a:p>
            <a:pPr eaLnBrk="1" hangingPunct="1">
              <a:spcBef>
                <a:spcPct val="0"/>
              </a:spcBef>
            </a:pPr>
            <a:r>
              <a:rPr lang="en-US" altLang="en-US" dirty="0"/>
              <a:t>There is one item in this dimension, ME 10: Evaluation, Assessment, and Effectiveness.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46F3585-1E6A-4A01-9B24-B1EB392881E9}"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36</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8150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statutes regarding evaluation, assessment and effectiveness are crucial to the success of any MEP.</a:t>
            </a:r>
          </a:p>
          <a:p>
            <a:pPr eaLnBrk="1" hangingPunct="1">
              <a:spcBef>
                <a:spcPct val="0"/>
              </a:spcBef>
            </a:pPr>
            <a:endParaRPr lang="en-US" altLang="en-US" dirty="0"/>
          </a:p>
          <a:p>
            <a:pPr eaLnBrk="1" hangingPunct="1">
              <a:spcBef>
                <a:spcPct val="0"/>
              </a:spcBef>
            </a:pPr>
            <a:r>
              <a:rPr lang="en-US" altLang="en-US" dirty="0"/>
              <a:t>What are the key components?</a:t>
            </a:r>
          </a:p>
          <a:p>
            <a:pPr eaLnBrk="1" hangingPunct="1">
              <a:spcBef>
                <a:spcPct val="0"/>
              </a:spcBef>
            </a:pPr>
            <a:endParaRPr lang="en-US" altLang="en-US" dirty="0"/>
          </a:p>
          <a:p>
            <a:pPr marL="743607" lvl="1" indent="-286407" eaLnBrk="1" hangingPunct="1">
              <a:spcBef>
                <a:spcPct val="0"/>
              </a:spcBef>
              <a:buFont typeface="Arial" panose="020B0604020202020204" pitchFamily="34" charset="0"/>
              <a:buChar char="•"/>
            </a:pPr>
            <a:r>
              <a:rPr lang="en-US" altLang="en-US" dirty="0"/>
              <a:t>Determine students’ unique needs</a:t>
            </a:r>
          </a:p>
          <a:p>
            <a:pPr marL="743607" lvl="1" indent="-286407" eaLnBrk="1" hangingPunct="1">
              <a:spcBef>
                <a:spcPct val="0"/>
              </a:spcBef>
              <a:buFont typeface="Arial" panose="020B0604020202020204" pitchFamily="34" charset="0"/>
              <a:buChar char="•"/>
            </a:pPr>
            <a:r>
              <a:rPr lang="en-US" altLang="en-US" dirty="0"/>
              <a:t>Address their unique needs</a:t>
            </a:r>
          </a:p>
          <a:p>
            <a:pPr marL="743607" lvl="1" indent="-286407" eaLnBrk="1" hangingPunct="1">
              <a:spcBef>
                <a:spcPct val="0"/>
              </a:spcBef>
              <a:buFont typeface="Arial" panose="020B0604020202020204" pitchFamily="34" charset="0"/>
              <a:buChar char="•"/>
            </a:pPr>
            <a:r>
              <a:rPr lang="en-US" altLang="en-US" dirty="0"/>
              <a:t>Measure their progress</a:t>
            </a:r>
          </a:p>
          <a:p>
            <a:pPr marL="743607" lvl="1" indent="-286407" eaLnBrk="1" hangingPunct="1">
              <a:spcBef>
                <a:spcPct val="0"/>
              </a:spcBef>
              <a:buFont typeface="Arial" panose="020B0604020202020204" pitchFamily="34" charset="0"/>
              <a:buChar char="•"/>
            </a:pPr>
            <a:r>
              <a:rPr lang="en-US" altLang="en-US" dirty="0"/>
              <a:t>Use data towards continuous improvement</a:t>
            </a:r>
          </a:p>
          <a:p>
            <a:pPr marL="743607" lvl="1" indent="-286407" eaLnBrk="1" hangingPunct="1">
              <a:spcBef>
                <a:spcPct val="0"/>
              </a:spcBef>
              <a:buFont typeface="Arial" panose="020B0604020202020204" pitchFamily="34" charset="0"/>
              <a:buChar char="•"/>
            </a:pPr>
            <a:r>
              <a:rPr lang="en-US" altLang="en-US" dirty="0"/>
              <a:t>Evaluate the effectiveness of programs and services</a:t>
            </a:r>
          </a:p>
          <a:p>
            <a:pPr marL="457200" lvl="1" indent="0" eaLnBrk="1" hangingPunct="1">
              <a:spcBef>
                <a:spcPct val="0"/>
              </a:spcBef>
              <a:buFont typeface="Arial" panose="020B0604020202020204" pitchFamily="34" charset="0"/>
              <a:buNone/>
            </a:pPr>
            <a:r>
              <a:rPr lang="en-US" altLang="en-US" b="1" dirty="0"/>
              <a:t>It’s just good teaching!</a:t>
            </a:r>
          </a:p>
          <a:p>
            <a:pPr eaLnBrk="1" hangingPunct="1">
              <a:spcBef>
                <a:spcPct val="0"/>
              </a:spcBef>
            </a:pPr>
            <a:endParaRPr lang="en-US" altLang="en-US" dirty="0"/>
          </a:p>
          <a:p>
            <a:pPr eaLnBrk="1" hangingPunct="1">
              <a:spcBef>
                <a:spcPct val="0"/>
              </a:spcBef>
            </a:pPr>
            <a:r>
              <a:rPr lang="en-US" altLang="en-US" b="1" dirty="0"/>
              <a:t>The INA/ILP and pre-and post-assessment results are some of the evidence requested to verify this item.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B73328-9E4B-4884-93A0-024F436EB981}"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37</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30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Using the comments section in the CMT, refer to the portion of the RA or DFA describing services to students and parents, by page number. </a:t>
            </a:r>
          </a:p>
          <a:p>
            <a:pPr eaLnBrk="1" hangingPunct="1">
              <a:spcBef>
                <a:spcPct val="0"/>
              </a:spcBef>
            </a:pPr>
            <a:r>
              <a:rPr lang="en-US" altLang="en-US" dirty="0"/>
              <a:t>Next, how INA/ILPs do you need to provide?</a:t>
            </a:r>
          </a:p>
          <a:p>
            <a:pPr eaLnBrk="1" hangingPunct="1">
              <a:spcBef>
                <a:spcPct val="0"/>
              </a:spcBef>
            </a:pPr>
            <a:r>
              <a:rPr lang="en-US" altLang="en-US" dirty="0"/>
              <a:t>Finally, the reviewer will want to see evidence of outcomes and effectiveness by looking at pre/post formative assessment results from a minimum of three programs.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DF3D25-22EB-4A04-B7A6-4094DD8BA2AE}"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38</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68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Dimension V is Staffing and Professional Development.</a:t>
            </a:r>
          </a:p>
          <a:p>
            <a:pPr eaLnBrk="1" hangingPunct="1">
              <a:spcBef>
                <a:spcPct val="0"/>
              </a:spcBef>
            </a:pPr>
            <a:endParaRPr lang="en-US" altLang="en-US" dirty="0"/>
          </a:p>
          <a:p>
            <a:pPr eaLnBrk="1" hangingPunct="1">
              <a:spcBef>
                <a:spcPct val="0"/>
              </a:spcBef>
            </a:pPr>
            <a:r>
              <a:rPr lang="en-US" altLang="en-US" dirty="0"/>
              <a:t>Dimension V contains two items:</a:t>
            </a:r>
          </a:p>
          <a:p>
            <a:pPr eaLnBrk="1" hangingPunct="1">
              <a:spcBef>
                <a:spcPct val="0"/>
              </a:spcBef>
            </a:pPr>
            <a:endParaRPr lang="en-US" altLang="en-US" dirty="0"/>
          </a:p>
          <a:p>
            <a:pPr marL="744659" lvl="1" indent="-286407" eaLnBrk="1" hangingPunct="1">
              <a:spcBef>
                <a:spcPct val="0"/>
              </a:spcBef>
              <a:buFontTx/>
              <a:buChar char="•"/>
            </a:pPr>
            <a:r>
              <a:rPr lang="en-US" altLang="en-US" dirty="0"/>
              <a:t>ME 11: Staffing</a:t>
            </a:r>
          </a:p>
          <a:p>
            <a:pPr marL="744659" lvl="1" indent="-286407" eaLnBrk="1" hangingPunct="1">
              <a:spcBef>
                <a:spcPct val="0"/>
              </a:spcBef>
              <a:buFontTx/>
              <a:buChar char="•"/>
            </a:pPr>
            <a:r>
              <a:rPr lang="en-US" altLang="en-US" dirty="0"/>
              <a:t>ME 12: Professional Development or PD</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4CEF75-3BCB-40D5-867C-021E02E79712}"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39</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95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09550" y="4452938"/>
            <a:ext cx="6591300" cy="470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review consists of a three-part process:</a:t>
            </a:r>
          </a:p>
          <a:p>
            <a:pPr eaLnBrk="1" hangingPunct="1">
              <a:spcBef>
                <a:spcPct val="0"/>
              </a:spcBef>
            </a:pPr>
            <a:endParaRPr lang="en-US" altLang="en-US" dirty="0"/>
          </a:p>
          <a:p>
            <a:pPr eaLnBrk="1" hangingPunct="1">
              <a:spcBef>
                <a:spcPct val="0"/>
              </a:spcBef>
            </a:pPr>
            <a:r>
              <a:rPr lang="en-US" altLang="en-US" dirty="0">
                <a:solidFill>
                  <a:srgbClr val="000000"/>
                </a:solidFill>
              </a:rPr>
              <a:t>Evidence Review Period: During the first part of the review, you will upload evidence to the California Department of Education Monitoring Tool, or CMT for the reviewer to evaluate for compliance. The reviewer will provide feedback in the form of comments. The comments often indicate additional information is required. </a:t>
            </a:r>
            <a:r>
              <a:rPr lang="en-US" altLang="en-US" b="1" dirty="0">
                <a:solidFill>
                  <a:srgbClr val="000000"/>
                </a:solidFill>
              </a:rPr>
              <a:t>It is important to follow timelines for uploading evidence (30 day). </a:t>
            </a:r>
            <a:r>
              <a:rPr lang="en-US" altLang="en-US" b="1" dirty="0"/>
              <a:t>There may be phone communication between the local educational agency, or LEA, and reviewer as well.</a:t>
            </a:r>
          </a:p>
          <a:p>
            <a:pPr eaLnBrk="1" hangingPunct="1">
              <a:spcBef>
                <a:spcPct val="0"/>
              </a:spcBef>
            </a:pPr>
            <a:endParaRPr lang="en-US" altLang="en-US" dirty="0"/>
          </a:p>
          <a:p>
            <a:pPr eaLnBrk="1" hangingPunct="1">
              <a:spcBef>
                <a:spcPct val="0"/>
              </a:spcBef>
            </a:pPr>
            <a:r>
              <a:rPr lang="en-US" altLang="en-US" dirty="0"/>
              <a:t>During the review: Prior to the start of the review, a schedule for the on-site activities will have been put together and confirmed. During the on-site visit, the reviewer will visit the Region or district’s MEP office, observe regional and, if applicable, DSA services, and </a:t>
            </a:r>
            <a:r>
              <a:rPr lang="en-US" altLang="en-US" sz="1400" dirty="0"/>
              <a:t>interview employees funded in whole or in part with ME funds and select parent advisory committee members. </a:t>
            </a:r>
            <a:endParaRPr lang="en-US" altLang="en-US" dirty="0"/>
          </a:p>
          <a:p>
            <a:pPr eaLnBrk="1" hangingPunct="1">
              <a:spcBef>
                <a:spcPct val="0"/>
              </a:spcBef>
            </a:pPr>
            <a:endParaRPr lang="en-US" altLang="en-US" dirty="0"/>
          </a:p>
          <a:p>
            <a:pPr eaLnBrk="1" hangingPunct="1">
              <a:spcBef>
                <a:spcPct val="0"/>
              </a:spcBef>
            </a:pPr>
            <a:r>
              <a:rPr lang="en-US" altLang="en-US" dirty="0"/>
              <a:t>Part Three: The last part is the resolution period, if there are findings. Continue to upload evidence for the reviewer to provide feedback until the legal requirements specified in each of the findings are met. There is a 45 calendar day deadline. An extension may be requested if necessary. Your reviewer will continue to be your main point of contact for this process.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BD0394-5D2E-47F7-930E-C0A711844E11}"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4</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286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701040" y="4473337"/>
            <a:ext cx="5608320" cy="4263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321"/>
            <a:r>
              <a:rPr lang="en-US" altLang="en-US" dirty="0"/>
              <a:t>ME 11: Staffing</a:t>
            </a:r>
          </a:p>
          <a:p>
            <a:pPr defTabSz="913321"/>
            <a:r>
              <a:rPr lang="en-US" altLang="en-US" dirty="0"/>
              <a:t>For this item, a spreadsheet format is the most appropriate way to upload information into the CMT. Looking at the Staff Credentials evidence request, what types of information are required? Aside from the name of the credential, what other information would be important to include?</a:t>
            </a:r>
          </a:p>
          <a:p>
            <a:pPr defTabSz="913321"/>
            <a:endParaRPr lang="en-US" altLang="en-US" dirty="0"/>
          </a:p>
          <a:p>
            <a:pPr marL="746250" lvl="1" indent="-286407" defTabSz="913321" eaLnBrk="1" hangingPunct="1">
              <a:spcBef>
                <a:spcPct val="0"/>
              </a:spcBef>
              <a:buFontTx/>
              <a:buChar char="•"/>
            </a:pPr>
            <a:r>
              <a:rPr lang="en-US" altLang="en-US" dirty="0"/>
              <a:t>Document number</a:t>
            </a:r>
          </a:p>
          <a:p>
            <a:pPr marL="746250" lvl="1" indent="-286407" defTabSz="913321" eaLnBrk="1" hangingPunct="1">
              <a:spcBef>
                <a:spcPct val="0"/>
              </a:spcBef>
              <a:buFontTx/>
              <a:buChar char="•"/>
            </a:pPr>
            <a:r>
              <a:rPr lang="en-US" altLang="en-US" dirty="0"/>
              <a:t>Expiration date</a:t>
            </a:r>
          </a:p>
          <a:p>
            <a:pPr marL="746250" lvl="1" indent="-286407" defTabSz="913321" eaLnBrk="1" hangingPunct="1">
              <a:spcBef>
                <a:spcPct val="0"/>
              </a:spcBef>
              <a:buFontTx/>
              <a:buChar char="•"/>
            </a:pPr>
            <a:r>
              <a:rPr lang="en-US" altLang="en-US" dirty="0"/>
              <a:t>Authorized subjects</a:t>
            </a:r>
          </a:p>
          <a:p>
            <a:pPr marL="746250" lvl="1" indent="-286407" defTabSz="913321" eaLnBrk="1" hangingPunct="1">
              <a:spcBef>
                <a:spcPct val="0"/>
              </a:spcBef>
              <a:buFontTx/>
              <a:buChar char="•"/>
            </a:pPr>
            <a:r>
              <a:rPr lang="en-US" altLang="en-US" dirty="0"/>
              <a:t>Position description</a:t>
            </a:r>
          </a:p>
          <a:p>
            <a:pPr marL="746250" lvl="1" indent="-286407" defTabSz="913321" eaLnBrk="1" hangingPunct="1">
              <a:spcBef>
                <a:spcPct val="0"/>
              </a:spcBef>
              <a:buFontTx/>
              <a:buChar char="•"/>
            </a:pPr>
            <a:r>
              <a:rPr lang="en-US" altLang="en-US" dirty="0"/>
              <a:t>English learner authorization when necessary</a:t>
            </a:r>
          </a:p>
          <a:p>
            <a:pPr marL="459843" lvl="1" defTabSz="913321" eaLnBrk="1" hangingPunct="1">
              <a:spcBef>
                <a:spcPct val="0"/>
              </a:spcBef>
            </a:pPr>
            <a:endParaRPr lang="en-US" altLang="en-US" dirty="0"/>
          </a:p>
          <a:p>
            <a:pPr defTabSz="913321" eaLnBrk="1" hangingPunct="1">
              <a:spcBef>
                <a:spcPct val="0"/>
              </a:spcBef>
            </a:pPr>
            <a:r>
              <a:rPr lang="en-US" altLang="en-US" dirty="0"/>
              <a:t>A spreadsheet template for this information can be found in the CMT under the Resources tab.</a:t>
            </a:r>
          </a:p>
          <a:p>
            <a:pPr defTabSz="913321" eaLnBrk="1" hangingPunct="1">
              <a:spcBef>
                <a:spcPct val="0"/>
              </a:spcBef>
            </a:pPr>
            <a:endParaRPr lang="en-US" altLang="en-US" dirty="0"/>
          </a:p>
          <a:p>
            <a:pPr defTabSz="913321" eaLnBrk="1" hangingPunct="1">
              <a:spcBef>
                <a:spcPct val="0"/>
              </a:spcBef>
            </a:pPr>
            <a:r>
              <a:rPr lang="en-US" altLang="en-US" dirty="0"/>
              <a:t>The second evidence request, Staff Roster: Regular Year and Summer School, is a list of staff, their assignments for regular and summer school and their full-time equivalent percentage charged to MEP funding. </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1775B6-E9CA-4949-9533-780FA8504F93}"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40</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16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ME 12: Professional Development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ME 12 is for PD and encompasses teachers, MEP staff, and I&amp;R staff.</a:t>
            </a:r>
          </a:p>
          <a:p>
            <a:pPr eaLnBrk="1" fontAlgn="auto" hangingPunct="1">
              <a:spcBef>
                <a:spcPts val="0"/>
              </a:spcBef>
              <a:spcAft>
                <a:spcPts val="0"/>
              </a:spcAft>
              <a:defRPr/>
            </a:pPr>
            <a:r>
              <a:rPr lang="en-US" dirty="0"/>
              <a:t>For I&amp;R staff, note evidence of the region’s or DFD’s SEA reviewer attending state training is required.</a:t>
            </a:r>
          </a:p>
          <a:p>
            <a:pPr eaLnBrk="1" fontAlgn="auto" hangingPunct="1">
              <a:spcBef>
                <a:spcPts val="0"/>
              </a:spcBef>
              <a:spcAft>
                <a:spcPts val="0"/>
              </a:spcAft>
              <a:defRPr/>
            </a:pPr>
            <a:r>
              <a:rPr lang="en-US" dirty="0"/>
              <a:t>Regions and LEAs are required to provide </a:t>
            </a:r>
            <a:r>
              <a:rPr lang="en-US" b="0" dirty="0"/>
              <a:t>support</a:t>
            </a:r>
            <a:r>
              <a:rPr lang="en-US" dirty="0"/>
              <a:t> and comprehensive </a:t>
            </a:r>
            <a:r>
              <a:rPr lang="en-US" b="0" dirty="0"/>
              <a:t>PD programs</a:t>
            </a:r>
            <a:r>
              <a:rPr lang="en-US" b="1" dirty="0"/>
              <a:t>. </a:t>
            </a:r>
            <a:r>
              <a:rPr lang="en-US" dirty="0"/>
              <a:t>When considering PD evidence, there are two important aspects:</a:t>
            </a:r>
          </a:p>
          <a:p>
            <a:pPr eaLnBrk="1" fontAlgn="auto" hangingPunct="1">
              <a:spcBef>
                <a:spcPts val="0"/>
              </a:spcBef>
              <a:spcAft>
                <a:spcPts val="0"/>
              </a:spcAft>
              <a:defRPr/>
            </a:pPr>
            <a:endParaRPr lang="en-US" dirty="0"/>
          </a:p>
          <a:p>
            <a:pPr marL="686794" lvl="1" indent="-228542" eaLnBrk="1" fontAlgn="auto" hangingPunct="1">
              <a:spcBef>
                <a:spcPts val="0"/>
              </a:spcBef>
              <a:spcAft>
                <a:spcPts val="0"/>
              </a:spcAft>
              <a:buFont typeface="+mj-lt"/>
              <a:buAutoNum type="arabicPeriod"/>
              <a:defRPr/>
            </a:pPr>
            <a:r>
              <a:rPr lang="en-US" dirty="0"/>
              <a:t>The PD itself has occurred and staff attended, and</a:t>
            </a:r>
          </a:p>
          <a:p>
            <a:pPr marL="686794" lvl="1" indent="-228542" eaLnBrk="1" fontAlgn="auto" hangingPunct="1">
              <a:spcBef>
                <a:spcPts val="0"/>
              </a:spcBef>
              <a:spcAft>
                <a:spcPts val="0"/>
              </a:spcAft>
              <a:buFont typeface="+mj-lt"/>
              <a:buAutoNum type="arabicPeriod"/>
              <a:defRPr/>
            </a:pPr>
            <a:r>
              <a:rPr lang="en-US" dirty="0"/>
              <a:t>Staff are implementing what they learned in the PD.</a:t>
            </a:r>
          </a:p>
          <a:p>
            <a:pPr marL="228542" indent="-228542"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r>
              <a:rPr lang="en-US" dirty="0"/>
              <a:t>What are some examples of evidence of staff implementing knowledge and strategies learned in PD? </a:t>
            </a:r>
            <a:r>
              <a:rPr lang="en-US" b="1" dirty="0"/>
              <a:t>Walk through notes,  meeting minutes, agendas email, etc.</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94C4E5-3FE1-4011-B0AE-12C7BB93B58F}" type="slidenum">
              <a:rPr lang="en-US" altLang="en-US" smtClean="0"/>
              <a:pPr fontAlgn="base">
                <a:spcBef>
                  <a:spcPct val="0"/>
                </a:spcBef>
                <a:spcAft>
                  <a:spcPct val="0"/>
                </a:spcAft>
              </a:pPr>
              <a:t>41</a:t>
            </a:fld>
            <a:endParaRPr lang="en-US" altLang="en-US" dirty="0"/>
          </a:p>
        </p:txBody>
      </p:sp>
    </p:spTree>
    <p:extLst>
      <p:ext uri="{BB962C8B-B14F-4D97-AF65-F5344CB8AC3E}">
        <p14:creationId xmlns:p14="http://schemas.microsoft.com/office/powerpoint/2010/main" val="3744843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040" y="4473337"/>
            <a:ext cx="5608320" cy="4195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ME 12, there are three evidence requests. This is because PD sessions for I&amp;R staff are broken out into a separate request. What types of documents are evidence that PD has occurred? Records of PD for both the I&amp;R evidence request and the Teachers/Staff evidence request should be agendas, calendars, certificates, sign-in sheets, minutes, </a:t>
            </a:r>
            <a:r>
              <a:rPr lang="en-US" altLang="en-US" b="1" dirty="0"/>
              <a:t>virtual meeting access information</a:t>
            </a:r>
            <a:r>
              <a:rPr lang="en-US" altLang="en-US" dirty="0"/>
              <a:t>, and/or training materials. </a:t>
            </a:r>
          </a:p>
          <a:p>
            <a:pPr eaLnBrk="1" hangingPunct="1">
              <a:spcBef>
                <a:spcPct val="0"/>
              </a:spcBef>
            </a:pPr>
            <a:endParaRPr lang="en-US" altLang="en-US" b="1" dirty="0"/>
          </a:p>
          <a:p>
            <a:pPr eaLnBrk="1" hangingPunct="1">
              <a:spcBef>
                <a:spcPct val="0"/>
              </a:spcBef>
            </a:pPr>
            <a:r>
              <a:rPr lang="en-US" altLang="en-US" dirty="0"/>
              <a:t>What type of evidence shows the PD is actually being implemented?</a:t>
            </a:r>
          </a:p>
          <a:p>
            <a:pPr eaLnBrk="1" hangingPunct="1">
              <a:spcBef>
                <a:spcPct val="0"/>
              </a:spcBef>
            </a:pPr>
            <a:r>
              <a:rPr lang="en-US" altLang="en-US" dirty="0"/>
              <a:t>Evidence for this item requires at least two samples of completed observations of grade-level core academic subjects, in which specific techniques to support migratory children, which are taught in PD, are implemented in the classroom, in grade-level core academic subjects. </a:t>
            </a:r>
          </a:p>
          <a:p>
            <a:pPr eaLnBrk="1" hangingPunct="1">
              <a:spcBef>
                <a:spcPct val="0"/>
              </a:spcBef>
            </a:pPr>
            <a:endParaRPr lang="en-US" altLang="en-US" dirty="0"/>
          </a:p>
          <a:p>
            <a:pPr eaLnBrk="1" hangingPunct="1">
              <a:spcBef>
                <a:spcPct val="0"/>
              </a:spcBef>
            </a:pPr>
            <a:r>
              <a:rPr lang="en-US" altLang="en-US" dirty="0"/>
              <a:t>The focus for all of this evidence is to show the PD provided addresses the unique needs of migratory children. </a:t>
            </a:r>
          </a:p>
          <a:p>
            <a:pPr eaLnBrk="1" hangingPunct="1">
              <a:spcBef>
                <a:spcPct val="0"/>
              </a:spcBef>
            </a:pPr>
            <a:endParaRPr lang="es-MX" alt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D90C31-AD89-4DAF-9F71-E9242052E0E2}" type="slidenum">
              <a:rPr lang="en-US" altLang="en-US" smtClean="0"/>
              <a:pPr fontAlgn="base">
                <a:spcBef>
                  <a:spcPct val="0"/>
                </a:spcBef>
                <a:spcAft>
                  <a:spcPct val="0"/>
                </a:spcAft>
              </a:pPr>
              <a:t>42</a:t>
            </a:fld>
            <a:endParaRPr lang="en-US" altLang="en-US" dirty="0"/>
          </a:p>
        </p:txBody>
      </p:sp>
    </p:spTree>
    <p:extLst>
      <p:ext uri="{BB962C8B-B14F-4D97-AF65-F5344CB8AC3E}">
        <p14:creationId xmlns:p14="http://schemas.microsoft.com/office/powerpoint/2010/main" val="214008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Tip #5 addresses organization of comments in the CMT. Doing this correctly makes it easier for both you and the reviewer to review everything relevant to a particular item.</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DB24C5-0F7B-4499-8A69-E3343AD45BD1}" type="slidenum">
              <a:rPr lang="en-US" altLang="en-US" smtClean="0"/>
              <a:pPr fontAlgn="base">
                <a:spcBef>
                  <a:spcPct val="0"/>
                </a:spcBef>
                <a:spcAft>
                  <a:spcPct val="0"/>
                </a:spcAft>
              </a:pPr>
              <a:t>43</a:t>
            </a:fld>
            <a:endParaRPr lang="en-US" altLang="en-US" dirty="0"/>
          </a:p>
        </p:txBody>
      </p:sp>
    </p:spTree>
    <p:extLst>
      <p:ext uri="{BB962C8B-B14F-4D97-AF65-F5344CB8AC3E}">
        <p14:creationId xmlns:p14="http://schemas.microsoft.com/office/powerpoint/2010/main" val="989246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Dimension VI is Opportunity and Equal Educational Access.</a:t>
            </a:r>
          </a:p>
          <a:p>
            <a:pPr eaLnBrk="1" hangingPunct="1">
              <a:spcBef>
                <a:spcPct val="0"/>
              </a:spcBef>
            </a:pPr>
            <a:endParaRPr lang="en-US" altLang="en-US" dirty="0"/>
          </a:p>
          <a:p>
            <a:pPr eaLnBrk="1" hangingPunct="1">
              <a:spcBef>
                <a:spcPct val="0"/>
              </a:spcBef>
            </a:pPr>
            <a:r>
              <a:rPr lang="en-US" altLang="en-US" dirty="0"/>
              <a:t>Dimension VI contains one item: </a:t>
            </a:r>
          </a:p>
          <a:p>
            <a:pPr eaLnBrk="1" hangingPunct="1">
              <a:spcBef>
                <a:spcPct val="0"/>
              </a:spcBef>
            </a:pPr>
            <a:endParaRPr lang="en-US" altLang="en-US" dirty="0"/>
          </a:p>
          <a:p>
            <a:pPr marL="744659" lvl="1" indent="-286407" eaLnBrk="1" hangingPunct="1">
              <a:spcBef>
                <a:spcPct val="0"/>
              </a:spcBef>
              <a:buFontTx/>
              <a:buChar char="•"/>
            </a:pPr>
            <a:r>
              <a:rPr lang="en-US" altLang="en-US" dirty="0"/>
              <a:t>ME 13: Equal Opportunity.</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4CF872-F009-43B8-B22E-2EADA3866475}"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44</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899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ME 13 is called Equal Opportunity.</a:t>
            </a:r>
          </a:p>
          <a:p>
            <a:pPr eaLnBrk="1" hangingPunct="1">
              <a:spcBef>
                <a:spcPct val="0"/>
              </a:spcBef>
            </a:pPr>
            <a:endParaRPr lang="en-US" altLang="en-US" dirty="0"/>
          </a:p>
          <a:p>
            <a:pPr eaLnBrk="1" hangingPunct="1">
              <a:spcBef>
                <a:spcPct val="0"/>
              </a:spcBef>
            </a:pPr>
            <a:r>
              <a:rPr lang="en-US" altLang="en-US" dirty="0"/>
              <a:t>There are six evidence requests for this item. Three are quite straightforward and the other three will require a more detailed explanation. The first two requests are the page numbers in the </a:t>
            </a:r>
            <a:r>
              <a:rPr lang="en-US" altLang="en-US" dirty="0" err="1"/>
              <a:t>DSA</a:t>
            </a:r>
            <a:r>
              <a:rPr lang="en-US" altLang="en-US" dirty="0"/>
              <a:t> and RA or </a:t>
            </a:r>
            <a:r>
              <a:rPr lang="en-US" altLang="en-US" dirty="0" err="1"/>
              <a:t>DFA</a:t>
            </a:r>
            <a:r>
              <a:rPr lang="en-US" altLang="en-US" dirty="0"/>
              <a:t>, which can be posted in comments. The fourth request is a report generated in the Migrant Student Information Network, or </a:t>
            </a:r>
            <a:r>
              <a:rPr lang="en-US" altLang="en-US" dirty="0" err="1"/>
              <a:t>MSIN</a:t>
            </a:r>
            <a:r>
              <a:rPr lang="en-US" altLang="en-US" dirty="0"/>
              <a:t>.</a:t>
            </a:r>
          </a:p>
          <a:p>
            <a:pPr eaLnBrk="1" hangingPunct="1">
              <a:spcBef>
                <a:spcPct val="0"/>
              </a:spcBef>
            </a:pPr>
            <a:r>
              <a:rPr lang="en-US" altLang="en-US" dirty="0"/>
              <a:t>More complex evidence requests are the ones with an asterisk on the slide. These are:</a:t>
            </a:r>
          </a:p>
          <a:p>
            <a:pPr eaLnBrk="1" hangingPunct="1">
              <a:spcBef>
                <a:spcPct val="0"/>
              </a:spcBef>
            </a:pPr>
            <a:endParaRPr lang="en-US" altLang="en-US" dirty="0"/>
          </a:p>
          <a:p>
            <a:pPr marL="747841" lvl="1" indent="-289590" eaLnBrk="1" hangingPunct="1">
              <a:spcBef>
                <a:spcPct val="0"/>
              </a:spcBef>
              <a:buFontTx/>
              <a:buChar char="•"/>
            </a:pPr>
            <a:r>
              <a:rPr lang="en-US" altLang="en-US" dirty="0">
                <a:solidFill>
                  <a:srgbClr val="000000"/>
                </a:solidFill>
              </a:rPr>
              <a:t>Lesson Plans for Services to Migrant Children</a:t>
            </a:r>
          </a:p>
          <a:p>
            <a:pPr marL="747841" lvl="1" indent="-289590" eaLnBrk="1" hangingPunct="1">
              <a:spcBef>
                <a:spcPct val="0"/>
              </a:spcBef>
              <a:buFontTx/>
              <a:buChar char="•"/>
            </a:pPr>
            <a:r>
              <a:rPr lang="en-US" altLang="en-US" dirty="0">
                <a:solidFill>
                  <a:srgbClr val="000000"/>
                </a:solidFill>
              </a:rPr>
              <a:t>Regular and Summer School Daily Schedules</a:t>
            </a:r>
          </a:p>
          <a:p>
            <a:pPr marL="747841" lvl="1" indent="-289590" eaLnBrk="1" hangingPunct="1">
              <a:spcBef>
                <a:spcPct val="0"/>
              </a:spcBef>
              <a:buFontTx/>
              <a:buChar char="•"/>
            </a:pPr>
            <a:r>
              <a:rPr lang="en-US" altLang="en-US" dirty="0">
                <a:solidFill>
                  <a:srgbClr val="000000"/>
                </a:solidFill>
              </a:rPr>
              <a:t>Sample Transfer Records from Migrant Student Information Exchange or </a:t>
            </a:r>
            <a:r>
              <a:rPr lang="en-US" altLang="en-US" dirty="0" err="1">
                <a:solidFill>
                  <a:srgbClr val="000000"/>
                </a:solidFill>
              </a:rPr>
              <a:t>MSIX</a:t>
            </a:r>
            <a:r>
              <a:rPr lang="en-US" altLang="en-US" dirty="0">
                <a:solidFill>
                  <a:srgbClr val="000000"/>
                </a:solidFill>
              </a:rPr>
              <a:t> Data System</a:t>
            </a:r>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45</a:t>
            </a:fld>
            <a:endParaRPr lang="en-US"/>
          </a:p>
        </p:txBody>
      </p:sp>
    </p:spTree>
    <p:extLst>
      <p:ext uri="{BB962C8B-B14F-4D97-AF65-F5344CB8AC3E}">
        <p14:creationId xmlns:p14="http://schemas.microsoft.com/office/powerpoint/2010/main" val="489848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Look at the evidence request description and instructions for the lesson plans.</a:t>
            </a:r>
          </a:p>
          <a:p>
            <a:pPr eaLnBrk="1" hangingPunct="1">
              <a:spcBef>
                <a:spcPct val="0"/>
              </a:spcBef>
            </a:pPr>
            <a:endParaRPr lang="en-US" altLang="en-US" dirty="0"/>
          </a:p>
          <a:p>
            <a:pPr eaLnBrk="1" hangingPunct="1">
              <a:spcBef>
                <a:spcPct val="0"/>
              </a:spcBef>
            </a:pPr>
            <a:r>
              <a:rPr lang="en-US" altLang="en-US" dirty="0"/>
              <a:t>How many documents are requested? Remember, evidence requests are suggestions.</a:t>
            </a:r>
          </a:p>
          <a:p>
            <a:pPr eaLnBrk="1" hangingPunct="1">
              <a:spcBef>
                <a:spcPct val="0"/>
              </a:spcBef>
            </a:pPr>
            <a:endParaRPr lang="en-US" altLang="en-US" dirty="0"/>
          </a:p>
          <a:p>
            <a:pPr marL="733521" lvl="1" indent="-275270" eaLnBrk="1" hangingPunct="1">
              <a:spcBef>
                <a:spcPct val="0"/>
              </a:spcBef>
              <a:buFontTx/>
              <a:buChar char="•"/>
            </a:pPr>
            <a:r>
              <a:rPr lang="en-US" altLang="en-US" dirty="0"/>
              <a:t>Three for before school</a:t>
            </a:r>
          </a:p>
          <a:p>
            <a:pPr marL="733521" lvl="1" indent="-275270" eaLnBrk="1" hangingPunct="1">
              <a:spcBef>
                <a:spcPct val="0"/>
              </a:spcBef>
              <a:buFontTx/>
              <a:buChar char="•"/>
            </a:pPr>
            <a:r>
              <a:rPr lang="en-US" altLang="en-US" dirty="0"/>
              <a:t>Three for after school</a:t>
            </a:r>
          </a:p>
          <a:p>
            <a:pPr marL="733521" lvl="1" indent="-275270" eaLnBrk="1" hangingPunct="1">
              <a:spcBef>
                <a:spcPct val="0"/>
              </a:spcBef>
              <a:buFontTx/>
              <a:buChar char="•"/>
            </a:pPr>
            <a:r>
              <a:rPr lang="en-US" altLang="en-US" dirty="0"/>
              <a:t>Three for summer school</a:t>
            </a:r>
          </a:p>
          <a:p>
            <a:pPr eaLnBrk="1" hangingPunct="1">
              <a:spcBef>
                <a:spcPct val="0"/>
              </a:spcBef>
            </a:pPr>
            <a:endParaRPr lang="en-US" altLang="en-US" dirty="0"/>
          </a:p>
          <a:p>
            <a:pPr eaLnBrk="1" hangingPunct="1">
              <a:spcBef>
                <a:spcPct val="0"/>
              </a:spcBef>
            </a:pPr>
            <a:r>
              <a:rPr lang="en-US" altLang="en-US" dirty="0"/>
              <a:t>What additional information must be included?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46</a:t>
            </a:fld>
            <a:endParaRPr lang="en-US"/>
          </a:p>
        </p:txBody>
      </p:sp>
    </p:spTree>
    <p:extLst>
      <p:ext uri="{BB962C8B-B14F-4D97-AF65-F5344CB8AC3E}">
        <p14:creationId xmlns:p14="http://schemas.microsoft.com/office/powerpoint/2010/main" val="3035302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 all programs in Title I, LEAs must demonstrate comparability among programs, services, and schools which benefit from services and those that do not.</a:t>
            </a:r>
          </a:p>
          <a:p>
            <a:pPr eaLnBrk="1" hangingPunct="1">
              <a:spcBef>
                <a:spcPct val="0"/>
              </a:spcBef>
            </a:pPr>
            <a:endParaRPr lang="en-US" altLang="en-US" dirty="0"/>
          </a:p>
          <a:p>
            <a:pPr eaLnBrk="1" hangingPunct="1">
              <a:spcBef>
                <a:spcPct val="0"/>
              </a:spcBef>
            </a:pPr>
            <a:r>
              <a:rPr lang="en-US" altLang="en-US" dirty="0"/>
              <a:t>Provide the documents listed in the Description for this evidence request.</a:t>
            </a:r>
          </a:p>
          <a:p>
            <a:pPr eaLnBrk="1" hangingPunct="1">
              <a:spcBef>
                <a:spcPct val="0"/>
              </a:spcBef>
            </a:pPr>
            <a:endParaRPr lang="en-US" altLang="en-US" dirty="0"/>
          </a:p>
          <a:p>
            <a:pPr eaLnBrk="1" hangingPunct="1">
              <a:spcBef>
                <a:spcPct val="0"/>
              </a:spcBef>
            </a:pPr>
            <a:r>
              <a:rPr lang="en-US" altLang="en-US" dirty="0"/>
              <a:t>NOTE: If your county office of education or district is also undergoing a Title I, Part A, known as Compensatory Education, program review as part of this school year’s FPM cycle, then you do not need to provide any evidence for this evidence request unless a finding has already been issued.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47</a:t>
            </a:fld>
            <a:endParaRPr lang="en-US"/>
          </a:p>
        </p:txBody>
      </p:sp>
    </p:spTree>
    <p:extLst>
      <p:ext uri="{BB962C8B-B14F-4D97-AF65-F5344CB8AC3E}">
        <p14:creationId xmlns:p14="http://schemas.microsoft.com/office/powerpoint/2010/main" val="2705825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Look at the evidence request description and instructions for </a:t>
            </a:r>
            <a:r>
              <a:rPr lang="en-US" altLang="en-US" dirty="0" err="1"/>
              <a:t>MSIX</a:t>
            </a:r>
            <a:r>
              <a:rPr lang="en-US" altLang="en-US" dirty="0"/>
              <a:t> transfer records.</a:t>
            </a:r>
          </a:p>
          <a:p>
            <a:pPr eaLnBrk="1" hangingPunct="1">
              <a:spcBef>
                <a:spcPct val="0"/>
              </a:spcBef>
            </a:pPr>
            <a:endParaRPr lang="en-US" altLang="en-US" dirty="0"/>
          </a:p>
          <a:p>
            <a:pPr eaLnBrk="1" hangingPunct="1">
              <a:spcBef>
                <a:spcPct val="0"/>
              </a:spcBef>
            </a:pPr>
            <a:r>
              <a:rPr lang="en-US" altLang="en-US" dirty="0"/>
              <a:t>How many documents are requested?</a:t>
            </a:r>
          </a:p>
          <a:p>
            <a:pPr eaLnBrk="1" hangingPunct="1">
              <a:spcBef>
                <a:spcPct val="0"/>
              </a:spcBef>
            </a:pPr>
            <a:endParaRPr lang="en-US" altLang="en-US" dirty="0"/>
          </a:p>
          <a:p>
            <a:pPr marL="733521" lvl="1" indent="-275270" eaLnBrk="1" hangingPunct="1">
              <a:spcBef>
                <a:spcPct val="0"/>
              </a:spcBef>
              <a:buFontTx/>
              <a:buChar char="•"/>
            </a:pPr>
            <a:r>
              <a:rPr lang="en-US" altLang="en-US" dirty="0"/>
              <a:t>Three samples of </a:t>
            </a:r>
            <a:r>
              <a:rPr lang="en-US" altLang="en-US" dirty="0" err="1"/>
              <a:t>MSIX</a:t>
            </a:r>
            <a:r>
              <a:rPr lang="en-US" altLang="en-US" dirty="0"/>
              <a:t> usage</a:t>
            </a:r>
          </a:p>
          <a:p>
            <a:pPr marL="733521" lvl="1" indent="-275270" eaLnBrk="1" hangingPunct="1">
              <a:spcBef>
                <a:spcPct val="0"/>
              </a:spcBef>
              <a:buFontTx/>
              <a:buChar char="•"/>
            </a:pPr>
            <a:r>
              <a:rPr lang="en-US" altLang="en-US" dirty="0"/>
              <a:t>One list of staff trained in </a:t>
            </a:r>
            <a:r>
              <a:rPr lang="en-US" altLang="en-US" dirty="0" err="1"/>
              <a:t>MSIX</a:t>
            </a:r>
            <a:endParaRPr lang="en-US" altLang="en-US" dirty="0"/>
          </a:p>
          <a:p>
            <a:pPr eaLnBrk="1" hangingPunct="1">
              <a:spcBef>
                <a:spcPct val="0"/>
              </a:spcBef>
            </a:pPr>
            <a:endParaRPr lang="en-US" altLang="en-US" dirty="0"/>
          </a:p>
          <a:p>
            <a:pPr eaLnBrk="1" hangingPunct="1">
              <a:spcBef>
                <a:spcPct val="0"/>
              </a:spcBef>
            </a:pPr>
            <a:r>
              <a:rPr lang="en-US" altLang="en-US" dirty="0"/>
              <a:t>What are some examples of </a:t>
            </a:r>
            <a:r>
              <a:rPr lang="en-US" altLang="en-US" dirty="0" err="1"/>
              <a:t>MSIX</a:t>
            </a:r>
            <a:r>
              <a:rPr lang="en-US" altLang="en-US" dirty="0"/>
              <a:t> usage?</a:t>
            </a:r>
          </a:p>
          <a:p>
            <a:pPr eaLnBrk="1" hangingPunct="1">
              <a:spcBef>
                <a:spcPct val="0"/>
              </a:spcBef>
            </a:pPr>
            <a:r>
              <a:rPr lang="en-US" altLang="en-US" b="1" dirty="0"/>
              <a:t>Data requests, move notifications, email confirmations.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48</a:t>
            </a:fld>
            <a:endParaRPr lang="en-US"/>
          </a:p>
        </p:txBody>
      </p:sp>
    </p:spTree>
    <p:extLst>
      <p:ext uri="{BB962C8B-B14F-4D97-AF65-F5344CB8AC3E}">
        <p14:creationId xmlns:p14="http://schemas.microsoft.com/office/powerpoint/2010/main" val="3664624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Dimension VII is Teaching and Learning.</a:t>
            </a:r>
          </a:p>
          <a:p>
            <a:pPr eaLnBrk="1" hangingPunct="1">
              <a:spcBef>
                <a:spcPct val="0"/>
              </a:spcBef>
            </a:pPr>
            <a:endParaRPr lang="en-US" altLang="en-US" dirty="0"/>
          </a:p>
          <a:p>
            <a:pPr eaLnBrk="1" hangingPunct="1">
              <a:spcBef>
                <a:spcPct val="0"/>
              </a:spcBef>
            </a:pPr>
            <a:r>
              <a:rPr lang="en-US" altLang="en-US" dirty="0"/>
              <a:t>Dimension VII contains two items:</a:t>
            </a:r>
          </a:p>
          <a:p>
            <a:pPr eaLnBrk="1" hangingPunct="1">
              <a:spcBef>
                <a:spcPct val="0"/>
              </a:spcBef>
            </a:pPr>
            <a:endParaRPr lang="en-US" altLang="en-US" dirty="0"/>
          </a:p>
          <a:p>
            <a:pPr marL="744659" lvl="1" indent="-286407" eaLnBrk="1" hangingPunct="1">
              <a:spcBef>
                <a:spcPct val="0"/>
              </a:spcBef>
              <a:buFontTx/>
              <a:buChar char="•"/>
            </a:pPr>
            <a:r>
              <a:rPr lang="en-US" altLang="en-US" dirty="0"/>
              <a:t>ME 14: Educational and Other Services</a:t>
            </a:r>
          </a:p>
          <a:p>
            <a:pPr marL="744659" lvl="1" indent="-286407" eaLnBrk="1" hangingPunct="1">
              <a:spcBef>
                <a:spcPct val="0"/>
              </a:spcBef>
              <a:buFontTx/>
              <a:buChar char="•"/>
            </a:pPr>
            <a:r>
              <a:rPr lang="en-US" altLang="en-US" dirty="0"/>
              <a:t>ME 15: Identification, Recruitment, and Quality Control.</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CF84D-9B5F-45B7-9387-40C2A9D3B285}"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49</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03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Here is the contact information for the Multilingual Support Division staff who work with and oversee compliance for Migrant Education programs. </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5</a:t>
            </a:fld>
            <a:endParaRPr lang="en-US"/>
          </a:p>
        </p:txBody>
      </p:sp>
    </p:spTree>
    <p:extLst>
      <p:ext uri="{BB962C8B-B14F-4D97-AF65-F5344CB8AC3E}">
        <p14:creationId xmlns:p14="http://schemas.microsoft.com/office/powerpoint/2010/main" val="1539632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594292" y="4462209"/>
            <a:ext cx="5821819" cy="4823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14: Educational and Other Services</a:t>
            </a:r>
          </a:p>
          <a:p>
            <a:pPr eaLnBrk="1" hangingPunct="1">
              <a:spcBef>
                <a:spcPct val="0"/>
              </a:spcBef>
            </a:pPr>
            <a:endParaRPr lang="en-US" altLang="en-US" dirty="0"/>
          </a:p>
          <a:p>
            <a:pPr eaLnBrk="1" hangingPunct="1">
              <a:spcBef>
                <a:spcPct val="0"/>
              </a:spcBef>
            </a:pPr>
            <a:r>
              <a:rPr lang="en-US" altLang="en-US" dirty="0"/>
              <a:t>The focus of Item ME 14 is how the MEP and LEA are providing a full range of services based individualized learning plans or ILPs and priority for services. There are four evidence requests. The first one is Coordination with Other State and Federal Programs. Consider meetings or events where Migrant staff was invited alongside staff from other state or federal programs as evidence.</a:t>
            </a:r>
          </a:p>
          <a:p>
            <a:pPr eaLnBrk="1" hangingPunct="1">
              <a:spcBef>
                <a:spcPct val="0"/>
              </a:spcBef>
            </a:pPr>
            <a:endParaRPr lang="en-US" altLang="en-US" dirty="0"/>
          </a:p>
          <a:p>
            <a:pPr eaLnBrk="1" hangingPunct="1">
              <a:spcBef>
                <a:spcPct val="0"/>
              </a:spcBef>
            </a:pPr>
            <a:r>
              <a:rPr lang="en-US" altLang="en-US" dirty="0"/>
              <a:t>For the second evidence request, Cumulative Records of Migratory Children, the reviewer will select a few students from the list of migratory children attending the school being visited. During the on-site visit at the school, the reviewer will request to see the cumulative files of the students selected.</a:t>
            </a:r>
          </a:p>
          <a:p>
            <a:pPr eaLnBrk="1" hangingPunct="1">
              <a:spcBef>
                <a:spcPct val="0"/>
              </a:spcBef>
            </a:pPr>
            <a:endParaRPr lang="en-US" altLang="en-US" dirty="0"/>
          </a:p>
          <a:p>
            <a:pPr eaLnBrk="1" hangingPunct="1">
              <a:spcBef>
                <a:spcPct val="0"/>
              </a:spcBef>
            </a:pPr>
            <a:endParaRPr lang="en-US"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858C75-15E3-4EEF-B33C-306C98CEB05D}"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50</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3763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the INA/ILP evidence request, the reviewer may identify, using the provided list of migratory children enrolled in the sample school(s), which ILPs for students at different grade levels to upload. This is the same evidence request as ME 10. Uploaded documents are automatically linked to both items.</a:t>
            </a:r>
          </a:p>
          <a:p>
            <a:pPr eaLnBrk="1" hangingPunct="1">
              <a:spcBef>
                <a:spcPct val="0"/>
              </a:spcBef>
            </a:pPr>
            <a:endParaRPr lang="en-US" altLang="en-US" dirty="0"/>
          </a:p>
          <a:p>
            <a:pPr defTabSz="916503" eaLnBrk="1" hangingPunct="1">
              <a:spcBef>
                <a:spcPct val="0"/>
              </a:spcBef>
              <a:defRPr/>
            </a:pPr>
            <a:r>
              <a:rPr lang="en-US" altLang="en-US" dirty="0"/>
              <a:t>For the fourth evidence request, Priority For Services, or PFS Records and Student services, provide attendance records for instructional services with PFS students identified. Also provide a narrative of how your region or DFD tags newly arrived PFS students and gives them priority for participation in services. Consider, in writing this explanation, that the report available in MSIN is always at least one year old.</a:t>
            </a:r>
          </a:p>
          <a:p>
            <a:pPr eaLnBrk="1" hangingPunct="1">
              <a:spcBef>
                <a:spcPct val="0"/>
              </a:spcBef>
            </a:pPr>
            <a:endParaRPr lang="en-US" altLang="en-US" dirty="0"/>
          </a:p>
          <a:p>
            <a:pPr eaLnBrk="1" hangingPunct="1">
              <a:spcBef>
                <a:spcPct val="0"/>
              </a:spcBef>
            </a:pPr>
            <a:r>
              <a:rPr lang="en-US" altLang="en-US" dirty="0"/>
              <a:t>How are PFS students identified and prioritized aside from the report in MSIN? </a:t>
            </a:r>
          </a:p>
          <a:p>
            <a:pPr eaLnBrk="1" hangingPunct="1">
              <a:spcBef>
                <a:spcPct val="0"/>
              </a:spcBef>
            </a:pPr>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62EBB9-4F8A-409A-A274-45757073AA26}"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51</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576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ME 15: Identification, Recruitment, and Quality Control</a:t>
            </a:r>
          </a:p>
          <a:p>
            <a:pPr eaLnBrk="1" hangingPunct="1">
              <a:spcBef>
                <a:spcPct val="0"/>
              </a:spcBef>
            </a:pPr>
            <a:endParaRPr lang="en-US" altLang="en-US" dirty="0"/>
          </a:p>
          <a:p>
            <a:pPr eaLnBrk="1" hangingPunct="1">
              <a:spcBef>
                <a:spcPct val="0"/>
              </a:spcBef>
            </a:pPr>
            <a:r>
              <a:rPr lang="en-US" altLang="en-US" dirty="0"/>
              <a:t>There are four evidence requests for ME 15. The first one is: Annual Evaluation of I&amp;R staff.  The evidence you upload should demonstrate you are implementing the system for supervision and evaluation of I&amp;R staff described in your I&amp;R Quality Control Plan. Provide evidence for each I&amp;R staff member dated within the last calendar year. Formal or informal examples of evaluations and supervision are both acceptable.</a:t>
            </a:r>
          </a:p>
          <a:p>
            <a:pPr eaLnBrk="1" hangingPunct="1">
              <a:spcBef>
                <a:spcPct val="0"/>
              </a:spcBef>
            </a:pPr>
            <a:endParaRPr lang="en-US" altLang="en-US" dirty="0"/>
          </a:p>
          <a:p>
            <a:pPr eaLnBrk="1" hangingPunct="1">
              <a:spcBef>
                <a:spcPct val="0"/>
              </a:spcBef>
            </a:pPr>
            <a:r>
              <a:rPr lang="en-US" altLang="en-US" dirty="0"/>
              <a:t>The second evidence request is Corrective Action Records. Provide any evidence demonstrating changes or actions taken to correct any aspect you or your staff noticed needed improvement. E.g., several reviewers made multiple errors on qualifying move dates so additional training focused on that was provided. Upload any correspondence regarding the errors and evidence from the additional training such as agendas and sign in sheets.</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11731A-9C28-4CF4-8108-2B304D804600}"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52</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673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third evidence request for I&amp;R is your Quality Control Plan. Please upload it as a stand-alone document.</a:t>
            </a:r>
          </a:p>
          <a:p>
            <a:pPr eaLnBrk="1" hangingPunct="1">
              <a:spcBef>
                <a:spcPct val="0"/>
              </a:spcBef>
            </a:pPr>
            <a:endParaRPr lang="en-US" altLang="en-US" dirty="0"/>
          </a:p>
          <a:p>
            <a:pPr eaLnBrk="1" hangingPunct="1">
              <a:spcBef>
                <a:spcPct val="0"/>
              </a:spcBef>
            </a:pPr>
            <a:r>
              <a:rPr lang="en-US" altLang="en-US" dirty="0"/>
              <a:t>The last evidence request is Quality Control Records. You may submit a variety of samples of implementation of your quality control procedures including such documents as annual verification logs local re-interview records, and local and state re-interview instruments for sampled students. Three samples are requested.</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476" indent="-284817">
              <a:defRPr>
                <a:solidFill>
                  <a:schemeClr val="tx1"/>
                </a:solidFill>
                <a:latin typeface="Calibri" panose="020F0502020204030204" pitchFamily="34" charset="0"/>
              </a:defRPr>
            </a:lvl2pPr>
            <a:lvl3pPr marL="1142447" indent="-227535">
              <a:defRPr>
                <a:solidFill>
                  <a:schemeClr val="tx1"/>
                </a:solidFill>
                <a:latin typeface="Calibri" panose="020F0502020204030204" pitchFamily="34" charset="0"/>
              </a:defRPr>
            </a:lvl3pPr>
            <a:lvl4pPr marL="1599108" indent="-227535">
              <a:defRPr>
                <a:solidFill>
                  <a:schemeClr val="tx1"/>
                </a:solidFill>
                <a:latin typeface="Calibri" panose="020F0502020204030204" pitchFamily="34" charset="0"/>
              </a:defRPr>
            </a:lvl4pPr>
            <a:lvl5pPr marL="2055767" indent="-227535">
              <a:defRPr>
                <a:solidFill>
                  <a:schemeClr val="tx1"/>
                </a:solidFill>
                <a:latin typeface="Calibri" panose="020F0502020204030204" pitchFamily="34" charset="0"/>
              </a:defRPr>
            </a:lvl5pPr>
            <a:lvl6pPr marL="2514019" indent="-227535" defTabSz="458252" eaLnBrk="0" fontAlgn="base" hangingPunct="0">
              <a:spcBef>
                <a:spcPct val="0"/>
              </a:spcBef>
              <a:spcAft>
                <a:spcPct val="0"/>
              </a:spcAft>
              <a:defRPr>
                <a:solidFill>
                  <a:schemeClr val="tx1"/>
                </a:solidFill>
                <a:latin typeface="Calibri" panose="020F0502020204030204" pitchFamily="34" charset="0"/>
              </a:defRPr>
            </a:lvl6pPr>
            <a:lvl7pPr marL="2972271" indent="-227535" defTabSz="458252" eaLnBrk="0" fontAlgn="base" hangingPunct="0">
              <a:spcBef>
                <a:spcPct val="0"/>
              </a:spcBef>
              <a:spcAft>
                <a:spcPct val="0"/>
              </a:spcAft>
              <a:defRPr>
                <a:solidFill>
                  <a:schemeClr val="tx1"/>
                </a:solidFill>
                <a:latin typeface="Calibri" panose="020F0502020204030204" pitchFamily="34" charset="0"/>
              </a:defRPr>
            </a:lvl7pPr>
            <a:lvl8pPr marL="3430522" indent="-227535" defTabSz="458252" eaLnBrk="0" fontAlgn="base" hangingPunct="0">
              <a:spcBef>
                <a:spcPct val="0"/>
              </a:spcBef>
              <a:spcAft>
                <a:spcPct val="0"/>
              </a:spcAft>
              <a:defRPr>
                <a:solidFill>
                  <a:schemeClr val="tx1"/>
                </a:solidFill>
                <a:latin typeface="Calibri" panose="020F0502020204030204" pitchFamily="34" charset="0"/>
              </a:defRPr>
            </a:lvl8pPr>
            <a:lvl9pPr marL="3888774" indent="-227535"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582D8A-D029-4774-BFD9-0060BA3D1E02}"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53</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767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have completed the overview of the ME instrument for the </a:t>
            </a:r>
          </a:p>
          <a:p>
            <a:pPr eaLnBrk="1" hangingPunct="1">
              <a:spcBef>
                <a:spcPct val="0"/>
              </a:spcBef>
            </a:pPr>
            <a:r>
              <a:rPr lang="en-US" altLang="en-US" dirty="0"/>
              <a:t>2021–22 review cycle. We will close with some final tips and tricks for a successful review.</a:t>
            </a: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FA1928-6441-4D61-82A4-9F09BFDE2E59}" type="slidenum">
              <a:rPr lang="en-US" altLang="en-US" smtClean="0"/>
              <a:pPr fontAlgn="base">
                <a:spcBef>
                  <a:spcPct val="0"/>
                </a:spcBef>
                <a:spcAft>
                  <a:spcPct val="0"/>
                </a:spcAft>
              </a:pPr>
              <a:t>54</a:t>
            </a:fld>
            <a:endParaRPr lang="en-US" altLang="en-US" dirty="0"/>
          </a:p>
        </p:txBody>
      </p:sp>
    </p:spTree>
    <p:extLst>
      <p:ext uri="{BB962C8B-B14F-4D97-AF65-F5344CB8AC3E}">
        <p14:creationId xmlns:p14="http://schemas.microsoft.com/office/powerpoint/2010/main" val="26760590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xfrm>
            <a:off x="701040" y="4473336"/>
            <a:ext cx="5608320" cy="46570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503" eaLnBrk="1" hangingPunct="1">
              <a:spcBef>
                <a:spcPct val="0"/>
              </a:spcBef>
              <a:defRPr/>
            </a:pPr>
            <a:r>
              <a:rPr lang="en-US" altLang="en-US" dirty="0"/>
              <a:t>The legal record of the FPM review is electronic and consists of all comments and documents uploaded to the CMT. It is a public record, so please be sure to redact any identifying information for children and personal information. On the next slide we will see more specifics on what to redact and what not to redact. </a:t>
            </a:r>
          </a:p>
          <a:p>
            <a:pPr defTabSz="916503" eaLnBrk="1" hangingPunct="1">
              <a:spcBef>
                <a:spcPct val="0"/>
              </a:spcBef>
              <a:defRPr/>
            </a:pPr>
            <a:r>
              <a:rPr lang="en-US" altLang="en-US" dirty="0"/>
              <a:t>Remember the three Rs of redaction: </a:t>
            </a:r>
          </a:p>
          <a:p>
            <a:pPr eaLnBrk="1" hangingPunct="1">
              <a:spcBef>
                <a:spcPct val="0"/>
              </a:spcBef>
              <a:defRPr/>
            </a:pPr>
            <a:endParaRPr lang="en-US" altLang="en-US" dirty="0"/>
          </a:p>
          <a:p>
            <a:pPr marL="802731" lvl="1" indent="-344479" eaLnBrk="1" hangingPunct="1">
              <a:spcBef>
                <a:spcPct val="0"/>
              </a:spcBef>
              <a:buFont typeface="+mj-lt"/>
              <a:buAutoNum type="arabicPeriod"/>
              <a:defRPr/>
            </a:pPr>
            <a:r>
              <a:rPr lang="en-US" altLang="en-US" dirty="0"/>
              <a:t>Review your documents for student identifying or personal information before uploading</a:t>
            </a:r>
          </a:p>
          <a:p>
            <a:pPr marL="802731" lvl="1" indent="-344479" eaLnBrk="1" hangingPunct="1">
              <a:spcBef>
                <a:spcPct val="0"/>
              </a:spcBef>
              <a:buFont typeface="+mj-lt"/>
              <a:buAutoNum type="arabicPeriod"/>
              <a:defRPr/>
            </a:pPr>
            <a:r>
              <a:rPr lang="en-US" altLang="en-US" dirty="0"/>
              <a:t>Redact the information</a:t>
            </a:r>
          </a:p>
          <a:p>
            <a:pPr marL="802731" lvl="1" indent="-344479" eaLnBrk="1" hangingPunct="1">
              <a:spcBef>
                <a:spcPct val="0"/>
              </a:spcBef>
              <a:buFont typeface="+mj-lt"/>
              <a:buAutoNum type="arabicPeriod"/>
              <a:defRPr/>
            </a:pPr>
            <a:r>
              <a:rPr lang="en-US" altLang="en-US" dirty="0"/>
              <a:t>Recheck the document to ensure you have not missed anything needing redaction</a:t>
            </a:r>
          </a:p>
          <a:p>
            <a:pPr eaLnBrk="1" hangingPunct="1">
              <a:spcBef>
                <a:spcPct val="0"/>
              </a:spcBef>
              <a:buFont typeface="+mj-lt"/>
              <a:buNone/>
              <a:defRPr/>
            </a:pPr>
            <a:endParaRPr lang="en-US" altLang="en-US" dirty="0"/>
          </a:p>
          <a:p>
            <a:pPr eaLnBrk="1" hangingPunct="1">
              <a:spcBef>
                <a:spcPct val="0"/>
              </a:spcBef>
              <a:defRPr/>
            </a:pPr>
            <a:r>
              <a:rPr lang="en-US" altLang="en-US" dirty="0"/>
              <a:t>Which documents typically need redaction?</a:t>
            </a:r>
          </a:p>
          <a:p>
            <a:pPr eaLnBrk="1" hangingPunct="1">
              <a:spcBef>
                <a:spcPct val="0"/>
              </a:spcBef>
              <a:defRPr/>
            </a:pPr>
            <a:r>
              <a:rPr lang="en-US" altLang="en-US" dirty="0"/>
              <a:t> </a:t>
            </a:r>
          </a:p>
          <a:p>
            <a:pPr marL="746372" lvl="1" indent="-287066" eaLnBrk="1" hangingPunct="1">
              <a:spcBef>
                <a:spcPct val="0"/>
              </a:spcBef>
              <a:buFont typeface="Arial" panose="020B0604020202020204" pitchFamily="34" charset="0"/>
              <a:buChar char="•"/>
              <a:defRPr/>
            </a:pPr>
            <a:r>
              <a:rPr lang="en-US" altLang="en-US" dirty="0"/>
              <a:t>Sign in sheets</a:t>
            </a:r>
          </a:p>
          <a:p>
            <a:pPr marL="746372" lvl="1" indent="-287066" eaLnBrk="1" hangingPunct="1">
              <a:spcBef>
                <a:spcPct val="0"/>
              </a:spcBef>
              <a:buFont typeface="Arial" panose="020B0604020202020204" pitchFamily="34" charset="0"/>
              <a:buChar char="•"/>
              <a:defRPr/>
            </a:pPr>
            <a:r>
              <a:rPr lang="en-US" altLang="en-US" dirty="0"/>
              <a:t>Student attendance records</a:t>
            </a:r>
          </a:p>
          <a:p>
            <a:pPr marL="746372" lvl="1" indent="-287066" eaLnBrk="1" hangingPunct="1">
              <a:spcBef>
                <a:spcPct val="0"/>
              </a:spcBef>
              <a:buFont typeface="Arial" panose="020B0604020202020204" pitchFamily="34" charset="0"/>
              <a:buChar char="•"/>
              <a:defRPr/>
            </a:pPr>
            <a:r>
              <a:rPr lang="en-US" altLang="en-US" dirty="0"/>
              <a:t>Needs assessment and learning plan forms</a:t>
            </a:r>
          </a:p>
          <a:p>
            <a:pPr marL="746372" lvl="1" indent="-287066" eaLnBrk="1" hangingPunct="1">
              <a:spcBef>
                <a:spcPct val="0"/>
              </a:spcBef>
              <a:buFont typeface="Arial" panose="020B0604020202020204" pitchFamily="34" charset="0"/>
              <a:buChar char="•"/>
              <a:defRPr/>
            </a:pPr>
            <a:r>
              <a:rPr lang="en-US" altLang="en-US" dirty="0"/>
              <a:t>Student schedules</a:t>
            </a:r>
          </a:p>
          <a:p>
            <a:pPr marL="746372" lvl="1" indent="-287066" eaLnBrk="1" hangingPunct="1">
              <a:spcBef>
                <a:spcPct val="0"/>
              </a:spcBef>
              <a:buFont typeface="Arial" panose="020B0604020202020204" pitchFamily="34" charset="0"/>
              <a:buChar char="•"/>
              <a:defRPr/>
            </a:pPr>
            <a:r>
              <a:rPr lang="en-US" altLang="en-US" dirty="0"/>
              <a:t>MSIN Reports</a:t>
            </a:r>
          </a:p>
          <a:p>
            <a:pPr marL="746372" lvl="1" indent="-287066" eaLnBrk="1" hangingPunct="1">
              <a:spcBef>
                <a:spcPct val="0"/>
              </a:spcBef>
              <a:buFont typeface="Arial" panose="020B0604020202020204" pitchFamily="34" charset="0"/>
              <a:buChar char="•"/>
              <a:defRPr/>
            </a:pPr>
            <a:r>
              <a:rPr lang="en-US" altLang="en-US" dirty="0"/>
              <a:t>Any list with student names</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A47EA2-25B1-4E09-9ECF-40F639FD75FC}" type="slidenum">
              <a:rPr lang="en-US" altLang="en-US" smtClean="0"/>
              <a:pPr fontAlgn="base">
                <a:spcBef>
                  <a:spcPct val="0"/>
                </a:spcBef>
                <a:spcAft>
                  <a:spcPct val="0"/>
                </a:spcAft>
              </a:pPr>
              <a:t>55</a:t>
            </a:fld>
            <a:endParaRPr lang="en-US" altLang="en-US" dirty="0"/>
          </a:p>
        </p:txBody>
      </p:sp>
    </p:spTree>
    <p:extLst>
      <p:ext uri="{BB962C8B-B14F-4D97-AF65-F5344CB8AC3E}">
        <p14:creationId xmlns:p14="http://schemas.microsoft.com/office/powerpoint/2010/main" val="704436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Here is a useful list you may wish to post at your desk or keep handy while uploading evidence.</a:t>
            </a:r>
          </a:p>
          <a:p>
            <a:pPr eaLnBrk="1" hangingPunct="1">
              <a:spcBef>
                <a:spcPct val="0"/>
              </a:spcBef>
            </a:pPr>
            <a:endParaRPr lang="en-US" altLang="en-US" dirty="0"/>
          </a:p>
          <a:p>
            <a:pPr eaLnBrk="1" hangingPunct="1">
              <a:spcBef>
                <a:spcPct val="0"/>
              </a:spcBef>
            </a:pPr>
            <a:r>
              <a:rPr lang="en-US" altLang="en-US" dirty="0"/>
              <a:t>Note that full names of adults, whether parents or employees, should remain visible. However, individual students should not be identifiable; if children’s names appear on the same document as their parents’ names, redact the child’s full name. Otherwise, it is usually appropriate to leave a child’s first name visible and redact their middle and last name.</a:t>
            </a:r>
          </a:p>
        </p:txBody>
      </p:sp>
      <p:sp>
        <p:nvSpPr>
          <p:cNvPr id="4" name="Slide Number Placeholder 3"/>
          <p:cNvSpPr>
            <a:spLocks noGrp="1"/>
          </p:cNvSpPr>
          <p:nvPr>
            <p:ph type="sldNum" sz="quarter" idx="5"/>
          </p:nvPr>
        </p:nvSpPr>
        <p:spPr/>
        <p:txBody>
          <a:bodyPr/>
          <a:lstStyle/>
          <a:p>
            <a:pPr>
              <a:defRPr/>
            </a:pPr>
            <a:fld id="{6CB971CB-A918-4079-9864-48DDB71D3E38}" type="slidenum">
              <a:rPr lang="en-US" smtClean="0"/>
              <a:pPr>
                <a:defRPr/>
              </a:pPr>
              <a:t>56</a:t>
            </a:fld>
            <a:endParaRPr lang="en-US" dirty="0"/>
          </a:p>
        </p:txBody>
      </p:sp>
    </p:spTree>
    <p:extLst>
      <p:ext uri="{BB962C8B-B14F-4D97-AF65-F5344CB8AC3E}">
        <p14:creationId xmlns:p14="http://schemas.microsoft.com/office/powerpoint/2010/main" val="34816572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Our last tip is a helpful trick for redaction. Ink can sometimes show through black marker and is picked up by a scanner. Use sticky notes, paper, or digitally place a black rectangle over the information electronically.</a:t>
            </a:r>
          </a:p>
          <a:p>
            <a:pPr eaLnBrk="1" hangingPunct="1">
              <a:spcBef>
                <a:spcPct val="0"/>
              </a:spcBef>
            </a:pPr>
            <a:endParaRPr lang="en-US" altLang="en-US" dirty="0"/>
          </a:p>
          <a:p>
            <a:pPr eaLnBrk="1" hangingPunct="1">
              <a:spcBef>
                <a:spcPct val="0"/>
              </a:spcBef>
            </a:pPr>
            <a:r>
              <a:rPr lang="en-US" altLang="en-US" dirty="0"/>
              <a:t>If you do use black marker, use permanent rather than washable markers, and recheck each redacted document on the computer screen once it has been scanned in. If the information still shows through, delete the document, redact the original with a different method and upload to the </a:t>
            </a:r>
            <a:r>
              <a:rPr lang="en-US" altLang="en-US" dirty="0" err="1"/>
              <a:t>CMT</a:t>
            </a:r>
            <a:r>
              <a:rPr lang="en-US" altLang="en-US" dirty="0"/>
              <a:t> again.</a:t>
            </a:r>
          </a:p>
        </p:txBody>
      </p:sp>
      <p:sp>
        <p:nvSpPr>
          <p:cNvPr id="4" name="Slide Number Placeholder 3"/>
          <p:cNvSpPr>
            <a:spLocks noGrp="1"/>
          </p:cNvSpPr>
          <p:nvPr>
            <p:ph type="sldNum" sz="quarter" idx="5"/>
          </p:nvPr>
        </p:nvSpPr>
        <p:spPr/>
        <p:txBody>
          <a:bodyPr/>
          <a:lstStyle/>
          <a:p>
            <a:pPr>
              <a:defRPr/>
            </a:pPr>
            <a:fld id="{6CB971CB-A918-4079-9864-48DDB71D3E38}" type="slidenum">
              <a:rPr lang="en-US" smtClean="0"/>
              <a:pPr>
                <a:defRPr/>
              </a:pPr>
              <a:t>57</a:t>
            </a:fld>
            <a:endParaRPr lang="en-US" dirty="0"/>
          </a:p>
        </p:txBody>
      </p:sp>
    </p:spTree>
    <p:extLst>
      <p:ext uri="{BB962C8B-B14F-4D97-AF65-F5344CB8AC3E}">
        <p14:creationId xmlns:p14="http://schemas.microsoft.com/office/powerpoint/2010/main" val="3792109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509848" y="4476516"/>
            <a:ext cx="6153219" cy="4505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some information about how to organize the many documents you will be required to collect and upload. There are 15 Items and 47 evidence requests. Some of the evidence will fulfill the request of more than one item. Additionally, 8 requests require no document upload. There is no requirement for organizing evidence. These are some suggestions based on previous reviews.</a:t>
            </a:r>
          </a:p>
          <a:p>
            <a:pPr eaLnBrk="1" hangingPunct="1">
              <a:spcBef>
                <a:spcPct val="0"/>
              </a:spcBef>
            </a:pPr>
            <a:endParaRPr lang="en-US" altLang="en-US" dirty="0"/>
          </a:p>
          <a:p>
            <a:pPr eaLnBrk="1" hangingPunct="1">
              <a:spcBef>
                <a:spcPct val="0"/>
              </a:spcBef>
            </a:pPr>
            <a:r>
              <a:rPr lang="en-US" altLang="en-US" dirty="0"/>
              <a:t>The following information is very important—please highlight this in your notes. The CMT will automatically generate an email notification stating you have not completed all the evidence requests—</a:t>
            </a:r>
            <a:r>
              <a:rPr lang="en-US" altLang="en-US" b="1" dirty="0"/>
              <a:t>disregard this notification. </a:t>
            </a:r>
            <a:r>
              <a:rPr lang="en-US" altLang="en-US" dirty="0"/>
              <a:t>This has no bearing on the outcome of your review and is simply an auto-generated alert for information only. </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63119F-08BB-4264-817F-92B6FC18F0FD}"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58</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144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Organizing evidence by item number makes the most sense. Make an electronic folder for each item, from ME 01 through ME 15. You should organize evidence by item, and then save the files to the respective folder. Here is an example on the right. </a:t>
            </a:r>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59</a:t>
            </a:fld>
            <a:endParaRPr lang="en-US"/>
          </a:p>
        </p:txBody>
      </p:sp>
    </p:spTree>
    <p:extLst>
      <p:ext uri="{BB962C8B-B14F-4D97-AF65-F5344CB8AC3E}">
        <p14:creationId xmlns:p14="http://schemas.microsoft.com/office/powerpoint/2010/main" val="11481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Each of your reviews has been assigned a Review Team Lead or RTL. He or she will work in conjunction with you and your reviewer on scheduling, facilitating FPM protocols and procedures, and any assistance you may need for working with </a:t>
            </a:r>
            <a:r>
              <a:rPr lang="en-US" altLang="en-US" dirty="0" err="1"/>
              <a:t>CMT</a:t>
            </a:r>
            <a:r>
              <a:rPr lang="en-US" altLang="en-US"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6</a:t>
            </a:fld>
            <a:endParaRPr lang="en-US"/>
          </a:p>
        </p:txBody>
      </p:sp>
    </p:spTree>
    <p:extLst>
      <p:ext uri="{BB962C8B-B14F-4D97-AF65-F5344CB8AC3E}">
        <p14:creationId xmlns:p14="http://schemas.microsoft.com/office/powerpoint/2010/main" val="26745896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When you have documents for evidence requests within that item, save them to that folder, starting each file name with the item number. Here is an example on the right. There are two evidence requests in ME 11, staff credentials and staff rosters. Naming files consistently will save time and provide ease of access for you and your reviewer as you work on the review. Keep file names short, but decipherable as to the contents.</a:t>
            </a:r>
          </a:p>
          <a:p>
            <a:pPr eaLnBrk="1" hangingPunct="1">
              <a:spcBef>
                <a:spcPct val="0"/>
              </a:spcBef>
            </a:pPr>
            <a:endParaRPr lang="en-US" altLang="en-US" dirty="0"/>
          </a:p>
          <a:p>
            <a:pPr eaLnBrk="1" hangingPunct="1">
              <a:spcBef>
                <a:spcPct val="0"/>
              </a:spcBef>
            </a:pPr>
            <a:r>
              <a:rPr lang="en-US" altLang="en-US" dirty="0"/>
              <a:t>In the </a:t>
            </a:r>
            <a:r>
              <a:rPr lang="en-US" altLang="en-US" dirty="0" err="1"/>
              <a:t>CMT</a:t>
            </a:r>
            <a:r>
              <a:rPr lang="en-US" altLang="en-US" dirty="0"/>
              <a:t>, the documentation is uploaded by evidence request and appears in the order it was posted. There are some sorting capabilities, but evidence cannot be manipulated or regrouped. Make sure to keep a copy of your files outside of the </a:t>
            </a:r>
            <a:r>
              <a:rPr lang="en-US" altLang="en-US" dirty="0" err="1"/>
              <a:t>CMT</a:t>
            </a:r>
            <a:r>
              <a:rPr lang="en-US" altLang="en-US" dirty="0"/>
              <a:t>. When the review ends, documents are locked and no longer accessible by you or the reviewer.</a:t>
            </a:r>
          </a:p>
          <a:p>
            <a:pPr eaLnBrk="1" hangingPunct="1">
              <a:spcBef>
                <a:spcPct val="0"/>
              </a:spcBef>
            </a:pPr>
            <a:endParaRPr lang="en-US" altLang="en-US" dirty="0"/>
          </a:p>
          <a:p>
            <a:pPr eaLnBrk="1" hangingPunct="1">
              <a:spcBef>
                <a:spcPct val="0"/>
              </a:spcBef>
            </a:pPr>
            <a:r>
              <a:rPr lang="en-US" altLang="en-US" dirty="0"/>
              <a:t>The FPM office has posted training on the </a:t>
            </a:r>
            <a:r>
              <a:rPr lang="en-US" altLang="en-US" dirty="0" err="1"/>
              <a:t>CMT</a:t>
            </a:r>
            <a:r>
              <a:rPr lang="en-US" altLang="en-US" dirty="0"/>
              <a:t>. If you are unfamiliar with the system, and have not already viewed the training presentations, please take the time to review the information provided by the FPM office. Specific questions or problems with the </a:t>
            </a:r>
            <a:r>
              <a:rPr lang="en-US" altLang="en-US" dirty="0" err="1"/>
              <a:t>CMT</a:t>
            </a:r>
            <a:r>
              <a:rPr lang="en-US" altLang="en-US" dirty="0"/>
              <a:t> system should be directed to the FPM office.</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60</a:t>
            </a:fld>
            <a:endParaRPr lang="en-US"/>
          </a:p>
        </p:txBody>
      </p:sp>
    </p:spTree>
    <p:extLst>
      <p:ext uri="{BB962C8B-B14F-4D97-AF65-F5344CB8AC3E}">
        <p14:creationId xmlns:p14="http://schemas.microsoft.com/office/powerpoint/2010/main" val="6428873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Here is a list of some resources on the CDE website.</a:t>
            </a:r>
          </a:p>
          <a:p>
            <a:pPr eaLnBrk="1" hangingPunct="1">
              <a:spcBef>
                <a:spcPct val="0"/>
              </a:spcBef>
            </a:pPr>
            <a:r>
              <a:rPr lang="en-US" altLang="en-US" dirty="0"/>
              <a:t>Please become familiar with the first page listed, the CDE Compliance Monitoring web page. Here you will find links to many useful topics including using the CMT, RTL information, and much more.</a:t>
            </a:r>
          </a:p>
          <a:p>
            <a:pPr eaLnBrk="1" hangingPunct="1">
              <a:spcBef>
                <a:spcPct val="0"/>
              </a:spcBef>
            </a:pPr>
            <a:r>
              <a:rPr lang="en-US" altLang="en-US" dirty="0"/>
              <a:t>All options for basic training on the CMT are also found on this web page. Click the word “Training” at the top or scroll down to the Training section. This slide also includes a direct link to the recorded introductory presentation.</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206" indent="-289590">
              <a:defRPr>
                <a:solidFill>
                  <a:schemeClr val="tx1"/>
                </a:solidFill>
                <a:latin typeface="Calibri" panose="020F0502020204030204" pitchFamily="34" charset="0"/>
              </a:defRPr>
            </a:lvl2pPr>
            <a:lvl3pPr marL="1163132" indent="-230717">
              <a:defRPr>
                <a:solidFill>
                  <a:schemeClr val="tx1"/>
                </a:solidFill>
                <a:latin typeface="Calibri" panose="020F0502020204030204" pitchFamily="34" charset="0"/>
              </a:defRPr>
            </a:lvl3pPr>
            <a:lvl4pPr marL="1629339" indent="-230717">
              <a:defRPr>
                <a:solidFill>
                  <a:schemeClr val="tx1"/>
                </a:solidFill>
                <a:latin typeface="Calibri" panose="020F0502020204030204" pitchFamily="34" charset="0"/>
              </a:defRPr>
            </a:lvl4pPr>
            <a:lvl5pPr marL="2093955" indent="-230717">
              <a:defRPr>
                <a:solidFill>
                  <a:schemeClr val="tx1"/>
                </a:solidFill>
                <a:latin typeface="Calibri" panose="020F0502020204030204" pitchFamily="34" charset="0"/>
              </a:defRPr>
            </a:lvl5pPr>
            <a:lvl6pPr marL="2552207" indent="-230717" defTabSz="458252" eaLnBrk="0" fontAlgn="base" hangingPunct="0">
              <a:spcBef>
                <a:spcPct val="0"/>
              </a:spcBef>
              <a:spcAft>
                <a:spcPct val="0"/>
              </a:spcAft>
              <a:defRPr>
                <a:solidFill>
                  <a:schemeClr val="tx1"/>
                </a:solidFill>
                <a:latin typeface="Calibri" panose="020F0502020204030204" pitchFamily="34" charset="0"/>
              </a:defRPr>
            </a:lvl6pPr>
            <a:lvl7pPr marL="3010458" indent="-230717" defTabSz="458252" eaLnBrk="0" fontAlgn="base" hangingPunct="0">
              <a:spcBef>
                <a:spcPct val="0"/>
              </a:spcBef>
              <a:spcAft>
                <a:spcPct val="0"/>
              </a:spcAft>
              <a:defRPr>
                <a:solidFill>
                  <a:schemeClr val="tx1"/>
                </a:solidFill>
                <a:latin typeface="Calibri" panose="020F0502020204030204" pitchFamily="34" charset="0"/>
              </a:defRPr>
            </a:lvl7pPr>
            <a:lvl8pPr marL="3468710" indent="-230717" defTabSz="458252" eaLnBrk="0" fontAlgn="base" hangingPunct="0">
              <a:spcBef>
                <a:spcPct val="0"/>
              </a:spcBef>
              <a:spcAft>
                <a:spcPct val="0"/>
              </a:spcAft>
              <a:defRPr>
                <a:solidFill>
                  <a:schemeClr val="tx1"/>
                </a:solidFill>
                <a:latin typeface="Calibri" panose="020F0502020204030204" pitchFamily="34" charset="0"/>
              </a:defRPr>
            </a:lvl8pPr>
            <a:lvl9pPr marL="3926961" indent="-230717"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C333DE-E3C8-41F9-94A8-5508048A6309}" type="slidenum">
              <a:rPr lang="en-US" altLang="en-US" smtClean="0">
                <a:solidFill>
                  <a:srgbClr val="000054"/>
                </a:solidFill>
                <a:latin typeface="Arial" panose="020B0604020202020204" pitchFamily="34" charset="0"/>
                <a:cs typeface="Arial" panose="020B0604020202020204" pitchFamily="34" charset="0"/>
              </a:rPr>
              <a:pPr fontAlgn="base">
                <a:spcBef>
                  <a:spcPct val="0"/>
                </a:spcBef>
                <a:spcAft>
                  <a:spcPct val="0"/>
                </a:spcAft>
              </a:pPr>
              <a:t>61</a:t>
            </a:fld>
            <a:endParaRPr lang="en-US" altLang="en-US" dirty="0">
              <a:solidFill>
                <a:srgbClr val="0000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7042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resources specific to COVID-19. </a:t>
            </a:r>
          </a:p>
        </p:txBody>
      </p:sp>
      <p:sp>
        <p:nvSpPr>
          <p:cNvPr id="4" name="Slide Number Placeholder 3"/>
          <p:cNvSpPr>
            <a:spLocks noGrp="1"/>
          </p:cNvSpPr>
          <p:nvPr>
            <p:ph type="sldNum" sz="quarter" idx="5"/>
          </p:nvPr>
        </p:nvSpPr>
        <p:spPr/>
        <p:txBody>
          <a:bodyPr/>
          <a:lstStyle/>
          <a:p>
            <a:pPr>
              <a:defRPr/>
            </a:pPr>
            <a:fld id="{69FBC2FD-5FDD-4150-9A6C-BBC5AC4E27CA}" type="slidenum">
              <a:rPr lang="en-US" smtClean="0"/>
              <a:pPr>
                <a:defRPr/>
              </a:pPr>
              <a:t>62</a:t>
            </a:fld>
            <a:endParaRPr lang="en-US" dirty="0"/>
          </a:p>
        </p:txBody>
      </p:sp>
    </p:spTree>
    <p:extLst>
      <p:ext uri="{BB962C8B-B14F-4D97-AF65-F5344CB8AC3E}">
        <p14:creationId xmlns:p14="http://schemas.microsoft.com/office/powerpoint/2010/main" val="980237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take a few minutes for questions.</a:t>
            </a:r>
          </a:p>
        </p:txBody>
      </p:sp>
      <p:sp>
        <p:nvSpPr>
          <p:cNvPr id="4" name="Slide Number Placeholder 3"/>
          <p:cNvSpPr>
            <a:spLocks noGrp="1"/>
          </p:cNvSpPr>
          <p:nvPr>
            <p:ph type="sldNum" sz="quarter" idx="5"/>
          </p:nvPr>
        </p:nvSpPr>
        <p:spPr/>
        <p:txBody>
          <a:bodyPr/>
          <a:lstStyle/>
          <a:p>
            <a:pPr>
              <a:defRPr/>
            </a:pPr>
            <a:fld id="{6CB971CB-A918-4079-9864-48DDB71D3E38}" type="slidenum">
              <a:rPr lang="en-US" smtClean="0"/>
              <a:pPr>
                <a:defRPr/>
              </a:pPr>
              <a:t>63</a:t>
            </a:fld>
            <a:endParaRPr lang="en-US" dirty="0"/>
          </a:p>
        </p:txBody>
      </p:sp>
    </p:spTree>
    <p:extLst>
      <p:ext uri="{BB962C8B-B14F-4D97-AF65-F5344CB8AC3E}">
        <p14:creationId xmlns:p14="http://schemas.microsoft.com/office/powerpoint/2010/main" val="3130551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for your time and attention. Please do not hesitate to contact me with questions. </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FBD997-AEFA-4504-8C09-EC59A694B7FE}" type="slidenum">
              <a:rPr lang="en-US" altLang="en-US" smtClean="0"/>
              <a:pPr fontAlgn="base">
                <a:spcBef>
                  <a:spcPct val="0"/>
                </a:spcBef>
                <a:spcAft>
                  <a:spcPct val="0"/>
                </a:spcAft>
              </a:pPr>
              <a:t>64</a:t>
            </a:fld>
            <a:endParaRPr lang="en-US" altLang="en-US" dirty="0"/>
          </a:p>
        </p:txBody>
      </p:sp>
    </p:spTree>
    <p:extLst>
      <p:ext uri="{BB962C8B-B14F-4D97-AF65-F5344CB8AC3E}">
        <p14:creationId xmlns:p14="http://schemas.microsoft.com/office/powerpoint/2010/main" val="14497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ME FPM Instrument can be found on the California Department of Education, or CDE, website. Please have this document available for reference and notetaking purposes during this presentation. </a:t>
            </a:r>
            <a:endParaRPr lang="en-US" altLang="en-US" b="1"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E01AD-AA10-42D2-8FC2-E216F9EDF524}" type="slidenum">
              <a:rPr lang="en-US" altLang="en-US" smtClean="0"/>
              <a:pPr fontAlgn="base">
                <a:spcBef>
                  <a:spcPct val="0"/>
                </a:spcBef>
                <a:spcAft>
                  <a:spcPct val="0"/>
                </a:spcAft>
              </a:pPr>
              <a:t>7</a:t>
            </a:fld>
            <a:endParaRPr lang="en-US" altLang="en-US" dirty="0"/>
          </a:p>
        </p:txBody>
      </p:sp>
    </p:spTree>
    <p:extLst>
      <p:ext uri="{BB962C8B-B14F-4D97-AF65-F5344CB8AC3E}">
        <p14:creationId xmlns:p14="http://schemas.microsoft.com/office/powerpoint/2010/main" val="24968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ME Instrument is organized in a specific way.</a:t>
            </a:r>
          </a:p>
          <a:p>
            <a:pPr eaLnBrk="1" hangingPunct="1">
              <a:spcBef>
                <a:spcPct val="0"/>
              </a:spcBef>
            </a:pPr>
            <a:endParaRPr lang="en-US" altLang="en-US" dirty="0"/>
          </a:p>
          <a:p>
            <a:pPr eaLnBrk="1" hangingPunct="1">
              <a:spcBef>
                <a:spcPct val="0"/>
              </a:spcBef>
            </a:pPr>
            <a:r>
              <a:rPr lang="en-US" altLang="en-US" b="1" dirty="0"/>
              <a:t>The Instrument is divided into seven Dimensions</a:t>
            </a:r>
            <a:r>
              <a:rPr lang="en-US" altLang="en-US" dirty="0"/>
              <a:t>: Involvement, Governance and Administration, Funding, Standards, Assessment and Accountability, Staffing and Professional Development, Opportunity and Equal Educational Access, and Teaching and Learning. </a:t>
            </a:r>
          </a:p>
          <a:p>
            <a:pPr eaLnBrk="1" hangingPunct="1">
              <a:spcBef>
                <a:spcPct val="0"/>
              </a:spcBef>
            </a:pPr>
            <a:endParaRPr lang="en-US" altLang="en-US" dirty="0"/>
          </a:p>
          <a:p>
            <a:pPr eaLnBrk="1" hangingPunct="1">
              <a:spcBef>
                <a:spcPct val="0"/>
              </a:spcBef>
            </a:pPr>
            <a:r>
              <a:rPr lang="en-US" altLang="en-US" b="1" dirty="0"/>
              <a:t>These dimensions are found in all of the FPM instruments and are a way of organizing similar items. </a:t>
            </a:r>
          </a:p>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6B8085-8B5A-4633-ABFE-692178F95FC3}" type="slidenum">
              <a:rPr lang="en-US" altLang="en-US" smtClean="0"/>
              <a:pPr fontAlgn="base">
                <a:spcBef>
                  <a:spcPct val="0"/>
                </a:spcBef>
                <a:spcAft>
                  <a:spcPct val="0"/>
                </a:spcAft>
              </a:pPr>
              <a:t>8</a:t>
            </a:fld>
            <a:endParaRPr lang="en-US" altLang="en-US" dirty="0"/>
          </a:p>
        </p:txBody>
      </p:sp>
    </p:spTree>
    <p:extLst>
      <p:ext uri="{BB962C8B-B14F-4D97-AF65-F5344CB8AC3E}">
        <p14:creationId xmlns:p14="http://schemas.microsoft.com/office/powerpoint/2010/main" val="23461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dimension has between one and five items. These items relate to the dimension, and include the statutory requirements for the item. Each LEA under review must demonstrate </a:t>
            </a:r>
            <a:r>
              <a:rPr lang="en-US" altLang="en-US" b="1" dirty="0"/>
              <a:t>minimum compliance </a:t>
            </a:r>
            <a:r>
              <a:rPr lang="en-US" altLang="en-US" dirty="0"/>
              <a:t>with the statutory requirements listed in each item. </a:t>
            </a:r>
            <a:r>
              <a:rPr lang="en-US" altLang="en-US" b="1" dirty="0"/>
              <a:t>TA may be provided as a way of improving programs.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659" indent="-286407">
              <a:defRPr>
                <a:solidFill>
                  <a:schemeClr val="tx1"/>
                </a:solidFill>
                <a:latin typeface="Calibri" panose="020F0502020204030204" pitchFamily="34" charset="0"/>
              </a:defRPr>
            </a:lvl2pPr>
            <a:lvl3pPr marL="1145629" indent="-229126">
              <a:defRPr>
                <a:solidFill>
                  <a:schemeClr val="tx1"/>
                </a:solidFill>
                <a:latin typeface="Calibri" panose="020F0502020204030204" pitchFamily="34" charset="0"/>
              </a:defRPr>
            </a:lvl3pPr>
            <a:lvl4pPr marL="1603880" indent="-229126">
              <a:defRPr>
                <a:solidFill>
                  <a:schemeClr val="tx1"/>
                </a:solidFill>
                <a:latin typeface="Calibri" panose="020F0502020204030204" pitchFamily="34" charset="0"/>
              </a:defRPr>
            </a:lvl4pPr>
            <a:lvl5pPr marL="2062132" indent="-229126">
              <a:defRPr>
                <a:solidFill>
                  <a:schemeClr val="tx1"/>
                </a:solidFill>
                <a:latin typeface="Calibri" panose="020F0502020204030204" pitchFamily="34" charset="0"/>
              </a:defRPr>
            </a:lvl5pPr>
            <a:lvl6pPr marL="2520384" indent="-229126" defTabSz="458252" eaLnBrk="0" fontAlgn="base" hangingPunct="0">
              <a:spcBef>
                <a:spcPct val="0"/>
              </a:spcBef>
              <a:spcAft>
                <a:spcPct val="0"/>
              </a:spcAft>
              <a:defRPr>
                <a:solidFill>
                  <a:schemeClr val="tx1"/>
                </a:solidFill>
                <a:latin typeface="Calibri" panose="020F0502020204030204" pitchFamily="34" charset="0"/>
              </a:defRPr>
            </a:lvl6pPr>
            <a:lvl7pPr marL="2978635" indent="-229126" defTabSz="458252" eaLnBrk="0" fontAlgn="base" hangingPunct="0">
              <a:spcBef>
                <a:spcPct val="0"/>
              </a:spcBef>
              <a:spcAft>
                <a:spcPct val="0"/>
              </a:spcAft>
              <a:defRPr>
                <a:solidFill>
                  <a:schemeClr val="tx1"/>
                </a:solidFill>
                <a:latin typeface="Calibri" panose="020F0502020204030204" pitchFamily="34" charset="0"/>
              </a:defRPr>
            </a:lvl7pPr>
            <a:lvl8pPr marL="3436887" indent="-229126" defTabSz="458252" eaLnBrk="0" fontAlgn="base" hangingPunct="0">
              <a:spcBef>
                <a:spcPct val="0"/>
              </a:spcBef>
              <a:spcAft>
                <a:spcPct val="0"/>
              </a:spcAft>
              <a:defRPr>
                <a:solidFill>
                  <a:schemeClr val="tx1"/>
                </a:solidFill>
                <a:latin typeface="Calibri" panose="020F0502020204030204" pitchFamily="34" charset="0"/>
              </a:defRPr>
            </a:lvl8pPr>
            <a:lvl9pPr marL="3895138" indent="-229126" defTabSz="45825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D40DD9-F6B7-4D6E-AFED-56ED642FA548}"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89638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ACS WASC ©2014</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3813B-B69A-4819-ABE4-0782A08D1B3D}" type="slidenum">
              <a:rPr lang="en-US"/>
              <a:pPr>
                <a:defRPr/>
              </a:pPr>
              <a:t>‹#›</a:t>
            </a:fld>
            <a:endParaRPr lang="en-US"/>
          </a:p>
        </p:txBody>
      </p:sp>
    </p:spTree>
    <p:extLst>
      <p:ext uri="{BB962C8B-B14F-4D97-AF65-F5344CB8AC3E}">
        <p14:creationId xmlns:p14="http://schemas.microsoft.com/office/powerpoint/2010/main" val="243866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ACS WASC ©2014</a:t>
            </a:r>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4618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ACS WASC ©2014</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35DF38-0BE0-4561-88F9-F61DC7B83C23}" type="slidenum">
              <a:rPr lang="en-US"/>
              <a:pPr>
                <a:defRPr/>
              </a:pPr>
              <a:t>‹#›</a:t>
            </a:fld>
            <a:endParaRPr lang="en-US"/>
          </a:p>
        </p:txBody>
      </p:sp>
    </p:spTree>
    <p:extLst>
      <p:ext uri="{BB962C8B-B14F-4D97-AF65-F5344CB8AC3E}">
        <p14:creationId xmlns:p14="http://schemas.microsoft.com/office/powerpoint/2010/main" val="189959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ACS WASC ©2014</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40840-35D1-4F54-85AD-F25E5A9D8899}" type="slidenum">
              <a:rPr lang="en-US"/>
              <a:pPr>
                <a:defRPr/>
              </a:pPr>
              <a:t>‹#›</a:t>
            </a:fld>
            <a:endParaRPr lang="en-US"/>
          </a:p>
        </p:txBody>
      </p:sp>
    </p:spTree>
    <p:extLst>
      <p:ext uri="{BB962C8B-B14F-4D97-AF65-F5344CB8AC3E}">
        <p14:creationId xmlns:p14="http://schemas.microsoft.com/office/powerpoint/2010/main" val="66436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ACS WASC ©2014</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555E2-1A6C-460D-8896-7588BBE186F7}" type="slidenum">
              <a:rPr lang="en-US"/>
              <a:pPr>
                <a:defRPr/>
              </a:pPr>
              <a:t>‹#›</a:t>
            </a:fld>
            <a:endParaRPr lang="en-US"/>
          </a:p>
        </p:txBody>
      </p:sp>
    </p:spTree>
    <p:extLst>
      <p:ext uri="{BB962C8B-B14F-4D97-AF65-F5344CB8AC3E}">
        <p14:creationId xmlns:p14="http://schemas.microsoft.com/office/powerpoint/2010/main" val="61178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Content Layout ">
    <p:spTree>
      <p:nvGrpSpPr>
        <p:cNvPr id="1" name=""/>
        <p:cNvGrpSpPr/>
        <p:nvPr/>
      </p:nvGrpSpPr>
      <p:grpSpPr>
        <a:xfrm>
          <a:off x="0" y="0"/>
          <a:ext cx="0" cy="0"/>
          <a:chOff x="0" y="0"/>
          <a:chExt cx="0" cy="0"/>
        </a:xfrm>
      </p:grpSpPr>
      <p:sp>
        <p:nvSpPr>
          <p:cNvPr id="2" name="Title 1"/>
          <p:cNvSpPr>
            <a:spLocks noGrp="1"/>
          </p:cNvSpPr>
          <p:nvPr>
            <p:ph type="title"/>
          </p:nvPr>
        </p:nvSpPr>
        <p:spPr>
          <a:xfrm>
            <a:off x="1494064" y="274638"/>
            <a:ext cx="7192736" cy="1143000"/>
          </a:xfrm>
        </p:spPr>
        <p:txBody>
          <a:bodyPr/>
          <a:lstStyle>
            <a:lvl1pPr>
              <a:defRPr sz="3600" b="1">
                <a:latin typeface="+mn-lt"/>
              </a:defRPr>
            </a:lvl1pPr>
          </a:lstStyle>
          <a:p>
            <a:r>
              <a:rPr lang="en-US" dirty="0"/>
              <a:t>Click to edit Master title style</a:t>
            </a:r>
          </a:p>
        </p:txBody>
      </p:sp>
      <p:sp>
        <p:nvSpPr>
          <p:cNvPr id="4" name="Content Placeholder 2"/>
          <p:cNvSpPr>
            <a:spLocks noGrp="1"/>
          </p:cNvSpPr>
          <p:nvPr>
            <p:ph sz="half" idx="2"/>
          </p:nvPr>
        </p:nvSpPr>
        <p:spPr>
          <a:xfrm>
            <a:off x="457200" y="2174875"/>
            <a:ext cx="4040188" cy="22175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5E62DBE-5BB9-43DC-9F25-AD40212CC482}"/>
              </a:ext>
            </a:extLst>
          </p:cNvPr>
          <p:cNvSpPr>
            <a:spLocks noGrp="1"/>
          </p:cNvSpPr>
          <p:nvPr>
            <p:ph sz="quarter" idx="13"/>
          </p:nvPr>
        </p:nvSpPr>
        <p:spPr>
          <a:xfrm>
            <a:off x="815975" y="4683125"/>
            <a:ext cx="3168650" cy="1211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4"/>
          </p:nvPr>
        </p:nvSpPr>
        <p:spPr>
          <a:xfrm>
            <a:off x="4645028" y="2174875"/>
            <a:ext cx="4041775" cy="2331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8842FE09-AE41-4C1A-B92A-7CF8DDAFB765}"/>
              </a:ext>
            </a:extLst>
          </p:cNvPr>
          <p:cNvSpPr>
            <a:spLocks noGrp="1"/>
          </p:cNvSpPr>
          <p:nvPr>
            <p:ph sz="quarter" idx="14"/>
          </p:nvPr>
        </p:nvSpPr>
        <p:spPr>
          <a:xfrm>
            <a:off x="4856163" y="4683125"/>
            <a:ext cx="3830637" cy="1211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p:txBody>
          <a:bodyPr/>
          <a:lstStyle>
            <a:lvl1pPr>
              <a:defRPr/>
            </a:lvl1pPr>
          </a:lstStyle>
          <a:p>
            <a:pPr>
              <a:defRPr/>
            </a:pPr>
            <a:fld id="{2FCAAEA5-F17D-4AD1-A0B6-4747A8C55014}" type="slidenum">
              <a:rPr lang="en-US"/>
              <a:pPr>
                <a:defRPr/>
              </a:pPr>
              <a:t>‹#›</a:t>
            </a:fld>
            <a:endParaRPr lang="en-US" dirty="0"/>
          </a:p>
        </p:txBody>
      </p:sp>
    </p:spTree>
    <p:extLst>
      <p:ext uri="{BB962C8B-B14F-4D97-AF65-F5344CB8AC3E}">
        <p14:creationId xmlns:p14="http://schemas.microsoft.com/office/powerpoint/2010/main" val="153339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9144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endParaRPr lang="en-US" altLang="en-US">
              <a:solidFill>
                <a:srgbClr val="000000"/>
              </a:solidFill>
            </a:endParaRPr>
          </a:p>
        </p:txBody>
      </p:sp>
      <p:sp>
        <p:nvSpPr>
          <p:cNvPr id="4" name="Rectangle 12"/>
          <p:cNvSpPr>
            <a:spLocks noChangeArrowheads="1"/>
          </p:cNvSpPr>
          <p:nvPr userDrawn="1"/>
        </p:nvSpPr>
        <p:spPr bwMode="auto">
          <a:xfrm>
            <a:off x="0" y="1252538"/>
            <a:ext cx="9144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25" y="-127000"/>
            <a:ext cx="1430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1"/>
            <a:ext cx="7772400" cy="1470025"/>
          </a:xfrm>
        </p:spPr>
        <p:txBody>
          <a:bodyPr>
            <a:normAutofit/>
          </a:bodyPr>
          <a:lstStyle>
            <a:lvl1pPr>
              <a:defRPr sz="3600">
                <a:solidFill>
                  <a:srgbClr val="0033CC"/>
                </a:solidFill>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635494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7"/>
          <p:cNvSpPr txBox="1">
            <a:spLocks/>
          </p:cNvSpPr>
          <p:nvPr userDrawn="1"/>
        </p:nvSpPr>
        <p:spPr bwMode="auto">
          <a:xfrm>
            <a:off x="5791200" y="6477000"/>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
                <a:solidFill>
                  <a:srgbClr val="0033CC"/>
                </a:solidFill>
                <a:latin typeface="Arial" panose="020B0604020202020204" pitchFamily="34" charset="0"/>
                <a:cs typeface="Arial" panose="020B0604020202020204" pitchFamily="34" charset="0"/>
              </a:rPr>
              <a:t>© ACS WASC</a:t>
            </a:r>
            <a:br>
              <a:rPr lang="en-US" altLang="en-US" sz="800">
                <a:solidFill>
                  <a:srgbClr val="0033CC"/>
                </a:solidFill>
                <a:latin typeface="Arial" panose="020B0604020202020204" pitchFamily="34" charset="0"/>
                <a:cs typeface="Arial" panose="020B0604020202020204" pitchFamily="34" charset="0"/>
              </a:rPr>
            </a:br>
            <a:fld id="{CD17AF4D-FDE0-4FDD-A8D0-556B31B0990C}" type="slidenum">
              <a:rPr lang="en-US" altLang="en-US" sz="800" smtClean="0">
                <a:solidFill>
                  <a:srgbClr val="0033CC"/>
                </a:solidFill>
                <a:latin typeface="Arial" panose="020B0604020202020204" pitchFamily="34" charset="0"/>
                <a:cs typeface="Arial" panose="020B0604020202020204" pitchFamily="34" charset="0"/>
              </a:rPr>
              <a:pPr algn="r" defTabSz="914400" eaLnBrk="1" hangingPunct="1">
                <a:defRPr/>
              </a:pPr>
              <a:t>‹#›</a:t>
            </a:fld>
            <a:endParaRPr lang="en-US" altLang="en-US" sz="800">
              <a:solidFill>
                <a:srgbClr val="0033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724400"/>
          </a:xfrm>
        </p:spPr>
        <p:txBody>
          <a:bodyPr/>
          <a:lstStyle>
            <a:lvl1pPr>
              <a:defRPr sz="2400" b="1">
                <a:solidFill>
                  <a:srgbClr val="003399"/>
                </a:solidFill>
                <a:latin typeface="+mj-lt"/>
                <a:cs typeface="Arial" pitchFamily="34" charset="0"/>
              </a:defRPr>
            </a:lvl1pPr>
            <a:lvl2pPr>
              <a:defRPr sz="2400" b="1">
                <a:solidFill>
                  <a:srgbClr val="003399"/>
                </a:solidFill>
                <a:latin typeface="+mj-lt"/>
                <a:cs typeface="Arial" pitchFamily="34" charset="0"/>
              </a:defRPr>
            </a:lvl2pPr>
            <a:lvl3pPr>
              <a:defRPr sz="2400" b="1">
                <a:solidFill>
                  <a:srgbClr val="003399"/>
                </a:solidFill>
                <a:latin typeface="+mj-lt"/>
                <a:cs typeface="Arial" pitchFamily="34" charset="0"/>
              </a:defRPr>
            </a:lvl3pPr>
            <a:lvl4pPr>
              <a:defRPr sz="2400" b="1">
                <a:solidFill>
                  <a:srgbClr val="003399"/>
                </a:solidFill>
                <a:latin typeface="+mj-lt"/>
                <a:cs typeface="Arial" pitchFamily="34" charset="0"/>
              </a:defRPr>
            </a:lvl4pPr>
            <a:lvl5pPr>
              <a:defRPr sz="2400" b="1">
                <a:solidFill>
                  <a:srgbClr val="003399"/>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143000" y="122238"/>
            <a:ext cx="7467600" cy="944562"/>
          </a:xfrm>
        </p:spPr>
        <p:txBody>
          <a:bodyPr>
            <a:normAutofit/>
          </a:bodyPr>
          <a:lstStyle>
            <a:lvl1pPr algn="l">
              <a:defRPr sz="2800" b="1" baseline="0">
                <a:solidFill>
                  <a:srgbClr val="CC1A51"/>
                </a:solidFill>
                <a:latin typeface="+mj-lt"/>
                <a:cs typeface="Arial" pitchFamily="34" charset="0"/>
              </a:defRPr>
            </a:lvl1pPr>
          </a:lstStyle>
          <a:p>
            <a:r>
              <a:rPr lang="en-US"/>
              <a:t>Click to edit Master title style</a:t>
            </a:r>
          </a:p>
        </p:txBody>
      </p:sp>
    </p:spTree>
    <p:extLst>
      <p:ext uri="{BB962C8B-B14F-4D97-AF65-F5344CB8AC3E}">
        <p14:creationId xmlns:p14="http://schemas.microsoft.com/office/powerpoint/2010/main" val="235277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27C25557-2064-4E1C-AE03-46B5605188AE}" type="slidenum">
              <a:rPr lang="en-US"/>
              <a:pPr>
                <a:defRPr/>
              </a:pPr>
              <a:t>‹#›</a:t>
            </a:fld>
            <a:endParaRPr lang="en-US"/>
          </a:p>
        </p:txBody>
      </p:sp>
    </p:spTree>
    <p:extLst>
      <p:ext uri="{BB962C8B-B14F-4D97-AF65-F5344CB8AC3E}">
        <p14:creationId xmlns:p14="http://schemas.microsoft.com/office/powerpoint/2010/main" val="656589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7F005181-BC2F-4B73-91BC-5D2663203226}" type="slidenum">
              <a:rPr lang="en-US"/>
              <a:pPr>
                <a:defRPr/>
              </a:pPr>
              <a:t>‹#›</a:t>
            </a:fld>
            <a:endParaRPr lang="en-US"/>
          </a:p>
        </p:txBody>
      </p:sp>
    </p:spTree>
    <p:extLst>
      <p:ext uri="{BB962C8B-B14F-4D97-AF65-F5344CB8AC3E}">
        <p14:creationId xmlns:p14="http://schemas.microsoft.com/office/powerpoint/2010/main" val="630040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7"/>
            <a:ext cx="4038600" cy="15844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24462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59F160A4-711C-43F7-A57E-87AB7307CD84}"/>
              </a:ext>
            </a:extLst>
          </p:cNvPr>
          <p:cNvSpPr>
            <a:spLocks noGrp="1"/>
          </p:cNvSpPr>
          <p:nvPr>
            <p:ph sz="quarter" idx="13"/>
          </p:nvPr>
        </p:nvSpPr>
        <p:spPr>
          <a:xfrm>
            <a:off x="588579" y="3673367"/>
            <a:ext cx="2364171" cy="20860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defTabSz="457200">
              <a:defRPr/>
            </a:lvl1pPr>
          </a:lstStyle>
          <a:p>
            <a:pPr>
              <a:defRPr/>
            </a:pPr>
            <a:fld id="{7F005181-BC2F-4B73-91BC-5D2663203226}" type="slidenum">
              <a:rPr lang="en-US"/>
              <a:pPr>
                <a:defRPr/>
              </a:pPr>
              <a:t>‹#›</a:t>
            </a:fld>
            <a:endParaRPr lang="en-US"/>
          </a:p>
        </p:txBody>
      </p:sp>
    </p:spTree>
    <p:extLst>
      <p:ext uri="{BB962C8B-B14F-4D97-AF65-F5344CB8AC3E}">
        <p14:creationId xmlns:p14="http://schemas.microsoft.com/office/powerpoint/2010/main" val="10373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ACS WASC ©2014</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6D398-84E4-4C17-8D9B-60312569821E}" type="slidenum">
              <a:rPr lang="en-US"/>
              <a:pPr>
                <a:defRPr/>
              </a:pPr>
              <a:t>‹#›</a:t>
            </a:fld>
            <a:endParaRPr lang="en-US"/>
          </a:p>
        </p:txBody>
      </p:sp>
    </p:spTree>
    <p:extLst>
      <p:ext uri="{BB962C8B-B14F-4D97-AF65-F5344CB8AC3E}">
        <p14:creationId xmlns:p14="http://schemas.microsoft.com/office/powerpoint/2010/main" val="135658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4040188" cy="202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8" y="2174875"/>
            <a:ext cx="4041775" cy="18793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3D5E1BE-3423-44E5-8A86-EC147667DA55}"/>
              </a:ext>
            </a:extLst>
          </p:cNvPr>
          <p:cNvSpPr>
            <a:spLocks noGrp="1"/>
          </p:cNvSpPr>
          <p:nvPr>
            <p:ph sz="quarter" idx="13"/>
          </p:nvPr>
        </p:nvSpPr>
        <p:spPr>
          <a:xfrm>
            <a:off x="1090612" y="4395788"/>
            <a:ext cx="3272067" cy="1366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28B85158-5679-4652-816B-3966724F6B07}"/>
              </a:ext>
            </a:extLst>
          </p:cNvPr>
          <p:cNvSpPr>
            <a:spLocks noGrp="1"/>
          </p:cNvSpPr>
          <p:nvPr>
            <p:ph sz="quarter" idx="14"/>
          </p:nvPr>
        </p:nvSpPr>
        <p:spPr>
          <a:xfrm>
            <a:off x="4946650" y="4837113"/>
            <a:ext cx="2963863" cy="63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p:txBody>
          <a:bodyPr/>
          <a:lstStyle>
            <a:lvl1pPr defTabSz="457200">
              <a:defRPr/>
            </a:lvl1pPr>
          </a:lstStyle>
          <a:p>
            <a:pPr>
              <a:defRPr/>
            </a:pPr>
            <a:fld id="{7AC76888-ABDE-465A-BE2D-3C3EE854B2C6}" type="slidenum">
              <a:rPr lang="en-US"/>
              <a:pPr>
                <a:defRPr/>
              </a:pPr>
              <a:t>‹#›</a:t>
            </a:fld>
            <a:endParaRPr lang="en-US"/>
          </a:p>
        </p:txBody>
      </p:sp>
    </p:spTree>
    <p:extLst>
      <p:ext uri="{BB962C8B-B14F-4D97-AF65-F5344CB8AC3E}">
        <p14:creationId xmlns:p14="http://schemas.microsoft.com/office/powerpoint/2010/main" val="2648619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4" name="Footer Placeholder 4"/>
          <p:cNvSpPr>
            <a:spLocks noGrp="1"/>
          </p:cNvSpPr>
          <p:nvPr>
            <p:ph type="ftr" sz="quarter" idx="11"/>
          </p:nvPr>
        </p:nvSpPr>
        <p:spPr/>
        <p:txBody>
          <a:bodyPr/>
          <a:lstStyle>
            <a:lvl1pPr defTabSz="457200">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lvl1pPr>
          </a:lstStyle>
          <a:p>
            <a:pPr>
              <a:defRPr/>
            </a:pPr>
            <a:fld id="{A03E7ECB-4EDB-4F74-ADA5-57CC5373930E}" type="slidenum">
              <a:rPr lang="en-US"/>
              <a:pPr>
                <a:defRPr/>
              </a:pPr>
              <a:t>‹#›</a:t>
            </a:fld>
            <a:endParaRPr lang="en-US"/>
          </a:p>
        </p:txBody>
      </p:sp>
    </p:spTree>
    <p:extLst>
      <p:ext uri="{BB962C8B-B14F-4D97-AF65-F5344CB8AC3E}">
        <p14:creationId xmlns:p14="http://schemas.microsoft.com/office/powerpoint/2010/main" val="771166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userDrawn="1"/>
        </p:nvSpPr>
        <p:spPr>
          <a:xfrm>
            <a:off x="990600" y="6324600"/>
            <a:ext cx="7239000" cy="276225"/>
          </a:xfrm>
          <a:prstGeom prst="rect">
            <a:avLst/>
          </a:prstGeom>
          <a:noFill/>
        </p:spPr>
        <p:txBody>
          <a:bodyPr>
            <a:spAutoFit/>
          </a:bodyPr>
          <a:lstStyle/>
          <a:p>
            <a:pPr algn="r" defTabSz="914400" eaLnBrk="1" hangingPunct="1">
              <a:defRPr/>
            </a:pPr>
            <a:r>
              <a:rPr lang="en-US" sz="1200" spc="100">
                <a:solidFill>
                  <a:srgbClr val="0033CC"/>
                </a:solidFill>
                <a:latin typeface="Arial" charset="0"/>
              </a:rPr>
              <a:t>Accrediting Commission for Schools, WASC:   A Focus on Learning</a:t>
            </a:r>
          </a:p>
        </p:txBody>
      </p:sp>
      <p:pic>
        <p:nvPicPr>
          <p:cNvPr id="3" name="Picture 6" descr="WASC  Logo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7"/>
          <p:cNvSpPr txBox="1">
            <a:spLocks/>
          </p:cNvSpPr>
          <p:nvPr userDrawn="1"/>
        </p:nvSpPr>
        <p:spPr bwMode="auto">
          <a:xfrm>
            <a:off x="1524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1100">
                <a:solidFill>
                  <a:srgbClr val="0033CC"/>
                </a:solidFill>
                <a:latin typeface="Arial" panose="020B0604020202020204" pitchFamily="34" charset="0"/>
                <a:cs typeface="Arial" panose="020B0604020202020204" pitchFamily="34" charset="0"/>
              </a:rPr>
              <a:t>© ACS WASC</a:t>
            </a:r>
            <a:br>
              <a:rPr lang="en-US" altLang="en-US" sz="1100">
                <a:solidFill>
                  <a:srgbClr val="0033CC"/>
                </a:solidFill>
                <a:latin typeface="Arial" panose="020B0604020202020204" pitchFamily="34" charset="0"/>
                <a:cs typeface="Arial" panose="020B0604020202020204" pitchFamily="34" charset="0"/>
              </a:rPr>
            </a:br>
            <a:fld id="{80931B1B-26AE-4CC3-8591-227C274C72F7}" type="slidenum">
              <a:rPr lang="en-US" altLang="en-US" sz="1100" smtClean="0">
                <a:solidFill>
                  <a:srgbClr val="0033CC"/>
                </a:solidFill>
                <a:latin typeface="Arial" panose="020B0604020202020204" pitchFamily="34" charset="0"/>
                <a:cs typeface="Arial" panose="020B0604020202020204" pitchFamily="34" charset="0"/>
              </a:rPr>
              <a:pPr defTabSz="914400" eaLnBrk="1" hangingPunct="1">
                <a:defRPr/>
              </a:pPr>
              <a:t>‹#›</a:t>
            </a:fld>
            <a:endParaRPr lang="en-US" altLang="en-US" sz="110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543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3DD3207D-ED7A-4919-8A57-713C2FCA1ED2}" type="slidenum">
              <a:rPr lang="en-US"/>
              <a:pPr>
                <a:defRPr/>
              </a:pPr>
              <a:t>‹#›</a:t>
            </a:fld>
            <a:endParaRPr lang="en-US"/>
          </a:p>
        </p:txBody>
      </p:sp>
    </p:spTree>
    <p:extLst>
      <p:ext uri="{BB962C8B-B14F-4D97-AF65-F5344CB8AC3E}">
        <p14:creationId xmlns:p14="http://schemas.microsoft.com/office/powerpoint/2010/main" val="2082688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6" name="Footer Placeholder 4"/>
          <p:cNvSpPr>
            <a:spLocks noGrp="1"/>
          </p:cNvSpPr>
          <p:nvPr>
            <p:ph type="ftr" sz="quarter" idx="11"/>
          </p:nvPr>
        </p:nvSpPr>
        <p:spPr/>
        <p:txBody>
          <a:bodyPr/>
          <a:lstStyle>
            <a:lvl1pPr defTabSz="457200">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4E17FB41-D79E-49D7-91B9-5C717AC5A473}" type="slidenum">
              <a:rPr lang="en-US"/>
              <a:pPr>
                <a:defRPr/>
              </a:pPr>
              <a:t>‹#›</a:t>
            </a:fld>
            <a:endParaRPr lang="en-US"/>
          </a:p>
        </p:txBody>
      </p:sp>
    </p:spTree>
    <p:extLst>
      <p:ext uri="{BB962C8B-B14F-4D97-AF65-F5344CB8AC3E}">
        <p14:creationId xmlns:p14="http://schemas.microsoft.com/office/powerpoint/2010/main" val="293996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BCB6DF0B-6383-4D94-B9B6-70C6205A860E}" type="slidenum">
              <a:rPr lang="en-US"/>
              <a:pPr>
                <a:defRPr/>
              </a:pPr>
              <a:t>‹#›</a:t>
            </a:fld>
            <a:endParaRPr lang="en-US"/>
          </a:p>
        </p:txBody>
      </p:sp>
    </p:spTree>
    <p:extLst>
      <p:ext uri="{BB962C8B-B14F-4D97-AF65-F5344CB8AC3E}">
        <p14:creationId xmlns:p14="http://schemas.microsoft.com/office/powerpoint/2010/main" val="3948088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a:defRPr/>
            </a:lvl1pPr>
          </a:lstStyle>
          <a:p>
            <a:pPr>
              <a:defRPr/>
            </a:pPr>
            <a:r>
              <a:rPr lang="en-US"/>
              <a:t>ACS WASC ©2014</a:t>
            </a:r>
          </a:p>
        </p:txBody>
      </p:sp>
      <p:sp>
        <p:nvSpPr>
          <p:cNvPr id="5" name="Footer Placeholder 4"/>
          <p:cNvSpPr>
            <a:spLocks noGrp="1"/>
          </p:cNvSpPr>
          <p:nvPr>
            <p:ph type="ftr" sz="quarter" idx="11"/>
          </p:nvPr>
        </p:nvSpPr>
        <p:spPr/>
        <p:txBody>
          <a:bodyPr/>
          <a:lstStyle>
            <a:lvl1pPr defTabSz="457200">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213ED76B-129F-4480-A5D3-4F09EEA7B9B0}" type="slidenum">
              <a:rPr lang="en-US"/>
              <a:pPr>
                <a:defRPr/>
              </a:pPr>
              <a:t>‹#›</a:t>
            </a:fld>
            <a:endParaRPr lang="en-US"/>
          </a:p>
        </p:txBody>
      </p:sp>
    </p:spTree>
    <p:extLst>
      <p:ext uri="{BB962C8B-B14F-4D97-AF65-F5344CB8AC3E}">
        <p14:creationId xmlns:p14="http://schemas.microsoft.com/office/powerpoint/2010/main" val="6551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ACS WASC ©2014</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6B016C-6CDC-4E12-B6CE-4E36EB75966E}" type="slidenum">
              <a:rPr lang="en-US"/>
              <a:pPr>
                <a:defRPr/>
              </a:pPr>
              <a:t>‹#›</a:t>
            </a:fld>
            <a:endParaRPr lang="en-US"/>
          </a:p>
        </p:txBody>
      </p:sp>
    </p:spTree>
    <p:extLst>
      <p:ext uri="{BB962C8B-B14F-4D97-AF65-F5344CB8AC3E}">
        <p14:creationId xmlns:p14="http://schemas.microsoft.com/office/powerpoint/2010/main" val="223162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ACS WASC ©2014</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3AE4C7-324A-4A82-B8A7-CC97E4BE81C6}" type="slidenum">
              <a:rPr lang="en-US"/>
              <a:pPr>
                <a:defRPr/>
              </a:pPr>
              <a:t>‹#›</a:t>
            </a:fld>
            <a:endParaRPr lang="en-US"/>
          </a:p>
        </p:txBody>
      </p:sp>
    </p:spTree>
    <p:extLst>
      <p:ext uri="{BB962C8B-B14F-4D97-AF65-F5344CB8AC3E}">
        <p14:creationId xmlns:p14="http://schemas.microsoft.com/office/powerpoint/2010/main" val="414929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ent CD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6"/>
            <a:ext cx="4038600" cy="2637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7"/>
            <a:ext cx="4038600" cy="2768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pPr>
              <a:defRPr/>
            </a:pPr>
            <a:fld id="{4B3AE4C7-324A-4A82-B8A7-CC97E4BE81C6}" type="slidenum">
              <a:rPr lang="en-US"/>
              <a:pPr>
                <a:defRPr/>
              </a:pPr>
              <a:t>‹#›</a:t>
            </a:fld>
            <a:endParaRPr lang="en-US"/>
          </a:p>
        </p:txBody>
      </p:sp>
      <p:sp>
        <p:nvSpPr>
          <p:cNvPr id="9" name="Content Placeholder 8">
            <a:extLst>
              <a:ext uri="{FF2B5EF4-FFF2-40B4-BE49-F238E27FC236}">
                <a16:creationId xmlns:a16="http://schemas.microsoft.com/office/drawing/2014/main" id="{71A9F76F-3FE1-44FF-99C2-C7503D2BF3B3}"/>
              </a:ext>
            </a:extLst>
          </p:cNvPr>
          <p:cNvSpPr>
            <a:spLocks noGrp="1"/>
          </p:cNvSpPr>
          <p:nvPr>
            <p:ph sz="quarter" idx="13"/>
          </p:nvPr>
        </p:nvSpPr>
        <p:spPr>
          <a:xfrm>
            <a:off x="696913" y="4557713"/>
            <a:ext cx="3468687" cy="1798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38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CD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6"/>
            <a:ext cx="4038600" cy="2637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7"/>
            <a:ext cx="4038600" cy="2768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pPr>
              <a:defRPr/>
            </a:pPr>
            <a:fld id="{4B3AE4C7-324A-4A82-B8A7-CC97E4BE81C6}" type="slidenum">
              <a:rPr lang="en-US"/>
              <a:pPr>
                <a:defRPr/>
              </a:pPr>
              <a:t>‹#›</a:t>
            </a:fld>
            <a:endParaRPr lang="en-US"/>
          </a:p>
        </p:txBody>
      </p:sp>
      <p:sp>
        <p:nvSpPr>
          <p:cNvPr id="9" name="Content Placeholder 8">
            <a:extLst>
              <a:ext uri="{FF2B5EF4-FFF2-40B4-BE49-F238E27FC236}">
                <a16:creationId xmlns:a16="http://schemas.microsoft.com/office/drawing/2014/main" id="{71A9F76F-3FE1-44FF-99C2-C7503D2BF3B3}"/>
              </a:ext>
            </a:extLst>
          </p:cNvPr>
          <p:cNvSpPr>
            <a:spLocks noGrp="1"/>
          </p:cNvSpPr>
          <p:nvPr>
            <p:ph sz="quarter" idx="13"/>
          </p:nvPr>
        </p:nvSpPr>
        <p:spPr>
          <a:xfrm>
            <a:off x="696913" y="4557713"/>
            <a:ext cx="3468687" cy="1798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667CFF4-10F7-4D22-A4BA-D20F48077500}"/>
              </a:ext>
            </a:extLst>
          </p:cNvPr>
          <p:cNvSpPr>
            <a:spLocks noGrp="1"/>
          </p:cNvSpPr>
          <p:nvPr>
            <p:ph sz="quarter" idx="14"/>
          </p:nvPr>
        </p:nvSpPr>
        <p:spPr>
          <a:xfrm>
            <a:off x="5037138" y="4833938"/>
            <a:ext cx="3221037" cy="1335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34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ACS WASC ©2014</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E2D616-9B38-4FC0-840E-1C0D024F5B3C}" type="slidenum">
              <a:rPr lang="en-US"/>
              <a:pPr>
                <a:defRPr/>
              </a:pPr>
              <a:t>‹#›</a:t>
            </a:fld>
            <a:endParaRPr lang="en-US"/>
          </a:p>
        </p:txBody>
      </p:sp>
    </p:spTree>
    <p:extLst>
      <p:ext uri="{BB962C8B-B14F-4D97-AF65-F5344CB8AC3E}">
        <p14:creationId xmlns:p14="http://schemas.microsoft.com/office/powerpoint/2010/main" val="178694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25" y="1555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r>
              <a:rPr lang="en-US"/>
              <a:t>ACS WASC ©2014</a:t>
            </a:r>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43EEB22-9908-4101-A518-0918A74B3A0D}" type="slidenum">
              <a:rPr lang="en-US"/>
              <a:pPr>
                <a:defRPr/>
              </a:pPr>
              <a:t>‹#›</a:t>
            </a:fld>
            <a:endParaRPr lang="en-US"/>
          </a:p>
        </p:txBody>
      </p:sp>
    </p:spTree>
    <p:extLst>
      <p:ext uri="{BB962C8B-B14F-4D97-AF65-F5344CB8AC3E}">
        <p14:creationId xmlns:p14="http://schemas.microsoft.com/office/powerpoint/2010/main" val="232409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25" y="1555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r>
              <a:rPr lang="en-US"/>
              <a:t>ACS WASC ©2014</a:t>
            </a:r>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9984524-A34C-4782-B358-595749D7BF17}" type="slidenum">
              <a:rPr lang="en-US"/>
              <a:pPr>
                <a:defRPr/>
              </a:pPr>
              <a:t>‹#›</a:t>
            </a:fld>
            <a:endParaRPr lang="en-US"/>
          </a:p>
        </p:txBody>
      </p:sp>
    </p:spTree>
    <p:extLst>
      <p:ext uri="{BB962C8B-B14F-4D97-AF65-F5344CB8AC3E}">
        <p14:creationId xmlns:p14="http://schemas.microsoft.com/office/powerpoint/2010/main" val="23324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dirty="0"/>
              <a:t>ACS </a:t>
            </a:r>
            <a:r>
              <a:rPr lang="en-US" dirty="0" err="1"/>
              <a:t>WASC</a:t>
            </a:r>
            <a:r>
              <a:rPr lang="en-US" dirty="0"/>
              <a:t> ©2014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10270CA-8E95-4D8D-ACAC-74AA2CCE9B10}" type="slidenum">
              <a:rPr lang="en-US"/>
              <a:pPr>
                <a:defRPr/>
              </a:pPr>
              <a:t>‹#›</a:t>
            </a:fld>
            <a:endParaRPr lang="en-US"/>
          </a:p>
        </p:txBody>
      </p:sp>
      <p:pic>
        <p:nvPicPr>
          <p:cNvPr id="1031" name="Picture 10" descr="Color-ppt3"/>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25" y="155575"/>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99" r:id="rId5"/>
    <p:sldLayoutId id="2147483900" r:id="rId6"/>
    <p:sldLayoutId id="2147483880" r:id="rId7"/>
    <p:sldLayoutId id="2147483884" r:id="rId8"/>
    <p:sldLayoutId id="2147483885" r:id="rId9"/>
    <p:sldLayoutId id="2147483886" r:id="rId10"/>
    <p:sldLayoutId id="2147483881" r:id="rId11"/>
    <p:sldLayoutId id="2147483882" r:id="rId12"/>
    <p:sldLayoutId id="2147483883" r:id="rId13"/>
    <p:sldLayoutId id="2147483901" r:id="rId14"/>
  </p:sldLayoutIdLst>
  <p:hf hdr="0" dt="0"/>
  <p:txStyles>
    <p:titleStyle>
      <a:lvl1pPr algn="ctr" defTabSz="457200" rtl="0" eaLnBrk="0" fontAlgn="base" hangingPunct="0">
        <a:spcBef>
          <a:spcPct val="0"/>
        </a:spcBef>
        <a:spcAft>
          <a:spcPct val="0"/>
        </a:spcAft>
        <a:defRPr sz="3600" b="1" kern="1200">
          <a:solidFill>
            <a:schemeClr val="tx1"/>
          </a:solidFill>
          <a:latin typeface="+mn-lt"/>
          <a:ea typeface="+mj-ea"/>
          <a:cs typeface="+mj-cs"/>
        </a:defRPr>
      </a:lvl1pPr>
      <a:lvl2pPr algn="ctr" defTabSz="457200" rtl="0" eaLnBrk="0" fontAlgn="base" hangingPunct="0">
        <a:spcBef>
          <a:spcPct val="0"/>
        </a:spcBef>
        <a:spcAft>
          <a:spcPct val="0"/>
        </a:spcAft>
        <a:defRPr sz="3600" b="1">
          <a:solidFill>
            <a:schemeClr val="tx1"/>
          </a:solidFill>
          <a:latin typeface="Arial" panose="020B0604020202020204" pitchFamily="34" charset="0"/>
        </a:defRPr>
      </a:lvl2pPr>
      <a:lvl3pPr algn="ctr" defTabSz="457200" rtl="0" eaLnBrk="0" fontAlgn="base" hangingPunct="0">
        <a:spcBef>
          <a:spcPct val="0"/>
        </a:spcBef>
        <a:spcAft>
          <a:spcPct val="0"/>
        </a:spcAft>
        <a:defRPr sz="3600" b="1">
          <a:solidFill>
            <a:schemeClr val="tx1"/>
          </a:solidFill>
          <a:latin typeface="Arial" panose="020B0604020202020204" pitchFamily="34" charset="0"/>
        </a:defRPr>
      </a:lvl3pPr>
      <a:lvl4pPr algn="ctr" defTabSz="457200" rtl="0" eaLnBrk="0" fontAlgn="base" hangingPunct="0">
        <a:spcBef>
          <a:spcPct val="0"/>
        </a:spcBef>
        <a:spcAft>
          <a:spcPct val="0"/>
        </a:spcAft>
        <a:defRPr sz="3600" b="1">
          <a:solidFill>
            <a:schemeClr val="tx1"/>
          </a:solidFill>
          <a:latin typeface="Arial" panose="020B0604020202020204" pitchFamily="34" charset="0"/>
        </a:defRPr>
      </a:lvl4pPr>
      <a:lvl5pPr algn="ctr" defTabSz="457200" rtl="0" eaLnBrk="0" fontAlgn="base" hangingPunct="0">
        <a:spcBef>
          <a:spcPct val="0"/>
        </a:spcBef>
        <a:spcAft>
          <a:spcPct val="0"/>
        </a:spcAft>
        <a:defRPr sz="3600" b="1">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a:solidFill>
                  <a:prstClr val="black">
                    <a:tint val="75000"/>
                  </a:prstClr>
                </a:solidFill>
                <a:latin typeface="+mn-lt"/>
              </a:defRPr>
            </a:lvl1pPr>
          </a:lstStyle>
          <a:p>
            <a:pPr>
              <a:defRPr/>
            </a:pPr>
            <a:fld id="{D733E37F-3A0C-4D05-B5FF-44F171D963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8" r:id="rId5"/>
    <p:sldLayoutId id="2147483891" r:id="rId6"/>
    <p:sldLayoutId id="2147483892" r:id="rId7"/>
    <p:sldLayoutId id="2147483893" r:id="rId8"/>
    <p:sldLayoutId id="2147483894" r:id="rId9"/>
    <p:sldLayoutId id="2147483895" r:id="rId10"/>
    <p:sldLayoutId id="2147483896" r:id="rId11"/>
    <p:sldLayoutId id="2147483897" r:id="rId12"/>
  </p:sldLayoutIdLst>
  <p:hf hdr="0" dt="0"/>
  <p:txStyles>
    <p:titleStyle>
      <a:lvl1pPr algn="ctr" rtl="0" eaLnBrk="0" fontAlgn="base" hangingPunct="0">
        <a:spcBef>
          <a:spcPct val="0"/>
        </a:spcBef>
        <a:spcAft>
          <a:spcPct val="0"/>
        </a:spcAft>
        <a:defRPr sz="3600" b="1" kern="1200">
          <a:solidFill>
            <a:schemeClr val="tx1"/>
          </a:solidFill>
          <a:latin typeface="+mn-lt"/>
          <a:ea typeface="+mj-ea"/>
          <a:cs typeface="+mj-cs"/>
        </a:defRPr>
      </a:lvl1pPr>
      <a:lvl2pPr algn="ctr" rtl="0" eaLnBrk="0" fontAlgn="base" hangingPunct="0">
        <a:spcBef>
          <a:spcPct val="0"/>
        </a:spcBef>
        <a:spcAft>
          <a:spcPct val="0"/>
        </a:spcAft>
        <a:defRPr sz="3600" b="1">
          <a:solidFill>
            <a:schemeClr val="tx1"/>
          </a:solidFill>
          <a:latin typeface="Arial" panose="020B0604020202020204" pitchFamily="34" charset="0"/>
        </a:defRPr>
      </a:lvl2pPr>
      <a:lvl3pPr algn="ctr" rtl="0" eaLnBrk="0" fontAlgn="base" hangingPunct="0">
        <a:spcBef>
          <a:spcPct val="0"/>
        </a:spcBef>
        <a:spcAft>
          <a:spcPct val="0"/>
        </a:spcAft>
        <a:defRPr sz="3600" b="1">
          <a:solidFill>
            <a:schemeClr val="tx1"/>
          </a:solidFill>
          <a:latin typeface="Arial" panose="020B0604020202020204" pitchFamily="34" charset="0"/>
        </a:defRPr>
      </a:lvl3pPr>
      <a:lvl4pPr algn="ctr" rtl="0" eaLnBrk="0" fontAlgn="base" hangingPunct="0">
        <a:spcBef>
          <a:spcPct val="0"/>
        </a:spcBef>
        <a:spcAft>
          <a:spcPct val="0"/>
        </a:spcAft>
        <a:defRPr sz="3600" b="1">
          <a:solidFill>
            <a:schemeClr val="tx1"/>
          </a:solidFill>
          <a:latin typeface="Arial" panose="020B0604020202020204" pitchFamily="34" charset="0"/>
        </a:defRPr>
      </a:lvl4pPr>
      <a:lvl5pPr algn="ctr" rtl="0" eaLnBrk="0" fontAlgn="base" hangingPunct="0">
        <a:spcBef>
          <a:spcPct val="0"/>
        </a:spcBef>
        <a:spcAft>
          <a:spcPct val="0"/>
        </a:spcAft>
        <a:defRPr sz="3600" b="1">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slide" Target="slide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ocialbrite.org/2011/11/22/free-tools-to-help-geo-target-your-socialspher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fg/ac/sa/documents/csam2019complet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jauld@cde.ca.gov"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mailto:amckeever@cde.ca.gov" TargetMode="External"/><Relationship Id="rId4" Type="http://schemas.openxmlformats.org/officeDocument/2006/relationships/hyperlink" Target="mailto:thawk@cde.ca.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mailto:awoodcheke@cde.ca.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mailto:sdibajiforoshani@cde.ca.gov" TargetMode="External"/><Relationship Id="rId4" Type="http://schemas.openxmlformats.org/officeDocument/2006/relationships/hyperlink" Target="mailto:jgray@cde.ca.gov"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hyperlink" Target="https://www.cde.ca.gov/ta/c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cde.ca.gov/fg/ac/sa/documents/csam2019complete.pdf" TargetMode="External"/><Relationship Id="rId5" Type="http://schemas.openxmlformats.org/officeDocument/2006/relationships/hyperlink" Target="https://www.cde.ca.gov/sp/me/mt/funding.asp" TargetMode="External"/><Relationship Id="rId4" Type="http://schemas.openxmlformats.org/officeDocument/2006/relationships/hyperlink" Target="https://www.cde.ca.gov/sp/me/m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de.ca.gov/ls/he/hn/coronavirus.asp"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cde.ca.gov/fg/cr/relieffunds.asp" TargetMode="External"/><Relationship Id="rId4" Type="http://schemas.openxmlformats.org/officeDocument/2006/relationships/hyperlink" Target="https://www.cde.ca.gov/sp/me/mt/mepcovidfaq.asp"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3.xml"/><Relationship Id="rId1" Type="http://schemas.openxmlformats.org/officeDocument/2006/relationships/slideLayout" Target="../slideLayouts/slideLayout8.xml"/><Relationship Id="rId4" Type="http://schemas.openxmlformats.org/officeDocument/2006/relationships/hyperlink" Target="https://leadershipfreak.blog/2010/03/05/10-best-questions-ever/"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ca.gov/ta/c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ctrTitle"/>
          </p:nvPr>
        </p:nvSpPr>
        <p:spPr>
          <a:xfrm>
            <a:off x="685800" y="1765300"/>
            <a:ext cx="7772400" cy="4502150"/>
          </a:xfrm>
        </p:spPr>
        <p:txBody>
          <a:bodyPr>
            <a:normAutofit/>
          </a:bodyPr>
          <a:lstStyle/>
          <a:p>
            <a:r>
              <a:rPr lang="en-US" altLang="en-US" sz="4400" dirty="0">
                <a:solidFill>
                  <a:srgbClr val="002060"/>
                </a:solidFill>
              </a:rPr>
              <a:t>2021–22 </a:t>
            </a:r>
            <a:br>
              <a:rPr lang="en-US" altLang="en-US" sz="4400" dirty="0">
                <a:solidFill>
                  <a:srgbClr val="002060"/>
                </a:solidFill>
              </a:rPr>
            </a:br>
            <a:r>
              <a:rPr lang="en-US" altLang="en-US" sz="4400" dirty="0">
                <a:solidFill>
                  <a:srgbClr val="002060"/>
                </a:solidFill>
              </a:rPr>
              <a:t>Federal Program Monitoring </a:t>
            </a:r>
            <a:br>
              <a:rPr lang="en-US" altLang="en-US" sz="4400" dirty="0">
                <a:solidFill>
                  <a:srgbClr val="002060"/>
                </a:solidFill>
              </a:rPr>
            </a:br>
            <a:r>
              <a:rPr lang="en-US" altLang="en-US" sz="4400" dirty="0">
                <a:solidFill>
                  <a:srgbClr val="002060"/>
                </a:solidFill>
              </a:rPr>
              <a:t>Migrant Education Program Instrument Training</a:t>
            </a:r>
            <a:br>
              <a:rPr lang="en-US" altLang="en-US" dirty="0">
                <a:solidFill>
                  <a:srgbClr val="002060"/>
                </a:solidFill>
              </a:rPr>
            </a:br>
            <a:endParaRPr lang="en-US" altLang="en-US" dirty="0"/>
          </a:p>
        </p:txBody>
      </p:sp>
      <p:sp>
        <p:nvSpPr>
          <p:cNvPr id="19458" name="Title 2"/>
          <p:cNvSpPr txBox="1">
            <a:spLocks/>
          </p:cNvSpPr>
          <p:nvPr/>
        </p:nvSpPr>
        <p:spPr bwMode="auto">
          <a:xfrm>
            <a:off x="685800" y="5449888"/>
            <a:ext cx="77724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914400">
              <a:spcBef>
                <a:spcPct val="0"/>
              </a:spcBef>
              <a:buFontTx/>
              <a:buNone/>
            </a:pPr>
            <a:r>
              <a:rPr lang="en-US" altLang="en-US" sz="2400" dirty="0">
                <a:solidFill>
                  <a:srgbClr val="002060"/>
                </a:solidFill>
                <a:cs typeface="Arial" panose="020B0604020202020204" pitchFamily="34" charset="0"/>
              </a:rPr>
              <a:t>August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71475"/>
            <a:ext cx="6858000"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Evidence Requests</a:t>
            </a:r>
          </a:p>
        </p:txBody>
      </p:sp>
      <p:sp>
        <p:nvSpPr>
          <p:cNvPr id="37891" name="Content Placeholder 2"/>
          <p:cNvSpPr>
            <a:spLocks noGrp="1"/>
          </p:cNvSpPr>
          <p:nvPr>
            <p:ph idx="1"/>
          </p:nvPr>
        </p:nvSpPr>
        <p:spPr>
          <a:xfrm>
            <a:off x="823913" y="1806575"/>
            <a:ext cx="8104187" cy="4267200"/>
          </a:xfrm>
        </p:spPr>
        <p:txBody>
          <a:bodyPr/>
          <a:lstStyle/>
          <a:p>
            <a:pPr eaLnBrk="1" hangingPunct="1"/>
            <a:r>
              <a:rPr lang="en-US" altLang="en-US" dirty="0"/>
              <a:t>Evidence requests follow each item</a:t>
            </a:r>
          </a:p>
          <a:p>
            <a:pPr eaLnBrk="1" hangingPunct="1"/>
            <a:r>
              <a:rPr lang="en-US" altLang="en-US" dirty="0"/>
              <a:t>The description lists the suggested documents to show compliance with the statutory requirements for each item</a:t>
            </a:r>
          </a:p>
          <a:p>
            <a:pPr eaLnBrk="1" hangingPunct="1"/>
            <a:r>
              <a:rPr lang="en-US" altLang="en-US" dirty="0"/>
              <a:t>These are suggestions</a:t>
            </a:r>
          </a:p>
          <a:p>
            <a:pPr eaLnBrk="1" hangingPunct="1"/>
            <a:r>
              <a:rPr lang="en-US" altLang="en-US" dirty="0"/>
              <a:t>Other documents may be acceptable</a:t>
            </a:r>
          </a:p>
        </p:txBody>
      </p:sp>
      <p:sp>
        <p:nvSpPr>
          <p:cNvPr id="4" name="Slide Number Placeholder 3"/>
          <p:cNvSpPr>
            <a:spLocks noGrp="1"/>
          </p:cNvSpPr>
          <p:nvPr>
            <p:ph type="sldNum" sz="quarter" idx="12"/>
          </p:nvPr>
        </p:nvSpPr>
        <p:spPr/>
        <p:txBody>
          <a:bodyPr/>
          <a:lstStyle/>
          <a:p>
            <a:pPr>
              <a:defRPr/>
            </a:pPr>
            <a:fld id="{7193ABE7-86A4-4B65-A00F-D68670F477E4}" type="slidenum">
              <a:rPr lang="en-US" altLang="en-US"/>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5C1D-599F-45B6-84AD-E9CC112CB63B}"/>
              </a:ext>
            </a:extLst>
          </p:cNvPr>
          <p:cNvSpPr>
            <a:spLocks noGrp="1"/>
          </p:cNvSpPr>
          <p:nvPr>
            <p:ph type="title"/>
          </p:nvPr>
        </p:nvSpPr>
        <p:spPr/>
        <p:txBody>
          <a:bodyPr/>
          <a:lstStyle/>
          <a:p>
            <a:r>
              <a:rPr lang="en-US" dirty="0"/>
              <a:t>Sampling Method</a:t>
            </a:r>
          </a:p>
        </p:txBody>
      </p:sp>
      <p:sp>
        <p:nvSpPr>
          <p:cNvPr id="3" name="Content Placeholder 2">
            <a:extLst>
              <a:ext uri="{FF2B5EF4-FFF2-40B4-BE49-F238E27FC236}">
                <a16:creationId xmlns:a16="http://schemas.microsoft.com/office/drawing/2014/main" id="{17EED755-0D9D-479C-8804-BC00726C6792}"/>
              </a:ext>
            </a:extLst>
          </p:cNvPr>
          <p:cNvSpPr>
            <a:spLocks noGrp="1"/>
          </p:cNvSpPr>
          <p:nvPr>
            <p:ph idx="1"/>
          </p:nvPr>
        </p:nvSpPr>
        <p:spPr/>
        <p:txBody>
          <a:bodyPr/>
          <a:lstStyle/>
          <a:p>
            <a:r>
              <a:rPr lang="en-US" sz="2400" dirty="0"/>
              <a:t>FPM reviews employ the sampling method</a:t>
            </a:r>
          </a:p>
          <a:p>
            <a:r>
              <a:rPr lang="en-US" sz="2400" dirty="0"/>
              <a:t>Suggestions for quantities of a particular evidence type can be found in the evidence request descriptions</a:t>
            </a:r>
          </a:p>
          <a:p>
            <a:r>
              <a:rPr lang="en-US" sz="2400" dirty="0"/>
              <a:t>For regions, the reviewer will identify a district with a District Service Agreement (DSA) as well as at least one school within that district, as the samples </a:t>
            </a:r>
          </a:p>
          <a:p>
            <a:r>
              <a:rPr lang="en-US" sz="2400" dirty="0"/>
              <a:t>For DFDs, at least one school will be identified as the sample</a:t>
            </a:r>
          </a:p>
          <a:p>
            <a:r>
              <a:rPr lang="en-US" sz="2400" dirty="0"/>
              <a:t>Be prepared to provide the reviewer with a list of all the migratory children enrolled at the sample school(s); use local ID numbers instead of names or first names only</a:t>
            </a:r>
          </a:p>
        </p:txBody>
      </p:sp>
      <p:sp>
        <p:nvSpPr>
          <p:cNvPr id="5" name="Slide Number Placeholder 4">
            <a:extLst>
              <a:ext uri="{FF2B5EF4-FFF2-40B4-BE49-F238E27FC236}">
                <a16:creationId xmlns:a16="http://schemas.microsoft.com/office/drawing/2014/main" id="{BF6CFA4E-8A71-47D5-99D3-7A35CE4A0DC2}"/>
              </a:ext>
            </a:extLst>
          </p:cNvPr>
          <p:cNvSpPr>
            <a:spLocks noGrp="1"/>
          </p:cNvSpPr>
          <p:nvPr>
            <p:ph type="sldNum" sz="quarter" idx="12"/>
          </p:nvPr>
        </p:nvSpPr>
        <p:spPr/>
        <p:txBody>
          <a:bodyPr/>
          <a:lstStyle/>
          <a:p>
            <a:pPr>
              <a:defRPr/>
            </a:pPr>
            <a:fld id="{B376D398-84E4-4C17-8D9B-60312569821E}" type="slidenum">
              <a:rPr lang="en-US" smtClean="0"/>
              <a:pPr>
                <a:defRPr/>
              </a:pPr>
              <a:t>11</a:t>
            </a:fld>
            <a:endParaRPr lang="en-US" dirty="0"/>
          </a:p>
        </p:txBody>
      </p:sp>
    </p:spTree>
    <p:extLst>
      <p:ext uri="{BB962C8B-B14F-4D97-AF65-F5344CB8AC3E}">
        <p14:creationId xmlns:p14="http://schemas.microsoft.com/office/powerpoint/2010/main" val="245181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Tip #1</a:t>
            </a:r>
          </a:p>
        </p:txBody>
      </p:sp>
      <p:sp>
        <p:nvSpPr>
          <p:cNvPr id="39939" name="Content Placeholder 2"/>
          <p:cNvSpPr>
            <a:spLocks noGrp="1"/>
          </p:cNvSpPr>
          <p:nvPr>
            <p:ph idx="1"/>
          </p:nvPr>
        </p:nvSpPr>
        <p:spPr>
          <a:xfrm>
            <a:off x="1138238" y="1636713"/>
            <a:ext cx="7548562" cy="4525962"/>
          </a:xfrm>
        </p:spPr>
        <p:txBody>
          <a:bodyPr/>
          <a:lstStyle/>
          <a:p>
            <a:pPr eaLnBrk="1" hangingPunct="1"/>
            <a:r>
              <a:rPr lang="en-US" altLang="en-US" dirty="0"/>
              <a:t>It is never too soon to reach out to your reviewer if you have questions</a:t>
            </a:r>
          </a:p>
          <a:p>
            <a:pPr marL="0" indent="0" eaLnBrk="1" hangingPunct="1">
              <a:buNone/>
            </a:pPr>
            <a:endParaRPr lang="en-US" altLang="en-US" dirty="0"/>
          </a:p>
          <a:p>
            <a:pPr eaLnBrk="1" hangingPunct="1"/>
            <a:r>
              <a:rPr lang="en-US" altLang="en-US" dirty="0"/>
              <a:t>All phone calls or emails are documented in CMT as the official record of the review.</a:t>
            </a:r>
          </a:p>
          <a:p>
            <a:pPr eaLnBrk="1" hangingPunct="1"/>
            <a:endParaRPr lang="en-US" altLang="en-US" dirty="0"/>
          </a:p>
        </p:txBody>
      </p:sp>
      <p:sp>
        <p:nvSpPr>
          <p:cNvPr id="4" name="Slide Number Placeholder 3"/>
          <p:cNvSpPr>
            <a:spLocks noGrp="1"/>
          </p:cNvSpPr>
          <p:nvPr>
            <p:ph type="sldNum" sz="quarter" idx="12"/>
          </p:nvPr>
        </p:nvSpPr>
        <p:spPr/>
        <p:txBody>
          <a:bodyPr/>
          <a:lstStyle/>
          <a:p>
            <a:pPr>
              <a:defRPr/>
            </a:pPr>
            <a:fld id="{D7679F7A-FB9C-403C-A07E-057C02790CD4}" type="slidenum">
              <a:rPr lang="en-US" altLang="en-US"/>
              <a:pPr>
                <a:defRPr/>
              </a:pPr>
              <a:t>12</a:t>
            </a:fld>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2612" y="4416425"/>
            <a:ext cx="1957388" cy="1965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77963" y="685800"/>
            <a:ext cx="6218237" cy="914400"/>
          </a:xfrm>
        </p:spPr>
        <p:txBody>
          <a:bodyPr rtlCol="0">
            <a:normAutofit/>
          </a:bodyPr>
          <a:lstStyle/>
          <a:p>
            <a:pPr eaLnBrk="1" fontAlgn="auto" hangingPunct="1">
              <a:spcAft>
                <a:spcPts val="0"/>
              </a:spcAft>
              <a:defRPr/>
            </a:pPr>
            <a:r>
              <a:rPr lang="en-US" altLang="en-US" dirty="0">
                <a:effectLst>
                  <a:outerShdw blurRad="38100" dist="38100" dir="2700000" algn="tl">
                    <a:srgbClr val="000000">
                      <a:alpha val="43137"/>
                    </a:srgbClr>
                  </a:outerShdw>
                </a:effectLst>
              </a:rPr>
              <a:t>Dimension I: Involvement</a:t>
            </a:r>
          </a:p>
        </p:txBody>
      </p:sp>
      <p:sp>
        <p:nvSpPr>
          <p:cNvPr id="13315" name="Content Placeholder 2"/>
          <p:cNvSpPr>
            <a:spLocks noGrp="1"/>
          </p:cNvSpPr>
          <p:nvPr>
            <p:ph idx="1"/>
          </p:nvPr>
        </p:nvSpPr>
        <p:spPr>
          <a:xfrm>
            <a:off x="692150" y="1868488"/>
            <a:ext cx="7661275" cy="4487862"/>
          </a:xfrm>
        </p:spPr>
        <p:txBody>
          <a:bodyPr rtlCol="0">
            <a:normAutofit fontScale="70000" lnSpcReduction="20000"/>
          </a:bodyPr>
          <a:lstStyle/>
          <a:p>
            <a:pPr marL="0" indent="0" eaLnBrk="1" fontAlgn="auto" hangingPunct="1">
              <a:spcAft>
                <a:spcPts val="0"/>
              </a:spcAft>
              <a:buFontTx/>
              <a:buNone/>
              <a:defRPr/>
            </a:pPr>
            <a:r>
              <a:rPr lang="en-US" altLang="en-US" b="1" dirty="0"/>
              <a:t>ME 01: Parent Advisory Councils (PAC)</a:t>
            </a:r>
          </a:p>
          <a:p>
            <a:pPr marL="0" indent="0" eaLnBrk="1" fontAlgn="auto" hangingPunct="1">
              <a:spcAft>
                <a:spcPts val="0"/>
              </a:spcAft>
              <a:buFont typeface="Arial"/>
              <a:buNone/>
              <a:defRPr/>
            </a:pPr>
            <a:r>
              <a:rPr lang="en-US" altLang="en-US" dirty="0"/>
              <a:t>This item has four evidence requests:</a:t>
            </a:r>
          </a:p>
          <a:p>
            <a:pPr eaLnBrk="1" fontAlgn="auto" hangingPunct="1">
              <a:spcAft>
                <a:spcPts val="0"/>
              </a:spcAft>
              <a:buFont typeface="Arial"/>
              <a:buChar char="•"/>
              <a:defRPr/>
            </a:pPr>
            <a:r>
              <a:rPr lang="en-US" altLang="en-US" dirty="0"/>
              <a:t>PAC Bylaws</a:t>
            </a:r>
          </a:p>
          <a:p>
            <a:pPr lvl="1" eaLnBrk="1" fontAlgn="auto" hangingPunct="1">
              <a:spcAft>
                <a:spcPts val="0"/>
              </a:spcAft>
              <a:buFont typeface="Arial"/>
              <a:buChar char="•"/>
              <a:defRPr/>
            </a:pPr>
            <a:r>
              <a:rPr lang="en-US" altLang="en-US" dirty="0"/>
              <a:t>For regions, provide both the </a:t>
            </a:r>
            <a:r>
              <a:rPr lang="en-US" dirty="0"/>
              <a:t>Regional Parent Advisory Committee (</a:t>
            </a:r>
            <a:r>
              <a:rPr lang="en-US" altLang="en-US" dirty="0"/>
              <a:t>RPAC) Bylaws and the bylaws of the identified district’s PAC</a:t>
            </a:r>
          </a:p>
          <a:p>
            <a:pPr eaLnBrk="1" fontAlgn="auto" hangingPunct="1">
              <a:spcAft>
                <a:spcPts val="0"/>
              </a:spcAft>
              <a:buFont typeface="Arial"/>
              <a:buChar char="•"/>
              <a:defRPr/>
            </a:pPr>
            <a:r>
              <a:rPr lang="en-US" altLang="en-US" dirty="0"/>
              <a:t>PAC Meeting Agendas, Minutes and Sign-in Sheets</a:t>
            </a:r>
          </a:p>
          <a:p>
            <a:pPr lvl="1" eaLnBrk="1" fontAlgn="auto" hangingPunct="1">
              <a:spcAft>
                <a:spcPts val="0"/>
              </a:spcAft>
              <a:buFont typeface="Arial"/>
              <a:buChar char="•"/>
              <a:defRPr/>
            </a:pPr>
            <a:r>
              <a:rPr lang="en-US" altLang="en-US" dirty="0"/>
              <a:t>For Regions, provide evidence from the identified sample district</a:t>
            </a:r>
          </a:p>
          <a:p>
            <a:pPr eaLnBrk="1" fontAlgn="auto" hangingPunct="1">
              <a:spcAft>
                <a:spcPts val="0"/>
              </a:spcAft>
              <a:buFont typeface="Arial"/>
              <a:buChar char="•"/>
              <a:defRPr/>
            </a:pPr>
            <a:r>
              <a:rPr lang="en-US" altLang="en-US" dirty="0"/>
              <a:t>RPAC Responsibilities </a:t>
            </a:r>
          </a:p>
          <a:p>
            <a:pPr lvl="1" eaLnBrk="1" fontAlgn="auto" hangingPunct="1">
              <a:spcAft>
                <a:spcPts val="0"/>
              </a:spcAft>
              <a:buFont typeface="Arial"/>
              <a:buChar char="•"/>
              <a:defRPr/>
            </a:pPr>
            <a:r>
              <a:rPr lang="en-US" altLang="en-US" dirty="0"/>
              <a:t>DFDs do not need to upload documents for this evidence request</a:t>
            </a:r>
          </a:p>
          <a:p>
            <a:pPr eaLnBrk="1" fontAlgn="auto" hangingPunct="1">
              <a:spcAft>
                <a:spcPts val="0"/>
              </a:spcAft>
              <a:buFont typeface="Arial"/>
              <a:buChar char="•"/>
              <a:defRPr/>
            </a:pPr>
            <a:r>
              <a:rPr lang="en-US" altLang="en-US" dirty="0"/>
              <a:t>RPAC Elections and Membership</a:t>
            </a:r>
          </a:p>
          <a:p>
            <a:pPr lvl="1" eaLnBrk="1" fontAlgn="auto" hangingPunct="1">
              <a:spcAft>
                <a:spcPts val="0"/>
              </a:spcAft>
              <a:buFont typeface="Arial"/>
              <a:buChar char="•"/>
              <a:defRPr/>
            </a:pPr>
            <a:r>
              <a:rPr lang="en-US" altLang="en-US" dirty="0"/>
              <a:t>DFDs do not need to upload documents for this evidence request</a:t>
            </a:r>
          </a:p>
          <a:p>
            <a:pPr lvl="1" eaLnBrk="1" fontAlgn="auto" hangingPunct="1">
              <a:spcAft>
                <a:spcPts val="0"/>
              </a:spcAft>
              <a:buFont typeface="Arial"/>
              <a:buChar char="•"/>
              <a:defRPr/>
            </a:pPr>
            <a:endParaRPr lang="en-US" altLang="en-US" dirty="0"/>
          </a:p>
          <a:p>
            <a:pPr marL="0" indent="0" eaLnBrk="1" fontAlgn="auto" hangingPunct="1">
              <a:spcAft>
                <a:spcPts val="0"/>
              </a:spcAft>
              <a:buFont typeface="Arial"/>
              <a:buNone/>
              <a:defRPr/>
            </a:pPr>
            <a:endParaRPr lang="en-US" altLang="en-US" dirty="0"/>
          </a:p>
        </p:txBody>
      </p:sp>
      <p:sp>
        <p:nvSpPr>
          <p:cNvPr id="419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51E09DD2-5D0F-43FA-BEFB-F762E3F6B3F7}" type="slidenum">
              <a:rPr lang="en-US" altLang="en-US" sz="1400" smtClean="0"/>
              <a:pPr fontAlgn="base">
                <a:spcBef>
                  <a:spcPct val="0"/>
                </a:spcBef>
                <a:spcAft>
                  <a:spcPct val="0"/>
                </a:spcAft>
                <a:buFontTx/>
                <a:buNone/>
              </a:pPr>
              <a:t>13</a:t>
            </a:fld>
            <a:endParaRPr lang="en-US"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913" y="414338"/>
            <a:ext cx="7437437"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01: Parent Advisory Councils</a:t>
            </a:r>
          </a:p>
        </p:txBody>
      </p:sp>
      <p:sp>
        <p:nvSpPr>
          <p:cNvPr id="3" name="Content Placeholder 2"/>
          <p:cNvSpPr>
            <a:spLocks noGrp="1"/>
          </p:cNvSpPr>
          <p:nvPr>
            <p:ph idx="1"/>
          </p:nvPr>
        </p:nvSpPr>
        <p:spPr>
          <a:xfrm>
            <a:off x="652463" y="1749425"/>
            <a:ext cx="7924800" cy="4657725"/>
          </a:xfrm>
        </p:spPr>
        <p:txBody>
          <a:bodyPr rtlCol="0">
            <a:normAutofit/>
          </a:bodyPr>
          <a:lstStyle/>
          <a:p>
            <a:pPr marL="0" indent="0" eaLnBrk="1" fontAlgn="auto" hangingPunct="1">
              <a:spcAft>
                <a:spcPts val="0"/>
              </a:spcAft>
              <a:buFont typeface="Arial"/>
              <a:buNone/>
              <a:defRPr/>
            </a:pPr>
            <a:r>
              <a:rPr lang="en-US" dirty="0"/>
              <a:t>PAC Meeting Agendas, Minutes, and Sign-in Sheets evidence request:</a:t>
            </a:r>
          </a:p>
          <a:p>
            <a:pPr marL="514350" indent="-457200" eaLnBrk="1" fontAlgn="auto" hangingPunct="1">
              <a:spcAft>
                <a:spcPts val="0"/>
              </a:spcAft>
              <a:buFont typeface="Arial"/>
              <a:buChar char="•"/>
              <a:defRPr/>
            </a:pPr>
            <a:r>
              <a:rPr lang="en-US" dirty="0"/>
              <a:t>What are the actual documents to be uploaded?</a:t>
            </a:r>
          </a:p>
          <a:p>
            <a:pPr marL="514350" indent="-457200" eaLnBrk="1" fontAlgn="auto" hangingPunct="1">
              <a:spcAft>
                <a:spcPts val="0"/>
              </a:spcAft>
              <a:buFont typeface="Arial"/>
              <a:buChar char="•"/>
              <a:defRPr/>
            </a:pPr>
            <a:r>
              <a:rPr lang="en-US" dirty="0"/>
              <a:t>What information must the reviewer be able to locate in those documents?</a:t>
            </a:r>
          </a:p>
          <a:p>
            <a:pPr marL="514350" indent="-457200" eaLnBrk="1" fontAlgn="auto" hangingPunct="1">
              <a:spcAft>
                <a:spcPts val="0"/>
              </a:spcAft>
              <a:buFont typeface="Arial"/>
              <a:buChar char="•"/>
              <a:defRPr/>
            </a:pPr>
            <a:r>
              <a:rPr lang="en-US" dirty="0"/>
              <a:t>Where can you find that information to use as a checklist?</a:t>
            </a:r>
          </a:p>
          <a:p>
            <a:pPr marL="0" indent="0" eaLnBrk="1" fontAlgn="auto" hangingPunct="1">
              <a:spcAft>
                <a:spcPts val="0"/>
              </a:spcAft>
              <a:buFont typeface="Arial"/>
              <a:buNone/>
              <a:defRPr/>
            </a:pPr>
            <a:endParaRPr lang="en-US" dirty="0"/>
          </a:p>
          <a:p>
            <a:pPr marL="0" indent="0" eaLnBrk="1" fontAlgn="auto" hangingPunct="1">
              <a:spcAft>
                <a:spcPts val="0"/>
              </a:spcAft>
              <a:buFont typeface="Arial"/>
              <a:buNone/>
              <a:defRPr/>
            </a:pPr>
            <a:endParaRPr lang="en-US" dirty="0"/>
          </a:p>
        </p:txBody>
      </p:sp>
      <p:sp>
        <p:nvSpPr>
          <p:cNvPr id="4" name="Slide Number Placeholder 3"/>
          <p:cNvSpPr>
            <a:spLocks noGrp="1"/>
          </p:cNvSpPr>
          <p:nvPr>
            <p:ph type="sldNum" sz="quarter" idx="12"/>
          </p:nvPr>
        </p:nvSpPr>
        <p:spPr/>
        <p:txBody>
          <a:bodyPr/>
          <a:lstStyle/>
          <a:p>
            <a:pPr>
              <a:defRPr/>
            </a:pPr>
            <a:fld id="{226D15B4-AE51-4AA0-A7E4-4EE495FA6F15}" type="slidenum">
              <a:rPr lang="en-US" altLang="en-US"/>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525" y="528638"/>
            <a:ext cx="7102475" cy="9144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 II: Governance and Administration</a:t>
            </a:r>
          </a:p>
        </p:txBody>
      </p:sp>
      <p:sp>
        <p:nvSpPr>
          <p:cNvPr id="25603" name="Content Placeholder 2"/>
          <p:cNvSpPr>
            <a:spLocks noGrp="1"/>
          </p:cNvSpPr>
          <p:nvPr>
            <p:ph idx="1"/>
          </p:nvPr>
        </p:nvSpPr>
        <p:spPr>
          <a:xfrm>
            <a:off x="879475" y="2012950"/>
            <a:ext cx="7118350" cy="4343400"/>
          </a:xfrm>
        </p:spPr>
        <p:txBody>
          <a:bodyPr rtlCol="0">
            <a:normAutofit/>
          </a:bodyPr>
          <a:lstStyle/>
          <a:p>
            <a:pPr eaLnBrk="1" fontAlgn="auto" hangingPunct="1">
              <a:spcAft>
                <a:spcPts val="0"/>
              </a:spcAft>
              <a:buFont typeface="Arial"/>
              <a:buChar char="•"/>
              <a:defRPr/>
            </a:pPr>
            <a:r>
              <a:rPr lang="en-US" altLang="en-US" dirty="0"/>
              <a:t>ME 02: Regional or Direct Funded Application</a:t>
            </a:r>
          </a:p>
          <a:p>
            <a:pPr eaLnBrk="1" fontAlgn="auto" hangingPunct="1">
              <a:spcAft>
                <a:spcPts val="0"/>
              </a:spcAft>
              <a:buFont typeface="Arial"/>
              <a:buChar char="•"/>
              <a:defRPr/>
            </a:pPr>
            <a:r>
              <a:rPr lang="en-US" altLang="en-US" dirty="0"/>
              <a:t>ME 03: District Service Agreement</a:t>
            </a:r>
            <a:endParaRPr lang="en-US" altLang="en-US" dirty="0">
              <a:solidFill>
                <a:srgbClr val="FF0000"/>
              </a:solidFill>
            </a:endParaRPr>
          </a:p>
          <a:p>
            <a:pPr eaLnBrk="1" fontAlgn="auto" hangingPunct="1">
              <a:spcAft>
                <a:spcPts val="0"/>
              </a:spcAft>
              <a:buFont typeface="Arial"/>
              <a:buChar char="•"/>
              <a:defRPr/>
            </a:pPr>
            <a:r>
              <a:rPr lang="en-US" altLang="en-US" dirty="0"/>
              <a:t>ME 04: Migrant Region Services </a:t>
            </a:r>
            <a:endParaRPr lang="en-US" altLang="en-US" dirty="0">
              <a:solidFill>
                <a:srgbClr val="FF0000"/>
              </a:solidFill>
            </a:endParaRPr>
          </a:p>
          <a:p>
            <a:pPr eaLnBrk="1" fontAlgn="auto" hangingPunct="1">
              <a:spcAft>
                <a:spcPts val="0"/>
              </a:spcAft>
              <a:buFont typeface="Arial"/>
              <a:buChar char="•"/>
              <a:defRPr/>
            </a:pPr>
            <a:r>
              <a:rPr lang="en-US" altLang="en-US" dirty="0"/>
              <a:t>ME 05: District Services</a:t>
            </a:r>
          </a:p>
          <a:p>
            <a:pPr eaLnBrk="1" fontAlgn="auto" hangingPunct="1">
              <a:spcAft>
                <a:spcPts val="0"/>
              </a:spcAft>
              <a:buFont typeface="Arial"/>
              <a:buChar char="•"/>
              <a:defRPr/>
            </a:pPr>
            <a:r>
              <a:rPr lang="en-US" altLang="en-US" dirty="0"/>
              <a:t>ME 06: Inventory</a:t>
            </a:r>
          </a:p>
          <a:p>
            <a:pPr marL="0" indent="0" eaLnBrk="1" fontAlgn="auto" hangingPunct="1">
              <a:spcAft>
                <a:spcPts val="0"/>
              </a:spcAft>
              <a:buFontTx/>
              <a:buNone/>
              <a:defRPr/>
            </a:pPr>
            <a:endParaRPr lang="en-US" altLang="en-US" sz="2800" dirty="0"/>
          </a:p>
          <a:p>
            <a:pPr marL="0" indent="0" eaLnBrk="1" fontAlgn="auto" hangingPunct="1">
              <a:spcAft>
                <a:spcPts val="0"/>
              </a:spcAft>
              <a:buFontTx/>
              <a:buNone/>
              <a:defRPr/>
            </a:pPr>
            <a:endParaRPr lang="en-US" altLang="en-US" sz="2800" dirty="0"/>
          </a:p>
        </p:txBody>
      </p:sp>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1873BC2F-6742-4447-A428-9465BE46C8E5}" type="slidenum">
              <a:rPr lang="en-US" altLang="en-US" sz="1400" smtClean="0"/>
              <a:pPr fontAlgn="base">
                <a:spcBef>
                  <a:spcPct val="0"/>
                </a:spcBef>
                <a:spcAft>
                  <a:spcPct val="0"/>
                </a:spcAft>
                <a:buFontTx/>
                <a:buNone/>
              </a:pPr>
              <a:t>15</a:t>
            </a:fld>
            <a:endParaRPr lang="en-US" altLang="en-US" sz="1400" dirty="0"/>
          </a:p>
        </p:txBody>
      </p:sp>
      <p:pic>
        <p:nvPicPr>
          <p:cNvPr id="5" name="Picture 4" descr="Logo with the shape of the state of California, children, a graduation cap, and the words California, Migrant Education, Harvests of Hope" title="California Migrant Education Logo"/>
          <p:cNvPicPr>
            <a:picLocks noChangeAspect="1"/>
          </p:cNvPicPr>
          <p:nvPr/>
        </p:nvPicPr>
        <p:blipFill>
          <a:blip r:embed="rId3"/>
          <a:stretch>
            <a:fillRect/>
          </a:stretch>
        </p:blipFill>
        <p:spPr>
          <a:xfrm>
            <a:off x="6421438" y="4443413"/>
            <a:ext cx="1706562" cy="19129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33413"/>
            <a:ext cx="7239000" cy="11430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02: Regional or Direct Funded Application </a:t>
            </a:r>
            <a:endParaRPr lang="es-MX" dirty="0">
              <a:effectLst>
                <a:outerShdw blurRad="38100" dist="38100" dir="2700000" algn="tl">
                  <a:srgbClr val="000000">
                    <a:alpha val="43137"/>
                  </a:srgbClr>
                </a:outerShdw>
              </a:effectLst>
            </a:endParaRPr>
          </a:p>
        </p:txBody>
      </p:sp>
      <p:sp>
        <p:nvSpPr>
          <p:cNvPr id="48131" name="Content Placeholder 2"/>
          <p:cNvSpPr>
            <a:spLocks noGrp="1"/>
          </p:cNvSpPr>
          <p:nvPr>
            <p:ph idx="1"/>
          </p:nvPr>
        </p:nvSpPr>
        <p:spPr>
          <a:xfrm>
            <a:off x="595086" y="2141537"/>
            <a:ext cx="8259763" cy="4083050"/>
          </a:xfrm>
        </p:spPr>
        <p:txBody>
          <a:bodyPr/>
          <a:lstStyle/>
          <a:p>
            <a:pPr eaLnBrk="1" hangingPunct="1"/>
            <a:r>
              <a:rPr lang="en-US" altLang="en-US" dirty="0"/>
              <a:t>Upload the current, approved Regional Application (RA) or Direct Funded Application (DFA) for your region.</a:t>
            </a:r>
          </a:p>
          <a:p>
            <a:pPr marL="0" indent="0" eaLnBrk="1" hangingPunct="1">
              <a:buNone/>
            </a:pPr>
            <a:endParaRPr lang="en-US" altLang="en-US" dirty="0"/>
          </a:p>
          <a:p>
            <a:pPr eaLnBrk="1" hangingPunct="1"/>
            <a:r>
              <a:rPr lang="en-US" altLang="en-US" dirty="0"/>
              <a:t>You will be referencing the RA or DFA in upcoming items by providing page numbers in the CMT comments for each evidence request.</a:t>
            </a:r>
          </a:p>
          <a:p>
            <a:pPr lvl="1" eaLnBrk="1" hangingPunct="1">
              <a:buFont typeface="Arial" panose="020B0604020202020204" pitchFamily="34" charset="0"/>
              <a:buChar char="•"/>
            </a:pPr>
            <a:endParaRPr lang="es-MX" altLang="en-US" sz="2400" dirty="0"/>
          </a:p>
        </p:txBody>
      </p:sp>
      <p:sp>
        <p:nvSpPr>
          <p:cNvPr id="4" name="Slide Number Placeholder 3"/>
          <p:cNvSpPr>
            <a:spLocks noGrp="1"/>
          </p:cNvSpPr>
          <p:nvPr>
            <p:ph type="sldNum" sz="quarter" idx="12"/>
          </p:nvPr>
        </p:nvSpPr>
        <p:spPr/>
        <p:txBody>
          <a:bodyPr/>
          <a:lstStyle/>
          <a:p>
            <a:pPr>
              <a:defRPr/>
            </a:pPr>
            <a:fld id="{FC91E24E-F008-4F30-8251-6A9CA0C3905F}" type="slidenum">
              <a:rPr lang="en-US" altLang="en-US"/>
              <a:pPr>
                <a:defRPr/>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68300"/>
            <a:ext cx="7239000" cy="11430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03: District Service Agreement</a:t>
            </a:r>
            <a:endParaRPr lang="es-MX" dirty="0">
              <a:effectLst>
                <a:outerShdw blurRad="38100" dist="38100" dir="2700000" algn="tl">
                  <a:srgbClr val="000000">
                    <a:alpha val="43137"/>
                  </a:srgbClr>
                </a:outerShdw>
              </a:effectLst>
            </a:endParaRPr>
          </a:p>
        </p:txBody>
      </p:sp>
      <p:sp>
        <p:nvSpPr>
          <p:cNvPr id="50179" name="Content Placeholder 2"/>
          <p:cNvSpPr>
            <a:spLocks noGrp="1"/>
          </p:cNvSpPr>
          <p:nvPr>
            <p:ph idx="1"/>
          </p:nvPr>
        </p:nvSpPr>
        <p:spPr>
          <a:xfrm>
            <a:off x="727075" y="2095500"/>
            <a:ext cx="7959725" cy="4015740"/>
          </a:xfrm>
        </p:spPr>
        <p:txBody>
          <a:bodyPr/>
          <a:lstStyle/>
          <a:p>
            <a:pPr eaLnBrk="1" hangingPunct="1"/>
            <a:r>
              <a:rPr lang="en-US" altLang="en-US" dirty="0"/>
              <a:t>Upload the current year DSA identified by the reviewer</a:t>
            </a:r>
          </a:p>
          <a:p>
            <a:pPr eaLnBrk="1" hangingPunct="1"/>
            <a:r>
              <a:rPr lang="en-US" altLang="en-US" dirty="0"/>
              <a:t>You will be referencing the DSA in upcoming items by providing page numbers in the CMT comments for each evidence request</a:t>
            </a:r>
          </a:p>
          <a:p>
            <a:pPr eaLnBrk="1" hangingPunct="1"/>
            <a:r>
              <a:rPr lang="en-US" altLang="en-US" dirty="0"/>
              <a:t>This item does not apply to DFDs</a:t>
            </a:r>
          </a:p>
          <a:p>
            <a:pPr lvl="1" eaLnBrk="1" hangingPunct="1">
              <a:buFont typeface="Arial" panose="020B0604020202020204" pitchFamily="34" charset="0"/>
              <a:buChar char="•"/>
            </a:pPr>
            <a:endParaRPr lang="es-MX" altLang="en-US" sz="2400" dirty="0"/>
          </a:p>
        </p:txBody>
      </p:sp>
      <p:sp>
        <p:nvSpPr>
          <p:cNvPr id="4" name="Slide Number Placeholder 3"/>
          <p:cNvSpPr>
            <a:spLocks noGrp="1"/>
          </p:cNvSpPr>
          <p:nvPr>
            <p:ph type="sldNum" sz="quarter" idx="12"/>
          </p:nvPr>
        </p:nvSpPr>
        <p:spPr/>
        <p:txBody>
          <a:bodyPr/>
          <a:lstStyle/>
          <a:p>
            <a:pPr>
              <a:defRPr/>
            </a:pPr>
            <a:fld id="{89CCAF87-7EA4-4E9B-ADD6-2B1E88076882}" type="slidenum">
              <a:rPr lang="en-US" altLang="en-US"/>
              <a:pPr>
                <a:defRPr/>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2750"/>
            <a:ext cx="7315200" cy="914400"/>
          </a:xfrm>
        </p:spPr>
        <p:txBody>
          <a:bodyPr rtlCol="0">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rPr>
              <a:t>ME 04: Migrant Region Services (1) </a:t>
            </a:r>
          </a:p>
        </p:txBody>
      </p:sp>
      <p:sp>
        <p:nvSpPr>
          <p:cNvPr id="52227" name="Content Placeholder 2"/>
          <p:cNvSpPr>
            <a:spLocks noGrp="1"/>
          </p:cNvSpPr>
          <p:nvPr>
            <p:ph idx="1"/>
          </p:nvPr>
        </p:nvSpPr>
        <p:spPr>
          <a:xfrm>
            <a:off x="679450" y="1616075"/>
            <a:ext cx="8007350" cy="4922838"/>
          </a:xfrm>
        </p:spPr>
        <p:txBody>
          <a:bodyPr/>
          <a:lstStyle/>
          <a:p>
            <a:pPr marL="0" indent="0" eaLnBrk="1" hangingPunct="1">
              <a:buFontTx/>
              <a:buNone/>
            </a:pPr>
            <a:r>
              <a:rPr lang="en-US" altLang="en-US" dirty="0"/>
              <a:t>Evidence requests to demonstrate the Migrant Region or DFD provides services encompassing the requirements in ME 4.0:</a:t>
            </a:r>
          </a:p>
          <a:p>
            <a:pPr lvl="1" eaLnBrk="1" hangingPunct="1"/>
            <a:r>
              <a:rPr lang="en-US" altLang="en-US" dirty="0"/>
              <a:t>Direct services, including summer services, required by the approved RA or DFA</a:t>
            </a:r>
          </a:p>
          <a:p>
            <a:pPr lvl="1" eaLnBrk="1" hangingPunct="1"/>
            <a:r>
              <a:rPr lang="en-US" altLang="en-US" dirty="0"/>
              <a:t>Interagency coordination to improve services to migratory children</a:t>
            </a:r>
          </a:p>
          <a:p>
            <a:pPr lvl="1" eaLnBrk="1" hangingPunct="1"/>
            <a:r>
              <a:rPr lang="en-US" altLang="en-US" dirty="0"/>
              <a:t>Technical assistance according to the service agreement</a:t>
            </a:r>
          </a:p>
          <a:p>
            <a:pPr lvl="1" eaLnBrk="1" hangingPunct="1"/>
            <a:endParaRPr lang="en-US" altLang="en-US" dirty="0"/>
          </a:p>
        </p:txBody>
      </p:sp>
      <p:sp>
        <p:nvSpPr>
          <p:cNvPr id="522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4FB6F248-D050-4018-992B-04A89F2A838D}" type="slidenum">
              <a:rPr lang="en-US" altLang="en-US" sz="1400" smtClean="0"/>
              <a:pPr fontAlgn="base">
                <a:spcBef>
                  <a:spcPct val="0"/>
                </a:spcBef>
                <a:spcAft>
                  <a:spcPct val="0"/>
                </a:spcAft>
                <a:buFontTx/>
                <a:buNone/>
              </a:pPr>
              <a:t>18</a:t>
            </a:fld>
            <a:endParaRPr lang="en-US" alt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963" y="609600"/>
            <a:ext cx="7666037" cy="9144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04: Migrant Region Services (2)</a:t>
            </a:r>
          </a:p>
        </p:txBody>
      </p:sp>
      <p:sp>
        <p:nvSpPr>
          <p:cNvPr id="54275" name="Content Placeholder 2"/>
          <p:cNvSpPr>
            <a:spLocks noGrp="1"/>
          </p:cNvSpPr>
          <p:nvPr>
            <p:ph idx="1"/>
          </p:nvPr>
        </p:nvSpPr>
        <p:spPr>
          <a:xfrm>
            <a:off x="569913" y="1700213"/>
            <a:ext cx="7908925" cy="4548187"/>
          </a:xfrm>
        </p:spPr>
        <p:txBody>
          <a:bodyPr/>
          <a:lstStyle/>
          <a:p>
            <a:pPr marL="57150" indent="0" eaLnBrk="1" hangingPunct="1">
              <a:buFont typeface="Arial" panose="020B0604020202020204" pitchFamily="34" charset="0"/>
              <a:buNone/>
            </a:pPr>
            <a:r>
              <a:rPr lang="en-US" altLang="en-US" dirty="0"/>
              <a:t>What evidence could you provide for the following requests?</a:t>
            </a:r>
          </a:p>
          <a:p>
            <a:pPr lvl="1" eaLnBrk="1" hangingPunct="1"/>
            <a:r>
              <a:rPr lang="en-US" altLang="en-US" dirty="0"/>
              <a:t>Interagency Coordination</a:t>
            </a:r>
          </a:p>
          <a:p>
            <a:pPr lvl="1" eaLnBrk="1" hangingPunct="1"/>
            <a:r>
              <a:rPr lang="en-US" altLang="en-US" dirty="0"/>
              <a:t>Direct Service Attendance Records</a:t>
            </a:r>
          </a:p>
          <a:p>
            <a:pPr lvl="1" eaLnBrk="1" hangingPunct="1"/>
            <a:r>
              <a:rPr lang="en-US" altLang="en-US" dirty="0"/>
              <a:t>Description of Migrant Region Services in the RA or DFA</a:t>
            </a:r>
          </a:p>
          <a:p>
            <a:pPr lvl="1" eaLnBrk="1" hangingPunct="1"/>
            <a:r>
              <a:rPr lang="en-US" altLang="en-US" dirty="0"/>
              <a:t>Technical Assistance Meetings Documentation</a:t>
            </a: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93032027-0C33-4E08-B5A4-093116A1F50C}" type="slidenum">
              <a:rPr lang="en-US" altLang="en-US" sz="1400" smtClean="0"/>
              <a:pPr fontAlgn="base">
                <a:spcBef>
                  <a:spcPct val="0"/>
                </a:spcBef>
                <a:spcAft>
                  <a:spcPct val="0"/>
                </a:spcAft>
                <a:buFontTx/>
                <a:buNone/>
              </a:pPr>
              <a:t>19</a:t>
            </a:fld>
            <a:endParaRPr lang="en-US"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8C3A-6A15-456C-9053-DBBA0721072A}"/>
              </a:ext>
            </a:extLst>
          </p:cNvPr>
          <p:cNvSpPr>
            <a:spLocks noGrp="1"/>
          </p:cNvSpPr>
          <p:nvPr>
            <p:ph type="title"/>
          </p:nvPr>
        </p:nvSpPr>
        <p:spPr>
          <a:xfrm>
            <a:off x="1039446" y="256138"/>
            <a:ext cx="8229600" cy="1143000"/>
          </a:xfrm>
        </p:spPr>
        <p:txBody>
          <a:bodyPr/>
          <a:lstStyle/>
          <a:p>
            <a:r>
              <a:rPr lang="en-US" dirty="0">
                <a:solidFill>
                  <a:srgbClr val="000000"/>
                </a:solidFill>
                <a:effectLst>
                  <a:outerShdw blurRad="38100" dist="38100" dir="2700000" algn="tl">
                    <a:srgbClr val="000000">
                      <a:alpha val="43137"/>
                    </a:srgbClr>
                  </a:outerShdw>
                </a:effectLst>
              </a:rPr>
              <a:t>Federal Program Monitoring and COVID-19</a:t>
            </a:r>
          </a:p>
        </p:txBody>
      </p:sp>
      <p:sp>
        <p:nvSpPr>
          <p:cNvPr id="3" name="Content Placeholder 2">
            <a:extLst>
              <a:ext uri="{FF2B5EF4-FFF2-40B4-BE49-F238E27FC236}">
                <a16:creationId xmlns:a16="http://schemas.microsoft.com/office/drawing/2014/main" id="{FAB3C74D-7236-4B1B-B5CF-E808C672D19E}"/>
              </a:ext>
            </a:extLst>
          </p:cNvPr>
          <p:cNvSpPr>
            <a:spLocks noGrp="1"/>
          </p:cNvSpPr>
          <p:nvPr>
            <p:ph idx="1"/>
          </p:nvPr>
        </p:nvSpPr>
        <p:spPr>
          <a:xfrm>
            <a:off x="457200" y="2012949"/>
            <a:ext cx="8229600" cy="4525963"/>
          </a:xfrm>
        </p:spPr>
        <p:txBody>
          <a:bodyPr/>
          <a:lstStyle/>
          <a:p>
            <a:pPr marL="0" indent="0">
              <a:buNone/>
            </a:pPr>
            <a:r>
              <a:rPr lang="en-US" sz="2800" dirty="0"/>
              <a:t>As of July 1, 2021, most of the COVID-19 related regulations and exemptions have expired. During the Federal Program Monitoring (FPM) review process, documents from both the current year and previous year are reviewed. We understand the challenges presented during COVID-19 and have included resources related to COVID-19 at the end of this presentation.</a:t>
            </a:r>
          </a:p>
        </p:txBody>
      </p:sp>
      <p:sp>
        <p:nvSpPr>
          <p:cNvPr id="5" name="Slide Number Placeholder 4">
            <a:extLst>
              <a:ext uri="{FF2B5EF4-FFF2-40B4-BE49-F238E27FC236}">
                <a16:creationId xmlns:a16="http://schemas.microsoft.com/office/drawing/2014/main" id="{8E5BEE25-34DC-40DA-90ED-23F74AAE1916}"/>
              </a:ext>
            </a:extLst>
          </p:cNvPr>
          <p:cNvSpPr>
            <a:spLocks noGrp="1"/>
          </p:cNvSpPr>
          <p:nvPr>
            <p:ph type="sldNum" sz="quarter" idx="12"/>
          </p:nvPr>
        </p:nvSpPr>
        <p:spPr/>
        <p:txBody>
          <a:bodyPr/>
          <a:lstStyle/>
          <a:p>
            <a:pPr>
              <a:defRPr/>
            </a:pPr>
            <a:fld id="{B376D398-84E4-4C17-8D9B-60312569821E}" type="slidenum">
              <a:rPr lang="en-US" smtClean="0"/>
              <a:pPr>
                <a:defRPr/>
              </a:pPr>
              <a:t>2</a:t>
            </a:fld>
            <a:endParaRPr lang="en-US" dirty="0"/>
          </a:p>
        </p:txBody>
      </p:sp>
    </p:spTree>
    <p:extLst>
      <p:ext uri="{BB962C8B-B14F-4D97-AF65-F5344CB8AC3E}">
        <p14:creationId xmlns:p14="http://schemas.microsoft.com/office/powerpoint/2010/main" val="141262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38" y="344488"/>
            <a:ext cx="7038975" cy="1217612"/>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05: District Services</a:t>
            </a:r>
          </a:p>
        </p:txBody>
      </p:sp>
      <p:sp>
        <p:nvSpPr>
          <p:cNvPr id="31747" name="Content Placeholder 2"/>
          <p:cNvSpPr>
            <a:spLocks noGrp="1"/>
          </p:cNvSpPr>
          <p:nvPr>
            <p:ph idx="1"/>
          </p:nvPr>
        </p:nvSpPr>
        <p:spPr>
          <a:xfrm>
            <a:off x="663676" y="1581150"/>
            <a:ext cx="8175524" cy="4829175"/>
          </a:xfrm>
        </p:spPr>
        <p:txBody>
          <a:bodyPr rtlCol="0">
            <a:normAutofit/>
          </a:bodyPr>
          <a:lstStyle/>
          <a:p>
            <a:pPr marL="0" indent="0" eaLnBrk="1" fontAlgn="auto" hangingPunct="1">
              <a:spcAft>
                <a:spcPts val="1200"/>
              </a:spcAft>
              <a:buFontTx/>
              <a:buNone/>
              <a:defRPr/>
            </a:pPr>
            <a:r>
              <a:rPr lang="en-US" altLang="en-US" sz="2800" dirty="0"/>
              <a:t>Three evidence requests to demonstrate each district receiving Migrant Education Program (MEP) funds provides services, information to parents and support to instructional staff:</a:t>
            </a:r>
          </a:p>
          <a:p>
            <a:pPr lvl="1" eaLnBrk="1" fontAlgn="auto" hangingPunct="1">
              <a:spcAft>
                <a:spcPts val="0"/>
              </a:spcAft>
              <a:buFont typeface="Arial"/>
              <a:buChar char="–"/>
              <a:defRPr/>
            </a:pPr>
            <a:r>
              <a:rPr lang="en-US" altLang="en-US" sz="2400" dirty="0"/>
              <a:t>Description of District Services in DSA(s)</a:t>
            </a:r>
          </a:p>
          <a:p>
            <a:pPr lvl="1" eaLnBrk="1" fontAlgn="auto" hangingPunct="1">
              <a:spcAft>
                <a:spcPts val="0"/>
              </a:spcAft>
              <a:buFont typeface="Arial"/>
              <a:buChar char="–"/>
              <a:defRPr/>
            </a:pPr>
            <a:r>
              <a:rPr lang="en-US" altLang="en-US" sz="2400" dirty="0"/>
              <a:t>District Letters and Notices to Parents</a:t>
            </a:r>
          </a:p>
          <a:p>
            <a:pPr lvl="1" eaLnBrk="1" fontAlgn="auto" hangingPunct="1">
              <a:spcAft>
                <a:spcPts val="1200"/>
              </a:spcAft>
              <a:buFont typeface="Arial"/>
              <a:buChar char="–"/>
              <a:defRPr/>
            </a:pPr>
            <a:r>
              <a:rPr lang="en-US" altLang="en-US" sz="2400" dirty="0"/>
              <a:t>District Service Attendance Records</a:t>
            </a:r>
          </a:p>
          <a:p>
            <a:pPr marL="0" lvl="1" indent="0" eaLnBrk="1" fontAlgn="auto" hangingPunct="1">
              <a:spcAft>
                <a:spcPts val="0"/>
              </a:spcAft>
              <a:buFont typeface="Arial"/>
              <a:buNone/>
              <a:defRPr/>
            </a:pPr>
            <a:r>
              <a:rPr lang="en-US" altLang="en-US" dirty="0"/>
              <a:t>What are some examples of communications to parents and district services you could provide for these evidence requests?</a:t>
            </a: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C0A9E9FB-40B5-4657-9D9D-64B7D0C7CEDA}" type="slidenum">
              <a:rPr lang="en-US" altLang="en-US" sz="1400" smtClean="0"/>
              <a:pPr fontAlgn="base">
                <a:spcBef>
                  <a:spcPct val="0"/>
                </a:spcBef>
                <a:spcAft>
                  <a:spcPct val="0"/>
                </a:spcAft>
                <a:buFontTx/>
                <a:buNone/>
              </a:pPr>
              <a:t>20</a:t>
            </a:fld>
            <a:endParaRPr lang="en-US" alt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5" y="322263"/>
            <a:ext cx="7004050"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Tip #2</a:t>
            </a:r>
          </a:p>
        </p:txBody>
      </p:sp>
      <p:sp>
        <p:nvSpPr>
          <p:cNvPr id="58371" name="Content Placeholder 2"/>
          <p:cNvSpPr>
            <a:spLocks noGrp="1"/>
          </p:cNvSpPr>
          <p:nvPr>
            <p:ph idx="1"/>
          </p:nvPr>
        </p:nvSpPr>
        <p:spPr>
          <a:xfrm>
            <a:off x="588962" y="1804988"/>
            <a:ext cx="8245475" cy="2940050"/>
          </a:xfrm>
        </p:spPr>
        <p:txBody>
          <a:bodyPr/>
          <a:lstStyle/>
          <a:p>
            <a:pPr eaLnBrk="1" hangingPunct="1"/>
            <a:r>
              <a:rPr lang="en-US" altLang="en-US" dirty="0"/>
              <a:t>It is never too early to begin uploading documents into the CMT.</a:t>
            </a:r>
          </a:p>
          <a:p>
            <a:pPr marL="0" indent="0" eaLnBrk="1" hangingPunct="1">
              <a:buNone/>
            </a:pPr>
            <a:endParaRPr lang="en-US" altLang="en-US" sz="1600" dirty="0"/>
          </a:p>
          <a:p>
            <a:pPr eaLnBrk="1" hangingPunct="1"/>
            <a:r>
              <a:rPr lang="en-US" altLang="en-US" dirty="0"/>
              <a:t>Upload multiple documents as separate files, if possible, rather than scanning many pages into one file.</a:t>
            </a:r>
          </a:p>
          <a:p>
            <a:pPr eaLnBrk="1" hangingPunct="1"/>
            <a:endParaRPr lang="en-US" altLang="en-US" dirty="0"/>
          </a:p>
        </p:txBody>
      </p:sp>
      <p:sp>
        <p:nvSpPr>
          <p:cNvPr id="4" name="Slide Number Placeholder 3"/>
          <p:cNvSpPr>
            <a:spLocks noGrp="1"/>
          </p:cNvSpPr>
          <p:nvPr>
            <p:ph type="sldNum" sz="quarter" idx="12"/>
          </p:nvPr>
        </p:nvSpPr>
        <p:spPr/>
        <p:txBody>
          <a:bodyPr/>
          <a:lstStyle/>
          <a:p>
            <a:pPr>
              <a:defRPr/>
            </a:pPr>
            <a:fld id="{93AF9CDD-189C-4AC4-9F20-C4B2907B3856}" type="slidenum">
              <a:rPr lang="en-US" altLang="en-US"/>
              <a:pPr>
                <a:defRPr/>
              </a:pPr>
              <a:t>21</a:t>
            </a:fld>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08688" y="4546600"/>
            <a:ext cx="1803400" cy="1809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00" y="457200"/>
            <a:ext cx="6858000" cy="914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06: Inventory</a:t>
            </a:r>
          </a:p>
        </p:txBody>
      </p:sp>
      <p:sp>
        <p:nvSpPr>
          <p:cNvPr id="3" name="Content Placeholder 2"/>
          <p:cNvSpPr>
            <a:spLocks noGrp="1"/>
          </p:cNvSpPr>
          <p:nvPr>
            <p:ph idx="1"/>
          </p:nvPr>
        </p:nvSpPr>
        <p:spPr>
          <a:xfrm>
            <a:off x="319315" y="1701800"/>
            <a:ext cx="8623074" cy="4679950"/>
          </a:xfrm>
        </p:spPr>
        <p:txBody>
          <a:bodyPr>
            <a:normAutofit lnSpcReduction="10000"/>
          </a:bodyPr>
          <a:lstStyle/>
          <a:p>
            <a:pPr eaLnBrk="1" hangingPunct="1">
              <a:lnSpc>
                <a:spcPct val="90000"/>
              </a:lnSpc>
              <a:defRPr/>
            </a:pPr>
            <a:r>
              <a:rPr lang="en-US" altLang="en-US" sz="3000" dirty="0">
                <a:solidFill>
                  <a:srgbClr val="000000"/>
                </a:solidFill>
              </a:rPr>
              <a:t>A historical inventory record must be kept for equipment purchased with state or federal funds if:</a:t>
            </a:r>
          </a:p>
          <a:p>
            <a:pPr marL="971550" lvl="1" indent="-457200" eaLnBrk="1" hangingPunct="1">
              <a:lnSpc>
                <a:spcPct val="90000"/>
              </a:lnSpc>
              <a:defRPr/>
            </a:pPr>
            <a:r>
              <a:rPr lang="en-US" altLang="en-US" sz="2600" dirty="0">
                <a:solidFill>
                  <a:srgbClr val="000000"/>
                </a:solidFill>
              </a:rPr>
              <a:t>the acquisition cost is more than $500 per unit</a:t>
            </a:r>
          </a:p>
          <a:p>
            <a:pPr marL="971550" lvl="1" indent="-457200" eaLnBrk="1" hangingPunct="1">
              <a:lnSpc>
                <a:spcPct val="90000"/>
              </a:lnSpc>
              <a:defRPr/>
            </a:pPr>
            <a:r>
              <a:rPr lang="en-US" altLang="en-US" sz="2600" dirty="0">
                <a:solidFill>
                  <a:srgbClr val="000000"/>
                </a:solidFill>
              </a:rPr>
              <a:t>purchased with Title I Part C, Resource codes 3060, 3061, 3110 </a:t>
            </a:r>
          </a:p>
          <a:p>
            <a:pPr eaLnBrk="1" hangingPunct="1">
              <a:lnSpc>
                <a:spcPct val="90000"/>
              </a:lnSpc>
              <a:defRPr/>
            </a:pPr>
            <a:r>
              <a:rPr lang="en-US" altLang="en-US" sz="3000" dirty="0">
                <a:solidFill>
                  <a:srgbClr val="000000"/>
                </a:solidFill>
              </a:rPr>
              <a:t>Record must contain ME 6.0 (a–i)</a:t>
            </a:r>
          </a:p>
          <a:p>
            <a:pPr eaLnBrk="1" hangingPunct="1">
              <a:lnSpc>
                <a:spcPct val="90000"/>
              </a:lnSpc>
              <a:defRPr/>
            </a:pPr>
            <a:r>
              <a:rPr lang="en-US" altLang="en-US" sz="3000" dirty="0">
                <a:solidFill>
                  <a:srgbClr val="000000"/>
                </a:solidFill>
              </a:rPr>
              <a:t>Include results of a physical check within past two years</a:t>
            </a:r>
          </a:p>
          <a:p>
            <a:pPr eaLnBrk="1" hangingPunct="1">
              <a:lnSpc>
                <a:spcPct val="90000"/>
              </a:lnSpc>
              <a:defRPr/>
            </a:pPr>
            <a:r>
              <a:rPr lang="en-US" altLang="en-US" sz="3000" dirty="0">
                <a:solidFill>
                  <a:srgbClr val="000000"/>
                </a:solidFill>
              </a:rPr>
              <a:t>A template is provided in the ME FPM Resource Folder</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4E0592DD-4444-415D-97C8-474C712F2C36}" type="slidenum">
              <a:rPr lang="en-US" altLang="en-US" sz="1400" smtClean="0"/>
              <a:pPr fontAlgn="base">
                <a:spcBef>
                  <a:spcPct val="0"/>
                </a:spcBef>
                <a:spcAft>
                  <a:spcPct val="0"/>
                </a:spcAft>
                <a:buFontTx/>
                <a:buNone/>
              </a:pPr>
              <a:t>22</a:t>
            </a:fld>
            <a:endParaRPr lang="en-US"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457200"/>
            <a:ext cx="6858000" cy="914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 III: Funding</a:t>
            </a:r>
          </a:p>
        </p:txBody>
      </p:sp>
      <p:sp>
        <p:nvSpPr>
          <p:cNvPr id="62467" name="Content Placeholder 2"/>
          <p:cNvSpPr>
            <a:spLocks noGrp="1"/>
          </p:cNvSpPr>
          <p:nvPr>
            <p:ph idx="1"/>
          </p:nvPr>
        </p:nvSpPr>
        <p:spPr>
          <a:xfrm>
            <a:off x="931068" y="1758043"/>
            <a:ext cx="7678737" cy="2378528"/>
          </a:xfrm>
        </p:spPr>
        <p:txBody>
          <a:bodyPr/>
          <a:lstStyle/>
          <a:p>
            <a:pPr eaLnBrk="1" hangingPunct="1"/>
            <a:r>
              <a:rPr lang="en-US" altLang="en-US" dirty="0"/>
              <a:t>ME 07: Use of Funds</a:t>
            </a:r>
          </a:p>
          <a:p>
            <a:pPr marL="0" indent="0" eaLnBrk="1" hangingPunct="1">
              <a:buNone/>
            </a:pPr>
            <a:endParaRPr lang="en-US" altLang="en-US" sz="1400" dirty="0"/>
          </a:p>
          <a:p>
            <a:pPr eaLnBrk="1" hangingPunct="1"/>
            <a:r>
              <a:rPr lang="en-US" altLang="en-US" dirty="0"/>
              <a:t>ME 08: Supplement, Not Supplant</a:t>
            </a:r>
          </a:p>
          <a:p>
            <a:pPr marL="0" indent="0" eaLnBrk="1" hangingPunct="1">
              <a:buNone/>
            </a:pPr>
            <a:endParaRPr lang="en-US" altLang="en-US" sz="1400" dirty="0"/>
          </a:p>
          <a:p>
            <a:pPr eaLnBrk="1" hangingPunct="1"/>
            <a:r>
              <a:rPr lang="en-US" altLang="en-US" dirty="0"/>
              <a:t>ME 09: Salaries and Wages</a:t>
            </a:r>
          </a:p>
        </p:txBody>
      </p:sp>
      <p:sp>
        <p:nvSpPr>
          <p:cNvPr id="624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1F4205B4-1AC5-4038-AC3C-80289B116F41}" type="slidenum">
              <a:rPr lang="en-US" altLang="en-US" sz="1400" smtClean="0"/>
              <a:pPr fontAlgn="base">
                <a:spcBef>
                  <a:spcPct val="0"/>
                </a:spcBef>
                <a:spcAft>
                  <a:spcPct val="0"/>
                </a:spcAft>
                <a:buFontTx/>
                <a:buNone/>
              </a:pPr>
              <a:t>23</a:t>
            </a:fld>
            <a:endParaRPr lang="en-US" altLang="en-US" sz="1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51175" y="4337050"/>
            <a:ext cx="3438525" cy="2063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858000" cy="914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07: Use of Funds (1) </a:t>
            </a:r>
          </a:p>
        </p:txBody>
      </p:sp>
      <p:sp>
        <p:nvSpPr>
          <p:cNvPr id="39939" name="Content Placeholder 2"/>
          <p:cNvSpPr>
            <a:spLocks noGrp="1"/>
          </p:cNvSpPr>
          <p:nvPr>
            <p:ph idx="1"/>
          </p:nvPr>
        </p:nvSpPr>
        <p:spPr>
          <a:xfrm>
            <a:off x="669925" y="1500188"/>
            <a:ext cx="7940675" cy="4856162"/>
          </a:xfrm>
        </p:spPr>
        <p:txBody>
          <a:bodyPr rtlCol="0">
            <a:normAutofit fontScale="92500" lnSpcReduction="10000"/>
          </a:bodyPr>
          <a:lstStyle/>
          <a:p>
            <a:pPr marL="0" indent="0" eaLnBrk="1" fontAlgn="auto" hangingPunct="1">
              <a:spcAft>
                <a:spcPts val="0"/>
              </a:spcAft>
              <a:buNone/>
              <a:defRPr/>
            </a:pPr>
            <a:r>
              <a:rPr lang="en-US" altLang="en-US" dirty="0"/>
              <a:t>The migrant region or DFD and LEA use MEP funds only for authorized activities and equipment.</a:t>
            </a:r>
          </a:p>
          <a:p>
            <a:pPr marL="0" indent="0" eaLnBrk="1" fontAlgn="auto" hangingPunct="1">
              <a:spcAft>
                <a:spcPts val="0"/>
              </a:spcAft>
              <a:buFont typeface="Arial"/>
              <a:buNone/>
              <a:defRPr/>
            </a:pPr>
            <a:r>
              <a:rPr lang="en-US" altLang="en-US" b="1" dirty="0"/>
              <a:t>General Ledgers</a:t>
            </a:r>
          </a:p>
          <a:p>
            <a:pPr lvl="1" eaLnBrk="1" fontAlgn="auto" hangingPunct="1">
              <a:spcAft>
                <a:spcPts val="0"/>
              </a:spcAft>
              <a:buFont typeface="Arial" panose="020B0604020202020204" pitchFamily="34" charset="0"/>
              <a:buChar char="•"/>
              <a:defRPr/>
            </a:pPr>
            <a:r>
              <a:rPr lang="en-US" altLang="en-US" sz="3200" dirty="0"/>
              <a:t>Provide one each for resource codes 3060, 3061, and 3110</a:t>
            </a:r>
          </a:p>
          <a:p>
            <a:pPr lvl="1" eaLnBrk="1" fontAlgn="auto" hangingPunct="1">
              <a:spcAft>
                <a:spcPts val="0"/>
              </a:spcAft>
              <a:buFont typeface="Arial" panose="020B0604020202020204" pitchFamily="34" charset="0"/>
              <a:buChar char="•"/>
              <a:defRPr/>
            </a:pPr>
            <a:r>
              <a:rPr lang="en-US" altLang="en-US" sz="3200" dirty="0"/>
              <a:t>Provide the current and previous fiscal years</a:t>
            </a:r>
          </a:p>
          <a:p>
            <a:pPr lvl="1" eaLnBrk="1" fontAlgn="auto" hangingPunct="1">
              <a:spcAft>
                <a:spcPts val="0"/>
              </a:spcAft>
              <a:buFont typeface="Arial" panose="020B0604020202020204" pitchFamily="34" charset="0"/>
              <a:buChar char="•"/>
              <a:defRPr/>
            </a:pPr>
            <a:r>
              <a:rPr lang="en-US" altLang="en-US" sz="3200" dirty="0"/>
              <a:t>For regions, provide the general ledgers for the district identified as the sample</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D76195F9-68A5-4584-823F-7350FA5D441F}" type="slidenum">
              <a:rPr lang="en-US" altLang="en-US" sz="1400" smtClean="0"/>
              <a:pPr fontAlgn="base">
                <a:spcBef>
                  <a:spcPct val="0"/>
                </a:spcBef>
                <a:spcAft>
                  <a:spcPct val="0"/>
                </a:spcAft>
                <a:buFontTx/>
                <a:buNone/>
              </a:pPr>
              <a:t>24</a:t>
            </a:fld>
            <a:endParaRPr lang="en-US" alt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323850"/>
            <a:ext cx="7297737"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07: Use of Funds (2)</a:t>
            </a:r>
          </a:p>
        </p:txBody>
      </p:sp>
      <p:sp>
        <p:nvSpPr>
          <p:cNvPr id="3" name="Content Placeholder 2"/>
          <p:cNvSpPr>
            <a:spLocks noGrp="1"/>
          </p:cNvSpPr>
          <p:nvPr>
            <p:ph idx="1"/>
          </p:nvPr>
        </p:nvSpPr>
        <p:spPr>
          <a:xfrm>
            <a:off x="503237" y="1711325"/>
            <a:ext cx="8281987" cy="4822825"/>
          </a:xfrm>
        </p:spPr>
        <p:txBody>
          <a:bodyPr rtlCol="0">
            <a:normAutofit/>
          </a:bodyPr>
          <a:lstStyle/>
          <a:p>
            <a:pPr marL="0" indent="0" eaLnBrk="1" fontAlgn="auto" hangingPunct="1">
              <a:spcAft>
                <a:spcPts val="0"/>
              </a:spcAft>
              <a:buFont typeface="Arial"/>
              <a:buNone/>
              <a:defRPr/>
            </a:pPr>
            <a:r>
              <a:rPr lang="en-US" sz="3000" dirty="0"/>
              <a:t>Use of funds—two-step process:</a:t>
            </a:r>
          </a:p>
          <a:p>
            <a:pPr eaLnBrk="1" fontAlgn="auto" hangingPunct="1">
              <a:spcAft>
                <a:spcPts val="0"/>
              </a:spcAft>
              <a:buFont typeface="Arial"/>
              <a:buChar char="•"/>
              <a:defRPr/>
            </a:pPr>
            <a:r>
              <a:rPr lang="en-US" sz="3000" dirty="0"/>
              <a:t>Upload the general ledgers. Your reviewer will then request back-up documentation on several expenditures from the reports.</a:t>
            </a:r>
          </a:p>
          <a:p>
            <a:pPr eaLnBrk="1" fontAlgn="auto" hangingPunct="1">
              <a:spcAft>
                <a:spcPts val="0"/>
              </a:spcAft>
              <a:buFont typeface="Arial"/>
              <a:buChar char="•"/>
              <a:defRPr/>
            </a:pPr>
            <a:r>
              <a:rPr lang="en-US" sz="3000" dirty="0"/>
              <a:t>Provide invoices, approval letters, references to the RA or DFA, and an explanation of for what and whom the expenditure was used, demonstrating it is allowable under Title I, Part C.</a:t>
            </a:r>
          </a:p>
        </p:txBody>
      </p:sp>
      <p:sp>
        <p:nvSpPr>
          <p:cNvPr id="4" name="Slide Number Placeholder 3"/>
          <p:cNvSpPr>
            <a:spLocks noGrp="1"/>
          </p:cNvSpPr>
          <p:nvPr>
            <p:ph type="sldNum" sz="quarter" idx="12"/>
          </p:nvPr>
        </p:nvSpPr>
        <p:spPr/>
        <p:txBody>
          <a:bodyPr/>
          <a:lstStyle/>
          <a:p>
            <a:pPr>
              <a:defRPr/>
            </a:pPr>
            <a:fld id="{7963552E-5DA3-42BB-9491-1F8C3808AFB9}" type="slidenum">
              <a:rPr lang="en-US" altLang="en-US"/>
              <a:pPr>
                <a:defRPr/>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323850"/>
            <a:ext cx="7297737"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07: Use of Funds (3)</a:t>
            </a:r>
          </a:p>
        </p:txBody>
      </p:sp>
      <p:sp>
        <p:nvSpPr>
          <p:cNvPr id="3" name="Content Placeholder 2"/>
          <p:cNvSpPr>
            <a:spLocks noGrp="1"/>
          </p:cNvSpPr>
          <p:nvPr>
            <p:ph idx="1"/>
          </p:nvPr>
        </p:nvSpPr>
        <p:spPr>
          <a:xfrm>
            <a:off x="457200" y="1711325"/>
            <a:ext cx="8183562" cy="5010150"/>
          </a:xfrm>
        </p:spPr>
        <p:txBody>
          <a:bodyPr rtlCol="0">
            <a:normAutofit/>
          </a:bodyPr>
          <a:lstStyle/>
          <a:p>
            <a:pPr marL="0" indent="0" eaLnBrk="1" fontAlgn="auto" hangingPunct="1">
              <a:spcAft>
                <a:spcPts val="0"/>
              </a:spcAft>
              <a:buFont typeface="Arial"/>
              <a:buNone/>
              <a:defRPr/>
            </a:pPr>
            <a:r>
              <a:rPr lang="en-US" dirty="0"/>
              <a:t>Internal Controls</a:t>
            </a:r>
          </a:p>
          <a:p>
            <a:pPr eaLnBrk="1" fontAlgn="auto" hangingPunct="1">
              <a:spcAft>
                <a:spcPts val="0"/>
              </a:spcAft>
              <a:buFont typeface="Arial"/>
              <a:buChar char="•"/>
              <a:defRPr/>
            </a:pPr>
            <a:r>
              <a:rPr lang="en-US" dirty="0"/>
              <a:t>Provide the region or DFD’s policies and procedures regarding charging expenditures to programs</a:t>
            </a:r>
          </a:p>
          <a:p>
            <a:pPr marL="0" indent="0" eaLnBrk="1" fontAlgn="auto" hangingPunct="1">
              <a:spcAft>
                <a:spcPts val="0"/>
              </a:spcAft>
              <a:buNone/>
              <a:defRPr/>
            </a:pPr>
            <a:endParaRPr lang="en-US" dirty="0"/>
          </a:p>
          <a:p>
            <a:pPr marL="0" indent="0" eaLnBrk="1" fontAlgn="auto" hangingPunct="1">
              <a:spcAft>
                <a:spcPts val="0"/>
              </a:spcAft>
              <a:buNone/>
              <a:defRPr/>
            </a:pPr>
            <a:r>
              <a:rPr lang="en-US" dirty="0"/>
              <a:t>Procurement Procedures</a:t>
            </a:r>
          </a:p>
          <a:p>
            <a:pPr eaLnBrk="1" fontAlgn="auto" hangingPunct="1">
              <a:spcAft>
                <a:spcPts val="0"/>
              </a:spcAft>
              <a:buFont typeface="Arial"/>
              <a:buChar char="•"/>
              <a:defRPr/>
            </a:pPr>
            <a:r>
              <a:rPr lang="en-US" dirty="0"/>
              <a:t>Provide the region or DFD’s established written procedures over purchasing</a:t>
            </a:r>
          </a:p>
        </p:txBody>
      </p:sp>
      <p:sp>
        <p:nvSpPr>
          <p:cNvPr id="4" name="Slide Number Placeholder 3"/>
          <p:cNvSpPr>
            <a:spLocks noGrp="1"/>
          </p:cNvSpPr>
          <p:nvPr>
            <p:ph type="sldNum" sz="quarter" idx="12"/>
          </p:nvPr>
        </p:nvSpPr>
        <p:spPr/>
        <p:txBody>
          <a:bodyPr/>
          <a:lstStyle/>
          <a:p>
            <a:pPr>
              <a:defRPr/>
            </a:pPr>
            <a:fld id="{7963552E-5DA3-42BB-9491-1F8C3808AFB9}" type="slidenum">
              <a:rPr lang="en-US" altLang="en-US"/>
              <a:pPr>
                <a:defRPr/>
              </a:pPr>
              <a:t>26</a:t>
            </a:fld>
            <a:endParaRPr lang="en-US" altLang="en-US" dirty="0"/>
          </a:p>
        </p:txBody>
      </p:sp>
    </p:spTree>
    <p:extLst>
      <p:ext uri="{BB962C8B-B14F-4D97-AF65-F5344CB8AC3E}">
        <p14:creationId xmlns:p14="http://schemas.microsoft.com/office/powerpoint/2010/main" val="133202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6824" y="256797"/>
            <a:ext cx="7470396" cy="11430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08: Supplement Not Supplant (1)</a:t>
            </a:r>
            <a:endParaRPr lang="en-US" strike="sngStrike" dirty="0">
              <a:effectLst>
                <a:outerShdw blurRad="38100" dist="38100" dir="2700000" algn="tl">
                  <a:srgbClr val="000000">
                    <a:alpha val="43137"/>
                  </a:srgbClr>
                </a:outerShdw>
              </a:effectLst>
            </a:endParaRPr>
          </a:p>
        </p:txBody>
      </p:sp>
      <p:pic>
        <p:nvPicPr>
          <p:cNvPr id="8" name="Picture 7" descr="Link to long description is on the slide. Graphic explaining federal funding sources from least restrictive to most restrictive. ">
            <a:extLst>
              <a:ext uri="{FF2B5EF4-FFF2-40B4-BE49-F238E27FC236}">
                <a16:creationId xmlns:a16="http://schemas.microsoft.com/office/drawing/2014/main" id="{17EB5E41-4630-4CEC-BA96-AE22367FBFB2}"/>
              </a:ext>
            </a:extLst>
          </p:cNvPr>
          <p:cNvPicPr>
            <a:picLocks noChangeAspect="1"/>
          </p:cNvPicPr>
          <p:nvPr/>
        </p:nvPicPr>
        <p:blipFill rotWithShape="1">
          <a:blip r:embed="rId3"/>
          <a:srcRect l="902" t="11707" r="902" b="22256"/>
          <a:stretch/>
        </p:blipFill>
        <p:spPr>
          <a:xfrm>
            <a:off x="156944" y="1584698"/>
            <a:ext cx="8810276" cy="3151542"/>
          </a:xfrm>
          <a:prstGeom prst="rect">
            <a:avLst/>
          </a:prstGeom>
        </p:spPr>
      </p:pic>
      <p:sp>
        <p:nvSpPr>
          <p:cNvPr id="68611" name="Content Placeholder 6"/>
          <p:cNvSpPr>
            <a:spLocks noGrp="1"/>
          </p:cNvSpPr>
          <p:nvPr>
            <p:ph sz="half" idx="1"/>
          </p:nvPr>
        </p:nvSpPr>
        <p:spPr>
          <a:xfrm>
            <a:off x="-334850" y="4339957"/>
            <a:ext cx="9021650" cy="1831492"/>
          </a:xfrm>
        </p:spPr>
        <p:txBody>
          <a:bodyPr/>
          <a:lstStyle/>
          <a:p>
            <a:pPr marL="457200" lvl="1" indent="0" algn="r" eaLnBrk="1" hangingPunct="1">
              <a:buNone/>
            </a:pPr>
            <a:r>
              <a:rPr lang="en-US" altLang="en-US" sz="2000" dirty="0">
                <a:hlinkClick r:id="rId4" action="ppaction://hlinksldjump"/>
              </a:rPr>
              <a:t>Link to long description (Slide 65)</a:t>
            </a:r>
            <a:endParaRPr lang="en-US" altLang="en-US" sz="2000" dirty="0"/>
          </a:p>
          <a:p>
            <a:pPr lvl="1" eaLnBrk="1" hangingPunct="1">
              <a:buFont typeface="Arial" panose="020B0604020202020204" pitchFamily="34" charset="0"/>
              <a:buChar char="•"/>
            </a:pPr>
            <a:r>
              <a:rPr lang="en-US" altLang="en-US" sz="2200" dirty="0"/>
              <a:t>Local Control Funding Formula (LCFF) resources must be used to provide base services and programs to migratory children, including English Language Development (ELD) </a:t>
            </a:r>
            <a:r>
              <a:rPr lang="en-US" altLang="en-US" sz="2200" b="1" dirty="0"/>
              <a:t>and</a:t>
            </a:r>
            <a:r>
              <a:rPr lang="en-US" altLang="en-US" sz="2200" dirty="0"/>
              <a:t> access to the core curriculum.</a:t>
            </a:r>
          </a:p>
          <a:p>
            <a:pPr lvl="1" eaLnBrk="1" hangingPunct="1">
              <a:buFont typeface="Arial" panose="020B0604020202020204" pitchFamily="34" charset="0"/>
              <a:buChar char="•"/>
            </a:pPr>
            <a:r>
              <a:rPr lang="en-US" altLang="en-US" sz="2200" dirty="0"/>
              <a:t>Funds become more restricted moving towards the top of the stairs.</a:t>
            </a:r>
          </a:p>
        </p:txBody>
      </p:sp>
      <p:sp>
        <p:nvSpPr>
          <p:cNvPr id="6861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9577BBE9-3071-4065-9281-681ECD34A886}" type="slidenum">
              <a:rPr lang="en-US" altLang="en-US" sz="1400" smtClean="0">
                <a:solidFill>
                  <a:srgbClr val="000000"/>
                </a:solidFill>
              </a:rPr>
              <a:pPr fontAlgn="base">
                <a:spcBef>
                  <a:spcPct val="0"/>
                </a:spcBef>
                <a:spcAft>
                  <a:spcPct val="0"/>
                </a:spcAft>
                <a:buFontTx/>
                <a:buNone/>
              </a:pPr>
              <a:t>27</a:t>
            </a:fld>
            <a:endParaRPr lang="en-US" altLang="en-US" sz="14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463" y="274638"/>
            <a:ext cx="7856537" cy="1349375"/>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08: Supplement Not Supplant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779463" y="1624013"/>
            <a:ext cx="8229600" cy="4525962"/>
          </a:xfrm>
        </p:spPr>
        <p:txBody>
          <a:bodyPr rtlCol="0">
            <a:normAutofit/>
          </a:bodyPr>
          <a:lstStyle/>
          <a:p>
            <a:pPr marL="0" indent="0" eaLnBrk="1" fontAlgn="auto" hangingPunct="1">
              <a:spcAft>
                <a:spcPts val="0"/>
              </a:spcAft>
              <a:buFont typeface="Arial"/>
              <a:buNone/>
              <a:defRPr/>
            </a:pPr>
            <a:r>
              <a:rPr lang="en-US" dirty="0"/>
              <a:t>General Ledger</a:t>
            </a:r>
          </a:p>
          <a:p>
            <a:pPr eaLnBrk="1" fontAlgn="auto" hangingPunct="1">
              <a:spcAft>
                <a:spcPts val="0"/>
              </a:spcAft>
              <a:buFont typeface="Arial"/>
              <a:buChar char="•"/>
              <a:defRPr/>
            </a:pPr>
            <a:r>
              <a:rPr lang="en-US" sz="3000" dirty="0"/>
              <a:t>This is the same evidence request as ME 07</a:t>
            </a:r>
          </a:p>
          <a:p>
            <a:pPr eaLnBrk="1" fontAlgn="auto" hangingPunct="1">
              <a:spcAft>
                <a:spcPts val="0"/>
              </a:spcAft>
              <a:buFont typeface="Arial"/>
              <a:buChar char="•"/>
              <a:defRPr/>
            </a:pPr>
            <a:r>
              <a:rPr lang="en-US" sz="3000" dirty="0"/>
              <a:t>The documents uploaded are automatically linked to both items</a:t>
            </a:r>
          </a:p>
          <a:p>
            <a:pPr marL="0" indent="0" eaLnBrk="1" fontAlgn="auto" hangingPunct="1">
              <a:spcAft>
                <a:spcPts val="0"/>
              </a:spcAft>
              <a:buFont typeface="Arial"/>
              <a:buNone/>
              <a:defRPr/>
            </a:pPr>
            <a:r>
              <a:rPr lang="en-US" dirty="0"/>
              <a:t>Supplement not Supplant in the RFA/DFA</a:t>
            </a:r>
          </a:p>
          <a:p>
            <a:pPr eaLnBrk="1" fontAlgn="auto" hangingPunct="1">
              <a:spcAft>
                <a:spcPts val="0"/>
              </a:spcAft>
              <a:buFont typeface="Arial"/>
              <a:buChar char="•"/>
              <a:defRPr/>
            </a:pPr>
            <a:r>
              <a:rPr lang="en-US" sz="3000" dirty="0"/>
              <a:t>Comment the page numbers where service descriptions indicate services are supplemental</a:t>
            </a:r>
          </a:p>
        </p:txBody>
      </p:sp>
      <p:sp>
        <p:nvSpPr>
          <p:cNvPr id="5" name="Slide Number Placeholder 4"/>
          <p:cNvSpPr>
            <a:spLocks noGrp="1"/>
          </p:cNvSpPr>
          <p:nvPr>
            <p:ph type="sldNum" sz="quarter" idx="12"/>
          </p:nvPr>
        </p:nvSpPr>
        <p:spPr/>
        <p:txBody>
          <a:bodyPr/>
          <a:lstStyle/>
          <a:p>
            <a:pPr>
              <a:defRPr/>
            </a:pPr>
            <a:fld id="{E90AF778-1AD4-4B4E-AEED-F4400768017F}"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8D94-4C29-4F82-8166-C526FE328EA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Tip #3</a:t>
            </a:r>
            <a:endParaRPr lang="en-US" dirty="0"/>
          </a:p>
        </p:txBody>
      </p:sp>
      <p:sp>
        <p:nvSpPr>
          <p:cNvPr id="3" name="Content Placeholder 2">
            <a:extLst>
              <a:ext uri="{FF2B5EF4-FFF2-40B4-BE49-F238E27FC236}">
                <a16:creationId xmlns:a16="http://schemas.microsoft.com/office/drawing/2014/main" id="{A2E6E285-EF9E-4E61-BFB9-B8A9BC4A9016}"/>
              </a:ext>
            </a:extLst>
          </p:cNvPr>
          <p:cNvSpPr>
            <a:spLocks noGrp="1"/>
          </p:cNvSpPr>
          <p:nvPr>
            <p:ph sz="half" idx="1"/>
          </p:nvPr>
        </p:nvSpPr>
        <p:spPr>
          <a:xfrm>
            <a:off x="457199" y="1600207"/>
            <a:ext cx="7699829" cy="1584428"/>
          </a:xfrm>
        </p:spPr>
        <p:txBody>
          <a:bodyPr/>
          <a:lstStyle/>
          <a:p>
            <a:r>
              <a:rPr lang="en-US" altLang="en-US" dirty="0"/>
              <a:t>Budget estimates alone, or other distribution percentages do not qualify as support for charges to federal awards.</a:t>
            </a:r>
          </a:p>
          <a:p>
            <a:endParaRPr lang="en-US" dirty="0"/>
          </a:p>
        </p:txBody>
      </p:sp>
      <p:sp>
        <p:nvSpPr>
          <p:cNvPr id="4" name="Content Placeholder 3">
            <a:extLst>
              <a:ext uri="{FF2B5EF4-FFF2-40B4-BE49-F238E27FC236}">
                <a16:creationId xmlns:a16="http://schemas.microsoft.com/office/drawing/2014/main" id="{B3C0468A-20F1-49CE-9584-08A711427044}"/>
              </a:ext>
            </a:extLst>
          </p:cNvPr>
          <p:cNvSpPr>
            <a:spLocks noGrp="1"/>
          </p:cNvSpPr>
          <p:nvPr>
            <p:ph sz="half" idx="2"/>
          </p:nvPr>
        </p:nvSpPr>
        <p:spPr>
          <a:xfrm>
            <a:off x="943429" y="5568950"/>
            <a:ext cx="7532914" cy="1143000"/>
          </a:xfrm>
        </p:spPr>
        <p:txBody>
          <a:bodyPr/>
          <a:lstStyle/>
          <a:p>
            <a:pPr marL="0" indent="0">
              <a:buNone/>
            </a:pPr>
            <a:r>
              <a:rPr lang="en-US" altLang="en-US" sz="2400" dirty="0"/>
              <a:t>Source: </a:t>
            </a:r>
            <a:r>
              <a:rPr lang="en-US" altLang="en-US" sz="2400" i="1" dirty="0"/>
              <a:t>California School Accounting Manual </a:t>
            </a:r>
            <a:r>
              <a:rPr lang="en-US" altLang="en-US" sz="2400" dirty="0"/>
              <a:t>(</a:t>
            </a:r>
            <a:r>
              <a:rPr lang="en-US" altLang="en-US" sz="2400" i="1" dirty="0" err="1"/>
              <a:t>CSAM</a:t>
            </a:r>
            <a:r>
              <a:rPr lang="en-US" altLang="en-US" sz="2400" dirty="0"/>
              <a:t>)</a:t>
            </a:r>
            <a:r>
              <a:rPr lang="en-US" altLang="en-US" sz="2400" i="1" dirty="0"/>
              <a:t>, </a:t>
            </a:r>
            <a:r>
              <a:rPr lang="en-US" altLang="en-US" sz="2400" dirty="0"/>
              <a:t>Procedure 905</a:t>
            </a:r>
          </a:p>
          <a:p>
            <a:endParaRPr lang="en-US" sz="2400" dirty="0"/>
          </a:p>
        </p:txBody>
      </p:sp>
      <p:sp>
        <p:nvSpPr>
          <p:cNvPr id="6" name="Slide Number Placeholder 5">
            <a:extLst>
              <a:ext uri="{FF2B5EF4-FFF2-40B4-BE49-F238E27FC236}">
                <a16:creationId xmlns:a16="http://schemas.microsoft.com/office/drawing/2014/main" id="{538E25E4-DB5E-48A3-9BD2-D02BF4E224F5}"/>
              </a:ext>
            </a:extLst>
          </p:cNvPr>
          <p:cNvSpPr>
            <a:spLocks noGrp="1"/>
          </p:cNvSpPr>
          <p:nvPr>
            <p:ph type="sldNum" sz="quarter" idx="12"/>
          </p:nvPr>
        </p:nvSpPr>
        <p:spPr/>
        <p:txBody>
          <a:bodyPr/>
          <a:lstStyle/>
          <a:p>
            <a:pPr>
              <a:defRPr/>
            </a:pPr>
            <a:fld id="{7F005181-BC2F-4B73-91BC-5D2663203226}" type="slidenum">
              <a:rPr lang="en-US" smtClean="0"/>
              <a:pPr>
                <a:defRPr/>
              </a:pPr>
              <a:t>29</a:t>
            </a:fld>
            <a:endParaRPr lang="en-US"/>
          </a:p>
        </p:txBody>
      </p:sp>
      <p:pic>
        <p:nvPicPr>
          <p:cNvPr id="7" name="Content Placeholder 6">
            <a:extLst>
              <a:ext uri="{FF2B5EF4-FFF2-40B4-BE49-F238E27FC236}">
                <a16:creationId xmlns:a16="http://schemas.microsoft.com/office/drawing/2014/main" id="{358485EA-3DA8-4801-8AC0-302BA78365D5}"/>
              </a:ext>
              <a:ext uri="{C183D7F6-B498-43B3-948B-1728B52AA6E4}">
                <adec:decorative xmlns:adec="http://schemas.microsoft.com/office/drawing/2017/decorative" val="1"/>
              </a:ext>
            </a:extLst>
          </p:cNvPr>
          <p:cNvPicPr>
            <a:picLocks noGrp="1" noChangeAspect="1"/>
          </p:cNvPicPr>
          <p:nvPr>
            <p:ph sz="quarter" idx="13"/>
          </p:nvPr>
        </p:nvPicPr>
        <p:blipFill>
          <a:blip r:embed="rId3"/>
          <a:stretch>
            <a:fillRect/>
          </a:stretch>
        </p:blipFill>
        <p:spPr>
          <a:xfrm>
            <a:off x="3532924" y="3171818"/>
            <a:ext cx="2078152" cy="2085975"/>
          </a:xfrm>
          <a:prstGeom prst="rect">
            <a:avLst/>
          </a:prstGeom>
        </p:spPr>
      </p:pic>
    </p:spTree>
    <p:extLst>
      <p:ext uri="{BB962C8B-B14F-4D97-AF65-F5344CB8AC3E}">
        <p14:creationId xmlns:p14="http://schemas.microsoft.com/office/powerpoint/2010/main" val="358881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57200"/>
            <a:ext cx="6858000" cy="914400"/>
          </a:xfrm>
        </p:spPr>
        <p:txBody>
          <a:bodyPr rtlCol="0">
            <a:normAutofit/>
          </a:bodyPr>
          <a:lstStyle/>
          <a:p>
            <a:pPr eaLnBrk="1" fontAlgn="auto" hangingPunct="1">
              <a:spcAft>
                <a:spcPts val="0"/>
              </a:spcAft>
              <a:defRPr/>
            </a:pPr>
            <a:r>
              <a:rPr lang="en-US" altLang="en-US" dirty="0">
                <a:solidFill>
                  <a:srgbClr val="000000"/>
                </a:solidFill>
                <a:effectLst>
                  <a:outerShdw blurRad="38100" dist="38100" dir="2700000" algn="tl">
                    <a:srgbClr val="000000">
                      <a:alpha val="43137"/>
                    </a:srgbClr>
                  </a:outerShdw>
                </a:effectLst>
              </a:rPr>
              <a:t>Presentation Objectives</a:t>
            </a:r>
            <a:endParaRPr lang="en-US" dirty="0"/>
          </a:p>
        </p:txBody>
      </p:sp>
      <p:sp>
        <p:nvSpPr>
          <p:cNvPr id="21507" name="Content Placeholder 2"/>
          <p:cNvSpPr>
            <a:spLocks noGrp="1"/>
          </p:cNvSpPr>
          <p:nvPr>
            <p:ph idx="1"/>
          </p:nvPr>
        </p:nvSpPr>
        <p:spPr>
          <a:xfrm>
            <a:off x="692150" y="1616075"/>
            <a:ext cx="7994650" cy="4624388"/>
          </a:xfrm>
        </p:spPr>
        <p:txBody>
          <a:bodyPr/>
          <a:lstStyle/>
          <a:p>
            <a:pPr eaLnBrk="1" hangingPunct="1"/>
            <a:r>
              <a:rPr lang="en-US" altLang="en-US" dirty="0">
                <a:solidFill>
                  <a:srgbClr val="000000"/>
                </a:solidFill>
              </a:rPr>
              <a:t>Demystify the Migrant Education (ME) Instrument, Dimensions, Items, and Evidence Requests</a:t>
            </a:r>
          </a:p>
          <a:p>
            <a:pPr eaLnBrk="1" hangingPunct="1"/>
            <a:r>
              <a:rPr lang="en-US" altLang="en-US" dirty="0">
                <a:solidFill>
                  <a:srgbClr val="000000"/>
                </a:solidFill>
              </a:rPr>
              <a:t>Discuss answers to frequently asked questions and common pitfalls</a:t>
            </a:r>
          </a:p>
          <a:p>
            <a:pPr eaLnBrk="1" hangingPunct="1"/>
            <a:r>
              <a:rPr lang="en-US" altLang="en-US" dirty="0">
                <a:solidFill>
                  <a:srgbClr val="000000"/>
                </a:solidFill>
              </a:rPr>
              <a:t>Demonstrate effective organization of files and evidence, and FPM tips and tricks for a successful review</a:t>
            </a:r>
          </a:p>
        </p:txBody>
      </p:sp>
      <p:sp>
        <p:nvSpPr>
          <p:cNvPr id="215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06EF9F54-1F1E-40B8-BAA9-7F95F617EAA7}" type="slidenum">
              <a:rPr lang="en-US" altLang="en-US" sz="1400" smtClean="0"/>
              <a:pPr fontAlgn="base">
                <a:spcBef>
                  <a:spcPct val="0"/>
                </a:spcBef>
                <a:spcAft>
                  <a:spcPct val="0"/>
                </a:spcAft>
                <a:buFontTx/>
                <a:buNone/>
              </a:pPr>
              <a:t>3</a:t>
            </a:fld>
            <a:endParaRPr lang="en-US" altLang="en-US" sz="1400" dirty="0"/>
          </a:p>
        </p:txBody>
      </p:sp>
      <p:pic>
        <p:nvPicPr>
          <p:cNvPr id="5" name="Picture 4">
            <a:extLst>
              <a:ext uri="{FF2B5EF4-FFF2-40B4-BE49-F238E27FC236}">
                <a16:creationId xmlns:a16="http://schemas.microsoft.com/office/drawing/2014/main" id="{B5801743-F03F-4D95-A287-3EC0FF7DC80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92130" y="280673"/>
            <a:ext cx="1103539" cy="109092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D995-667A-4DB6-91D6-A06D58F17FB5}"/>
              </a:ext>
            </a:extLst>
          </p:cNvPr>
          <p:cNvSpPr>
            <a:spLocks noGrp="1"/>
          </p:cNvSpPr>
          <p:nvPr>
            <p:ph type="title"/>
          </p:nvPr>
        </p:nvSpPr>
        <p:spPr>
          <a:xfrm>
            <a:off x="914400" y="274638"/>
            <a:ext cx="8229600" cy="1143000"/>
          </a:xfrm>
        </p:spPr>
        <p:txBody>
          <a:bodyPr/>
          <a:lstStyle/>
          <a:p>
            <a:r>
              <a:rPr lang="en-US" dirty="0">
                <a:effectLst>
                  <a:outerShdw blurRad="38100" dist="38100" dir="2700000" algn="tl">
                    <a:srgbClr val="000000">
                      <a:alpha val="43137"/>
                    </a:srgbClr>
                  </a:outerShdw>
                </a:effectLst>
              </a:rPr>
              <a:t>ME 09: Salaries and Wages (1)</a:t>
            </a:r>
            <a:endParaRPr lang="en-US" dirty="0"/>
          </a:p>
        </p:txBody>
      </p:sp>
      <p:sp>
        <p:nvSpPr>
          <p:cNvPr id="3" name="Content Placeholder 2">
            <a:extLst>
              <a:ext uri="{FF2B5EF4-FFF2-40B4-BE49-F238E27FC236}">
                <a16:creationId xmlns:a16="http://schemas.microsoft.com/office/drawing/2014/main" id="{84B58B05-0503-41DF-A032-8CD9C703A1A7}"/>
              </a:ext>
            </a:extLst>
          </p:cNvPr>
          <p:cNvSpPr>
            <a:spLocks noGrp="1"/>
          </p:cNvSpPr>
          <p:nvPr>
            <p:ph sz="half" idx="1"/>
          </p:nvPr>
        </p:nvSpPr>
        <p:spPr>
          <a:xfrm>
            <a:off x="1447800" y="1574812"/>
            <a:ext cx="6248400" cy="2637965"/>
          </a:xfrm>
        </p:spPr>
        <p:txBody>
          <a:bodyPr/>
          <a:lstStyle/>
          <a:p>
            <a:pPr marL="0" indent="0" eaLnBrk="1" fontAlgn="auto" hangingPunct="1">
              <a:spcAft>
                <a:spcPts val="0"/>
              </a:spcAft>
              <a:buFont typeface="Arial"/>
              <a:buNone/>
              <a:defRPr/>
            </a:pPr>
            <a:r>
              <a:rPr lang="en-US" sz="3200" dirty="0"/>
              <a:t>Evidence Requests:</a:t>
            </a:r>
          </a:p>
          <a:p>
            <a:pPr eaLnBrk="1" fontAlgn="auto" hangingPunct="1">
              <a:spcAft>
                <a:spcPts val="0"/>
              </a:spcAft>
              <a:buFont typeface="Arial"/>
              <a:buChar char="•"/>
              <a:defRPr/>
            </a:pPr>
            <a:r>
              <a:rPr lang="en-US" sz="3200" dirty="0"/>
              <a:t>Duty Statements*</a:t>
            </a:r>
          </a:p>
          <a:p>
            <a:pPr eaLnBrk="1" fontAlgn="auto" hangingPunct="1">
              <a:spcAft>
                <a:spcPts val="0"/>
              </a:spcAft>
              <a:buFont typeface="Arial"/>
              <a:buChar char="•"/>
              <a:defRPr/>
            </a:pPr>
            <a:r>
              <a:rPr lang="en-US" sz="3200" dirty="0"/>
              <a:t>Payroll Records</a:t>
            </a:r>
          </a:p>
          <a:p>
            <a:pPr eaLnBrk="1" fontAlgn="auto" hangingPunct="1">
              <a:spcAft>
                <a:spcPts val="0"/>
              </a:spcAft>
              <a:buFont typeface="Arial"/>
              <a:buChar char="•"/>
              <a:defRPr/>
            </a:pPr>
            <a:r>
              <a:rPr lang="en-US" sz="3200" dirty="0"/>
              <a:t>Position Control Report</a:t>
            </a:r>
          </a:p>
          <a:p>
            <a:pPr eaLnBrk="1" fontAlgn="auto" hangingPunct="1">
              <a:spcAft>
                <a:spcPts val="0"/>
              </a:spcAft>
              <a:buFont typeface="Arial"/>
              <a:buChar char="•"/>
              <a:defRPr/>
            </a:pPr>
            <a:r>
              <a:rPr lang="en-US" sz="3200" dirty="0"/>
              <a:t>Time and Effort Records*</a:t>
            </a:r>
          </a:p>
          <a:p>
            <a:endParaRPr lang="en-US" dirty="0"/>
          </a:p>
        </p:txBody>
      </p:sp>
      <p:sp>
        <p:nvSpPr>
          <p:cNvPr id="4" name="Content Placeholder 3">
            <a:extLst>
              <a:ext uri="{FF2B5EF4-FFF2-40B4-BE49-F238E27FC236}">
                <a16:creationId xmlns:a16="http://schemas.microsoft.com/office/drawing/2014/main" id="{E037ECC3-7759-4097-BD0F-BEB15A869926}"/>
              </a:ext>
            </a:extLst>
          </p:cNvPr>
          <p:cNvSpPr>
            <a:spLocks noGrp="1"/>
          </p:cNvSpPr>
          <p:nvPr>
            <p:ph sz="half" idx="2"/>
          </p:nvPr>
        </p:nvSpPr>
        <p:spPr>
          <a:xfrm>
            <a:off x="1647371" y="5774198"/>
            <a:ext cx="5849257" cy="809164"/>
          </a:xfrm>
        </p:spPr>
        <p:txBody>
          <a:bodyPr/>
          <a:lstStyle/>
          <a:p>
            <a:pPr marL="0" indent="0">
              <a:buNone/>
            </a:pPr>
            <a:r>
              <a:rPr lang="en-US" altLang="en-US" sz="2400" dirty="0"/>
              <a:t>* More details on the next slides</a:t>
            </a:r>
          </a:p>
          <a:p>
            <a:endParaRPr lang="en-US" sz="2400" dirty="0"/>
          </a:p>
        </p:txBody>
      </p:sp>
      <p:sp>
        <p:nvSpPr>
          <p:cNvPr id="5" name="Slide Number Placeholder 4">
            <a:extLst>
              <a:ext uri="{FF2B5EF4-FFF2-40B4-BE49-F238E27FC236}">
                <a16:creationId xmlns:a16="http://schemas.microsoft.com/office/drawing/2014/main" id="{4D3693C8-77B0-4CF1-83BD-B3BDD6049D0B}"/>
              </a:ext>
            </a:extLst>
          </p:cNvPr>
          <p:cNvSpPr>
            <a:spLocks noGrp="1"/>
          </p:cNvSpPr>
          <p:nvPr>
            <p:ph type="sldNum" sz="quarter" idx="12"/>
          </p:nvPr>
        </p:nvSpPr>
        <p:spPr/>
        <p:txBody>
          <a:bodyPr/>
          <a:lstStyle/>
          <a:p>
            <a:pPr>
              <a:defRPr/>
            </a:pPr>
            <a:fld id="{4B3AE4C7-324A-4A82-B8A7-CC97E4BE81C6}" type="slidenum">
              <a:rPr lang="en-US" smtClean="0"/>
              <a:pPr>
                <a:defRPr/>
              </a:pPr>
              <a:t>30</a:t>
            </a:fld>
            <a:endParaRPr lang="en-US"/>
          </a:p>
        </p:txBody>
      </p:sp>
      <p:pic>
        <p:nvPicPr>
          <p:cNvPr id="7" name="Content Placeholder 6">
            <a:extLst>
              <a:ext uri="{FF2B5EF4-FFF2-40B4-BE49-F238E27FC236}">
                <a16:creationId xmlns:a16="http://schemas.microsoft.com/office/drawing/2014/main" id="{B1922F2C-2577-4196-AEDC-746B281931DA}"/>
              </a:ext>
              <a:ext uri="{C183D7F6-B498-43B3-948B-1728B52AA6E4}">
                <adec:decorative xmlns:adec="http://schemas.microsoft.com/office/drawing/2017/decorative" val="1"/>
              </a:ext>
            </a:extLst>
          </p:cNvPr>
          <p:cNvPicPr>
            <a:picLocks noGrp="1" noChangeAspect="1"/>
          </p:cNvPicPr>
          <p:nvPr>
            <p:ph sz="quarter" idx="13"/>
          </p:nvPr>
        </p:nvPicPr>
        <p:blipFill>
          <a:blip r:embed="rId3"/>
          <a:stretch>
            <a:fillRect/>
          </a:stretch>
        </p:blipFill>
        <p:spPr>
          <a:xfrm>
            <a:off x="4000499" y="4616910"/>
            <a:ext cx="1143000" cy="1019175"/>
          </a:xfrm>
          <a:prstGeom prst="rect">
            <a:avLst/>
          </a:prstGeom>
        </p:spPr>
      </p:pic>
    </p:spTree>
    <p:extLst>
      <p:ext uri="{BB962C8B-B14F-4D97-AF65-F5344CB8AC3E}">
        <p14:creationId xmlns:p14="http://schemas.microsoft.com/office/powerpoint/2010/main" val="2743782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3"/>
            <a:ext cx="6781800"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09: Salaries and Wages (2)</a:t>
            </a:r>
            <a:endParaRPr lang="en-US" dirty="0"/>
          </a:p>
        </p:txBody>
      </p:sp>
      <p:sp>
        <p:nvSpPr>
          <p:cNvPr id="3" name="Content Placeholder 2"/>
          <p:cNvSpPr>
            <a:spLocks noGrp="1"/>
          </p:cNvSpPr>
          <p:nvPr>
            <p:ph idx="1"/>
          </p:nvPr>
        </p:nvSpPr>
        <p:spPr>
          <a:xfrm>
            <a:off x="457200" y="1622425"/>
            <a:ext cx="8305800" cy="4733925"/>
          </a:xfrm>
        </p:spPr>
        <p:txBody>
          <a:bodyPr rtlCol="0">
            <a:noAutofit/>
          </a:bodyPr>
          <a:lstStyle/>
          <a:p>
            <a:pPr eaLnBrk="1" fontAlgn="auto" hangingPunct="1">
              <a:spcAft>
                <a:spcPts val="0"/>
              </a:spcAft>
              <a:buFont typeface="Arial"/>
              <a:buChar char="•"/>
              <a:defRPr/>
            </a:pPr>
            <a:r>
              <a:rPr lang="en-US" dirty="0"/>
              <a:t>What is the difference between a duty statement and a job description?</a:t>
            </a:r>
          </a:p>
          <a:p>
            <a:pPr marL="0" indent="0" eaLnBrk="1" fontAlgn="auto" hangingPunct="1">
              <a:spcAft>
                <a:spcPts val="0"/>
              </a:spcAft>
              <a:buFont typeface="Arial"/>
              <a:buNone/>
              <a:defRPr/>
            </a:pPr>
            <a:r>
              <a:rPr lang="en-US" dirty="0"/>
              <a:t>Duty statements:</a:t>
            </a:r>
          </a:p>
          <a:p>
            <a:pPr lvl="1" eaLnBrk="1" fontAlgn="auto" hangingPunct="1">
              <a:spcAft>
                <a:spcPts val="0"/>
              </a:spcAft>
              <a:buFont typeface="Arial"/>
              <a:buChar char="–"/>
              <a:defRPr/>
            </a:pPr>
            <a:r>
              <a:rPr lang="en-US" dirty="0"/>
              <a:t>Are tailored to a single employee or position</a:t>
            </a:r>
          </a:p>
          <a:p>
            <a:pPr lvl="1" eaLnBrk="1" fontAlgn="auto" hangingPunct="1">
              <a:spcAft>
                <a:spcPts val="0"/>
              </a:spcAft>
              <a:buFont typeface="Arial"/>
              <a:buChar char="–"/>
              <a:defRPr/>
            </a:pPr>
            <a:r>
              <a:rPr lang="en-US" dirty="0"/>
              <a:t>Include specific tasks tied to the funding source(s)</a:t>
            </a:r>
          </a:p>
          <a:p>
            <a:pPr lvl="1" eaLnBrk="1" fontAlgn="auto" hangingPunct="1">
              <a:spcAft>
                <a:spcPts val="0"/>
              </a:spcAft>
              <a:buFont typeface="Arial"/>
              <a:buChar char="–"/>
              <a:defRPr/>
            </a:pPr>
            <a:r>
              <a:rPr lang="en-US" dirty="0"/>
              <a:t>Indicate specific tasks that are part of a more general job description</a:t>
            </a:r>
          </a:p>
        </p:txBody>
      </p:sp>
      <p:sp>
        <p:nvSpPr>
          <p:cNvPr id="4" name="Slide Number Placeholder 3"/>
          <p:cNvSpPr>
            <a:spLocks noGrp="1"/>
          </p:cNvSpPr>
          <p:nvPr>
            <p:ph type="sldNum" sz="quarter" idx="12"/>
          </p:nvPr>
        </p:nvSpPr>
        <p:spPr/>
        <p:txBody>
          <a:bodyPr/>
          <a:lstStyle/>
          <a:p>
            <a:pPr>
              <a:defRPr/>
            </a:pPr>
            <a:fld id="{B7B63692-B7D9-4F54-A50C-2EB0E27A2231}" type="slidenum">
              <a:rPr lang="en-US" altLang="en-US"/>
              <a:pPr>
                <a:defRPr/>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29AC-2AE0-4905-86F9-30E680457E82}"/>
              </a:ext>
            </a:extLst>
          </p:cNvPr>
          <p:cNvSpPr>
            <a:spLocks noGrp="1"/>
          </p:cNvSpPr>
          <p:nvPr>
            <p:ph type="title"/>
          </p:nvPr>
        </p:nvSpPr>
        <p:spPr>
          <a:xfrm>
            <a:off x="914400" y="342116"/>
            <a:ext cx="8229600" cy="1143000"/>
          </a:xfrm>
        </p:spPr>
        <p:txBody>
          <a:bodyPr/>
          <a:lstStyle/>
          <a:p>
            <a:r>
              <a:rPr lang="en-US" dirty="0">
                <a:effectLst>
                  <a:outerShdw blurRad="38100" dist="38100" dir="2700000" algn="tl">
                    <a:srgbClr val="000000">
                      <a:alpha val="43137"/>
                    </a:srgbClr>
                  </a:outerShdw>
                </a:effectLst>
              </a:rPr>
              <a:t>ME 09: Salaries and Wages (3)</a:t>
            </a:r>
            <a:endParaRPr lang="en-US" dirty="0"/>
          </a:p>
        </p:txBody>
      </p:sp>
      <p:sp>
        <p:nvSpPr>
          <p:cNvPr id="3" name="Content Placeholder 2">
            <a:extLst>
              <a:ext uri="{FF2B5EF4-FFF2-40B4-BE49-F238E27FC236}">
                <a16:creationId xmlns:a16="http://schemas.microsoft.com/office/drawing/2014/main" id="{BE33C012-40FA-4EB9-9087-70B6834358C3}"/>
              </a:ext>
            </a:extLst>
          </p:cNvPr>
          <p:cNvSpPr>
            <a:spLocks noGrp="1"/>
          </p:cNvSpPr>
          <p:nvPr>
            <p:ph sz="half" idx="1"/>
          </p:nvPr>
        </p:nvSpPr>
        <p:spPr>
          <a:xfrm>
            <a:off x="457199" y="1600206"/>
            <a:ext cx="8229599" cy="2028365"/>
          </a:xfrm>
        </p:spPr>
        <p:txBody>
          <a:bodyPr/>
          <a:lstStyle/>
          <a:p>
            <a:pPr marL="0" indent="0" eaLnBrk="1" fontAlgn="auto" hangingPunct="1">
              <a:spcAft>
                <a:spcPts val="0"/>
              </a:spcAft>
              <a:buFont typeface="Arial"/>
              <a:buNone/>
              <a:defRPr/>
            </a:pPr>
            <a:r>
              <a:rPr lang="en-US" b="1" dirty="0"/>
              <a:t>Time and Effort Records</a:t>
            </a:r>
          </a:p>
          <a:p>
            <a:pPr eaLnBrk="1" fontAlgn="auto" hangingPunct="1">
              <a:spcAft>
                <a:spcPts val="0"/>
              </a:spcAft>
              <a:buFont typeface="Arial"/>
              <a:buChar char="•"/>
              <a:defRPr/>
            </a:pPr>
            <a:r>
              <a:rPr lang="en-US" dirty="0"/>
              <a:t>Single cost objective: Periodic (Semiannual) Certification</a:t>
            </a:r>
          </a:p>
          <a:p>
            <a:pPr eaLnBrk="1" fontAlgn="auto" hangingPunct="1">
              <a:spcAft>
                <a:spcPts val="0"/>
              </a:spcAft>
              <a:buFont typeface="Arial"/>
              <a:buChar char="•"/>
              <a:defRPr/>
            </a:pPr>
            <a:r>
              <a:rPr lang="en-US" dirty="0"/>
              <a:t>Required for both regular and non-regular, non-contract or temporary employees</a:t>
            </a:r>
          </a:p>
          <a:p>
            <a:pPr eaLnBrk="1" fontAlgn="auto" hangingPunct="1">
              <a:spcAft>
                <a:spcPts val="0"/>
              </a:spcAft>
              <a:buFont typeface="Arial"/>
              <a:buChar char="•"/>
              <a:defRPr/>
            </a:pPr>
            <a:r>
              <a:rPr lang="en-US" dirty="0"/>
              <a:t>Note: An employee who is paid for duties outside their regular contracted hours, such as after-school tutoring, is considered to be working on a single cost objective.</a:t>
            </a:r>
          </a:p>
          <a:p>
            <a:pPr eaLnBrk="1" fontAlgn="auto" hangingPunct="1">
              <a:spcAft>
                <a:spcPts val="0"/>
              </a:spcAft>
              <a:buFont typeface="Arial"/>
              <a:buChar char="•"/>
              <a:defRPr/>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D4F5BAC-5058-4186-9FC6-A73DC038CE0A}"/>
              </a:ext>
            </a:extLst>
          </p:cNvPr>
          <p:cNvSpPr>
            <a:spLocks noGrp="1"/>
          </p:cNvSpPr>
          <p:nvPr>
            <p:ph sz="half" idx="2"/>
          </p:nvPr>
        </p:nvSpPr>
        <p:spPr>
          <a:xfrm>
            <a:off x="2549072" y="5866499"/>
            <a:ext cx="4960255" cy="489851"/>
          </a:xfrm>
        </p:spPr>
        <p:txBody>
          <a:bodyPr/>
          <a:lstStyle/>
          <a:p>
            <a:pPr marL="0" indent="0">
              <a:buNone/>
            </a:pPr>
            <a:r>
              <a:rPr lang="en-US" altLang="en-US" sz="2400" dirty="0"/>
              <a:t>Source: </a:t>
            </a:r>
            <a:r>
              <a:rPr lang="en-US" altLang="en-US" sz="2400" i="1" dirty="0" err="1"/>
              <a:t>CSAM</a:t>
            </a:r>
            <a:r>
              <a:rPr lang="en-US" altLang="en-US" sz="2400" i="1" dirty="0"/>
              <a:t>, </a:t>
            </a:r>
            <a:r>
              <a:rPr lang="en-US" altLang="en-US" sz="2400" dirty="0"/>
              <a:t>Procedure 905</a:t>
            </a:r>
          </a:p>
          <a:p>
            <a:endParaRPr lang="en-US" sz="2400" dirty="0"/>
          </a:p>
          <a:p>
            <a:endParaRPr lang="en-US" sz="2400" dirty="0"/>
          </a:p>
        </p:txBody>
      </p:sp>
      <p:sp>
        <p:nvSpPr>
          <p:cNvPr id="6" name="Slide Number Placeholder 5">
            <a:extLst>
              <a:ext uri="{FF2B5EF4-FFF2-40B4-BE49-F238E27FC236}">
                <a16:creationId xmlns:a16="http://schemas.microsoft.com/office/drawing/2014/main" id="{5343F1E0-6801-46A5-A2C2-4D525E8BD422}"/>
              </a:ext>
            </a:extLst>
          </p:cNvPr>
          <p:cNvSpPr>
            <a:spLocks noGrp="1"/>
          </p:cNvSpPr>
          <p:nvPr>
            <p:ph type="sldNum" sz="quarter" idx="12"/>
          </p:nvPr>
        </p:nvSpPr>
        <p:spPr/>
        <p:txBody>
          <a:bodyPr/>
          <a:lstStyle/>
          <a:p>
            <a:pPr>
              <a:defRPr/>
            </a:pPr>
            <a:fld id="{4B3AE4C7-324A-4A82-B8A7-CC97E4BE81C6}" type="slidenum">
              <a:rPr lang="en-US" smtClean="0"/>
              <a:pPr>
                <a:defRPr/>
              </a:pPr>
              <a:t>32</a:t>
            </a:fld>
            <a:endParaRPr lang="en-US"/>
          </a:p>
        </p:txBody>
      </p:sp>
    </p:spTree>
    <p:extLst>
      <p:ext uri="{BB962C8B-B14F-4D97-AF65-F5344CB8AC3E}">
        <p14:creationId xmlns:p14="http://schemas.microsoft.com/office/powerpoint/2010/main" val="43922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42D0-C463-4281-BA8C-AA67C3FCBB66}"/>
              </a:ext>
            </a:extLst>
          </p:cNvPr>
          <p:cNvSpPr>
            <a:spLocks noGrp="1"/>
          </p:cNvSpPr>
          <p:nvPr>
            <p:ph type="title"/>
          </p:nvPr>
        </p:nvSpPr>
        <p:spPr>
          <a:xfrm>
            <a:off x="914400" y="274638"/>
            <a:ext cx="8229600" cy="1143000"/>
          </a:xfrm>
        </p:spPr>
        <p:txBody>
          <a:bodyPr/>
          <a:lstStyle/>
          <a:p>
            <a:r>
              <a:rPr lang="en-US" dirty="0">
                <a:effectLst>
                  <a:outerShdw blurRad="38100" dist="38100" dir="2700000" algn="tl">
                    <a:srgbClr val="000000">
                      <a:alpha val="43137"/>
                    </a:srgbClr>
                  </a:outerShdw>
                </a:effectLst>
              </a:rPr>
              <a:t>ME 09: Salaries and Wages (4)</a:t>
            </a:r>
            <a:endParaRPr lang="en-US" dirty="0"/>
          </a:p>
        </p:txBody>
      </p:sp>
      <p:sp>
        <p:nvSpPr>
          <p:cNvPr id="3" name="Content Placeholder 2">
            <a:extLst>
              <a:ext uri="{FF2B5EF4-FFF2-40B4-BE49-F238E27FC236}">
                <a16:creationId xmlns:a16="http://schemas.microsoft.com/office/drawing/2014/main" id="{04F10649-11D2-47B7-9B1C-81CC7D4759D0}"/>
              </a:ext>
            </a:extLst>
          </p:cNvPr>
          <p:cNvSpPr>
            <a:spLocks noGrp="1"/>
          </p:cNvSpPr>
          <p:nvPr>
            <p:ph sz="half" idx="1"/>
          </p:nvPr>
        </p:nvSpPr>
        <p:spPr>
          <a:xfrm>
            <a:off x="457199" y="1600207"/>
            <a:ext cx="8033657" cy="2042880"/>
          </a:xfrm>
        </p:spPr>
        <p:txBody>
          <a:bodyPr/>
          <a:lstStyle/>
          <a:p>
            <a:pPr marL="0" indent="0" eaLnBrk="1" fontAlgn="auto" hangingPunct="1">
              <a:spcAft>
                <a:spcPts val="0"/>
              </a:spcAft>
              <a:buFont typeface="Arial"/>
              <a:buNone/>
              <a:defRPr/>
            </a:pPr>
            <a:r>
              <a:rPr lang="en-US" b="1" dirty="0"/>
              <a:t>Time and Effort records</a:t>
            </a:r>
          </a:p>
          <a:p>
            <a:pPr eaLnBrk="1" fontAlgn="auto" hangingPunct="1">
              <a:spcAft>
                <a:spcPts val="0"/>
              </a:spcAft>
              <a:buFont typeface="Arial"/>
              <a:buChar char="•"/>
              <a:defRPr/>
            </a:pPr>
            <a:r>
              <a:rPr lang="en-US" dirty="0"/>
              <a:t>Multiple cost objectives: Personnel Activity Report (PAR) or equivalent</a:t>
            </a:r>
          </a:p>
          <a:p>
            <a:pPr eaLnBrk="1" fontAlgn="auto" hangingPunct="1">
              <a:spcAft>
                <a:spcPts val="0"/>
              </a:spcAft>
              <a:buFont typeface="Arial"/>
              <a:buChar char="•"/>
              <a:defRPr/>
            </a:pPr>
            <a:r>
              <a:rPr lang="en-US" dirty="0"/>
              <a:t>Must:</a:t>
            </a:r>
          </a:p>
          <a:p>
            <a:pPr lvl="1" eaLnBrk="1" fontAlgn="auto" hangingPunct="1">
              <a:spcAft>
                <a:spcPts val="0"/>
              </a:spcAft>
              <a:buFont typeface="Arial"/>
              <a:buChar char="–"/>
              <a:defRPr/>
            </a:pPr>
            <a:r>
              <a:rPr lang="en-US" dirty="0"/>
              <a:t>Reflect after-the-fact, actual activities</a:t>
            </a:r>
          </a:p>
          <a:p>
            <a:pPr lvl="1" eaLnBrk="1" fontAlgn="auto" hangingPunct="1">
              <a:spcAft>
                <a:spcPts val="0"/>
              </a:spcAft>
              <a:buFont typeface="Arial"/>
              <a:buChar char="–"/>
              <a:defRPr/>
            </a:pPr>
            <a:r>
              <a:rPr lang="en-US" dirty="0"/>
              <a:t>Account for all activities for which employee is compensated</a:t>
            </a:r>
          </a:p>
          <a:p>
            <a:pPr lvl="1" eaLnBrk="1" fontAlgn="auto" hangingPunct="1">
              <a:spcAft>
                <a:spcPts val="0"/>
              </a:spcAft>
              <a:buFont typeface="Arial"/>
              <a:buChar char="–"/>
              <a:defRPr/>
            </a:pPr>
            <a:r>
              <a:rPr lang="en-US" dirty="0"/>
              <a:t>Be prepared at least monthly</a:t>
            </a:r>
          </a:p>
          <a:p>
            <a:pPr lvl="1" eaLnBrk="1" fontAlgn="auto" hangingPunct="1">
              <a:spcAft>
                <a:spcPts val="0"/>
              </a:spcAft>
              <a:buFont typeface="Arial"/>
              <a:buChar char="–"/>
              <a:defRPr/>
            </a:pPr>
            <a:r>
              <a:rPr lang="en-US" dirty="0"/>
              <a:t>Be signed by the employee</a:t>
            </a:r>
          </a:p>
          <a:p>
            <a:pPr eaLnBrk="1" fontAlgn="auto" hangingPunct="1">
              <a:spcAft>
                <a:spcPts val="0"/>
              </a:spcAft>
              <a:buFont typeface="Arial"/>
              <a:buChar char="•"/>
              <a:defRPr/>
            </a:pPr>
            <a:endParaRPr lang="en-US" dirty="0"/>
          </a:p>
          <a:p>
            <a:endParaRPr lang="en-US" dirty="0"/>
          </a:p>
        </p:txBody>
      </p:sp>
      <p:sp>
        <p:nvSpPr>
          <p:cNvPr id="4" name="Content Placeholder 3">
            <a:extLst>
              <a:ext uri="{FF2B5EF4-FFF2-40B4-BE49-F238E27FC236}">
                <a16:creationId xmlns:a16="http://schemas.microsoft.com/office/drawing/2014/main" id="{03C1C890-70E8-4A5E-B30E-24845927059C}"/>
              </a:ext>
            </a:extLst>
          </p:cNvPr>
          <p:cNvSpPr>
            <a:spLocks noGrp="1"/>
          </p:cNvSpPr>
          <p:nvPr>
            <p:ph sz="half" idx="2"/>
          </p:nvPr>
        </p:nvSpPr>
        <p:spPr>
          <a:xfrm>
            <a:off x="1832427" y="5803226"/>
            <a:ext cx="5627915" cy="780136"/>
          </a:xfrm>
        </p:spPr>
        <p:txBody>
          <a:bodyPr/>
          <a:lstStyle/>
          <a:p>
            <a:pPr marL="0" indent="0">
              <a:buNone/>
            </a:pPr>
            <a:r>
              <a:rPr lang="en-US" altLang="en-US" sz="2400" dirty="0"/>
              <a:t>Source: </a:t>
            </a:r>
            <a:r>
              <a:rPr lang="en-US" altLang="en-US" sz="2400" i="1" dirty="0" err="1"/>
              <a:t>CSAM</a:t>
            </a:r>
            <a:r>
              <a:rPr lang="en-US" altLang="en-US" sz="2400" i="1" dirty="0"/>
              <a:t>, </a:t>
            </a:r>
            <a:r>
              <a:rPr lang="en-US" altLang="en-US" sz="2400" dirty="0"/>
              <a:t>Procedure 905</a:t>
            </a:r>
          </a:p>
          <a:p>
            <a:endParaRPr lang="en-US" sz="2400" dirty="0"/>
          </a:p>
          <a:p>
            <a:endParaRPr lang="en-US" sz="2400" dirty="0"/>
          </a:p>
        </p:txBody>
      </p:sp>
      <p:sp>
        <p:nvSpPr>
          <p:cNvPr id="6" name="Slide Number Placeholder 5">
            <a:extLst>
              <a:ext uri="{FF2B5EF4-FFF2-40B4-BE49-F238E27FC236}">
                <a16:creationId xmlns:a16="http://schemas.microsoft.com/office/drawing/2014/main" id="{C068D9C1-0CF5-4ACF-9162-FC70273FBC92}"/>
              </a:ext>
            </a:extLst>
          </p:cNvPr>
          <p:cNvSpPr>
            <a:spLocks noGrp="1"/>
          </p:cNvSpPr>
          <p:nvPr>
            <p:ph type="sldNum" sz="quarter" idx="12"/>
          </p:nvPr>
        </p:nvSpPr>
        <p:spPr/>
        <p:txBody>
          <a:bodyPr/>
          <a:lstStyle/>
          <a:p>
            <a:pPr>
              <a:defRPr/>
            </a:pPr>
            <a:fld id="{4B3AE4C7-324A-4A82-B8A7-CC97E4BE81C6}" type="slidenum">
              <a:rPr lang="en-US" smtClean="0"/>
              <a:pPr>
                <a:defRPr/>
              </a:pPr>
              <a:t>33</a:t>
            </a:fld>
            <a:endParaRPr lang="en-US"/>
          </a:p>
        </p:txBody>
      </p:sp>
    </p:spTree>
    <p:extLst>
      <p:ext uri="{BB962C8B-B14F-4D97-AF65-F5344CB8AC3E}">
        <p14:creationId xmlns:p14="http://schemas.microsoft.com/office/powerpoint/2010/main" val="114021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rPr>
              <a:t>ME 09: Time &amp; Effort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Form Samples</a:t>
            </a:r>
          </a:p>
        </p:txBody>
      </p:sp>
      <p:sp>
        <p:nvSpPr>
          <p:cNvPr id="3" name="Content Placeholder 2">
            <a:extLst>
              <a:ext uri="{FF2B5EF4-FFF2-40B4-BE49-F238E27FC236}">
                <a16:creationId xmlns:a16="http://schemas.microsoft.com/office/drawing/2014/main" id="{01443A8E-8FD9-496B-A266-FB3FE422BA3E}"/>
              </a:ext>
            </a:extLst>
          </p:cNvPr>
          <p:cNvSpPr>
            <a:spLocks noGrp="1"/>
          </p:cNvSpPr>
          <p:nvPr>
            <p:ph idx="1"/>
          </p:nvPr>
        </p:nvSpPr>
        <p:spPr>
          <a:xfrm>
            <a:off x="457200" y="1624012"/>
            <a:ext cx="8229600" cy="4525963"/>
          </a:xfrm>
        </p:spPr>
        <p:txBody>
          <a:bodyPr/>
          <a:lstStyle/>
          <a:p>
            <a:r>
              <a:rPr lang="en-US" sz="3000" dirty="0"/>
              <a:t>For samples of periodic certification forms, including the blanket certification, see CSAM pp. 905-19 and 20.</a:t>
            </a:r>
          </a:p>
          <a:p>
            <a:r>
              <a:rPr lang="en-US" sz="3000" dirty="0"/>
              <a:t>For a sample PAR, see CSAM page 905-18 or ask your reviewer.</a:t>
            </a:r>
          </a:p>
          <a:p>
            <a:r>
              <a:rPr lang="en-US" sz="3000" dirty="0"/>
              <a:t>CSAM can be found on the web: </a:t>
            </a:r>
            <a:r>
              <a:rPr lang="en-US" altLang="en-US" sz="3000" dirty="0">
                <a:hlinkClick r:id="rId3"/>
              </a:rPr>
              <a:t>https://www.cde.ca.gov/fg/ac/sa/documents/csam2019complete.pdf</a:t>
            </a:r>
            <a:r>
              <a:rPr lang="en-US" altLang="en-US" sz="3000" dirty="0"/>
              <a:t>.</a:t>
            </a:r>
            <a:endParaRPr lang="en-US" sz="3000" dirty="0"/>
          </a:p>
        </p:txBody>
      </p:sp>
      <p:sp>
        <p:nvSpPr>
          <p:cNvPr id="849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8F43A036-A59A-4754-A95F-B46EC28E1A6E}" type="slidenum">
              <a:rPr lang="en-US" altLang="en-US" sz="1400" smtClean="0">
                <a:solidFill>
                  <a:srgbClr val="000000"/>
                </a:solidFill>
              </a:rPr>
              <a:pPr fontAlgn="base">
                <a:spcBef>
                  <a:spcPct val="0"/>
                </a:spcBef>
                <a:spcAft>
                  <a:spcPct val="0"/>
                </a:spcAft>
                <a:buFontTx/>
                <a:buNone/>
              </a:pPr>
              <a:t>34</a:t>
            </a:fld>
            <a:endParaRPr lang="en-US" altLang="en-US" sz="1400"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D54F-C04F-4496-B20E-E871C9945D1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Tip #4</a:t>
            </a:r>
            <a:endParaRPr lang="en-US" dirty="0"/>
          </a:p>
        </p:txBody>
      </p:sp>
      <p:sp>
        <p:nvSpPr>
          <p:cNvPr id="3" name="Content Placeholder 2">
            <a:extLst>
              <a:ext uri="{FF2B5EF4-FFF2-40B4-BE49-F238E27FC236}">
                <a16:creationId xmlns:a16="http://schemas.microsoft.com/office/drawing/2014/main" id="{B599C1D7-C491-477E-9283-39602B08A792}"/>
              </a:ext>
            </a:extLst>
          </p:cNvPr>
          <p:cNvSpPr>
            <a:spLocks noGrp="1"/>
          </p:cNvSpPr>
          <p:nvPr>
            <p:ph sz="half" idx="1"/>
          </p:nvPr>
        </p:nvSpPr>
        <p:spPr>
          <a:xfrm>
            <a:off x="1066800" y="1591135"/>
            <a:ext cx="7620000" cy="2637965"/>
          </a:xfrm>
        </p:spPr>
        <p:txBody>
          <a:bodyPr/>
          <a:lstStyle/>
          <a:p>
            <a:pPr marL="0" indent="0">
              <a:buNone/>
            </a:pPr>
            <a:r>
              <a:rPr lang="en-US" altLang="en-US" sz="3200" dirty="0"/>
              <a:t>When considering information to be included in time and effort documents, the safest approach is to provide more documentation rather than less.</a:t>
            </a:r>
          </a:p>
          <a:p>
            <a:endParaRPr lang="en-US" sz="3200" dirty="0"/>
          </a:p>
        </p:txBody>
      </p:sp>
      <p:sp>
        <p:nvSpPr>
          <p:cNvPr id="4" name="Content Placeholder 3">
            <a:extLst>
              <a:ext uri="{FF2B5EF4-FFF2-40B4-BE49-F238E27FC236}">
                <a16:creationId xmlns:a16="http://schemas.microsoft.com/office/drawing/2014/main" id="{478AB144-1529-4C9C-9EF8-A0514C6D1EFB}"/>
              </a:ext>
            </a:extLst>
          </p:cNvPr>
          <p:cNvSpPr>
            <a:spLocks noGrp="1"/>
          </p:cNvSpPr>
          <p:nvPr>
            <p:ph sz="half" idx="2"/>
          </p:nvPr>
        </p:nvSpPr>
        <p:spPr>
          <a:xfrm>
            <a:off x="1580242" y="5926597"/>
            <a:ext cx="6135916" cy="656765"/>
          </a:xfrm>
        </p:spPr>
        <p:txBody>
          <a:bodyPr/>
          <a:lstStyle/>
          <a:p>
            <a:pPr marL="0" indent="0">
              <a:buNone/>
            </a:pPr>
            <a:r>
              <a:rPr lang="en-US" altLang="en-US" sz="2400" dirty="0"/>
              <a:t>Source: </a:t>
            </a:r>
            <a:r>
              <a:rPr lang="en-US" altLang="en-US" sz="2400" i="1" dirty="0" err="1"/>
              <a:t>CSAM</a:t>
            </a:r>
            <a:r>
              <a:rPr lang="en-US" altLang="en-US" sz="2400" i="1" dirty="0"/>
              <a:t>, </a:t>
            </a:r>
            <a:r>
              <a:rPr lang="en-US" altLang="en-US" sz="2400" dirty="0"/>
              <a:t>Procedure 905</a:t>
            </a:r>
          </a:p>
          <a:p>
            <a:endParaRPr lang="en-US" sz="2400" dirty="0"/>
          </a:p>
          <a:p>
            <a:pPr marL="0" indent="0">
              <a:buNone/>
            </a:pPr>
            <a:endParaRPr lang="en-US" sz="2400" dirty="0"/>
          </a:p>
        </p:txBody>
      </p:sp>
      <p:sp>
        <p:nvSpPr>
          <p:cNvPr id="5" name="Slide Number Placeholder 4">
            <a:extLst>
              <a:ext uri="{FF2B5EF4-FFF2-40B4-BE49-F238E27FC236}">
                <a16:creationId xmlns:a16="http://schemas.microsoft.com/office/drawing/2014/main" id="{2F146C44-C1C9-4A05-AE94-8564BC762E15}"/>
              </a:ext>
            </a:extLst>
          </p:cNvPr>
          <p:cNvSpPr>
            <a:spLocks noGrp="1"/>
          </p:cNvSpPr>
          <p:nvPr>
            <p:ph type="sldNum" sz="quarter" idx="12"/>
          </p:nvPr>
        </p:nvSpPr>
        <p:spPr/>
        <p:txBody>
          <a:bodyPr/>
          <a:lstStyle/>
          <a:p>
            <a:pPr>
              <a:defRPr/>
            </a:pPr>
            <a:fld id="{4B3AE4C7-324A-4A82-B8A7-CC97E4BE81C6}" type="slidenum">
              <a:rPr lang="en-US" smtClean="0"/>
              <a:pPr>
                <a:defRPr/>
              </a:pPr>
              <a:t>35</a:t>
            </a:fld>
            <a:endParaRPr lang="en-US"/>
          </a:p>
        </p:txBody>
      </p:sp>
      <p:pic>
        <p:nvPicPr>
          <p:cNvPr id="7" name="Content Placeholder 6">
            <a:extLst>
              <a:ext uri="{FF2B5EF4-FFF2-40B4-BE49-F238E27FC236}">
                <a16:creationId xmlns:a16="http://schemas.microsoft.com/office/drawing/2014/main" id="{12B4A64F-A008-4697-A26D-B01CB7677572}"/>
              </a:ext>
              <a:ext uri="{C183D7F6-B498-43B3-948B-1728B52AA6E4}">
                <adec:decorative xmlns:adec="http://schemas.microsoft.com/office/drawing/2017/decorative" val="1"/>
              </a:ext>
            </a:extLst>
          </p:cNvPr>
          <p:cNvPicPr>
            <a:picLocks noGrp="1" noChangeAspect="1"/>
          </p:cNvPicPr>
          <p:nvPr>
            <p:ph sz="quarter" idx="13"/>
          </p:nvPr>
        </p:nvPicPr>
        <p:blipFill>
          <a:blip r:embed="rId3"/>
          <a:stretch>
            <a:fillRect/>
          </a:stretch>
        </p:blipFill>
        <p:spPr>
          <a:xfrm>
            <a:off x="3676054" y="3954463"/>
            <a:ext cx="1791892" cy="1798637"/>
          </a:xfrm>
          <a:prstGeom prst="rect">
            <a:avLst/>
          </a:prstGeom>
        </p:spPr>
      </p:pic>
    </p:spTree>
    <p:extLst>
      <p:ext uri="{BB962C8B-B14F-4D97-AF65-F5344CB8AC3E}">
        <p14:creationId xmlns:p14="http://schemas.microsoft.com/office/powerpoint/2010/main" val="447499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20725"/>
            <a:ext cx="7391400" cy="9144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 IV: Standards, Assessment, and Accountability</a:t>
            </a:r>
          </a:p>
        </p:txBody>
      </p:sp>
      <p:sp>
        <p:nvSpPr>
          <p:cNvPr id="89091" name="Content Placeholder 2"/>
          <p:cNvSpPr>
            <a:spLocks noGrp="1"/>
          </p:cNvSpPr>
          <p:nvPr>
            <p:ph idx="1"/>
          </p:nvPr>
        </p:nvSpPr>
        <p:spPr>
          <a:xfrm>
            <a:off x="1295400" y="2381250"/>
            <a:ext cx="7391400" cy="1154113"/>
          </a:xfrm>
        </p:spPr>
        <p:txBody>
          <a:bodyPr/>
          <a:lstStyle/>
          <a:p>
            <a:pPr marL="0" indent="0" eaLnBrk="1" hangingPunct="1">
              <a:buFontTx/>
              <a:buNone/>
            </a:pPr>
            <a:r>
              <a:rPr lang="en-US" altLang="en-US" dirty="0"/>
              <a:t>ME 10: Evaluation, Assessment, and Effectiveness</a:t>
            </a:r>
          </a:p>
        </p:txBody>
      </p:sp>
      <p:sp>
        <p:nvSpPr>
          <p:cNvPr id="890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4E0A0F2B-059C-4A64-9752-015E84C1C7FD}" type="slidenum">
              <a:rPr lang="en-US" altLang="en-US" sz="1400" smtClean="0"/>
              <a:pPr fontAlgn="base">
                <a:spcBef>
                  <a:spcPct val="0"/>
                </a:spcBef>
                <a:spcAft>
                  <a:spcPct val="0"/>
                </a:spcAft>
                <a:buFontTx/>
                <a:buNone/>
              </a:pPr>
              <a:t>36</a:t>
            </a:fld>
            <a:endParaRPr lang="en-US" altLang="en-US" sz="1400"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32138" y="3695700"/>
            <a:ext cx="3717925" cy="26209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1" y="261257"/>
            <a:ext cx="7670800" cy="1170668"/>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10: Evaluation,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Assessment, and Effectiveness (1)</a:t>
            </a:r>
          </a:p>
        </p:txBody>
      </p:sp>
      <p:sp>
        <p:nvSpPr>
          <p:cNvPr id="91139" name="Content Placeholder 2"/>
          <p:cNvSpPr>
            <a:spLocks noGrp="1"/>
          </p:cNvSpPr>
          <p:nvPr>
            <p:ph idx="1"/>
          </p:nvPr>
        </p:nvSpPr>
        <p:spPr>
          <a:xfrm>
            <a:off x="441326" y="1722438"/>
            <a:ext cx="8450884" cy="5289550"/>
          </a:xfrm>
        </p:spPr>
        <p:txBody>
          <a:bodyPr/>
          <a:lstStyle/>
          <a:p>
            <a:pPr marL="0" indent="0" eaLnBrk="1" hangingPunct="1">
              <a:buFontTx/>
              <a:buNone/>
            </a:pPr>
            <a:r>
              <a:rPr lang="en-US" altLang="en-US" sz="2800" dirty="0"/>
              <a:t>What steps are necessary to determine the effectiveness of MEP services?</a:t>
            </a:r>
          </a:p>
          <a:p>
            <a:pPr lvl="1" eaLnBrk="1" hangingPunct="1"/>
            <a:r>
              <a:rPr lang="en-US" altLang="en-US" sz="2400" dirty="0"/>
              <a:t>Complete Individual Needs Assessment/Individual Learning Plans (INA/ILPs)</a:t>
            </a:r>
          </a:p>
          <a:p>
            <a:pPr lvl="1" eaLnBrk="1" hangingPunct="1"/>
            <a:r>
              <a:rPr lang="en-US" altLang="en-US" sz="2400" dirty="0"/>
              <a:t>Address students’ unique needs and measure their progress against desired outcomes and goals</a:t>
            </a:r>
          </a:p>
          <a:p>
            <a:pPr lvl="1" eaLnBrk="1" hangingPunct="1"/>
            <a:r>
              <a:rPr lang="en-US" altLang="en-US" sz="2400" dirty="0"/>
              <a:t>Use student data and academic assessment results, both state and local, to improve academic achievement</a:t>
            </a:r>
          </a:p>
          <a:p>
            <a:pPr lvl="1" eaLnBrk="1" hangingPunct="1"/>
            <a:r>
              <a:rPr lang="en-US" altLang="en-US" sz="2400" dirty="0"/>
              <a:t>Evaluate the effectiveness of your programs and services to ensure they are providing students the opportunity to meet the same challenging academic standards</a:t>
            </a:r>
          </a:p>
          <a:p>
            <a:pPr lvl="1" eaLnBrk="1" hangingPunct="1">
              <a:buFont typeface="Arial" panose="020B0604020202020204" pitchFamily="34" charset="0"/>
              <a:buChar char="•"/>
            </a:pPr>
            <a:endParaRPr lang="en-US" altLang="en-US" sz="2400" dirty="0"/>
          </a:p>
          <a:p>
            <a:pPr marL="0" indent="0" eaLnBrk="1" hangingPunct="1">
              <a:buFontTx/>
              <a:buNone/>
            </a:pPr>
            <a:endParaRPr lang="en-US" altLang="en-US" dirty="0"/>
          </a:p>
        </p:txBody>
      </p:sp>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5F65DD14-6D63-45E4-8AEC-0804C531FB28}" type="slidenum">
              <a:rPr lang="en-US" altLang="en-US" sz="1400" smtClean="0"/>
              <a:pPr fontAlgn="base">
                <a:spcBef>
                  <a:spcPct val="0"/>
                </a:spcBef>
                <a:spcAft>
                  <a:spcPct val="0"/>
                </a:spcAft>
                <a:buFontTx/>
                <a:buNone/>
              </a:pPr>
              <a:t>37</a:t>
            </a:fld>
            <a:endParaRPr lang="en-US" alt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57225"/>
            <a:ext cx="7239000" cy="9144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10: Evaluation,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Assessment, and Effectiveness (2)</a:t>
            </a:r>
          </a:p>
        </p:txBody>
      </p:sp>
      <p:sp>
        <p:nvSpPr>
          <p:cNvPr id="50179" name="Content Placeholder 2"/>
          <p:cNvSpPr>
            <a:spLocks noGrp="1"/>
          </p:cNvSpPr>
          <p:nvPr>
            <p:ph idx="1"/>
          </p:nvPr>
        </p:nvSpPr>
        <p:spPr>
          <a:xfrm>
            <a:off x="1485900" y="2024063"/>
            <a:ext cx="7162800" cy="4343400"/>
          </a:xfrm>
        </p:spPr>
        <p:txBody>
          <a:bodyPr rtlCol="0">
            <a:normAutofit/>
          </a:bodyPr>
          <a:lstStyle/>
          <a:p>
            <a:pPr marL="0" indent="0" eaLnBrk="1" fontAlgn="auto" hangingPunct="1">
              <a:spcAft>
                <a:spcPts val="0"/>
              </a:spcAft>
              <a:buFontTx/>
              <a:buNone/>
              <a:defRPr/>
            </a:pPr>
            <a:r>
              <a:rPr lang="en-US" altLang="en-US" dirty="0"/>
              <a:t>Evidence</a:t>
            </a:r>
          </a:p>
          <a:p>
            <a:pPr eaLnBrk="1" fontAlgn="auto" hangingPunct="1">
              <a:spcAft>
                <a:spcPts val="0"/>
              </a:spcAft>
              <a:buFont typeface="Arial"/>
              <a:buChar char="•"/>
              <a:defRPr/>
            </a:pPr>
            <a:r>
              <a:rPr lang="en-US" altLang="en-US" dirty="0"/>
              <a:t>Page numbers in DSA, RA or DFA</a:t>
            </a:r>
          </a:p>
          <a:p>
            <a:pPr eaLnBrk="1" fontAlgn="auto" hangingPunct="1">
              <a:spcAft>
                <a:spcPts val="0"/>
              </a:spcAft>
              <a:buFont typeface="Arial"/>
              <a:buChar char="•"/>
              <a:defRPr/>
            </a:pPr>
            <a:r>
              <a:rPr lang="en-US" altLang="en-US" dirty="0"/>
              <a:t>INA/ILPs</a:t>
            </a:r>
          </a:p>
          <a:p>
            <a:pPr eaLnBrk="1" fontAlgn="auto" hangingPunct="1">
              <a:spcAft>
                <a:spcPts val="0"/>
              </a:spcAft>
              <a:buFont typeface="Arial"/>
              <a:buChar char="•"/>
              <a:defRPr/>
            </a:pPr>
            <a:r>
              <a:rPr lang="en-US" altLang="en-US" dirty="0"/>
              <a:t>Pre/post formative assessment results from a minimum of four programs</a:t>
            </a:r>
          </a:p>
          <a:p>
            <a:pPr lvl="1" eaLnBrk="1" fontAlgn="auto" hangingPunct="1">
              <a:spcAft>
                <a:spcPts val="0"/>
              </a:spcAft>
              <a:buFont typeface="Arial" panose="020B0604020202020204" pitchFamily="34" charset="0"/>
              <a:buChar char="•"/>
              <a:defRPr/>
            </a:pPr>
            <a:endParaRPr lang="en-US" altLang="en-US" sz="2400" dirty="0"/>
          </a:p>
          <a:p>
            <a:pPr marL="0" indent="0" eaLnBrk="1" fontAlgn="auto" hangingPunct="1">
              <a:spcAft>
                <a:spcPts val="0"/>
              </a:spcAft>
              <a:buFontTx/>
              <a:buNone/>
              <a:defRPr/>
            </a:pPr>
            <a:endParaRPr lang="en-US" altLang="en-US" dirty="0"/>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D612F13E-6A11-484D-9CBE-CB5541D378FF}" type="slidenum">
              <a:rPr lang="en-US" altLang="en-US" sz="1400" smtClean="0"/>
              <a:pPr fontAlgn="base">
                <a:spcBef>
                  <a:spcPct val="0"/>
                </a:spcBef>
                <a:spcAft>
                  <a:spcPct val="0"/>
                </a:spcAft>
                <a:buFontTx/>
                <a:buNone/>
              </a:pPr>
              <a:t>38</a:t>
            </a:fld>
            <a:endParaRPr lang="en-US" alt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38" y="336550"/>
            <a:ext cx="7040562" cy="9144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 V: Staffing and Professional Development</a:t>
            </a:r>
          </a:p>
        </p:txBody>
      </p:sp>
      <p:sp>
        <p:nvSpPr>
          <p:cNvPr id="95235" name="Content Placeholder 2"/>
          <p:cNvSpPr>
            <a:spLocks noGrp="1"/>
          </p:cNvSpPr>
          <p:nvPr>
            <p:ph idx="1"/>
          </p:nvPr>
        </p:nvSpPr>
        <p:spPr>
          <a:xfrm>
            <a:off x="508000" y="2062163"/>
            <a:ext cx="8178800" cy="2286000"/>
          </a:xfrm>
        </p:spPr>
        <p:txBody>
          <a:bodyPr/>
          <a:lstStyle/>
          <a:p>
            <a:pPr eaLnBrk="1" hangingPunct="1"/>
            <a:r>
              <a:rPr lang="en-US" altLang="en-US" dirty="0"/>
              <a:t>ME 11: Staffing</a:t>
            </a:r>
          </a:p>
          <a:p>
            <a:pPr marL="0" indent="0" eaLnBrk="1" hangingPunct="1">
              <a:buNone/>
            </a:pPr>
            <a:endParaRPr lang="en-US" altLang="en-US" dirty="0"/>
          </a:p>
          <a:p>
            <a:pPr eaLnBrk="1" hangingPunct="1"/>
            <a:r>
              <a:rPr lang="en-US" altLang="en-US" dirty="0"/>
              <a:t>ME 12: Professional Development (PD)</a:t>
            </a:r>
          </a:p>
        </p:txBody>
      </p:sp>
      <p:sp>
        <p:nvSpPr>
          <p:cNvPr id="952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F5796B18-D622-4422-A830-AA53633C3183}" type="slidenum">
              <a:rPr lang="en-US" altLang="en-US" sz="1400" smtClean="0"/>
              <a:pPr fontAlgn="base">
                <a:spcBef>
                  <a:spcPct val="0"/>
                </a:spcBef>
                <a:spcAft>
                  <a:spcPct val="0"/>
                </a:spcAft>
                <a:buFontTx/>
                <a:buNone/>
              </a:pPr>
              <a:t>39</a:t>
            </a:fld>
            <a:endParaRPr lang="en-US" altLang="en-US" sz="14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67806" y="4161632"/>
            <a:ext cx="3608388" cy="19954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75" y="285750"/>
            <a:ext cx="6858000" cy="9271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FPM Review Process</a:t>
            </a:r>
          </a:p>
        </p:txBody>
      </p:sp>
      <p:sp>
        <p:nvSpPr>
          <p:cNvPr id="23555" name="Content Placeholder 2"/>
          <p:cNvSpPr>
            <a:spLocks noGrp="1"/>
          </p:cNvSpPr>
          <p:nvPr>
            <p:ph idx="1"/>
          </p:nvPr>
        </p:nvSpPr>
        <p:spPr>
          <a:xfrm>
            <a:off x="617538" y="1457325"/>
            <a:ext cx="8069262" cy="5554663"/>
          </a:xfrm>
        </p:spPr>
        <p:txBody>
          <a:bodyPr/>
          <a:lstStyle/>
          <a:p>
            <a:pPr eaLnBrk="1" hangingPunct="1"/>
            <a:r>
              <a:rPr lang="en-US" altLang="en-US" sz="2600" b="1" dirty="0"/>
              <a:t>Evidence Review Period: </a:t>
            </a:r>
            <a:r>
              <a:rPr lang="en-US" altLang="en-US" sz="2600" dirty="0"/>
              <a:t>Reviewer accesses and provides feedback on local educational agency (LEA) evidence via the California Department of Education Monitoring Tool (CMT). </a:t>
            </a:r>
          </a:p>
          <a:p>
            <a:pPr eaLnBrk="1" hangingPunct="1"/>
            <a:r>
              <a:rPr lang="en-US" altLang="en-US" sz="2600" b="1" dirty="0"/>
              <a:t>During Review: </a:t>
            </a:r>
            <a:r>
              <a:rPr lang="en-US" altLang="en-US" sz="2600" dirty="0"/>
              <a:t>Reviewer is on-site to observe programs and services, and to interview employees funded in whole or in part with ME funds and select parent advisory committee members. Schedule for the on-site visit is set prior to the start of the review.</a:t>
            </a:r>
          </a:p>
          <a:p>
            <a:pPr eaLnBrk="1" hangingPunct="1"/>
            <a:r>
              <a:rPr lang="en-US" altLang="en-US" sz="2600" b="1" dirty="0"/>
              <a:t>Resolution Period: </a:t>
            </a:r>
            <a:r>
              <a:rPr lang="en-US" altLang="en-US" sz="2600" dirty="0"/>
              <a:t>Not applicable if no findings, or, reviewer works with the LEA to resolve each finding within the 45 calendar day resolution period.</a:t>
            </a: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BAA4C62D-A290-4DF6-98BC-553944DADF7E}" type="slidenum">
              <a:rPr lang="en-US" altLang="en-US" sz="1400" smtClean="0">
                <a:solidFill>
                  <a:srgbClr val="000000"/>
                </a:solidFill>
              </a:rPr>
              <a:pPr fontAlgn="base">
                <a:spcBef>
                  <a:spcPct val="0"/>
                </a:spcBef>
                <a:spcAft>
                  <a:spcPct val="0"/>
                </a:spcAft>
                <a:buFontTx/>
                <a:buNone/>
              </a:pPr>
              <a:t>4</a:t>
            </a:fld>
            <a:endParaRPr lang="en-US" altLang="en-US" sz="1400"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13" y="457200"/>
            <a:ext cx="6858000" cy="914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11: Staffing</a:t>
            </a:r>
          </a:p>
        </p:txBody>
      </p:sp>
      <p:sp>
        <p:nvSpPr>
          <p:cNvPr id="54275" name="Content Placeholder 2"/>
          <p:cNvSpPr>
            <a:spLocks noGrp="1"/>
          </p:cNvSpPr>
          <p:nvPr>
            <p:ph idx="1"/>
          </p:nvPr>
        </p:nvSpPr>
        <p:spPr>
          <a:xfrm>
            <a:off x="506413" y="1600200"/>
            <a:ext cx="8180387" cy="5121275"/>
          </a:xfrm>
        </p:spPr>
        <p:txBody>
          <a:bodyPr rtlCol="0">
            <a:normAutofit fontScale="92500" lnSpcReduction="10000"/>
          </a:bodyPr>
          <a:lstStyle/>
          <a:p>
            <a:pPr marL="0" indent="0" eaLnBrk="1" fontAlgn="auto" hangingPunct="1">
              <a:spcBef>
                <a:spcPct val="0"/>
              </a:spcBef>
              <a:spcAft>
                <a:spcPts val="0"/>
              </a:spcAft>
              <a:buFontTx/>
              <a:buNone/>
              <a:defRPr/>
            </a:pPr>
            <a:r>
              <a:rPr lang="en-US" altLang="en-US" b="1" dirty="0">
                <a:cs typeface="Arial" panose="020B0604020202020204" pitchFamily="34" charset="0"/>
              </a:rPr>
              <a:t>Proper credentials and training</a:t>
            </a:r>
            <a:endParaRPr lang="en-US" altLang="en-US" sz="1800" dirty="0">
              <a:cs typeface="Arial" panose="020B0604020202020204" pitchFamily="34" charset="0"/>
            </a:endParaRPr>
          </a:p>
          <a:p>
            <a:pPr marL="0" indent="0" eaLnBrk="1" fontAlgn="auto" hangingPunct="1">
              <a:spcBef>
                <a:spcPct val="0"/>
              </a:spcBef>
              <a:spcAft>
                <a:spcPts val="0"/>
              </a:spcAft>
              <a:buFont typeface="Arial"/>
              <a:buNone/>
              <a:defRPr/>
            </a:pPr>
            <a:r>
              <a:rPr lang="en-US" altLang="en-US" dirty="0">
                <a:cs typeface="Arial" panose="020B0604020202020204" pitchFamily="34" charset="0"/>
              </a:rPr>
              <a:t>Evidence Requests</a:t>
            </a:r>
          </a:p>
          <a:p>
            <a:pPr eaLnBrk="1" fontAlgn="auto" hangingPunct="1">
              <a:spcBef>
                <a:spcPct val="0"/>
              </a:spcBef>
              <a:spcAft>
                <a:spcPts val="0"/>
              </a:spcAft>
              <a:buFont typeface="Arial"/>
              <a:buChar char="•"/>
              <a:defRPr/>
            </a:pPr>
            <a:r>
              <a:rPr lang="en-US" altLang="en-US" dirty="0">
                <a:cs typeface="Arial" panose="020B0604020202020204" pitchFamily="34" charset="0"/>
              </a:rPr>
              <a:t>Staff credentials: Regular Year and Summer School</a:t>
            </a:r>
          </a:p>
          <a:p>
            <a:pPr lvl="1" eaLnBrk="1" fontAlgn="auto" hangingPunct="1">
              <a:spcBef>
                <a:spcPct val="0"/>
              </a:spcBef>
              <a:spcAft>
                <a:spcPts val="0"/>
              </a:spcAft>
              <a:buFont typeface="Arial"/>
              <a:buChar char="–"/>
              <a:defRPr/>
            </a:pPr>
            <a:r>
              <a:rPr lang="en-US" altLang="en-US" dirty="0">
                <a:cs typeface="Arial" panose="020B0604020202020204" pitchFamily="34" charset="0"/>
              </a:rPr>
              <a:t>Pre-Kindergarten permits</a:t>
            </a:r>
          </a:p>
          <a:p>
            <a:pPr lvl="1" eaLnBrk="1" fontAlgn="auto" hangingPunct="1">
              <a:spcBef>
                <a:spcPct val="0"/>
              </a:spcBef>
              <a:spcAft>
                <a:spcPts val="0"/>
              </a:spcAft>
              <a:buFont typeface="Arial"/>
              <a:buChar char="–"/>
              <a:defRPr/>
            </a:pPr>
            <a:r>
              <a:rPr lang="en-US" altLang="en-US" dirty="0">
                <a:cs typeface="Arial" panose="020B0604020202020204" pitchFamily="34" charset="0"/>
              </a:rPr>
              <a:t>Appropriate teacher credentials</a:t>
            </a:r>
          </a:p>
          <a:p>
            <a:pPr lvl="1" eaLnBrk="1" fontAlgn="auto" hangingPunct="1">
              <a:spcBef>
                <a:spcPct val="0"/>
              </a:spcBef>
              <a:spcAft>
                <a:spcPts val="0"/>
              </a:spcAft>
              <a:buFont typeface="Arial"/>
              <a:buChar char="–"/>
              <a:defRPr/>
            </a:pPr>
            <a:r>
              <a:rPr lang="en-US" altLang="en-US" dirty="0">
                <a:cs typeface="Arial" panose="020B0604020202020204" pitchFamily="34" charset="0"/>
              </a:rPr>
              <a:t>A template is provided in the CMT Resources File</a:t>
            </a:r>
          </a:p>
          <a:p>
            <a:pPr eaLnBrk="1" fontAlgn="auto" hangingPunct="1">
              <a:spcBef>
                <a:spcPct val="0"/>
              </a:spcBef>
              <a:spcAft>
                <a:spcPts val="0"/>
              </a:spcAft>
              <a:buFont typeface="Arial"/>
              <a:buChar char="•"/>
              <a:defRPr/>
            </a:pPr>
            <a:r>
              <a:rPr lang="en-US" altLang="en-US" dirty="0">
                <a:cs typeface="Arial" panose="020B0604020202020204" pitchFamily="34" charset="0"/>
              </a:rPr>
              <a:t>Staff Roster: Regular Year and Summer School</a:t>
            </a:r>
          </a:p>
          <a:p>
            <a:pPr lvl="1" eaLnBrk="1" fontAlgn="auto" hangingPunct="1">
              <a:spcBef>
                <a:spcPct val="0"/>
              </a:spcBef>
              <a:spcAft>
                <a:spcPts val="0"/>
              </a:spcAft>
              <a:buFont typeface="Arial"/>
              <a:buChar char="–"/>
              <a:defRPr/>
            </a:pPr>
            <a:r>
              <a:rPr lang="en-US" altLang="en-US" dirty="0">
                <a:cs typeface="Arial" panose="020B0604020202020204" pitchFamily="34" charset="0"/>
              </a:rPr>
              <a:t>Grade and subject area assignments and full-time equivalent percentage charged to MEP funding</a:t>
            </a:r>
          </a:p>
        </p:txBody>
      </p:sp>
      <p:sp>
        <p:nvSpPr>
          <p:cNvPr id="972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03CBD616-DCE6-4E2D-8278-66489D802B77}" type="slidenum">
              <a:rPr lang="en-US" altLang="en-US" sz="1400" smtClean="0"/>
              <a:pPr fontAlgn="base">
                <a:spcBef>
                  <a:spcPct val="0"/>
                </a:spcBef>
                <a:spcAft>
                  <a:spcPct val="0"/>
                </a:spcAft>
                <a:buFontTx/>
                <a:buNone/>
              </a:pPr>
              <a:t>40</a:t>
            </a:fld>
            <a:endParaRPr lang="en-US" altLang="en-US"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2995" y="320675"/>
            <a:ext cx="7535862" cy="1143000"/>
          </a:xfrm>
        </p:spPr>
        <p:txBody>
          <a:bodyPr rtlCol="0">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rPr>
              <a:t>ME 12: Professional Development (1)</a:t>
            </a:r>
            <a:endParaRPr lang="es-MX"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382588" y="1824038"/>
            <a:ext cx="8304212" cy="4713287"/>
          </a:xfrm>
        </p:spPr>
        <p:txBody>
          <a:bodyPr rtlCol="0">
            <a:normAutofit fontScale="92500" lnSpcReduction="20000"/>
          </a:bodyPr>
          <a:lstStyle/>
          <a:p>
            <a:pPr marL="0" indent="0" eaLnBrk="1" fontAlgn="auto" hangingPunct="1">
              <a:spcAft>
                <a:spcPts val="0"/>
              </a:spcAft>
              <a:buFont typeface="Arial"/>
              <a:buNone/>
              <a:defRPr/>
            </a:pPr>
            <a:r>
              <a:rPr lang="en-US" dirty="0"/>
              <a:t>Two types of evidence for Identification &amp; Recruitment (I&amp;R) staff, teachers, and MEP staff:</a:t>
            </a:r>
          </a:p>
          <a:p>
            <a:pPr eaLnBrk="1" fontAlgn="auto" hangingPunct="1">
              <a:spcAft>
                <a:spcPts val="0"/>
              </a:spcAft>
              <a:buFont typeface="Arial"/>
              <a:buChar char="•"/>
              <a:defRPr/>
            </a:pPr>
            <a:r>
              <a:rPr lang="en-US" dirty="0"/>
              <a:t>Records of Professional Development (PD): Evidence the PD sessions have occurred and who attended</a:t>
            </a:r>
          </a:p>
          <a:p>
            <a:pPr eaLnBrk="1" fontAlgn="auto" hangingPunct="1">
              <a:spcAft>
                <a:spcPts val="0"/>
              </a:spcAft>
              <a:buFont typeface="Arial"/>
              <a:buChar char="•"/>
              <a:defRPr/>
            </a:pPr>
            <a:r>
              <a:rPr lang="en-US" dirty="0"/>
              <a:t>Implementation: Evidence of staff using the PD provided to them</a:t>
            </a:r>
          </a:p>
          <a:p>
            <a:pPr lvl="1" eaLnBrk="1" fontAlgn="auto" hangingPunct="1">
              <a:spcAft>
                <a:spcPts val="0"/>
              </a:spcAft>
              <a:buFont typeface="Arial"/>
              <a:buChar char="–"/>
              <a:defRPr/>
            </a:pPr>
            <a:r>
              <a:rPr lang="en-US" dirty="0"/>
              <a:t>Observation forms or notes</a:t>
            </a:r>
          </a:p>
          <a:p>
            <a:pPr lvl="1" eaLnBrk="1" fontAlgn="auto" hangingPunct="1">
              <a:spcAft>
                <a:spcPts val="0"/>
              </a:spcAft>
              <a:buFont typeface="Arial"/>
              <a:buChar char="–"/>
              <a:defRPr/>
            </a:pPr>
            <a:r>
              <a:rPr lang="en-US" dirty="0"/>
              <a:t>Feedback to staff from walk-throughs or virtual observations</a:t>
            </a:r>
          </a:p>
          <a:p>
            <a:pPr marL="0" indent="0" eaLnBrk="1" fontAlgn="auto" hangingPunct="1">
              <a:spcAft>
                <a:spcPts val="0"/>
              </a:spcAft>
              <a:buFont typeface="Arial"/>
              <a:buNone/>
              <a:defRPr/>
            </a:pPr>
            <a:endParaRPr lang="en-US" dirty="0"/>
          </a:p>
        </p:txBody>
      </p:sp>
      <p:sp>
        <p:nvSpPr>
          <p:cNvPr id="5" name="Slide Number Placeholder 4"/>
          <p:cNvSpPr>
            <a:spLocks noGrp="1"/>
          </p:cNvSpPr>
          <p:nvPr>
            <p:ph type="sldNum" sz="quarter" idx="12"/>
          </p:nvPr>
        </p:nvSpPr>
        <p:spPr/>
        <p:txBody>
          <a:bodyPr/>
          <a:lstStyle/>
          <a:p>
            <a:pPr>
              <a:defRPr/>
            </a:pPr>
            <a:fld id="{BAEC3FF7-38FB-4A85-BBD2-4E83DA119F77}" type="slidenum">
              <a:rPr lang="en-US" altLang="en-US"/>
              <a:pPr>
                <a:defRPr/>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00188" y="277813"/>
            <a:ext cx="7307262" cy="1143000"/>
          </a:xfrm>
        </p:spPr>
        <p:txBody>
          <a:bodyPr rtlCol="0">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rPr>
              <a:t>ME 12: Professional Development (2)</a:t>
            </a:r>
            <a:endParaRPr lang="es-MX"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407988" y="1600200"/>
            <a:ext cx="8601075" cy="5121275"/>
          </a:xfrm>
        </p:spPr>
        <p:txBody>
          <a:bodyPr/>
          <a:lstStyle/>
          <a:p>
            <a:pPr marL="0" indent="0" eaLnBrk="1" hangingPunct="1">
              <a:buFont typeface="Arial" panose="020B0604020202020204" pitchFamily="34" charset="0"/>
              <a:buNone/>
            </a:pPr>
            <a:r>
              <a:rPr lang="en-US" altLang="en-US" dirty="0"/>
              <a:t>What types of documents are evidence that the PD has occurred?</a:t>
            </a:r>
          </a:p>
          <a:p>
            <a:pPr lvl="1" eaLnBrk="1" hangingPunct="1"/>
            <a:r>
              <a:rPr lang="en-US" altLang="en-US" dirty="0"/>
              <a:t>Sign in sheets, minutes, calendars</a:t>
            </a:r>
          </a:p>
          <a:p>
            <a:pPr lvl="1" eaLnBrk="1" hangingPunct="1"/>
            <a:r>
              <a:rPr lang="en-US" altLang="en-US" dirty="0"/>
              <a:t>Training materials, content</a:t>
            </a:r>
          </a:p>
          <a:p>
            <a:pPr lvl="1" eaLnBrk="1" hangingPunct="1"/>
            <a:r>
              <a:rPr lang="en-US" altLang="en-US" dirty="0"/>
              <a:t>Virtual meeting access information</a:t>
            </a:r>
          </a:p>
          <a:p>
            <a:pPr marL="0" indent="0" eaLnBrk="1" hangingPunct="1">
              <a:buFont typeface="Arial" panose="020B0604020202020204" pitchFamily="34" charset="0"/>
              <a:buNone/>
            </a:pPr>
            <a:r>
              <a:rPr lang="en-US" altLang="en-US" dirty="0"/>
              <a:t>What type of evidence shows the PD is actually being implemented?</a:t>
            </a:r>
          </a:p>
          <a:p>
            <a:pPr lvl="1" eaLnBrk="1" hangingPunct="1"/>
            <a:r>
              <a:rPr lang="en-US" altLang="en-US" dirty="0"/>
              <a:t>Evidence of completed observations</a:t>
            </a:r>
          </a:p>
          <a:p>
            <a:pPr lvl="1" eaLnBrk="1" hangingPunct="1"/>
            <a:r>
              <a:rPr lang="en-US" altLang="en-US" dirty="0"/>
              <a:t>Observations of grade-level core academic subjects</a:t>
            </a:r>
          </a:p>
        </p:txBody>
      </p:sp>
      <p:sp>
        <p:nvSpPr>
          <p:cNvPr id="5" name="Slide Number Placeholder 4"/>
          <p:cNvSpPr>
            <a:spLocks noGrp="1"/>
          </p:cNvSpPr>
          <p:nvPr>
            <p:ph type="sldNum" sz="quarter" idx="12"/>
          </p:nvPr>
        </p:nvSpPr>
        <p:spPr/>
        <p:txBody>
          <a:bodyPr/>
          <a:lstStyle/>
          <a:p>
            <a:pPr>
              <a:defRPr/>
            </a:pPr>
            <a:fld id="{78EBA835-6593-4443-A62B-42CF97AE0C4D}" type="slidenum">
              <a:rPr lang="en-US" altLang="en-US"/>
              <a:pPr>
                <a:defRPr/>
              </a:pPr>
              <a:t>42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Tip #5</a:t>
            </a:r>
          </a:p>
        </p:txBody>
      </p:sp>
      <p:sp>
        <p:nvSpPr>
          <p:cNvPr id="103427" name="Content Placeholder 2"/>
          <p:cNvSpPr>
            <a:spLocks noGrp="1"/>
          </p:cNvSpPr>
          <p:nvPr>
            <p:ph idx="1"/>
          </p:nvPr>
        </p:nvSpPr>
        <p:spPr>
          <a:xfrm>
            <a:off x="552450" y="1830388"/>
            <a:ext cx="8039100" cy="3087687"/>
          </a:xfrm>
        </p:spPr>
        <p:txBody>
          <a:bodyPr/>
          <a:lstStyle/>
          <a:p>
            <a:pPr eaLnBrk="1" hangingPunct="1"/>
            <a:r>
              <a:rPr lang="en-US" altLang="en-US" dirty="0"/>
              <a:t>Ensure comments are tied to the item or evidence request to which they refer.</a:t>
            </a:r>
          </a:p>
          <a:p>
            <a:pPr marL="0" indent="0" eaLnBrk="1" hangingPunct="1">
              <a:buNone/>
            </a:pPr>
            <a:endParaRPr lang="en-US" altLang="en-US" dirty="0"/>
          </a:p>
          <a:p>
            <a:pPr eaLnBrk="1" hangingPunct="1"/>
            <a:r>
              <a:rPr lang="en-US" altLang="en-US" dirty="0"/>
              <a:t>In the “View Comments” tab, filter by item number to easily see all the comments related to one item.</a:t>
            </a:r>
          </a:p>
          <a:p>
            <a:pPr eaLnBrk="1" hangingPunct="1"/>
            <a:endParaRPr lang="en-US" altLang="en-US" dirty="0"/>
          </a:p>
        </p:txBody>
      </p:sp>
      <p:sp>
        <p:nvSpPr>
          <p:cNvPr id="4" name="Slide Number Placeholder 3"/>
          <p:cNvSpPr>
            <a:spLocks noGrp="1"/>
          </p:cNvSpPr>
          <p:nvPr>
            <p:ph type="sldNum" sz="quarter" idx="12"/>
          </p:nvPr>
        </p:nvSpPr>
        <p:spPr/>
        <p:txBody>
          <a:bodyPr/>
          <a:lstStyle/>
          <a:p>
            <a:pPr>
              <a:defRPr/>
            </a:pPr>
            <a:fld id="{0DE447D1-5769-46BC-B9CA-FBD9ED053A8F}" type="slidenum">
              <a:rPr lang="en-US" altLang="en-US"/>
              <a:pPr>
                <a:defRPr/>
              </a:pPr>
              <a:t>43</a:t>
            </a:fld>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25837" y="4706256"/>
            <a:ext cx="1809533" cy="181587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675" y="714375"/>
            <a:ext cx="7223125" cy="9144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 VI: Opportunity and Equal Educational Access</a:t>
            </a:r>
          </a:p>
        </p:txBody>
      </p:sp>
      <p:sp>
        <p:nvSpPr>
          <p:cNvPr id="105475" name="Content Placeholder 2"/>
          <p:cNvSpPr>
            <a:spLocks noGrp="1"/>
          </p:cNvSpPr>
          <p:nvPr>
            <p:ph idx="1"/>
          </p:nvPr>
        </p:nvSpPr>
        <p:spPr>
          <a:xfrm>
            <a:off x="1866672" y="2665412"/>
            <a:ext cx="5410655" cy="609600"/>
          </a:xfrm>
        </p:spPr>
        <p:txBody>
          <a:bodyPr/>
          <a:lstStyle/>
          <a:p>
            <a:pPr marL="0" indent="0" eaLnBrk="1" hangingPunct="1">
              <a:buFontTx/>
              <a:buNone/>
            </a:pPr>
            <a:r>
              <a:rPr lang="en-US" altLang="en-US" dirty="0"/>
              <a:t>ME 13: Equal Opportunity</a:t>
            </a:r>
          </a:p>
        </p:txBody>
      </p:sp>
      <p:sp>
        <p:nvSpPr>
          <p:cNvPr id="1054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487CAE37-94B7-4AF2-9934-454C459C0083}" type="slidenum">
              <a:rPr lang="en-US" altLang="en-US" sz="1400" smtClean="0"/>
              <a:pPr fontAlgn="base">
                <a:spcBef>
                  <a:spcPct val="0"/>
                </a:spcBef>
                <a:spcAft>
                  <a:spcPct val="0"/>
                </a:spcAft>
                <a:buFontTx/>
                <a:buNone/>
              </a:pPr>
              <a:t>44</a:t>
            </a:fld>
            <a:endParaRPr lang="en-US" altLang="en-US" sz="14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3625" y="3887788"/>
            <a:ext cx="2943225" cy="1981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57FA-67D2-41E5-9BF8-B8120D7613BE}"/>
              </a:ext>
            </a:extLst>
          </p:cNvPr>
          <p:cNvSpPr>
            <a:spLocks noGrp="1"/>
          </p:cNvSpPr>
          <p:nvPr>
            <p:ph type="title"/>
          </p:nvPr>
        </p:nvSpPr>
        <p:spPr>
          <a:xfrm>
            <a:off x="638628" y="319088"/>
            <a:ext cx="8229600" cy="1143000"/>
          </a:xfrm>
        </p:spPr>
        <p:txBody>
          <a:bodyPr/>
          <a:lstStyle/>
          <a:p>
            <a:r>
              <a:rPr lang="en-US" dirty="0">
                <a:effectLst>
                  <a:outerShdw blurRad="38100" dist="38100" dir="2700000" algn="tl">
                    <a:srgbClr val="000000">
                      <a:alpha val="43137"/>
                    </a:srgbClr>
                  </a:outerShdw>
                </a:effectLst>
              </a:rPr>
              <a:t>ME 13: Equal Opportunity (1) </a:t>
            </a:r>
            <a:endParaRPr lang="en-US" dirty="0"/>
          </a:p>
        </p:txBody>
      </p:sp>
      <p:sp>
        <p:nvSpPr>
          <p:cNvPr id="3" name="Content Placeholder 2">
            <a:extLst>
              <a:ext uri="{FF2B5EF4-FFF2-40B4-BE49-F238E27FC236}">
                <a16:creationId xmlns:a16="http://schemas.microsoft.com/office/drawing/2014/main" id="{90B8D3AB-373B-4207-A254-7C10C82B4E8F}"/>
              </a:ext>
            </a:extLst>
          </p:cNvPr>
          <p:cNvSpPr>
            <a:spLocks noGrp="1"/>
          </p:cNvSpPr>
          <p:nvPr>
            <p:ph sz="half" idx="1"/>
          </p:nvPr>
        </p:nvSpPr>
        <p:spPr>
          <a:xfrm>
            <a:off x="457199" y="1600207"/>
            <a:ext cx="8411029" cy="1534880"/>
          </a:xfrm>
        </p:spPr>
        <p:txBody>
          <a:bodyPr/>
          <a:lstStyle/>
          <a:p>
            <a:pPr marL="57150" indent="0" eaLnBrk="1" fontAlgn="auto" hangingPunct="1">
              <a:spcAft>
                <a:spcPts val="0"/>
              </a:spcAft>
              <a:buFont typeface="Arial"/>
              <a:buNone/>
              <a:defRPr/>
            </a:pPr>
            <a:r>
              <a:rPr lang="en-US" dirty="0"/>
              <a:t>Six Evidence Requests:</a:t>
            </a:r>
          </a:p>
          <a:p>
            <a:pPr marL="628650" indent="-571500" eaLnBrk="1" fontAlgn="auto" hangingPunct="1">
              <a:spcAft>
                <a:spcPts val="0"/>
              </a:spcAft>
              <a:buFont typeface="Arial"/>
              <a:buChar char="•"/>
              <a:defRPr/>
            </a:pPr>
            <a:r>
              <a:rPr lang="en-US" dirty="0"/>
              <a:t>Pages in the </a:t>
            </a:r>
            <a:r>
              <a:rPr lang="en-US" dirty="0" err="1"/>
              <a:t>DSA</a:t>
            </a:r>
            <a:r>
              <a:rPr lang="en-US" dirty="0"/>
              <a:t>(s)</a:t>
            </a:r>
          </a:p>
          <a:p>
            <a:pPr marL="628650" indent="-571500" eaLnBrk="1" fontAlgn="auto" hangingPunct="1">
              <a:spcAft>
                <a:spcPts val="0"/>
              </a:spcAft>
              <a:buFont typeface="Arial"/>
              <a:buChar char="•"/>
              <a:defRPr/>
            </a:pPr>
            <a:r>
              <a:rPr lang="en-US" dirty="0"/>
              <a:t>Pages in the RA or </a:t>
            </a:r>
            <a:r>
              <a:rPr lang="en-US" dirty="0" err="1"/>
              <a:t>DFA</a:t>
            </a:r>
            <a:endParaRPr lang="en-US" dirty="0"/>
          </a:p>
          <a:p>
            <a:pPr marL="628650" indent="-571500" eaLnBrk="1" fontAlgn="auto" hangingPunct="1">
              <a:spcAft>
                <a:spcPts val="0"/>
              </a:spcAft>
              <a:buFont typeface="Arial"/>
              <a:buChar char="•"/>
              <a:defRPr/>
            </a:pPr>
            <a:r>
              <a:rPr lang="en-US" dirty="0"/>
              <a:t>Lesson Plans*</a:t>
            </a:r>
          </a:p>
          <a:p>
            <a:pPr marL="628650" indent="-571500" eaLnBrk="1" fontAlgn="auto" hangingPunct="1">
              <a:spcAft>
                <a:spcPts val="0"/>
              </a:spcAft>
              <a:buFont typeface="Arial"/>
              <a:buChar char="•"/>
              <a:defRPr/>
            </a:pPr>
            <a:r>
              <a:rPr lang="en-US" dirty="0"/>
              <a:t>Migrant Student Information Network (</a:t>
            </a:r>
            <a:r>
              <a:rPr lang="en-US" dirty="0" err="1"/>
              <a:t>MSIN</a:t>
            </a:r>
            <a:r>
              <a:rPr lang="en-US" dirty="0"/>
              <a:t>) Academic Risk Report</a:t>
            </a:r>
          </a:p>
          <a:p>
            <a:pPr marL="628650" indent="-571500" eaLnBrk="1" fontAlgn="auto" hangingPunct="1">
              <a:spcAft>
                <a:spcPts val="0"/>
              </a:spcAft>
              <a:buFont typeface="Arial"/>
              <a:buChar char="•"/>
              <a:defRPr/>
            </a:pPr>
            <a:r>
              <a:rPr lang="en-US" dirty="0"/>
              <a:t>Comparability Policies*</a:t>
            </a:r>
          </a:p>
          <a:p>
            <a:pPr marL="628650" indent="-571500" eaLnBrk="1" fontAlgn="auto" hangingPunct="1">
              <a:spcAft>
                <a:spcPts val="0"/>
              </a:spcAft>
              <a:buFont typeface="Arial"/>
              <a:buChar char="•"/>
              <a:defRPr/>
            </a:pPr>
            <a:r>
              <a:rPr lang="en-US" dirty="0"/>
              <a:t>Sample Records from the Migrant Student Information Exchange (</a:t>
            </a:r>
            <a:r>
              <a:rPr lang="en-US" dirty="0" err="1"/>
              <a:t>MSIX</a:t>
            </a:r>
            <a:r>
              <a:rPr lang="en-US" dirty="0"/>
              <a:t>)*</a:t>
            </a:r>
          </a:p>
          <a:p>
            <a:pPr marL="514350" indent="-457200" eaLnBrk="1" fontAlgn="auto" hangingPunct="1">
              <a:spcAft>
                <a:spcPts val="0"/>
              </a:spcAft>
              <a:buFont typeface="Arial"/>
              <a:buChar char="•"/>
              <a:defRPr/>
            </a:pPr>
            <a:endParaRPr lang="en-US" sz="2400" dirty="0"/>
          </a:p>
          <a:p>
            <a:pPr marL="57150" indent="0" eaLnBrk="1" fontAlgn="auto" hangingPunct="1">
              <a:spcAft>
                <a:spcPts val="0"/>
              </a:spcAft>
              <a:buFontTx/>
              <a:buNone/>
              <a:defRPr/>
            </a:pPr>
            <a:endParaRPr lang="en-US" sz="2400" dirty="0"/>
          </a:p>
          <a:p>
            <a:pPr eaLnBrk="1" fontAlgn="auto" hangingPunct="1">
              <a:spcAft>
                <a:spcPts val="0"/>
              </a:spcAft>
              <a:buFont typeface="Arial"/>
              <a:buChar char="•"/>
              <a:defRPr/>
            </a:pPr>
            <a:endParaRPr lang="en-US" sz="2400" dirty="0"/>
          </a:p>
          <a:p>
            <a:endParaRPr lang="en-US" dirty="0"/>
          </a:p>
        </p:txBody>
      </p:sp>
      <p:sp>
        <p:nvSpPr>
          <p:cNvPr id="4" name="Content Placeholder 3">
            <a:extLst>
              <a:ext uri="{FF2B5EF4-FFF2-40B4-BE49-F238E27FC236}">
                <a16:creationId xmlns:a16="http://schemas.microsoft.com/office/drawing/2014/main" id="{E9BCD6DC-D11B-4ED9-BD32-7CCB791FA7A3}"/>
              </a:ext>
            </a:extLst>
          </p:cNvPr>
          <p:cNvSpPr>
            <a:spLocks noGrp="1"/>
          </p:cNvSpPr>
          <p:nvPr>
            <p:ph sz="half" idx="2"/>
          </p:nvPr>
        </p:nvSpPr>
        <p:spPr>
          <a:xfrm>
            <a:off x="2064657" y="6173787"/>
            <a:ext cx="5555343" cy="365125"/>
          </a:xfrm>
        </p:spPr>
        <p:txBody>
          <a:bodyPr/>
          <a:lstStyle/>
          <a:p>
            <a:pPr marL="0" indent="0">
              <a:buNone/>
            </a:pPr>
            <a:r>
              <a:rPr lang="en-US" sz="2400" dirty="0"/>
              <a:t>*More details on next slides</a:t>
            </a:r>
          </a:p>
        </p:txBody>
      </p:sp>
      <p:sp>
        <p:nvSpPr>
          <p:cNvPr id="6" name="Slide Number Placeholder 5">
            <a:extLst>
              <a:ext uri="{FF2B5EF4-FFF2-40B4-BE49-F238E27FC236}">
                <a16:creationId xmlns:a16="http://schemas.microsoft.com/office/drawing/2014/main" id="{FB3F0710-3B12-4793-BBAD-9152D1A40D30}"/>
              </a:ext>
            </a:extLst>
          </p:cNvPr>
          <p:cNvSpPr>
            <a:spLocks noGrp="1"/>
          </p:cNvSpPr>
          <p:nvPr>
            <p:ph type="sldNum" sz="quarter" idx="12"/>
          </p:nvPr>
        </p:nvSpPr>
        <p:spPr/>
        <p:txBody>
          <a:bodyPr/>
          <a:lstStyle/>
          <a:p>
            <a:pPr>
              <a:defRPr/>
            </a:pPr>
            <a:fld id="{4B3AE4C7-324A-4A82-B8A7-CC97E4BE81C6}" type="slidenum">
              <a:rPr lang="en-US" smtClean="0"/>
              <a:pPr>
                <a:defRPr/>
              </a:pPr>
              <a:t>45</a:t>
            </a:fld>
            <a:endParaRPr lang="en-US" dirty="0"/>
          </a:p>
        </p:txBody>
      </p:sp>
    </p:spTree>
    <p:extLst>
      <p:ext uri="{BB962C8B-B14F-4D97-AF65-F5344CB8AC3E}">
        <p14:creationId xmlns:p14="http://schemas.microsoft.com/office/powerpoint/2010/main" val="153602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2653-5FB5-4CAB-A0A7-1F1BFC0CD9E5}"/>
              </a:ext>
            </a:extLst>
          </p:cNvPr>
          <p:cNvSpPr>
            <a:spLocks noGrp="1"/>
          </p:cNvSpPr>
          <p:nvPr>
            <p:ph type="title"/>
          </p:nvPr>
        </p:nvSpPr>
        <p:spPr>
          <a:xfrm>
            <a:off x="776515" y="227025"/>
            <a:ext cx="8229600" cy="1143000"/>
          </a:xfrm>
        </p:spPr>
        <p:txBody>
          <a:bodyPr/>
          <a:lstStyle/>
          <a:p>
            <a:r>
              <a:rPr lang="en-US" dirty="0">
                <a:effectLst>
                  <a:outerShdw blurRad="38100" dist="38100" dir="2700000" algn="tl">
                    <a:srgbClr val="000000">
                      <a:alpha val="43137"/>
                    </a:srgbClr>
                  </a:outerShdw>
                </a:effectLst>
              </a:rPr>
              <a:t>ME 13: Equal Opportunity (2)</a:t>
            </a:r>
            <a:endParaRPr lang="en-US" dirty="0"/>
          </a:p>
        </p:txBody>
      </p:sp>
      <p:sp>
        <p:nvSpPr>
          <p:cNvPr id="3" name="Content Placeholder 2">
            <a:extLst>
              <a:ext uri="{FF2B5EF4-FFF2-40B4-BE49-F238E27FC236}">
                <a16:creationId xmlns:a16="http://schemas.microsoft.com/office/drawing/2014/main" id="{E17CF821-A039-4A05-A0CE-E10429D5FAF1}"/>
              </a:ext>
            </a:extLst>
          </p:cNvPr>
          <p:cNvSpPr>
            <a:spLocks noGrp="1"/>
          </p:cNvSpPr>
          <p:nvPr>
            <p:ph sz="half" idx="1"/>
          </p:nvPr>
        </p:nvSpPr>
        <p:spPr>
          <a:xfrm>
            <a:off x="457199" y="1600206"/>
            <a:ext cx="7932057" cy="3646693"/>
          </a:xfrm>
          <a:ln>
            <a:solidFill>
              <a:schemeClr val="tx1"/>
            </a:solidFill>
          </a:ln>
        </p:spPr>
        <p:txBody>
          <a:bodyPr/>
          <a:lstStyle/>
          <a:p>
            <a:pPr marL="0" indent="0">
              <a:buNone/>
            </a:pPr>
            <a:r>
              <a:rPr lang="en-US" sz="2200" b="1" dirty="0"/>
              <a:t>Lesson Plans for Services to Migratory Children</a:t>
            </a:r>
          </a:p>
          <a:p>
            <a:pPr marL="0" indent="0">
              <a:buNone/>
            </a:pPr>
            <a:r>
              <a:rPr lang="en-US" sz="2200" b="1" dirty="0"/>
              <a:t>Abbreviation:</a:t>
            </a:r>
            <a:r>
              <a:rPr lang="en-US" sz="2200" dirty="0"/>
              <a:t>	</a:t>
            </a:r>
            <a:r>
              <a:rPr lang="en-US" sz="2200" dirty="0" err="1"/>
              <a:t>LsnPlns</a:t>
            </a:r>
            <a:endParaRPr lang="en-US" sz="2200" dirty="0"/>
          </a:p>
          <a:p>
            <a:pPr marL="0" indent="0">
              <a:buNone/>
            </a:pPr>
            <a:r>
              <a:rPr lang="en-US" sz="2200" dirty="0"/>
              <a:t>Lesson plans for instructional support services described in the RA/</a:t>
            </a:r>
            <a:r>
              <a:rPr lang="en-US" sz="2200" dirty="0" err="1"/>
              <a:t>DFA</a:t>
            </a:r>
            <a:r>
              <a:rPr lang="en-US" sz="2200" dirty="0"/>
              <a:t> and </a:t>
            </a:r>
            <a:r>
              <a:rPr lang="en-US" sz="2200" dirty="0" err="1"/>
              <a:t>DSA</a:t>
            </a:r>
            <a:r>
              <a:rPr lang="en-US" sz="2200" dirty="0"/>
              <a:t>(s) identified by the reviewer. Highlight how program services are coordinated with the State Service Delivery Plan and California Content standards.</a:t>
            </a:r>
            <a:endParaRPr lang="en-US" sz="2200" dirty="0">
              <a:highlight>
                <a:srgbClr val="FFFF00"/>
              </a:highlight>
            </a:endParaRPr>
          </a:p>
          <a:p>
            <a:pPr marL="0" indent="0">
              <a:buNone/>
            </a:pPr>
            <a:r>
              <a:rPr lang="en-US" sz="2200" dirty="0"/>
              <a:t>Provide lesson plans from a minimum of two services in the RA/</a:t>
            </a:r>
            <a:r>
              <a:rPr lang="en-US" sz="2200" dirty="0" err="1"/>
              <a:t>DFA</a:t>
            </a:r>
            <a:r>
              <a:rPr lang="en-US" sz="2200" dirty="0"/>
              <a:t> and two services in the </a:t>
            </a:r>
            <a:r>
              <a:rPr lang="en-US" sz="2200" dirty="0" err="1"/>
              <a:t>DSA</a:t>
            </a:r>
            <a:r>
              <a:rPr lang="en-US" sz="2200" dirty="0"/>
              <a:t>(s) identified by the reviewer. Include lesson plans for: Saturday school, summer school, and after school programs.</a:t>
            </a:r>
          </a:p>
          <a:p>
            <a:endParaRPr lang="en-US" sz="2200" dirty="0"/>
          </a:p>
        </p:txBody>
      </p:sp>
      <p:sp>
        <p:nvSpPr>
          <p:cNvPr id="4" name="Content Placeholder 3">
            <a:extLst>
              <a:ext uri="{FF2B5EF4-FFF2-40B4-BE49-F238E27FC236}">
                <a16:creationId xmlns:a16="http://schemas.microsoft.com/office/drawing/2014/main" id="{84F509BD-A9F4-4DBF-AC88-0C95854A4509}"/>
              </a:ext>
            </a:extLst>
          </p:cNvPr>
          <p:cNvSpPr>
            <a:spLocks noGrp="1"/>
          </p:cNvSpPr>
          <p:nvPr>
            <p:ph sz="half" idx="2"/>
          </p:nvPr>
        </p:nvSpPr>
        <p:spPr>
          <a:xfrm>
            <a:off x="776515" y="5246900"/>
            <a:ext cx="7365999" cy="1281119"/>
          </a:xfrm>
        </p:spPr>
        <p:txBody>
          <a:bodyPr/>
          <a:lstStyle/>
          <a:p>
            <a:pPr eaLnBrk="1" hangingPunct="1">
              <a:defRPr/>
            </a:pPr>
            <a:r>
              <a:rPr lang="en-US" altLang="en-US" sz="2400" dirty="0"/>
              <a:t>Total number of documents: 9</a:t>
            </a:r>
          </a:p>
          <a:p>
            <a:pPr eaLnBrk="1" hangingPunct="1">
              <a:defRPr/>
            </a:pPr>
            <a:r>
              <a:rPr lang="en-US" altLang="en-US" sz="2400" dirty="0"/>
              <a:t>Do not forget: Highlight how services are coordinated with the core curriculum and the State Service Delivery Plan (</a:t>
            </a:r>
            <a:r>
              <a:rPr lang="en-US" altLang="en-US" sz="2400" dirty="0" err="1"/>
              <a:t>SSDP</a:t>
            </a:r>
            <a:r>
              <a:rPr lang="en-US" altLang="en-US" sz="2400" dirty="0"/>
              <a:t>) Focus Areas</a:t>
            </a:r>
          </a:p>
          <a:p>
            <a:endParaRPr lang="en-US" sz="2400" dirty="0"/>
          </a:p>
        </p:txBody>
      </p:sp>
      <p:sp>
        <p:nvSpPr>
          <p:cNvPr id="6" name="Slide Number Placeholder 5">
            <a:extLst>
              <a:ext uri="{FF2B5EF4-FFF2-40B4-BE49-F238E27FC236}">
                <a16:creationId xmlns:a16="http://schemas.microsoft.com/office/drawing/2014/main" id="{0CF2D3C5-7DF7-4C79-9724-A8410FC21F2E}"/>
              </a:ext>
            </a:extLst>
          </p:cNvPr>
          <p:cNvSpPr>
            <a:spLocks noGrp="1"/>
          </p:cNvSpPr>
          <p:nvPr>
            <p:ph type="sldNum" sz="quarter" idx="12"/>
          </p:nvPr>
        </p:nvSpPr>
        <p:spPr/>
        <p:txBody>
          <a:bodyPr/>
          <a:lstStyle/>
          <a:p>
            <a:pPr>
              <a:defRPr/>
            </a:pPr>
            <a:fld id="{4B3AE4C7-324A-4A82-B8A7-CC97E4BE81C6}" type="slidenum">
              <a:rPr lang="en-US" smtClean="0"/>
              <a:pPr>
                <a:defRPr/>
              </a:pPr>
              <a:t>46</a:t>
            </a:fld>
            <a:endParaRPr lang="en-US"/>
          </a:p>
        </p:txBody>
      </p:sp>
    </p:spTree>
    <p:extLst>
      <p:ext uri="{BB962C8B-B14F-4D97-AF65-F5344CB8AC3E}">
        <p14:creationId xmlns:p14="http://schemas.microsoft.com/office/powerpoint/2010/main" val="327735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6D55-BCD0-4EA1-BFB3-BB4C3B87A12E}"/>
              </a:ext>
            </a:extLst>
          </p:cNvPr>
          <p:cNvSpPr>
            <a:spLocks noGrp="1"/>
          </p:cNvSpPr>
          <p:nvPr>
            <p:ph type="title"/>
          </p:nvPr>
        </p:nvSpPr>
        <p:spPr>
          <a:xfrm>
            <a:off x="914400" y="342116"/>
            <a:ext cx="8229600" cy="1143000"/>
          </a:xfrm>
        </p:spPr>
        <p:txBody>
          <a:bodyPr/>
          <a:lstStyle/>
          <a:p>
            <a:r>
              <a:rPr lang="en-US" dirty="0">
                <a:effectLst>
                  <a:outerShdw blurRad="38100" dist="38100" dir="2700000" algn="tl">
                    <a:srgbClr val="000000">
                      <a:alpha val="43137"/>
                    </a:srgbClr>
                  </a:outerShdw>
                </a:effectLst>
              </a:rPr>
              <a:t>ME 13: Equal Opportunity (3)</a:t>
            </a:r>
            <a:endParaRPr lang="en-US" dirty="0"/>
          </a:p>
        </p:txBody>
      </p:sp>
      <p:sp>
        <p:nvSpPr>
          <p:cNvPr id="3" name="Content Placeholder 2">
            <a:extLst>
              <a:ext uri="{FF2B5EF4-FFF2-40B4-BE49-F238E27FC236}">
                <a16:creationId xmlns:a16="http://schemas.microsoft.com/office/drawing/2014/main" id="{2B1286EF-A43F-4EC9-86B3-FD096E85BD54}"/>
              </a:ext>
            </a:extLst>
          </p:cNvPr>
          <p:cNvSpPr>
            <a:spLocks noGrp="1"/>
          </p:cNvSpPr>
          <p:nvPr>
            <p:ph sz="half" idx="1"/>
          </p:nvPr>
        </p:nvSpPr>
        <p:spPr>
          <a:xfrm>
            <a:off x="224971" y="1614714"/>
            <a:ext cx="8694058" cy="3628571"/>
          </a:xfrm>
          <a:ln>
            <a:solidFill>
              <a:schemeClr val="tx1"/>
            </a:solidFill>
          </a:ln>
        </p:spPr>
        <p:txBody>
          <a:bodyPr/>
          <a:lstStyle/>
          <a:p>
            <a:pPr marL="0" indent="0">
              <a:buNone/>
            </a:pPr>
            <a:r>
              <a:rPr lang="en-US" sz="2000" b="1" dirty="0"/>
              <a:t>Comparability Policies</a:t>
            </a:r>
          </a:p>
          <a:p>
            <a:pPr marL="0" indent="0">
              <a:buNone/>
            </a:pPr>
            <a:r>
              <a:rPr lang="en-US" sz="2000" b="1" dirty="0"/>
              <a:t>Abbreviation</a:t>
            </a:r>
            <a:r>
              <a:rPr lang="en-US" sz="2000" dirty="0"/>
              <a:t>:	 </a:t>
            </a:r>
            <a:r>
              <a:rPr lang="en-US" sz="2000" dirty="0" err="1"/>
              <a:t>CmprbltyPlcs</a:t>
            </a:r>
            <a:endParaRPr lang="en-US" sz="2000" dirty="0"/>
          </a:p>
          <a:p>
            <a:pPr marL="0" indent="0">
              <a:buNone/>
            </a:pPr>
            <a:r>
              <a:rPr lang="en-US" sz="2000" b="1" dirty="0"/>
              <a:t>Description</a:t>
            </a:r>
            <a:r>
              <a:rPr lang="en-US" sz="2000" dirty="0"/>
              <a:t>: Current LEA-wide salary schedule, a policy to ensure equivalence among schools in teachers, administrators, and other staff, and a policy to ensure equivalence among students in the provision of curriculum materials and instructional supplies.</a:t>
            </a:r>
          </a:p>
          <a:p>
            <a:pPr marL="0" indent="0">
              <a:buNone/>
            </a:pPr>
            <a:r>
              <a:rPr lang="en-US" sz="2000" b="1" dirty="0"/>
              <a:t>Item Instructions</a:t>
            </a:r>
            <a:r>
              <a:rPr lang="en-US" sz="2000" dirty="0"/>
              <a:t>: Provide the policies and salary schedules for the region and district(s) identified by the reviewer. LEAs undergoing a Federal Program Monitoring Compensatory Education review in the current cycle do not need to provide this documentation unless a finding regarding comparability was issued.</a:t>
            </a:r>
          </a:p>
          <a:p>
            <a:endParaRPr lang="en-US" sz="2000" dirty="0"/>
          </a:p>
        </p:txBody>
      </p:sp>
      <p:sp>
        <p:nvSpPr>
          <p:cNvPr id="4" name="Content Placeholder 3">
            <a:extLst>
              <a:ext uri="{FF2B5EF4-FFF2-40B4-BE49-F238E27FC236}">
                <a16:creationId xmlns:a16="http://schemas.microsoft.com/office/drawing/2014/main" id="{18CF047A-F729-43D8-98E8-F6F753CDC7D9}"/>
              </a:ext>
            </a:extLst>
          </p:cNvPr>
          <p:cNvSpPr>
            <a:spLocks noGrp="1"/>
          </p:cNvSpPr>
          <p:nvPr>
            <p:ph sz="half" idx="2"/>
          </p:nvPr>
        </p:nvSpPr>
        <p:spPr>
          <a:xfrm>
            <a:off x="319313" y="5502275"/>
            <a:ext cx="8186057" cy="1219200"/>
          </a:xfrm>
        </p:spPr>
        <p:txBody>
          <a:bodyPr/>
          <a:lstStyle/>
          <a:p>
            <a:r>
              <a:rPr lang="en-US" sz="2400" dirty="0">
                <a:latin typeface="Arial" panose="020B0604020202020204" pitchFamily="34" charset="0"/>
                <a:cs typeface="Arial" panose="020B0604020202020204" pitchFamily="34" charset="0"/>
              </a:rPr>
              <a:t>Note the last sentence regarding LEAs who are also undergoing a Compensatory Education (Title I, Part A) program review.</a:t>
            </a:r>
          </a:p>
          <a:p>
            <a:endParaRPr lang="en-US" sz="2400" dirty="0"/>
          </a:p>
        </p:txBody>
      </p:sp>
      <p:sp>
        <p:nvSpPr>
          <p:cNvPr id="6" name="Slide Number Placeholder 5">
            <a:extLst>
              <a:ext uri="{FF2B5EF4-FFF2-40B4-BE49-F238E27FC236}">
                <a16:creationId xmlns:a16="http://schemas.microsoft.com/office/drawing/2014/main" id="{3EBD75EF-FC65-40F2-962F-7ED72260D515}"/>
              </a:ext>
            </a:extLst>
          </p:cNvPr>
          <p:cNvSpPr>
            <a:spLocks noGrp="1"/>
          </p:cNvSpPr>
          <p:nvPr>
            <p:ph type="sldNum" sz="quarter" idx="12"/>
          </p:nvPr>
        </p:nvSpPr>
        <p:spPr/>
        <p:txBody>
          <a:bodyPr/>
          <a:lstStyle/>
          <a:p>
            <a:pPr>
              <a:defRPr/>
            </a:pPr>
            <a:fld id="{4B3AE4C7-324A-4A82-B8A7-CC97E4BE81C6}" type="slidenum">
              <a:rPr lang="en-US" smtClean="0"/>
              <a:pPr>
                <a:defRPr/>
              </a:pPr>
              <a:t>47</a:t>
            </a:fld>
            <a:endParaRPr lang="en-US"/>
          </a:p>
        </p:txBody>
      </p:sp>
    </p:spTree>
    <p:extLst>
      <p:ext uri="{BB962C8B-B14F-4D97-AF65-F5344CB8AC3E}">
        <p14:creationId xmlns:p14="http://schemas.microsoft.com/office/powerpoint/2010/main" val="211480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452E-60E7-4714-9F52-7D94A97D7528}"/>
              </a:ext>
            </a:extLst>
          </p:cNvPr>
          <p:cNvSpPr>
            <a:spLocks noGrp="1"/>
          </p:cNvSpPr>
          <p:nvPr>
            <p:ph type="title"/>
          </p:nvPr>
        </p:nvSpPr>
        <p:spPr>
          <a:xfrm>
            <a:off x="747485" y="274638"/>
            <a:ext cx="8229600" cy="1143000"/>
          </a:xfrm>
        </p:spPr>
        <p:txBody>
          <a:bodyPr/>
          <a:lstStyle/>
          <a:p>
            <a:r>
              <a:rPr lang="en-US" dirty="0">
                <a:effectLst>
                  <a:outerShdw blurRad="38100" dist="38100" dir="2700000" algn="tl">
                    <a:srgbClr val="000000">
                      <a:alpha val="43137"/>
                    </a:srgbClr>
                  </a:outerShdw>
                </a:effectLst>
              </a:rPr>
              <a:t>ME 13: Equal Opportunity (4)</a:t>
            </a:r>
            <a:endParaRPr lang="en-US" dirty="0"/>
          </a:p>
        </p:txBody>
      </p:sp>
      <p:sp>
        <p:nvSpPr>
          <p:cNvPr id="3" name="Content Placeholder 2">
            <a:extLst>
              <a:ext uri="{FF2B5EF4-FFF2-40B4-BE49-F238E27FC236}">
                <a16:creationId xmlns:a16="http://schemas.microsoft.com/office/drawing/2014/main" id="{2A0A3C5D-9FC2-43BC-8EB6-CB939028B141}"/>
              </a:ext>
            </a:extLst>
          </p:cNvPr>
          <p:cNvSpPr>
            <a:spLocks noGrp="1"/>
          </p:cNvSpPr>
          <p:nvPr>
            <p:ph sz="half" idx="1"/>
          </p:nvPr>
        </p:nvSpPr>
        <p:spPr>
          <a:xfrm>
            <a:off x="243113" y="1600206"/>
            <a:ext cx="8657773" cy="3777108"/>
          </a:xfrm>
          <a:ln>
            <a:solidFill>
              <a:schemeClr val="tx1"/>
            </a:solidFill>
          </a:ln>
        </p:spPr>
        <p:txBody>
          <a:bodyPr/>
          <a:lstStyle/>
          <a:p>
            <a:pPr marL="0" indent="0">
              <a:buNone/>
            </a:pPr>
            <a:r>
              <a:rPr lang="en-US" sz="2400" b="1" dirty="0"/>
              <a:t>Sample Records from Migrant Student Information Exchange (</a:t>
            </a:r>
            <a:r>
              <a:rPr lang="en-US" sz="2400" b="1" dirty="0" err="1"/>
              <a:t>MSIX</a:t>
            </a:r>
            <a:r>
              <a:rPr lang="en-US" sz="2400" b="1" dirty="0"/>
              <a:t>)</a:t>
            </a:r>
          </a:p>
          <a:p>
            <a:pPr marL="0" indent="0">
              <a:buNone/>
            </a:pPr>
            <a:r>
              <a:rPr lang="en-US" sz="2400" b="1" dirty="0"/>
              <a:t>Abbreviation</a:t>
            </a:r>
            <a:r>
              <a:rPr lang="en-US" sz="2400" dirty="0"/>
              <a:t>:	</a:t>
            </a:r>
            <a:r>
              <a:rPr lang="en-US" sz="2400" dirty="0" err="1"/>
              <a:t>SmplMSIXData</a:t>
            </a:r>
            <a:endParaRPr lang="en-US" sz="2400" dirty="0"/>
          </a:p>
          <a:p>
            <a:pPr marL="0" indent="0">
              <a:buNone/>
            </a:pPr>
            <a:r>
              <a:rPr lang="en-US" sz="2400" b="1" dirty="0"/>
              <a:t>Description: </a:t>
            </a:r>
            <a:r>
              <a:rPr lang="en-US" sz="2400" dirty="0"/>
              <a:t>Three samples of </a:t>
            </a:r>
            <a:r>
              <a:rPr lang="en-US" sz="2400" dirty="0" err="1"/>
              <a:t>MSIX</a:t>
            </a:r>
            <a:r>
              <a:rPr lang="en-US" sz="2400" dirty="0"/>
              <a:t> usage for migratory children moving to or from other LEAs and a list of staff trained in and using </a:t>
            </a:r>
            <a:r>
              <a:rPr lang="en-US" sz="2400" dirty="0" err="1"/>
              <a:t>MSIX</a:t>
            </a:r>
            <a:r>
              <a:rPr lang="en-US" sz="2400" dirty="0"/>
              <a:t> in the region and district identified by the reviewer.</a:t>
            </a:r>
            <a:endParaRPr lang="en-US" sz="2400" dirty="0">
              <a:highlight>
                <a:srgbClr val="FFFF00"/>
              </a:highlight>
            </a:endParaRPr>
          </a:p>
          <a:p>
            <a:pPr marL="0" indent="0">
              <a:buNone/>
            </a:pPr>
            <a:r>
              <a:rPr lang="en-US" sz="2400" b="1" dirty="0"/>
              <a:t>Item Instructions: </a:t>
            </a:r>
            <a:r>
              <a:rPr lang="en-US" sz="2400" dirty="0"/>
              <a:t>Usage samples include, but are not limited to, data requests, move notifications, and email confirmations.</a:t>
            </a:r>
          </a:p>
          <a:p>
            <a:endParaRPr lang="en-US" sz="2400" dirty="0"/>
          </a:p>
        </p:txBody>
      </p:sp>
      <p:sp>
        <p:nvSpPr>
          <p:cNvPr id="4" name="Content Placeholder 3">
            <a:extLst>
              <a:ext uri="{FF2B5EF4-FFF2-40B4-BE49-F238E27FC236}">
                <a16:creationId xmlns:a16="http://schemas.microsoft.com/office/drawing/2014/main" id="{12E7E50A-484E-4868-9D63-AEE1802DD9A3}"/>
              </a:ext>
            </a:extLst>
          </p:cNvPr>
          <p:cNvSpPr>
            <a:spLocks noGrp="1"/>
          </p:cNvSpPr>
          <p:nvPr>
            <p:ph sz="half" idx="2"/>
          </p:nvPr>
        </p:nvSpPr>
        <p:spPr>
          <a:xfrm>
            <a:off x="747485" y="5470979"/>
            <a:ext cx="6440714" cy="1067933"/>
          </a:xfrm>
        </p:spPr>
        <p:txBody>
          <a:bodyPr/>
          <a:lstStyle/>
          <a:p>
            <a:pPr eaLnBrk="1" hangingPunct="1">
              <a:defRPr/>
            </a:pPr>
            <a:r>
              <a:rPr lang="en-US" altLang="en-US" sz="2600" dirty="0"/>
              <a:t>Total number of documents: 4</a:t>
            </a:r>
          </a:p>
          <a:p>
            <a:pPr eaLnBrk="1" hangingPunct="1">
              <a:defRPr/>
            </a:pPr>
            <a:r>
              <a:rPr lang="en-US" altLang="en-US" sz="2600" dirty="0"/>
              <a:t>Do not forget: List of staff, both regional and district, trained in </a:t>
            </a:r>
            <a:r>
              <a:rPr lang="en-US" altLang="en-US" sz="2600" dirty="0" err="1"/>
              <a:t>MSIX</a:t>
            </a:r>
            <a:endParaRPr lang="en-US" altLang="en-US" sz="2600" dirty="0"/>
          </a:p>
          <a:p>
            <a:endParaRPr lang="en-US" sz="2600" dirty="0"/>
          </a:p>
        </p:txBody>
      </p:sp>
      <p:sp>
        <p:nvSpPr>
          <p:cNvPr id="6" name="Slide Number Placeholder 5">
            <a:extLst>
              <a:ext uri="{FF2B5EF4-FFF2-40B4-BE49-F238E27FC236}">
                <a16:creationId xmlns:a16="http://schemas.microsoft.com/office/drawing/2014/main" id="{718026C7-972C-4ADE-AC3D-31E86A8AE51C}"/>
              </a:ext>
            </a:extLst>
          </p:cNvPr>
          <p:cNvSpPr>
            <a:spLocks noGrp="1"/>
          </p:cNvSpPr>
          <p:nvPr>
            <p:ph type="sldNum" sz="quarter" idx="12"/>
          </p:nvPr>
        </p:nvSpPr>
        <p:spPr/>
        <p:txBody>
          <a:bodyPr/>
          <a:lstStyle/>
          <a:p>
            <a:pPr>
              <a:defRPr/>
            </a:pPr>
            <a:fld id="{4B3AE4C7-324A-4A82-B8A7-CC97E4BE81C6}" type="slidenum">
              <a:rPr lang="en-US" smtClean="0"/>
              <a:pPr>
                <a:defRPr/>
              </a:pPr>
              <a:t>48</a:t>
            </a:fld>
            <a:endParaRPr lang="en-US"/>
          </a:p>
        </p:txBody>
      </p:sp>
    </p:spTree>
    <p:extLst>
      <p:ext uri="{BB962C8B-B14F-4D97-AF65-F5344CB8AC3E}">
        <p14:creationId xmlns:p14="http://schemas.microsoft.com/office/powerpoint/2010/main" val="49393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346075"/>
            <a:ext cx="7278687" cy="1027113"/>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 VII: Teaching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and Learning</a:t>
            </a:r>
          </a:p>
        </p:txBody>
      </p:sp>
      <p:sp>
        <p:nvSpPr>
          <p:cNvPr id="115715" name="Content Placeholder 2"/>
          <p:cNvSpPr>
            <a:spLocks noGrp="1"/>
          </p:cNvSpPr>
          <p:nvPr>
            <p:ph idx="1"/>
          </p:nvPr>
        </p:nvSpPr>
        <p:spPr>
          <a:xfrm>
            <a:off x="1255713" y="2030413"/>
            <a:ext cx="7431087" cy="2498725"/>
          </a:xfrm>
        </p:spPr>
        <p:txBody>
          <a:bodyPr/>
          <a:lstStyle/>
          <a:p>
            <a:pPr eaLnBrk="1" hangingPunct="1"/>
            <a:r>
              <a:rPr lang="en-US" altLang="en-US" dirty="0"/>
              <a:t>ME 14: Educational and Other Services</a:t>
            </a:r>
          </a:p>
          <a:p>
            <a:pPr marL="0" indent="0" eaLnBrk="1" hangingPunct="1">
              <a:buNone/>
            </a:pPr>
            <a:endParaRPr lang="en-US" altLang="en-US" sz="1400" dirty="0"/>
          </a:p>
          <a:p>
            <a:pPr eaLnBrk="1" hangingPunct="1"/>
            <a:r>
              <a:rPr lang="en-US" altLang="en-US" dirty="0"/>
              <a:t>ME 15: Identification, Recruitment (I&amp;R) and Quality Control</a:t>
            </a:r>
          </a:p>
        </p:txBody>
      </p:sp>
      <p:sp>
        <p:nvSpPr>
          <p:cNvPr id="1157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F66EC564-0ADB-400C-B31C-7A7F2B800D15}" type="slidenum">
              <a:rPr lang="en-US" altLang="en-US" sz="1400" smtClean="0"/>
              <a:pPr fontAlgn="base">
                <a:spcBef>
                  <a:spcPct val="0"/>
                </a:spcBef>
                <a:spcAft>
                  <a:spcPct val="0"/>
                </a:spcAft>
                <a:buFontTx/>
                <a:buNone/>
              </a:pPr>
              <a:t>49</a:t>
            </a:fld>
            <a:endParaRPr lang="en-US" altLang="en-US" sz="14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3831" y="4364038"/>
            <a:ext cx="2598738" cy="21478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6DD8-1436-46A3-BBDB-FF82D184780A}"/>
              </a:ext>
            </a:extLst>
          </p:cNvPr>
          <p:cNvSpPr>
            <a:spLocks noGrp="1"/>
          </p:cNvSpPr>
          <p:nvPr>
            <p:ph type="title"/>
          </p:nvPr>
        </p:nvSpPr>
        <p:spPr>
          <a:xfrm>
            <a:off x="718457" y="274638"/>
            <a:ext cx="8229600" cy="1143000"/>
          </a:xfrm>
        </p:spPr>
        <p:txBody>
          <a:bodyPr/>
          <a:lstStyle/>
          <a:p>
            <a:r>
              <a:rPr lang="en-US" dirty="0"/>
              <a:t>Useful Contact Information</a:t>
            </a:r>
            <a:br>
              <a:rPr lang="en-US" dirty="0"/>
            </a:br>
            <a:r>
              <a:rPr lang="en-US" dirty="0"/>
              <a:t>Multilingual Support Division</a:t>
            </a:r>
          </a:p>
        </p:txBody>
      </p:sp>
      <p:graphicFrame>
        <p:nvGraphicFramePr>
          <p:cNvPr id="7" name="Content Placeholder 6" descr="Useful Contact Information for the&#10;Multilingual Support Division&#10;">
            <a:extLst>
              <a:ext uri="{FF2B5EF4-FFF2-40B4-BE49-F238E27FC236}">
                <a16:creationId xmlns:a16="http://schemas.microsoft.com/office/drawing/2014/main" id="{E1BE6E68-C2BE-45E1-A1A1-54EA8B32048E}"/>
              </a:ext>
            </a:extLst>
          </p:cNvPr>
          <p:cNvGraphicFramePr>
            <a:graphicFrameLocks noGrp="1"/>
          </p:cNvGraphicFramePr>
          <p:nvPr>
            <p:ph sz="half" idx="1"/>
            <p:extLst>
              <p:ext uri="{D42A27DB-BD31-4B8C-83A1-F6EECF244321}">
                <p14:modId xmlns:p14="http://schemas.microsoft.com/office/powerpoint/2010/main" val="1473042645"/>
              </p:ext>
            </p:extLst>
          </p:nvPr>
        </p:nvGraphicFramePr>
        <p:xfrm>
          <a:off x="431799" y="1771422"/>
          <a:ext cx="8280401" cy="4231143"/>
        </p:xfrm>
        <a:graphic>
          <a:graphicData uri="http://schemas.openxmlformats.org/drawingml/2006/table">
            <a:tbl>
              <a:tblPr firstRow="1" bandRow="1">
                <a:tableStyleId>{5940675A-B579-460E-94D1-54222C63F5DA}</a:tableStyleId>
              </a:tblPr>
              <a:tblGrid>
                <a:gridCol w="4622801">
                  <a:extLst>
                    <a:ext uri="{9D8B030D-6E8A-4147-A177-3AD203B41FA5}">
                      <a16:colId xmlns:a16="http://schemas.microsoft.com/office/drawing/2014/main" val="2080309841"/>
                    </a:ext>
                  </a:extLst>
                </a:gridCol>
                <a:gridCol w="3657600">
                  <a:extLst>
                    <a:ext uri="{9D8B030D-6E8A-4147-A177-3AD203B41FA5}">
                      <a16:colId xmlns:a16="http://schemas.microsoft.com/office/drawing/2014/main" val="1091102306"/>
                    </a:ext>
                  </a:extLst>
                </a:gridCol>
              </a:tblGrid>
              <a:tr h="664029">
                <a:tc>
                  <a:txBody>
                    <a:bodyPr/>
                    <a:lstStyle/>
                    <a:p>
                      <a:pPr algn="ctr"/>
                      <a:r>
                        <a:rPr lang="en-US" sz="2400" b="1" dirty="0"/>
                        <a:t>Contact Name</a:t>
                      </a:r>
                    </a:p>
                  </a:txBody>
                  <a:tcPr/>
                </a:tc>
                <a:tc>
                  <a:txBody>
                    <a:bodyPr/>
                    <a:lstStyle/>
                    <a:p>
                      <a:pPr algn="ctr"/>
                      <a:r>
                        <a:rPr lang="en-US" sz="2400" b="1" dirty="0"/>
                        <a:t>Email Address</a:t>
                      </a:r>
                    </a:p>
                  </a:txBody>
                  <a:tcPr/>
                </a:tc>
                <a:extLst>
                  <a:ext uri="{0D108BD9-81ED-4DB2-BD59-A6C34878D82A}">
                    <a16:rowId xmlns:a16="http://schemas.microsoft.com/office/drawing/2014/main" val="237131741"/>
                  </a:ext>
                </a:extLst>
              </a:tr>
              <a:tr h="11890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Juli Auld, </a:t>
                      </a:r>
                      <a:r>
                        <a:rPr lang="en-US" sz="2400" dirty="0"/>
                        <a:t>Administrator,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Migrant Education Office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3"/>
                        </a:rPr>
                        <a:t>jauld@cde.ca.gov</a:t>
                      </a:r>
                      <a:endParaRPr lang="en-US" sz="2400" dirty="0"/>
                    </a:p>
                  </a:txBody>
                  <a:tcPr/>
                </a:tc>
                <a:extLst>
                  <a:ext uri="{0D108BD9-81ED-4DB2-BD59-A6C34878D82A}">
                    <a16:rowId xmlns:a16="http://schemas.microsoft.com/office/drawing/2014/main" val="2213604893"/>
                  </a:ext>
                </a:extLst>
              </a:tr>
              <a:tr h="11890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Theresa Hawk</a:t>
                      </a:r>
                      <a:r>
                        <a:rPr lang="en-US" sz="2400" dirty="0"/>
                        <a:t>, Administrator,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Technical Assistance and Monitoring Office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4"/>
                        </a:rPr>
                        <a:t>thawk@cde.ca.gov</a:t>
                      </a:r>
                      <a:r>
                        <a:rPr lang="en-US" sz="2400" dirty="0"/>
                        <a:t> </a:t>
                      </a:r>
                    </a:p>
                  </a:txBody>
                  <a:tcPr/>
                </a:tc>
                <a:extLst>
                  <a:ext uri="{0D108BD9-81ED-4DB2-BD59-A6C34878D82A}">
                    <a16:rowId xmlns:a16="http://schemas.microsoft.com/office/drawing/2014/main" val="2813797320"/>
                  </a:ext>
                </a:extLst>
              </a:tr>
              <a:tr h="11890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Austin McKeever</a:t>
                      </a:r>
                      <a:r>
                        <a:rPr lang="en-US" sz="24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Education Programs Consultant, FPM Reviewer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5"/>
                        </a:rPr>
                        <a:t>amckeever@cde.ca.gov</a:t>
                      </a:r>
                      <a:r>
                        <a:rPr lang="en-US" sz="2400" dirty="0"/>
                        <a:t> </a:t>
                      </a:r>
                    </a:p>
                  </a:txBody>
                  <a:tcPr/>
                </a:tc>
                <a:extLst>
                  <a:ext uri="{0D108BD9-81ED-4DB2-BD59-A6C34878D82A}">
                    <a16:rowId xmlns:a16="http://schemas.microsoft.com/office/drawing/2014/main" val="1651161941"/>
                  </a:ext>
                </a:extLst>
              </a:tr>
            </a:tbl>
          </a:graphicData>
        </a:graphic>
      </p:graphicFrame>
      <p:sp>
        <p:nvSpPr>
          <p:cNvPr id="5" name="Slide Number Placeholder 4">
            <a:extLst>
              <a:ext uri="{FF2B5EF4-FFF2-40B4-BE49-F238E27FC236}">
                <a16:creationId xmlns:a16="http://schemas.microsoft.com/office/drawing/2014/main" id="{F85629AD-60E6-42D5-8F48-05B3047C25D3}"/>
              </a:ext>
            </a:extLst>
          </p:cNvPr>
          <p:cNvSpPr>
            <a:spLocks noGrp="1"/>
          </p:cNvSpPr>
          <p:nvPr>
            <p:ph type="sldNum" sz="quarter" idx="12"/>
          </p:nvPr>
        </p:nvSpPr>
        <p:spPr/>
        <p:txBody>
          <a:bodyPr/>
          <a:lstStyle/>
          <a:p>
            <a:pPr>
              <a:defRPr/>
            </a:pPr>
            <a:fld id="{4B3AE4C7-324A-4A82-B8A7-CC97E4BE81C6}" type="slidenum">
              <a:rPr lang="en-US" smtClean="0"/>
              <a:pPr>
                <a:defRPr/>
              </a:pPr>
              <a:t>5</a:t>
            </a:fld>
            <a:endParaRPr lang="en-US"/>
          </a:p>
        </p:txBody>
      </p:sp>
    </p:spTree>
    <p:extLst>
      <p:ext uri="{BB962C8B-B14F-4D97-AF65-F5344CB8AC3E}">
        <p14:creationId xmlns:p14="http://schemas.microsoft.com/office/powerpoint/2010/main" val="155464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3" y="307975"/>
            <a:ext cx="7920037" cy="1127125"/>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14: Educational and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Other Services (1)</a:t>
            </a:r>
          </a:p>
        </p:txBody>
      </p:sp>
      <p:sp>
        <p:nvSpPr>
          <p:cNvPr id="117763" name="Content Placeholder 2"/>
          <p:cNvSpPr>
            <a:spLocks noGrp="1"/>
          </p:cNvSpPr>
          <p:nvPr>
            <p:ph idx="1"/>
          </p:nvPr>
        </p:nvSpPr>
        <p:spPr>
          <a:xfrm>
            <a:off x="377825" y="1571626"/>
            <a:ext cx="8556625" cy="4882184"/>
          </a:xfrm>
        </p:spPr>
        <p:txBody>
          <a:bodyPr/>
          <a:lstStyle/>
          <a:p>
            <a:pPr eaLnBrk="1" hangingPunct="1"/>
            <a:r>
              <a:rPr lang="en-US" altLang="en-US" sz="2800" dirty="0"/>
              <a:t>Coordination with Other State and Federal Programs</a:t>
            </a:r>
          </a:p>
          <a:p>
            <a:pPr lvl="1" eaLnBrk="1" hangingPunct="1"/>
            <a:r>
              <a:rPr lang="en-US" altLang="en-US" sz="2400" dirty="0"/>
              <a:t>Provide evidence of MEP staff being included in discussions with other state or federal programs for allocating services and resources to students.</a:t>
            </a:r>
          </a:p>
          <a:p>
            <a:pPr eaLnBrk="1" hangingPunct="1"/>
            <a:r>
              <a:rPr lang="en-US" altLang="en-US" sz="2800" dirty="0"/>
              <a:t>Cumulative Records of Migratory Children</a:t>
            </a:r>
          </a:p>
          <a:p>
            <a:pPr lvl="1" eaLnBrk="1" hangingPunct="1"/>
            <a:r>
              <a:rPr lang="en-US" altLang="en-US" sz="2400" dirty="0"/>
              <a:t>Upload the redacted list of migratory children enrolled at the sample school(s); refer to slide 11.</a:t>
            </a:r>
          </a:p>
          <a:p>
            <a:pPr lvl="1" eaLnBrk="1" hangingPunct="1"/>
            <a:r>
              <a:rPr lang="en-US" altLang="en-US" sz="2400" dirty="0"/>
              <a:t>During the school site visit, the reviewer will request to see cumulative files of migratory children selected from the provided list. Do not upload any documents.</a:t>
            </a:r>
          </a:p>
        </p:txBody>
      </p:sp>
      <p:sp>
        <p:nvSpPr>
          <p:cNvPr id="1177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B9A7561D-5BF8-4A12-BF4C-694827FDC9AD}" type="slidenum">
              <a:rPr lang="en-US" altLang="en-US" sz="1400" smtClean="0"/>
              <a:pPr fontAlgn="base">
                <a:spcBef>
                  <a:spcPct val="0"/>
                </a:spcBef>
                <a:spcAft>
                  <a:spcPct val="0"/>
                </a:spcAft>
                <a:buFontTx/>
                <a:buNone/>
              </a:pPr>
              <a:t>50</a:t>
            </a:fld>
            <a:endParaRPr lang="en-US" altLang="en-US"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3" y="307975"/>
            <a:ext cx="7672387" cy="1127125"/>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ME 14: Educational and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Other Services (2)</a:t>
            </a:r>
          </a:p>
        </p:txBody>
      </p:sp>
      <p:sp>
        <p:nvSpPr>
          <p:cNvPr id="64515" name="Content Placeholder 2"/>
          <p:cNvSpPr>
            <a:spLocks noGrp="1"/>
          </p:cNvSpPr>
          <p:nvPr>
            <p:ph idx="1"/>
          </p:nvPr>
        </p:nvSpPr>
        <p:spPr>
          <a:xfrm>
            <a:off x="242660" y="1682750"/>
            <a:ext cx="8658679" cy="5038725"/>
          </a:xfrm>
        </p:spPr>
        <p:txBody>
          <a:bodyPr rtlCol="0">
            <a:normAutofit fontScale="92500" lnSpcReduction="20000"/>
          </a:bodyPr>
          <a:lstStyle/>
          <a:p>
            <a:pPr eaLnBrk="1" fontAlgn="auto" hangingPunct="1">
              <a:spcAft>
                <a:spcPts val="0"/>
              </a:spcAft>
              <a:buFont typeface="Arial"/>
              <a:buChar char="•"/>
              <a:defRPr/>
            </a:pPr>
            <a:r>
              <a:rPr lang="en-US" altLang="en-US" sz="3000" dirty="0"/>
              <a:t>INA/ILPs</a:t>
            </a:r>
          </a:p>
          <a:p>
            <a:pPr lvl="1" eaLnBrk="1" fontAlgn="auto" hangingPunct="1">
              <a:spcAft>
                <a:spcPts val="0"/>
              </a:spcAft>
              <a:buFont typeface="Arial"/>
              <a:buChar char="–"/>
              <a:defRPr/>
            </a:pPr>
            <a:r>
              <a:rPr lang="en-US" altLang="en-US" dirty="0"/>
              <a:t>This is the same evidence request as ME 10. Uploaded documents are automatically linked to both items.</a:t>
            </a:r>
          </a:p>
          <a:p>
            <a:pPr lvl="1" eaLnBrk="1" fontAlgn="auto" hangingPunct="1">
              <a:spcAft>
                <a:spcPts val="0"/>
              </a:spcAft>
              <a:buFont typeface="Arial"/>
              <a:buChar char="–"/>
              <a:defRPr/>
            </a:pPr>
            <a:r>
              <a:rPr lang="en-US" altLang="en-US" dirty="0"/>
              <a:t>For ME 14, also provide evidence of INA/ILP notification to the parent/guardian.</a:t>
            </a:r>
          </a:p>
          <a:p>
            <a:pPr eaLnBrk="1" fontAlgn="auto" hangingPunct="1">
              <a:spcAft>
                <a:spcPts val="0"/>
              </a:spcAft>
              <a:buFont typeface="Arial"/>
              <a:buChar char="•"/>
              <a:defRPr/>
            </a:pPr>
            <a:r>
              <a:rPr lang="en-US" altLang="en-US" sz="3000" dirty="0"/>
              <a:t>Priority for Service (PFS) Records and Student Services</a:t>
            </a:r>
          </a:p>
          <a:p>
            <a:pPr lvl="1" eaLnBrk="1" fontAlgn="auto" hangingPunct="1">
              <a:spcAft>
                <a:spcPts val="0"/>
              </a:spcAft>
              <a:buFont typeface="Arial"/>
              <a:buChar char="–"/>
              <a:defRPr/>
            </a:pPr>
            <a:r>
              <a:rPr lang="en-US" altLang="en-US" dirty="0"/>
              <a:t>Attendance records for instructional services with PFS students identified</a:t>
            </a:r>
          </a:p>
          <a:p>
            <a:pPr lvl="1" eaLnBrk="1" fontAlgn="auto" hangingPunct="1">
              <a:spcAft>
                <a:spcPts val="0"/>
              </a:spcAft>
              <a:buFont typeface="Arial"/>
              <a:buChar char="–"/>
              <a:defRPr/>
            </a:pPr>
            <a:r>
              <a:rPr lang="en-US" altLang="en-US" dirty="0"/>
              <a:t>Narrative of internal controls for tagging newly arrived PFS students and giving them priority for participation in services</a:t>
            </a:r>
          </a:p>
        </p:txBody>
      </p:sp>
      <p:sp>
        <p:nvSpPr>
          <p:cNvPr id="1198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53D40917-6872-4C1F-BBC4-CE4DE993FA02}" type="slidenum">
              <a:rPr lang="en-US" altLang="en-US" sz="1400" smtClean="0"/>
              <a:pPr fontAlgn="base">
                <a:spcBef>
                  <a:spcPct val="0"/>
                </a:spcBef>
                <a:spcAft>
                  <a:spcPct val="0"/>
                </a:spcAft>
                <a:buFontTx/>
                <a:buNone/>
              </a:pPr>
              <a:t>51</a:t>
            </a:fld>
            <a:endParaRPr lang="en-US" altLang="en-US"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425" y="469900"/>
            <a:ext cx="7377113" cy="1322388"/>
          </a:xfrm>
        </p:spPr>
        <p:txBody>
          <a:bodyPr rtlCol="0">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rPr>
              <a:t>ME 15: Identification, Recruitment, and Quality Control (1) </a:t>
            </a:r>
          </a:p>
        </p:txBody>
      </p:sp>
      <p:sp>
        <p:nvSpPr>
          <p:cNvPr id="66563" name="Content Placeholder 2"/>
          <p:cNvSpPr>
            <a:spLocks noGrp="1"/>
          </p:cNvSpPr>
          <p:nvPr>
            <p:ph idx="1"/>
          </p:nvPr>
        </p:nvSpPr>
        <p:spPr>
          <a:xfrm>
            <a:off x="1177925" y="2084388"/>
            <a:ext cx="7508875" cy="3962400"/>
          </a:xfrm>
        </p:spPr>
        <p:txBody>
          <a:bodyPr rtlCol="0">
            <a:normAutofit lnSpcReduction="10000"/>
          </a:bodyPr>
          <a:lstStyle/>
          <a:p>
            <a:pPr marL="0" indent="0" eaLnBrk="1" fontAlgn="auto" hangingPunct="1">
              <a:spcAft>
                <a:spcPts val="0"/>
              </a:spcAft>
              <a:buFontTx/>
              <a:buNone/>
              <a:defRPr/>
            </a:pPr>
            <a:r>
              <a:rPr lang="en-US" altLang="en-US" sz="2800" dirty="0"/>
              <a:t>Four Evidence Requests</a:t>
            </a:r>
          </a:p>
          <a:p>
            <a:pPr eaLnBrk="1" fontAlgn="auto" hangingPunct="1">
              <a:spcAft>
                <a:spcPts val="0"/>
              </a:spcAft>
              <a:buFont typeface="Arial"/>
              <a:buChar char="•"/>
              <a:defRPr/>
            </a:pPr>
            <a:r>
              <a:rPr lang="en-US" altLang="en-US" sz="2400" dirty="0"/>
              <a:t>Annual Evaluation of I&amp;R Staff</a:t>
            </a:r>
          </a:p>
          <a:p>
            <a:pPr lvl="1" eaLnBrk="1" fontAlgn="auto" hangingPunct="1">
              <a:spcAft>
                <a:spcPts val="0"/>
              </a:spcAft>
              <a:buFont typeface="Arial"/>
              <a:buChar char="–"/>
              <a:defRPr/>
            </a:pPr>
            <a:r>
              <a:rPr lang="en-US" altLang="en-US" sz="2400" dirty="0"/>
              <a:t>Implementation of your system for supervision and evaluation of I&amp;R staff</a:t>
            </a:r>
          </a:p>
          <a:p>
            <a:pPr lvl="1" eaLnBrk="1" fontAlgn="auto" hangingPunct="1">
              <a:spcAft>
                <a:spcPts val="0"/>
              </a:spcAft>
              <a:buFont typeface="Arial"/>
              <a:buChar char="–"/>
              <a:defRPr/>
            </a:pPr>
            <a:r>
              <a:rPr lang="en-US" altLang="en-US" sz="2400" dirty="0"/>
              <a:t>Completed within the last year</a:t>
            </a:r>
          </a:p>
          <a:p>
            <a:pPr lvl="1" eaLnBrk="1" fontAlgn="auto" hangingPunct="1">
              <a:spcAft>
                <a:spcPts val="0"/>
              </a:spcAft>
              <a:buFont typeface="Arial"/>
              <a:buChar char="–"/>
              <a:defRPr/>
            </a:pPr>
            <a:r>
              <a:rPr lang="en-US" altLang="en-US" sz="2400" dirty="0"/>
              <a:t>Does not need to be a formal evaluation</a:t>
            </a:r>
          </a:p>
          <a:p>
            <a:pPr eaLnBrk="1" fontAlgn="auto" hangingPunct="1">
              <a:spcAft>
                <a:spcPts val="0"/>
              </a:spcAft>
              <a:buFont typeface="Arial"/>
              <a:buChar char="•"/>
              <a:defRPr/>
            </a:pPr>
            <a:r>
              <a:rPr lang="en-US" altLang="en-US" sz="2400" dirty="0"/>
              <a:t>Corrective Action Records</a:t>
            </a:r>
          </a:p>
          <a:p>
            <a:pPr lvl="1" eaLnBrk="1" fontAlgn="auto" hangingPunct="1">
              <a:spcAft>
                <a:spcPts val="0"/>
              </a:spcAft>
              <a:defRPr/>
            </a:pPr>
            <a:r>
              <a:rPr lang="en-US" altLang="en-US" sz="2400" dirty="0"/>
              <a:t>Provide evidence of any actions to improve I&amp;R practices when there was an indication for a need to do so</a:t>
            </a:r>
          </a:p>
        </p:txBody>
      </p:sp>
      <p:sp>
        <p:nvSpPr>
          <p:cNvPr id="1218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406658F8-E8F9-4CBA-9805-BD5664373477}" type="slidenum">
              <a:rPr lang="en-US" altLang="en-US" sz="1400" smtClean="0"/>
              <a:pPr fontAlgn="base">
                <a:spcBef>
                  <a:spcPct val="0"/>
                </a:spcBef>
                <a:spcAft>
                  <a:spcPct val="0"/>
                </a:spcAft>
                <a:buFontTx/>
                <a:buNone/>
              </a:pPr>
              <a:t>52</a:t>
            </a:fld>
            <a:endParaRPr lang="en-US" altLang="en-US"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88" y="39688"/>
            <a:ext cx="7475537" cy="1916112"/>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ME 15: Identification, Recruitment, and Quality Control (2)</a:t>
            </a:r>
          </a:p>
        </p:txBody>
      </p:sp>
      <p:sp>
        <p:nvSpPr>
          <p:cNvPr id="66563" name="Content Placeholder 2"/>
          <p:cNvSpPr>
            <a:spLocks noGrp="1"/>
          </p:cNvSpPr>
          <p:nvPr>
            <p:ph idx="1"/>
          </p:nvPr>
        </p:nvSpPr>
        <p:spPr>
          <a:xfrm>
            <a:off x="615950" y="1955800"/>
            <a:ext cx="8528050" cy="4765675"/>
          </a:xfrm>
        </p:spPr>
        <p:txBody>
          <a:bodyPr rtlCol="0">
            <a:normAutofit/>
          </a:bodyPr>
          <a:lstStyle/>
          <a:p>
            <a:pPr eaLnBrk="1" fontAlgn="auto" hangingPunct="1">
              <a:spcAft>
                <a:spcPts val="0"/>
              </a:spcAft>
              <a:buFont typeface="Arial"/>
              <a:buChar char="•"/>
              <a:defRPr/>
            </a:pPr>
            <a:r>
              <a:rPr lang="en-US" altLang="en-US" dirty="0"/>
              <a:t>Quality Control Plan</a:t>
            </a:r>
          </a:p>
          <a:p>
            <a:pPr lvl="1" eaLnBrk="1" fontAlgn="auto" hangingPunct="1">
              <a:spcAft>
                <a:spcPts val="0"/>
              </a:spcAft>
              <a:buFont typeface="Arial"/>
              <a:buChar char="–"/>
              <a:defRPr/>
            </a:pPr>
            <a:r>
              <a:rPr lang="en-US" altLang="en-US" dirty="0"/>
              <a:t>Upload the region or DFD’s approved plan</a:t>
            </a:r>
          </a:p>
          <a:p>
            <a:pPr eaLnBrk="1" fontAlgn="auto" hangingPunct="1">
              <a:spcAft>
                <a:spcPts val="0"/>
              </a:spcAft>
              <a:buFont typeface="Arial"/>
              <a:buChar char="•"/>
              <a:defRPr/>
            </a:pPr>
            <a:r>
              <a:rPr lang="en-US" altLang="en-US" dirty="0"/>
              <a:t>Quality Control Records</a:t>
            </a:r>
          </a:p>
          <a:p>
            <a:pPr lvl="1" eaLnBrk="1" fontAlgn="auto" hangingPunct="1">
              <a:spcAft>
                <a:spcPts val="0"/>
              </a:spcAft>
              <a:buFont typeface="Arial"/>
              <a:buChar char="–"/>
              <a:defRPr/>
            </a:pPr>
            <a:r>
              <a:rPr lang="en-US" altLang="en-US" dirty="0"/>
              <a:t>Evidence of utilizing the I&amp;R quality control procedures</a:t>
            </a:r>
          </a:p>
          <a:p>
            <a:pPr lvl="1" eaLnBrk="1" fontAlgn="auto" hangingPunct="1">
              <a:spcAft>
                <a:spcPts val="0"/>
              </a:spcAft>
              <a:buFont typeface="Arial"/>
              <a:buChar char="–"/>
              <a:defRPr/>
            </a:pPr>
            <a:r>
              <a:rPr lang="en-US" altLang="en-US" dirty="0"/>
              <a:t>Upload a variety of samples of the following:</a:t>
            </a:r>
          </a:p>
          <a:p>
            <a:pPr lvl="2" eaLnBrk="1" fontAlgn="auto" hangingPunct="1">
              <a:spcAft>
                <a:spcPts val="0"/>
              </a:spcAft>
              <a:buFont typeface="Arial"/>
              <a:buChar char="–"/>
              <a:defRPr/>
            </a:pPr>
            <a:r>
              <a:rPr lang="en-US" altLang="en-US" dirty="0"/>
              <a:t>Annual verification logs</a:t>
            </a:r>
          </a:p>
          <a:p>
            <a:pPr lvl="2" eaLnBrk="1" fontAlgn="auto" hangingPunct="1">
              <a:spcAft>
                <a:spcPts val="0"/>
              </a:spcAft>
              <a:buFont typeface="Arial"/>
              <a:buChar char="–"/>
              <a:defRPr/>
            </a:pPr>
            <a:r>
              <a:rPr lang="en-US" altLang="en-US" dirty="0"/>
              <a:t>Local re-interview records</a:t>
            </a:r>
          </a:p>
          <a:p>
            <a:pPr lvl="2" eaLnBrk="1" fontAlgn="auto" hangingPunct="1">
              <a:spcAft>
                <a:spcPts val="0"/>
              </a:spcAft>
              <a:buFont typeface="Arial"/>
              <a:buChar char="–"/>
              <a:defRPr/>
            </a:pPr>
            <a:r>
              <a:rPr lang="en-US" altLang="en-US" dirty="0"/>
              <a:t>Completed local and state re-interview instruments</a:t>
            </a:r>
          </a:p>
          <a:p>
            <a:pPr marL="0" indent="0" eaLnBrk="1" fontAlgn="auto" hangingPunct="1">
              <a:spcAft>
                <a:spcPts val="0"/>
              </a:spcAft>
              <a:buNone/>
              <a:defRPr/>
            </a:pPr>
            <a:endParaRPr lang="en-US" altLang="en-US" dirty="0"/>
          </a:p>
        </p:txBody>
      </p:sp>
      <p:sp>
        <p:nvSpPr>
          <p:cNvPr id="1239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01966475-E2B2-445C-8503-6465B16DD203}" type="slidenum">
              <a:rPr lang="en-US" altLang="en-US" sz="1400" smtClean="0"/>
              <a:pPr fontAlgn="base">
                <a:spcBef>
                  <a:spcPct val="0"/>
                </a:spcBef>
                <a:spcAft>
                  <a:spcPct val="0"/>
                </a:spcAft>
                <a:buFontTx/>
                <a:buNone/>
              </a:pPr>
              <a:t>53</a:t>
            </a:fld>
            <a:endParaRPr lang="en-US" altLang="en-US"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63" y="527050"/>
            <a:ext cx="6783387" cy="11430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We made it to the end of the 2021–22 ME Instrument!</a:t>
            </a:r>
          </a:p>
        </p:txBody>
      </p:sp>
      <p:sp>
        <p:nvSpPr>
          <p:cNvPr id="125957" name="Content Placeholder 3"/>
          <p:cNvSpPr>
            <a:spLocks noGrp="1"/>
          </p:cNvSpPr>
          <p:nvPr>
            <p:ph type="body" sz="half" idx="4294967295"/>
          </p:nvPr>
        </p:nvSpPr>
        <p:spPr>
          <a:xfrm>
            <a:off x="4511675" y="2997200"/>
            <a:ext cx="4318000" cy="1604963"/>
          </a:xfrm>
        </p:spPr>
        <p:txBody>
          <a:bodyPr/>
          <a:lstStyle/>
          <a:p>
            <a:pPr eaLnBrk="1" hangingPunct="1"/>
            <a:r>
              <a:rPr lang="en-US" altLang="en-US" dirty="0"/>
              <a:t>Let’s move on to some general FPM tips and tricks.</a:t>
            </a:r>
          </a:p>
        </p:txBody>
      </p:sp>
      <p:sp>
        <p:nvSpPr>
          <p:cNvPr id="5" name="Slide Number Placeholder 4"/>
          <p:cNvSpPr>
            <a:spLocks noGrp="1"/>
          </p:cNvSpPr>
          <p:nvPr>
            <p:ph type="sldNum" sz="quarter" idx="12"/>
          </p:nvPr>
        </p:nvSpPr>
        <p:spPr/>
        <p:txBody>
          <a:bodyPr/>
          <a:lstStyle/>
          <a:p>
            <a:pPr>
              <a:defRPr/>
            </a:pPr>
            <a:fld id="{00A63A38-476F-4234-9DFD-69F1B94509A3}" type="slidenum">
              <a:rPr lang="en-US" altLang="en-US"/>
              <a:pPr>
                <a:defRPr/>
              </a:pPr>
              <a:t>54</a:t>
            </a:fld>
            <a:endParaRPr lang="en-US" altLang="en-US" dirty="0"/>
          </a:p>
        </p:txBody>
      </p:sp>
      <p:pic>
        <p:nvPicPr>
          <p:cNvPr id="6" name="Picture Placeholder 5" descr="Graphic of five children arriving at the finish line of a foot race with a banner reading &quot;Goal&quot; over their heads" title="Finish line"/>
          <p:cNvPicPr>
            <a:picLocks noGrp="1" noChangeAspect="1"/>
          </p:cNvPicPr>
          <p:nvPr>
            <p:ph idx="1"/>
          </p:nvPr>
        </p:nvPicPr>
        <p:blipFill>
          <a:blip r:embed="rId3"/>
          <a:stretch>
            <a:fillRect/>
          </a:stretch>
        </p:blipFill>
        <p:spPr>
          <a:xfrm>
            <a:off x="504825" y="2035175"/>
            <a:ext cx="4006850" cy="432117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9600"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Redaction</a:t>
            </a:r>
          </a:p>
        </p:txBody>
      </p:sp>
      <p:sp>
        <p:nvSpPr>
          <p:cNvPr id="3" name="Content Placeholder 2"/>
          <p:cNvSpPr>
            <a:spLocks noGrp="1"/>
          </p:cNvSpPr>
          <p:nvPr>
            <p:ph sz="half" idx="1"/>
          </p:nvPr>
        </p:nvSpPr>
        <p:spPr>
          <a:xfrm>
            <a:off x="533400" y="1717675"/>
            <a:ext cx="3260725" cy="4622800"/>
          </a:xfrm>
          <a:ln w="28575">
            <a:solidFill>
              <a:schemeClr val="tx1"/>
            </a:solidFill>
          </a:ln>
        </p:spPr>
        <p:txBody>
          <a:bodyPr rtlCol="0">
            <a:normAutofit/>
          </a:bodyPr>
          <a:lstStyle/>
          <a:p>
            <a:pPr eaLnBrk="1" fontAlgn="auto" hangingPunct="1">
              <a:spcAft>
                <a:spcPts val="0"/>
              </a:spcAft>
              <a:buFont typeface="Arial"/>
              <a:buChar char="•"/>
              <a:defRPr/>
            </a:pPr>
            <a:r>
              <a:rPr lang="en-US" dirty="0"/>
              <a:t>Remember the Three </a:t>
            </a:r>
            <a:r>
              <a:rPr lang="en-US" b="1" dirty="0">
                <a:effectLst>
                  <a:outerShdw blurRad="38100" dist="38100" dir="2700000" algn="tl">
                    <a:srgbClr val="000000">
                      <a:alpha val="43137"/>
                    </a:srgbClr>
                  </a:outerShdw>
                </a:effectLst>
              </a:rPr>
              <a:t>R</a:t>
            </a:r>
            <a:r>
              <a:rPr lang="en-US" dirty="0"/>
              <a:t>s:</a:t>
            </a:r>
          </a:p>
          <a:p>
            <a:pPr lvl="1" eaLnBrk="1" fontAlgn="auto" hangingPunct="1">
              <a:spcAft>
                <a:spcPts val="0"/>
              </a:spcAft>
              <a:buFont typeface="Arial"/>
              <a:buChar char="–"/>
              <a:defRPr/>
            </a:pPr>
            <a:r>
              <a:rPr lang="en-US" sz="2800" b="1" dirty="0"/>
              <a:t>R</a:t>
            </a:r>
            <a:r>
              <a:rPr lang="en-US" sz="2800" dirty="0"/>
              <a:t>eview</a:t>
            </a:r>
          </a:p>
          <a:p>
            <a:pPr lvl="1" eaLnBrk="1" fontAlgn="auto" hangingPunct="1">
              <a:spcAft>
                <a:spcPts val="0"/>
              </a:spcAft>
              <a:buFont typeface="Arial"/>
              <a:buChar char="–"/>
              <a:defRPr/>
            </a:pPr>
            <a:r>
              <a:rPr lang="en-US" sz="2800" b="1" dirty="0"/>
              <a:t>R</a:t>
            </a:r>
            <a:r>
              <a:rPr lang="en-US" sz="2800" dirty="0"/>
              <a:t>edact</a:t>
            </a:r>
          </a:p>
          <a:p>
            <a:pPr lvl="1" eaLnBrk="1" fontAlgn="auto" hangingPunct="1">
              <a:spcAft>
                <a:spcPts val="0"/>
              </a:spcAft>
              <a:buFont typeface="Arial"/>
              <a:buChar char="–"/>
              <a:defRPr/>
            </a:pPr>
            <a:r>
              <a:rPr lang="en-US" sz="2800" b="1" dirty="0"/>
              <a:t>R</a:t>
            </a:r>
            <a:r>
              <a:rPr lang="en-US" sz="2800" dirty="0"/>
              <a:t>echeck!</a:t>
            </a:r>
          </a:p>
        </p:txBody>
      </p:sp>
      <p:sp>
        <p:nvSpPr>
          <p:cNvPr id="128004" name="Content Placeholder 4"/>
          <p:cNvSpPr>
            <a:spLocks noGrp="1"/>
          </p:cNvSpPr>
          <p:nvPr>
            <p:ph sz="half" idx="2"/>
          </p:nvPr>
        </p:nvSpPr>
        <p:spPr>
          <a:xfrm>
            <a:off x="3883025" y="1717675"/>
            <a:ext cx="4968875" cy="4621213"/>
          </a:xfrm>
          <a:ln w="28575">
            <a:solidFill>
              <a:schemeClr val="tx1"/>
            </a:solidFill>
            <a:miter lim="800000"/>
            <a:headEnd/>
            <a:tailEnd/>
          </a:ln>
        </p:spPr>
        <p:txBody>
          <a:bodyPr/>
          <a:lstStyle/>
          <a:p>
            <a:pPr eaLnBrk="1" hangingPunct="1"/>
            <a:r>
              <a:rPr lang="en-US" altLang="en-US" dirty="0"/>
              <a:t>Which documents typically need redaction?</a:t>
            </a:r>
          </a:p>
          <a:p>
            <a:pPr lvl="1" eaLnBrk="1" hangingPunct="1"/>
            <a:r>
              <a:rPr lang="en-US" altLang="en-US" dirty="0"/>
              <a:t>Parent sign in sheets</a:t>
            </a:r>
          </a:p>
          <a:p>
            <a:pPr lvl="1" eaLnBrk="1" hangingPunct="1"/>
            <a:r>
              <a:rPr lang="en-US" altLang="en-US" dirty="0"/>
              <a:t>Student attendance records</a:t>
            </a:r>
          </a:p>
          <a:p>
            <a:pPr lvl="1" eaLnBrk="1" hangingPunct="1"/>
            <a:r>
              <a:rPr lang="en-US" altLang="en-US" dirty="0"/>
              <a:t>INA/ILPs</a:t>
            </a:r>
          </a:p>
          <a:p>
            <a:pPr lvl="1" eaLnBrk="1" hangingPunct="1"/>
            <a:r>
              <a:rPr lang="en-US" altLang="en-US" dirty="0"/>
              <a:t>Student schedules</a:t>
            </a:r>
          </a:p>
          <a:p>
            <a:pPr lvl="1" eaLnBrk="1" hangingPunct="1"/>
            <a:r>
              <a:rPr lang="en-US" altLang="en-US" dirty="0"/>
              <a:t>MSIN Reports</a:t>
            </a:r>
          </a:p>
          <a:p>
            <a:pPr lvl="1" eaLnBrk="1" hangingPunct="1"/>
            <a:r>
              <a:rPr lang="en-US" altLang="en-US" dirty="0"/>
              <a:t>MSIX usage documents</a:t>
            </a:r>
          </a:p>
          <a:p>
            <a:pPr lvl="1" eaLnBrk="1" hangingPunct="1"/>
            <a:r>
              <a:rPr lang="en-US" altLang="en-US" dirty="0"/>
              <a:t>Lists of students</a:t>
            </a:r>
          </a:p>
          <a:p>
            <a:pPr lvl="1" eaLnBrk="1" hangingPunct="1"/>
            <a:r>
              <a:rPr lang="en-US" altLang="en-US" dirty="0"/>
              <a:t>I&amp;R forms</a:t>
            </a:r>
          </a:p>
          <a:p>
            <a:pPr lvl="1" eaLnBrk="1" hangingPunct="1"/>
            <a:endParaRPr lang="en-US" altLang="en-US" dirty="0"/>
          </a:p>
        </p:txBody>
      </p:sp>
      <p:sp>
        <p:nvSpPr>
          <p:cNvPr id="4" name="Slide Number Placeholder 3"/>
          <p:cNvSpPr>
            <a:spLocks noGrp="1"/>
          </p:cNvSpPr>
          <p:nvPr>
            <p:ph type="sldNum" sz="quarter" idx="12"/>
          </p:nvPr>
        </p:nvSpPr>
        <p:spPr/>
        <p:txBody>
          <a:bodyPr/>
          <a:lstStyle/>
          <a:p>
            <a:pPr>
              <a:defRPr/>
            </a:pPr>
            <a:fld id="{EFD6ACD8-72F5-4311-AFC5-D0FBD21E0E29}" type="slidenum">
              <a:rPr lang="en-US" altLang="en-US"/>
              <a:pPr>
                <a:defRPr/>
              </a:pPr>
              <a:t>55</a:t>
            </a:fld>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2D19-99F4-4F65-84CC-8DA35385388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Which information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do I redact?</a:t>
            </a:r>
            <a:endParaRPr lang="en-US" dirty="0"/>
          </a:p>
        </p:txBody>
      </p:sp>
      <p:graphicFrame>
        <p:nvGraphicFramePr>
          <p:cNvPr id="7" name="Content Placeholder 2">
            <a:extLst>
              <a:ext uri="{FF2B5EF4-FFF2-40B4-BE49-F238E27FC236}">
                <a16:creationId xmlns:a16="http://schemas.microsoft.com/office/drawing/2014/main" id="{EA158C3C-86E4-47C3-B25A-63386C43A13E}"/>
              </a:ext>
            </a:extLst>
          </p:cNvPr>
          <p:cNvGraphicFramePr>
            <a:graphicFrameLocks noGrp="1"/>
          </p:cNvGraphicFramePr>
          <p:nvPr>
            <p:ph sz="half" idx="1"/>
            <p:extLst>
              <p:ext uri="{D42A27DB-BD31-4B8C-83A1-F6EECF244321}">
                <p14:modId xmlns:p14="http://schemas.microsoft.com/office/powerpoint/2010/main" val="393375555"/>
              </p:ext>
            </p:extLst>
          </p:nvPr>
        </p:nvGraphicFramePr>
        <p:xfrm>
          <a:off x="457200" y="1600199"/>
          <a:ext cx="4038600" cy="4998720"/>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2907474059"/>
                    </a:ext>
                  </a:extLst>
                </a:gridCol>
              </a:tblGrid>
              <a:tr h="5106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t>Always Redact</a:t>
                      </a:r>
                    </a:p>
                  </a:txBody>
                  <a:tcPr/>
                </a:tc>
                <a:extLst>
                  <a:ext uri="{0D108BD9-81ED-4DB2-BD59-A6C34878D82A}">
                    <a16:rowId xmlns:a16="http://schemas.microsoft.com/office/drawing/2014/main" val="1661356291"/>
                  </a:ext>
                </a:extLst>
              </a:tr>
              <a:tr h="4122354">
                <a:tc>
                  <a:txBody>
                    <a:bodyPr/>
                    <a:lstStyle/>
                    <a:p>
                      <a:pPr marL="342900" indent="-342900" eaLnBrk="1" hangingPunct="1">
                        <a:buFont typeface="Arial" panose="020B0604020202020204" pitchFamily="34" charset="0"/>
                        <a:buChar char="•"/>
                      </a:pPr>
                      <a:r>
                        <a:rPr lang="en-US" altLang="en-US" sz="2400" dirty="0"/>
                        <a:t>Children’s last names </a:t>
                      </a:r>
                    </a:p>
                    <a:p>
                      <a:pPr marL="342900" indent="-342900" eaLnBrk="1" hangingPunct="1">
                        <a:buFont typeface="Arial" panose="020B0604020202020204" pitchFamily="34" charset="0"/>
                        <a:buChar char="•"/>
                      </a:pPr>
                      <a:r>
                        <a:rPr lang="en-US" altLang="en-US" sz="2400" dirty="0"/>
                        <a:t>Home or personal phone numbers</a:t>
                      </a:r>
                    </a:p>
                    <a:p>
                      <a:pPr marL="342900" indent="-342900" eaLnBrk="1" hangingPunct="1">
                        <a:buFont typeface="Arial" panose="020B0604020202020204" pitchFamily="34" charset="0"/>
                        <a:buChar char="•"/>
                      </a:pPr>
                      <a:r>
                        <a:rPr lang="en-US" altLang="en-US" sz="2400" dirty="0"/>
                        <a:t>Parent/student email addresses</a:t>
                      </a:r>
                    </a:p>
                    <a:p>
                      <a:pPr marL="342900" indent="-342900" eaLnBrk="1" hangingPunct="1">
                        <a:buFont typeface="Arial" panose="020B0604020202020204" pitchFamily="34" charset="0"/>
                        <a:buChar char="•"/>
                      </a:pPr>
                      <a:r>
                        <a:rPr lang="en-US" altLang="en-US" sz="2400" dirty="0"/>
                        <a:t>Home street addresses</a:t>
                      </a:r>
                    </a:p>
                    <a:p>
                      <a:pPr marL="342900" indent="-342900" eaLnBrk="1" hangingPunct="1">
                        <a:buFont typeface="Arial" panose="020B0604020202020204" pitchFamily="34" charset="0"/>
                        <a:buChar char="•"/>
                      </a:pPr>
                      <a:r>
                        <a:rPr lang="en-US" altLang="en-US" sz="2400" dirty="0"/>
                        <a:t>Social security numbers</a:t>
                      </a:r>
                    </a:p>
                    <a:p>
                      <a:pPr marL="342900" indent="-342900" eaLnBrk="1" hangingPunct="1">
                        <a:buFont typeface="Arial" panose="020B0604020202020204" pitchFamily="34" charset="0"/>
                        <a:buChar char="•"/>
                      </a:pPr>
                      <a:r>
                        <a:rPr lang="en-US" altLang="en-US" sz="2400" dirty="0"/>
                        <a:t>Dates of birth</a:t>
                      </a:r>
                    </a:p>
                    <a:p>
                      <a:pPr marL="342900" indent="-342900" eaLnBrk="1" hangingPunct="1">
                        <a:buFont typeface="Arial" panose="020B0604020202020204" pitchFamily="34" charset="0"/>
                        <a:buChar char="•"/>
                      </a:pPr>
                      <a:r>
                        <a:rPr lang="en-US" altLang="en-US" sz="2400" dirty="0"/>
                        <a:t>Statewide Student Identifiers (</a:t>
                      </a:r>
                      <a:r>
                        <a:rPr lang="en-US" altLang="en-US" sz="2400" dirty="0" err="1"/>
                        <a:t>SSID</a:t>
                      </a:r>
                      <a:r>
                        <a:rPr lang="en-US" altLang="en-US" sz="2400" dirty="0"/>
                        <a:t>)</a:t>
                      </a:r>
                    </a:p>
                    <a:p>
                      <a:pPr eaLnBrk="1" fontAlgn="auto" hangingPunct="1">
                        <a:spcAft>
                          <a:spcPts val="0"/>
                        </a:spcAft>
                        <a:buFont typeface="Arial"/>
                        <a:buChar char="•"/>
                        <a:defRPr/>
                      </a:pPr>
                      <a:endParaRPr lang="en-US" sz="2400" dirty="0"/>
                    </a:p>
                    <a:p>
                      <a:endParaRPr lang="en-US" sz="2400" dirty="0"/>
                    </a:p>
                  </a:txBody>
                  <a:tcPr/>
                </a:tc>
                <a:extLst>
                  <a:ext uri="{0D108BD9-81ED-4DB2-BD59-A6C34878D82A}">
                    <a16:rowId xmlns:a16="http://schemas.microsoft.com/office/drawing/2014/main" val="550697265"/>
                  </a:ext>
                </a:extLst>
              </a:tr>
            </a:tbl>
          </a:graphicData>
        </a:graphic>
      </p:graphicFrame>
      <p:graphicFrame>
        <p:nvGraphicFramePr>
          <p:cNvPr id="8" name="Content Placeholder 3">
            <a:extLst>
              <a:ext uri="{FF2B5EF4-FFF2-40B4-BE49-F238E27FC236}">
                <a16:creationId xmlns:a16="http://schemas.microsoft.com/office/drawing/2014/main" id="{B8A1E4A7-0AA4-4A32-A538-EA8EE8B70479}"/>
              </a:ext>
            </a:extLst>
          </p:cNvPr>
          <p:cNvGraphicFramePr>
            <a:graphicFrameLocks noGrp="1"/>
          </p:cNvGraphicFramePr>
          <p:nvPr>
            <p:ph sz="half" idx="2"/>
            <p:extLst>
              <p:ext uri="{D42A27DB-BD31-4B8C-83A1-F6EECF244321}">
                <p14:modId xmlns:p14="http://schemas.microsoft.com/office/powerpoint/2010/main" val="4165003995"/>
              </p:ext>
            </p:extLst>
          </p:nvPr>
        </p:nvGraphicFramePr>
        <p:xfrm>
          <a:off x="4648200" y="1600198"/>
          <a:ext cx="4038600" cy="4983163"/>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3901958210"/>
                    </a:ext>
                  </a:extLst>
                </a:gridCol>
              </a:tblGrid>
              <a:tr h="5573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t>No Need To Redact</a:t>
                      </a:r>
                    </a:p>
                  </a:txBody>
                  <a:tcPr/>
                </a:tc>
                <a:extLst>
                  <a:ext uri="{0D108BD9-81ED-4DB2-BD59-A6C34878D82A}">
                    <a16:rowId xmlns:a16="http://schemas.microsoft.com/office/drawing/2014/main" val="2216440821"/>
                  </a:ext>
                </a:extLst>
              </a:tr>
              <a:tr h="4425836">
                <a:tc>
                  <a:txBody>
                    <a:bodyPr/>
                    <a:lstStyle/>
                    <a:p>
                      <a:pPr marL="342900" indent="-342900" eaLnBrk="1" fontAlgn="auto" hangingPunct="1">
                        <a:spcAft>
                          <a:spcPts val="0"/>
                        </a:spcAft>
                        <a:buFont typeface="Arial" panose="020B0604020202020204" pitchFamily="34" charset="0"/>
                        <a:buChar char="•"/>
                        <a:defRPr/>
                      </a:pPr>
                      <a:r>
                        <a:rPr lang="en-US" sz="2400" dirty="0"/>
                        <a:t>Parents’ or adults’ names</a:t>
                      </a:r>
                    </a:p>
                    <a:p>
                      <a:pPr marL="342900" indent="-342900" eaLnBrk="1" fontAlgn="auto" hangingPunct="1">
                        <a:spcAft>
                          <a:spcPts val="0"/>
                        </a:spcAft>
                        <a:buFont typeface="Arial" panose="020B0604020202020204" pitchFamily="34" charset="0"/>
                        <a:buChar char="•"/>
                        <a:defRPr/>
                      </a:pPr>
                      <a:r>
                        <a:rPr lang="en-US" sz="2400" dirty="0"/>
                        <a:t>Staff names</a:t>
                      </a:r>
                    </a:p>
                    <a:p>
                      <a:pPr marL="342900" indent="-342900" eaLnBrk="1" fontAlgn="auto" hangingPunct="1">
                        <a:spcAft>
                          <a:spcPts val="0"/>
                        </a:spcAft>
                        <a:buFont typeface="Arial" panose="020B0604020202020204" pitchFamily="34" charset="0"/>
                        <a:buChar char="•"/>
                        <a:defRPr/>
                      </a:pPr>
                      <a:r>
                        <a:rPr lang="en-US" sz="2400" dirty="0"/>
                        <a:t>Staff work phone numbers</a:t>
                      </a:r>
                    </a:p>
                    <a:p>
                      <a:pPr marL="342900" indent="-342900" eaLnBrk="1" fontAlgn="auto" hangingPunct="1">
                        <a:spcAft>
                          <a:spcPts val="0"/>
                        </a:spcAft>
                        <a:buFont typeface="Arial" panose="020B0604020202020204" pitchFamily="34" charset="0"/>
                        <a:buChar char="•"/>
                        <a:defRPr/>
                      </a:pPr>
                      <a:r>
                        <a:rPr lang="en-US" sz="2400" dirty="0"/>
                        <a:t>Staff email addresses</a:t>
                      </a:r>
                    </a:p>
                    <a:p>
                      <a:pPr marL="342900" indent="-342900" eaLnBrk="1" fontAlgn="auto" hangingPunct="1">
                        <a:spcAft>
                          <a:spcPts val="0"/>
                        </a:spcAft>
                        <a:buFont typeface="Arial" panose="020B0604020202020204" pitchFamily="34" charset="0"/>
                        <a:buChar char="•"/>
                        <a:defRPr/>
                      </a:pPr>
                      <a:r>
                        <a:rPr lang="en-US" sz="2400" dirty="0"/>
                        <a:t>Student first names (unless parent names are also visible)</a:t>
                      </a:r>
                    </a:p>
                    <a:p>
                      <a:pPr marL="342900" indent="-342900" eaLnBrk="1" fontAlgn="auto" hangingPunct="1">
                        <a:spcAft>
                          <a:spcPts val="0"/>
                        </a:spcAft>
                        <a:buFont typeface="Arial" panose="020B0604020202020204" pitchFamily="34" charset="0"/>
                        <a:buChar char="•"/>
                        <a:defRPr/>
                      </a:pPr>
                      <a:r>
                        <a:rPr lang="en-US" sz="2400" dirty="0"/>
                        <a:t>Grade levels</a:t>
                      </a:r>
                    </a:p>
                    <a:p>
                      <a:pPr eaLnBrk="1" fontAlgn="auto" hangingPunct="1">
                        <a:spcAft>
                          <a:spcPts val="0"/>
                        </a:spcAft>
                        <a:buFont typeface="Arial"/>
                        <a:buChar char="•"/>
                        <a:defRPr/>
                      </a:pPr>
                      <a:endParaRPr lang="en-US" sz="2400" dirty="0"/>
                    </a:p>
                    <a:p>
                      <a:endParaRPr lang="en-US" sz="2400" dirty="0"/>
                    </a:p>
                  </a:txBody>
                  <a:tcPr/>
                </a:tc>
                <a:extLst>
                  <a:ext uri="{0D108BD9-81ED-4DB2-BD59-A6C34878D82A}">
                    <a16:rowId xmlns:a16="http://schemas.microsoft.com/office/drawing/2014/main" val="4166885946"/>
                  </a:ext>
                </a:extLst>
              </a:tr>
            </a:tbl>
          </a:graphicData>
        </a:graphic>
      </p:graphicFrame>
      <p:sp>
        <p:nvSpPr>
          <p:cNvPr id="6" name="Slide Number Placeholder 4">
            <a:extLst>
              <a:ext uri="{FF2B5EF4-FFF2-40B4-BE49-F238E27FC236}">
                <a16:creationId xmlns:a16="http://schemas.microsoft.com/office/drawing/2014/main" id="{1C87403D-31A1-4878-A578-045AEA79123E}"/>
              </a:ext>
            </a:extLst>
          </p:cNvPr>
          <p:cNvSpPr>
            <a:spLocks noGrp="1"/>
          </p:cNvSpPr>
          <p:nvPr>
            <p:ph type="sldNum" sz="quarter" idx="12"/>
          </p:nvPr>
        </p:nvSpPr>
        <p:spPr/>
        <p:txBody>
          <a:bodyPr/>
          <a:lstStyle/>
          <a:p>
            <a:pPr>
              <a:defRPr/>
            </a:pPr>
            <a:fld id="{FA7586AD-C59D-4187-92C7-C49AE2952796}" type="slidenum">
              <a:rPr lang="en-US" smtClean="0"/>
              <a:pPr>
                <a:defRPr/>
              </a:pPr>
              <a:t>56</a:t>
            </a:fld>
            <a:endParaRPr lang="en-US" dirty="0"/>
          </a:p>
        </p:txBody>
      </p:sp>
    </p:spTree>
    <p:extLst>
      <p:ext uri="{BB962C8B-B14F-4D97-AF65-F5344CB8AC3E}">
        <p14:creationId xmlns:p14="http://schemas.microsoft.com/office/powerpoint/2010/main" val="1933122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D296-BD5B-40DB-8FB3-47B79B81C76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Tip #6</a:t>
            </a:r>
            <a:endParaRPr lang="en-US" dirty="0"/>
          </a:p>
        </p:txBody>
      </p:sp>
      <p:sp>
        <p:nvSpPr>
          <p:cNvPr id="3" name="Content Placeholder 2">
            <a:extLst>
              <a:ext uri="{FF2B5EF4-FFF2-40B4-BE49-F238E27FC236}">
                <a16:creationId xmlns:a16="http://schemas.microsoft.com/office/drawing/2014/main" id="{6A373889-D94B-466D-BEDF-767B9DC3D9A2}"/>
              </a:ext>
            </a:extLst>
          </p:cNvPr>
          <p:cNvSpPr>
            <a:spLocks noGrp="1"/>
          </p:cNvSpPr>
          <p:nvPr>
            <p:ph sz="half" idx="2"/>
          </p:nvPr>
        </p:nvSpPr>
        <p:spPr>
          <a:xfrm>
            <a:off x="1133248" y="1787865"/>
            <a:ext cx="7192737" cy="906349"/>
          </a:xfrm>
        </p:spPr>
        <p:txBody>
          <a:bodyPr/>
          <a:lstStyle/>
          <a:p>
            <a:r>
              <a:rPr lang="en-US" sz="2800" dirty="0"/>
              <a:t>Ball point ink often shows through a black marker once documents are scanned.</a:t>
            </a:r>
          </a:p>
          <a:p>
            <a:endParaRPr lang="en-US" sz="2800" dirty="0"/>
          </a:p>
        </p:txBody>
      </p:sp>
      <p:pic>
        <p:nvPicPr>
          <p:cNvPr id="8" name="Content Placeholder 3" descr="Photo of words &quot;@gmail.com&quot; handwritten with a black ink pen visible through attempted redaction with a black marker.">
            <a:extLst>
              <a:ext uri="{FF2B5EF4-FFF2-40B4-BE49-F238E27FC236}">
                <a16:creationId xmlns:a16="http://schemas.microsoft.com/office/drawing/2014/main" id="{064A4908-AB03-416D-A594-CCE627B4BED7}"/>
              </a:ext>
            </a:extLst>
          </p:cNvPr>
          <p:cNvPicPr>
            <a:picLocks noGrp="1" noChangeAspect="1"/>
          </p:cNvPicPr>
          <p:nvPr>
            <p:ph sz="quarter" idx="13"/>
          </p:nvPr>
        </p:nvPicPr>
        <p:blipFill>
          <a:blip r:embed="rId3"/>
          <a:stretch>
            <a:fillRect/>
          </a:stretch>
        </p:blipFill>
        <p:spPr>
          <a:xfrm>
            <a:off x="3297099" y="2918513"/>
            <a:ext cx="1981477" cy="685896"/>
          </a:xfrm>
          <a:prstGeom prst="rect">
            <a:avLst/>
          </a:prstGeom>
        </p:spPr>
      </p:pic>
      <p:sp>
        <p:nvSpPr>
          <p:cNvPr id="5" name="Content Placeholder 4">
            <a:extLst>
              <a:ext uri="{FF2B5EF4-FFF2-40B4-BE49-F238E27FC236}">
                <a16:creationId xmlns:a16="http://schemas.microsoft.com/office/drawing/2014/main" id="{90E9F816-9CF8-4A86-A1E7-099C38CDBC3F}"/>
              </a:ext>
            </a:extLst>
          </p:cNvPr>
          <p:cNvSpPr>
            <a:spLocks noGrp="1"/>
          </p:cNvSpPr>
          <p:nvPr>
            <p:ph sz="quarter" idx="4"/>
          </p:nvPr>
        </p:nvSpPr>
        <p:spPr>
          <a:xfrm>
            <a:off x="1133248" y="3658271"/>
            <a:ext cx="7837714" cy="906349"/>
          </a:xfrm>
        </p:spPr>
        <p:txBody>
          <a:bodyPr/>
          <a:lstStyle/>
          <a:p>
            <a:r>
              <a:rPr lang="en-US" sz="2800" dirty="0"/>
              <a:t>Use sticky notes to cover information or digitally place a black, solid rectangle in the electronic version.</a:t>
            </a:r>
          </a:p>
          <a:p>
            <a:endParaRPr lang="en-US" sz="2800" dirty="0"/>
          </a:p>
        </p:txBody>
      </p:sp>
      <p:pic>
        <p:nvPicPr>
          <p:cNvPr id="9" name="Content Placeholder 5" descr="As an example of electronic redaction, black rectangles cover the street address and parts of the phone number. The only visible part of the address is Arvin, CA 93203 and the only visible part of the cell phone is the area code of 555-.">
            <a:extLst>
              <a:ext uri="{FF2B5EF4-FFF2-40B4-BE49-F238E27FC236}">
                <a16:creationId xmlns:a16="http://schemas.microsoft.com/office/drawing/2014/main" id="{0715885A-81AE-46CD-8596-8D38D8FB5D77}"/>
              </a:ext>
            </a:extLst>
          </p:cNvPr>
          <p:cNvPicPr>
            <a:picLocks noGrp="1" noChangeAspect="1"/>
          </p:cNvPicPr>
          <p:nvPr>
            <p:ph sz="quarter" idx="14"/>
          </p:nvPr>
        </p:nvPicPr>
        <p:blipFill>
          <a:blip r:embed="rId4"/>
          <a:stretch>
            <a:fillRect/>
          </a:stretch>
        </p:blipFill>
        <p:spPr>
          <a:xfrm>
            <a:off x="1242943" y="5210201"/>
            <a:ext cx="7083042" cy="867310"/>
          </a:xfrm>
          <a:prstGeom prst="rect">
            <a:avLst/>
          </a:prstGeom>
        </p:spPr>
      </p:pic>
      <p:sp>
        <p:nvSpPr>
          <p:cNvPr id="7" name="Slide Number Placeholder 6">
            <a:extLst>
              <a:ext uri="{FF2B5EF4-FFF2-40B4-BE49-F238E27FC236}">
                <a16:creationId xmlns:a16="http://schemas.microsoft.com/office/drawing/2014/main" id="{EBE81AAE-ED84-416A-B1E1-47E0DCD9E1BB}"/>
              </a:ext>
            </a:extLst>
          </p:cNvPr>
          <p:cNvSpPr>
            <a:spLocks noGrp="1"/>
          </p:cNvSpPr>
          <p:nvPr>
            <p:ph type="sldNum" sz="quarter" idx="12"/>
          </p:nvPr>
        </p:nvSpPr>
        <p:spPr/>
        <p:txBody>
          <a:bodyPr/>
          <a:lstStyle/>
          <a:p>
            <a:pPr>
              <a:defRPr/>
            </a:pPr>
            <a:fld id="{2FCAAEA5-F17D-4AD1-A0B6-4747A8C55014}" type="slidenum">
              <a:rPr lang="en-US" smtClean="0"/>
              <a:pPr>
                <a:defRPr/>
              </a:pPr>
              <a:t>57</a:t>
            </a:fld>
            <a:endParaRPr lang="en-US" dirty="0"/>
          </a:p>
        </p:txBody>
      </p:sp>
    </p:spTree>
    <p:extLst>
      <p:ext uri="{BB962C8B-B14F-4D97-AF65-F5344CB8AC3E}">
        <p14:creationId xmlns:p14="http://schemas.microsoft.com/office/powerpoint/2010/main" val="2957951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475" y="457200"/>
            <a:ext cx="6858000" cy="914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Organizing Evidence (1)</a:t>
            </a:r>
          </a:p>
        </p:txBody>
      </p:sp>
      <p:sp>
        <p:nvSpPr>
          <p:cNvPr id="134147" name="Content Placeholder 2"/>
          <p:cNvSpPr>
            <a:spLocks noGrp="1"/>
          </p:cNvSpPr>
          <p:nvPr>
            <p:ph idx="1"/>
          </p:nvPr>
        </p:nvSpPr>
        <p:spPr>
          <a:xfrm>
            <a:off x="149225" y="1633538"/>
            <a:ext cx="8613775" cy="4614862"/>
          </a:xfrm>
        </p:spPr>
        <p:txBody>
          <a:bodyPr/>
          <a:lstStyle/>
          <a:p>
            <a:pPr eaLnBrk="1" hangingPunct="1"/>
            <a:r>
              <a:rPr lang="en-US" altLang="en-US" dirty="0"/>
              <a:t>There are 47 unique evidence requests </a:t>
            </a:r>
          </a:p>
          <a:p>
            <a:pPr eaLnBrk="1" hangingPunct="1"/>
            <a:r>
              <a:rPr lang="en-US" altLang="en-US" dirty="0"/>
              <a:t>Eight </a:t>
            </a:r>
            <a:r>
              <a:rPr lang="en-US" altLang="en-US" b="1" dirty="0"/>
              <a:t>do not </a:t>
            </a:r>
            <a:r>
              <a:rPr lang="en-US" altLang="en-US" dirty="0"/>
              <a:t>require document uploads</a:t>
            </a:r>
          </a:p>
          <a:p>
            <a:pPr lvl="1" eaLnBrk="1" hangingPunct="1"/>
            <a:r>
              <a:rPr lang="en-US" altLang="en-US" dirty="0"/>
              <a:t>These are requests for comments of page numbers from the RA, DFA, or DSA</a:t>
            </a:r>
          </a:p>
          <a:p>
            <a:pPr lvl="1" eaLnBrk="1" hangingPunct="1"/>
            <a:r>
              <a:rPr lang="en-US" altLang="en-US" dirty="0"/>
              <a:t>CMT will automatically generate an email notification stating you have not completed all the evidence requests—</a:t>
            </a:r>
            <a:r>
              <a:rPr lang="en-US" altLang="en-US" b="1" dirty="0"/>
              <a:t>disregard this notification</a:t>
            </a:r>
            <a:endParaRPr lang="en-US" altLang="en-US" dirty="0"/>
          </a:p>
        </p:txBody>
      </p:sp>
      <p:sp>
        <p:nvSpPr>
          <p:cNvPr id="134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0BFEBF36-934C-48C6-92AD-F3F1BE3D93C7}" type="slidenum">
              <a:rPr lang="en-US" altLang="en-US" sz="1400" smtClean="0">
                <a:solidFill>
                  <a:srgbClr val="000000"/>
                </a:solidFill>
              </a:rPr>
              <a:pPr fontAlgn="base">
                <a:spcBef>
                  <a:spcPct val="0"/>
                </a:spcBef>
                <a:spcAft>
                  <a:spcPct val="0"/>
                </a:spcAft>
                <a:buFontTx/>
                <a:buNone/>
              </a:pPr>
              <a:t>58</a:t>
            </a:fld>
            <a:endParaRPr lang="en-US" altLang="en-US" sz="1400" dirty="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E19-CB51-473F-959D-DD5C0B52A64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Organizing Evidence (2)</a:t>
            </a:r>
            <a:endParaRPr lang="en-US" dirty="0"/>
          </a:p>
        </p:txBody>
      </p:sp>
      <p:sp>
        <p:nvSpPr>
          <p:cNvPr id="3" name="Content Placeholder 2" descr="Link to long description is on this slide. Screen shot of electronic file folders in Windows Explorer, one per ME Instrument Item, ME 01-ME 15.">
            <a:extLst>
              <a:ext uri="{FF2B5EF4-FFF2-40B4-BE49-F238E27FC236}">
                <a16:creationId xmlns:a16="http://schemas.microsoft.com/office/drawing/2014/main" id="{0E132F0C-2B42-4D90-A2DC-3DBFA83B14AB}"/>
              </a:ext>
            </a:extLst>
          </p:cNvPr>
          <p:cNvSpPr>
            <a:spLocks noGrp="1"/>
          </p:cNvSpPr>
          <p:nvPr>
            <p:ph sz="half" idx="1"/>
          </p:nvPr>
        </p:nvSpPr>
        <p:spPr>
          <a:xfrm>
            <a:off x="457200" y="1600206"/>
            <a:ext cx="3534229" cy="2637965"/>
          </a:xfrm>
        </p:spPr>
        <p:txBody>
          <a:bodyPr/>
          <a:lstStyle/>
          <a:p>
            <a:pPr eaLnBrk="1" hangingPunct="1"/>
            <a:r>
              <a:rPr lang="en-US" altLang="en-US" sz="2400" dirty="0"/>
              <a:t>Make an electronic folder for each item, from ME 01 through ME 15.</a:t>
            </a:r>
          </a:p>
          <a:p>
            <a:pPr eaLnBrk="1" hangingPunct="1"/>
            <a:r>
              <a:rPr lang="en-US" altLang="en-US" sz="2400" dirty="0"/>
              <a:t>Organize evidence by item, and then save them to the respective folder.</a:t>
            </a:r>
          </a:p>
          <a:p>
            <a:endParaRPr lang="en-US" sz="2400" dirty="0"/>
          </a:p>
          <a:p>
            <a:endParaRPr lang="en-US" sz="2400" dirty="0"/>
          </a:p>
          <a:p>
            <a:endParaRPr lang="en-US" sz="2400" dirty="0"/>
          </a:p>
          <a:p>
            <a:endParaRPr lang="en-US" sz="2400" dirty="0"/>
          </a:p>
        </p:txBody>
      </p:sp>
      <p:sp>
        <p:nvSpPr>
          <p:cNvPr id="6" name="Content Placeholder 5">
            <a:extLst>
              <a:ext uri="{FF2B5EF4-FFF2-40B4-BE49-F238E27FC236}">
                <a16:creationId xmlns:a16="http://schemas.microsoft.com/office/drawing/2014/main" id="{77FB6C7D-B5A4-4E6F-B229-D92E76061D2A}"/>
              </a:ext>
            </a:extLst>
          </p:cNvPr>
          <p:cNvSpPr>
            <a:spLocks noGrp="1"/>
          </p:cNvSpPr>
          <p:nvPr>
            <p:ph sz="quarter" idx="13"/>
          </p:nvPr>
        </p:nvSpPr>
        <p:spPr>
          <a:xfrm>
            <a:off x="246970" y="5642391"/>
            <a:ext cx="3534229" cy="777648"/>
          </a:xfrm>
        </p:spPr>
        <p:txBody>
          <a:bodyPr/>
          <a:lstStyle/>
          <a:p>
            <a:pPr marL="0" indent="0">
              <a:buNone/>
            </a:pPr>
            <a:r>
              <a:rPr lang="en-US" sz="1800" dirty="0">
                <a:hlinkClick r:id="rId3" action="ppaction://hlinksldjump"/>
              </a:rPr>
              <a:t>Link to long description (Slide 66)</a:t>
            </a:r>
            <a:endParaRPr lang="en-US" sz="1800" dirty="0"/>
          </a:p>
          <a:p>
            <a:pPr marL="0" indent="0">
              <a:buNone/>
            </a:pPr>
            <a:endParaRPr lang="en-US" sz="1800" dirty="0"/>
          </a:p>
        </p:txBody>
      </p:sp>
      <p:pic>
        <p:nvPicPr>
          <p:cNvPr id="8" name="Content Placeholder 7" descr="Link to long description is on this slide. Screen shot of electronic file folders in Windows Explorer, one per ME item, ME 01-ME 15.">
            <a:extLst>
              <a:ext uri="{FF2B5EF4-FFF2-40B4-BE49-F238E27FC236}">
                <a16:creationId xmlns:a16="http://schemas.microsoft.com/office/drawing/2014/main" id="{80CB0997-076E-42F7-AC7D-11AF8BA3F2C9}"/>
              </a:ext>
            </a:extLst>
          </p:cNvPr>
          <p:cNvPicPr>
            <a:picLocks noGrp="1" noChangeAspect="1"/>
          </p:cNvPicPr>
          <p:nvPr>
            <p:ph sz="half" idx="2"/>
          </p:nvPr>
        </p:nvPicPr>
        <p:blipFill>
          <a:blip r:embed="rId4"/>
          <a:stretch>
            <a:fillRect/>
          </a:stretch>
        </p:blipFill>
        <p:spPr>
          <a:xfrm>
            <a:off x="3991429" y="1215837"/>
            <a:ext cx="4278900" cy="5367525"/>
          </a:xfrm>
          <a:prstGeom prst="rect">
            <a:avLst/>
          </a:prstGeom>
          <a:ln>
            <a:solidFill>
              <a:schemeClr val="tx1"/>
            </a:solidFill>
          </a:ln>
        </p:spPr>
      </p:pic>
      <p:sp>
        <p:nvSpPr>
          <p:cNvPr id="5" name="Slide Number Placeholder 4">
            <a:extLst>
              <a:ext uri="{FF2B5EF4-FFF2-40B4-BE49-F238E27FC236}">
                <a16:creationId xmlns:a16="http://schemas.microsoft.com/office/drawing/2014/main" id="{7383817F-DEDE-41C6-88AF-3D71ED05A7EF}"/>
              </a:ext>
            </a:extLst>
          </p:cNvPr>
          <p:cNvSpPr>
            <a:spLocks noGrp="1"/>
          </p:cNvSpPr>
          <p:nvPr>
            <p:ph type="sldNum" sz="quarter" idx="12"/>
          </p:nvPr>
        </p:nvSpPr>
        <p:spPr/>
        <p:txBody>
          <a:bodyPr/>
          <a:lstStyle/>
          <a:p>
            <a:pPr>
              <a:defRPr/>
            </a:pPr>
            <a:fld id="{4B3AE4C7-324A-4A82-B8A7-CC97E4BE81C6}" type="slidenum">
              <a:rPr lang="en-US" smtClean="0"/>
              <a:pPr>
                <a:defRPr/>
              </a:pPr>
              <a:t>59</a:t>
            </a:fld>
            <a:endParaRPr lang="en-US"/>
          </a:p>
        </p:txBody>
      </p:sp>
    </p:spTree>
    <p:extLst>
      <p:ext uri="{BB962C8B-B14F-4D97-AF65-F5344CB8AC3E}">
        <p14:creationId xmlns:p14="http://schemas.microsoft.com/office/powerpoint/2010/main" val="47314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85BC-92D9-4B67-AAC4-3849CDE648B1}"/>
              </a:ext>
            </a:extLst>
          </p:cNvPr>
          <p:cNvSpPr>
            <a:spLocks noGrp="1"/>
          </p:cNvSpPr>
          <p:nvPr>
            <p:ph type="title"/>
          </p:nvPr>
        </p:nvSpPr>
        <p:spPr/>
        <p:txBody>
          <a:bodyPr/>
          <a:lstStyle/>
          <a:p>
            <a:r>
              <a:rPr lang="en-US" dirty="0"/>
              <a:t>Useful Contact Information</a:t>
            </a:r>
            <a:br>
              <a:rPr lang="en-US" dirty="0"/>
            </a:br>
            <a:r>
              <a:rPr lang="en-US" sz="2800" dirty="0"/>
              <a:t>FPM Office Review Team Leads</a:t>
            </a:r>
          </a:p>
        </p:txBody>
      </p:sp>
      <p:graphicFrame>
        <p:nvGraphicFramePr>
          <p:cNvPr id="7" name="Content Placeholder 6" descr="Useful Contact Information for the &#10;FPM Office Review Team Leads">
            <a:extLst>
              <a:ext uri="{FF2B5EF4-FFF2-40B4-BE49-F238E27FC236}">
                <a16:creationId xmlns:a16="http://schemas.microsoft.com/office/drawing/2014/main" id="{00626361-5BFE-49E1-A304-E7C55E954F75}"/>
              </a:ext>
            </a:extLst>
          </p:cNvPr>
          <p:cNvGraphicFramePr>
            <a:graphicFrameLocks noGrp="1"/>
          </p:cNvGraphicFramePr>
          <p:nvPr>
            <p:ph sz="half" idx="1"/>
            <p:extLst>
              <p:ext uri="{D42A27DB-BD31-4B8C-83A1-F6EECF244321}">
                <p14:modId xmlns:p14="http://schemas.microsoft.com/office/powerpoint/2010/main" val="1333988339"/>
              </p:ext>
            </p:extLst>
          </p:nvPr>
        </p:nvGraphicFramePr>
        <p:xfrm>
          <a:off x="766293" y="1715290"/>
          <a:ext cx="7926944" cy="3738913"/>
        </p:xfrm>
        <a:graphic>
          <a:graphicData uri="http://schemas.openxmlformats.org/drawingml/2006/table">
            <a:tbl>
              <a:tblPr firstRow="1" bandRow="1">
                <a:tableStyleId>{5940675A-B579-460E-94D1-54222C63F5DA}</a:tableStyleId>
              </a:tblPr>
              <a:tblGrid>
                <a:gridCol w="3710608">
                  <a:extLst>
                    <a:ext uri="{9D8B030D-6E8A-4147-A177-3AD203B41FA5}">
                      <a16:colId xmlns:a16="http://schemas.microsoft.com/office/drawing/2014/main" val="3624121628"/>
                    </a:ext>
                  </a:extLst>
                </a:gridCol>
                <a:gridCol w="4216336">
                  <a:extLst>
                    <a:ext uri="{9D8B030D-6E8A-4147-A177-3AD203B41FA5}">
                      <a16:colId xmlns:a16="http://schemas.microsoft.com/office/drawing/2014/main" val="976338176"/>
                    </a:ext>
                  </a:extLst>
                </a:gridCol>
              </a:tblGrid>
              <a:tr h="538513">
                <a:tc>
                  <a:txBody>
                    <a:bodyPr/>
                    <a:lstStyle/>
                    <a:p>
                      <a:pPr algn="ctr"/>
                      <a:r>
                        <a:rPr lang="en-US" sz="2400" b="1" dirty="0"/>
                        <a:t>Contact Name</a:t>
                      </a:r>
                    </a:p>
                  </a:txBody>
                  <a:tcPr/>
                </a:tc>
                <a:tc>
                  <a:txBody>
                    <a:bodyPr/>
                    <a:lstStyle/>
                    <a:p>
                      <a:pPr algn="ctr"/>
                      <a:r>
                        <a:rPr lang="en-US" sz="2400" b="1" dirty="0"/>
                        <a:t>Email Address</a:t>
                      </a:r>
                    </a:p>
                  </a:txBody>
                  <a:tcPr/>
                </a:tc>
                <a:extLst>
                  <a:ext uri="{0D108BD9-81ED-4DB2-BD59-A6C34878D82A}">
                    <a16:rowId xmlns:a16="http://schemas.microsoft.com/office/drawing/2014/main" val="2127972616"/>
                  </a:ext>
                </a:extLst>
              </a:tr>
              <a:tr h="370840">
                <a:tc>
                  <a:txBody>
                    <a:bodyPr/>
                    <a:lstStyle/>
                    <a:p>
                      <a:pPr>
                        <a:buFont typeface="Wingdings" panose="05000000000000000000" pitchFamily="2" charset="2"/>
                        <a:buNone/>
                      </a:pPr>
                      <a:r>
                        <a:rPr lang="en-US" sz="2400" b="1" dirty="0"/>
                        <a:t>April Woodcheke</a:t>
                      </a:r>
                      <a:r>
                        <a:rPr lang="en-US" sz="2400" dirty="0"/>
                        <a:t>,</a:t>
                      </a:r>
                      <a:r>
                        <a:rPr lang="en-US" sz="2400" b="1" dirty="0"/>
                        <a:t> </a:t>
                      </a:r>
                    </a:p>
                    <a:p>
                      <a:pPr>
                        <a:buFont typeface="Wingdings" panose="05000000000000000000" pitchFamily="2" charset="2"/>
                        <a:buNone/>
                      </a:pPr>
                      <a:r>
                        <a:rPr lang="en-US" sz="2400" dirty="0"/>
                        <a:t>RTL*, Region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3"/>
                        </a:rPr>
                        <a:t>awoodcheke@cde.ca.gov</a:t>
                      </a:r>
                      <a:r>
                        <a:rPr lang="en-US" sz="2400" dirty="0"/>
                        <a:t> </a:t>
                      </a:r>
                    </a:p>
                  </a:txBody>
                  <a:tcPr/>
                </a:tc>
                <a:extLst>
                  <a:ext uri="{0D108BD9-81ED-4DB2-BD59-A6C34878D82A}">
                    <a16:rowId xmlns:a16="http://schemas.microsoft.com/office/drawing/2014/main" val="1086330505"/>
                  </a:ext>
                </a:extLst>
              </a:tr>
              <a:tr h="370840">
                <a:tc>
                  <a:txBody>
                    <a:bodyPr/>
                    <a:lstStyle/>
                    <a:p>
                      <a:pPr>
                        <a:buFont typeface="Wingdings" panose="05000000000000000000" pitchFamily="2" charset="2"/>
                        <a:buNone/>
                      </a:pPr>
                      <a:r>
                        <a:rPr lang="en-US" sz="2400" b="1" dirty="0"/>
                        <a:t>Jessica Gray</a:t>
                      </a:r>
                      <a:r>
                        <a:rPr lang="en-US" sz="2400" dirty="0"/>
                        <a:t>, </a:t>
                      </a:r>
                    </a:p>
                    <a:p>
                      <a:pPr>
                        <a:buFont typeface="Wingdings" panose="05000000000000000000" pitchFamily="2" charset="2"/>
                        <a:buNone/>
                      </a:pPr>
                      <a:r>
                        <a:rPr lang="en-US" sz="2400" dirty="0"/>
                        <a:t>RTL</a:t>
                      </a:r>
                      <a:r>
                        <a:rPr lang="en-US" sz="2400" b="1" dirty="0"/>
                        <a:t>, </a:t>
                      </a:r>
                      <a:r>
                        <a:rPr lang="en-US" sz="2400" dirty="0"/>
                        <a:t>Region 16, </a:t>
                      </a:r>
                    </a:p>
                    <a:p>
                      <a:pPr>
                        <a:buFont typeface="Wingdings" panose="05000000000000000000" pitchFamily="2" charset="2"/>
                        <a:buNone/>
                      </a:pPr>
                      <a:r>
                        <a:rPr lang="en-US" sz="2400" dirty="0"/>
                        <a:t>DFD* 19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4"/>
                        </a:rPr>
                        <a:t>jgray@cde.ca.gov</a:t>
                      </a:r>
                      <a:r>
                        <a:rPr lang="en-US" sz="2400" dirty="0"/>
                        <a:t> </a:t>
                      </a:r>
                    </a:p>
                  </a:txBody>
                  <a:tcPr/>
                </a:tc>
                <a:extLst>
                  <a:ext uri="{0D108BD9-81ED-4DB2-BD59-A6C34878D82A}">
                    <a16:rowId xmlns:a16="http://schemas.microsoft.com/office/drawing/2014/main" val="444300848"/>
                  </a:ext>
                </a:extLst>
              </a:tr>
              <a:tr h="370840">
                <a:tc>
                  <a:txBody>
                    <a:bodyPr/>
                    <a:lstStyle/>
                    <a:p>
                      <a:pPr>
                        <a:buFont typeface="Wingdings" panose="05000000000000000000" pitchFamily="2" charset="2"/>
                        <a:buNone/>
                      </a:pPr>
                      <a:r>
                        <a:rPr lang="en-US" sz="2400" b="1" dirty="0"/>
                        <a:t>Seyed Dibaji</a:t>
                      </a:r>
                      <a:r>
                        <a:rPr lang="en-US" sz="2400" dirty="0"/>
                        <a:t>, </a:t>
                      </a:r>
                    </a:p>
                    <a:p>
                      <a:pPr>
                        <a:buFont typeface="Wingdings" panose="05000000000000000000" pitchFamily="2" charset="2"/>
                        <a:buNone/>
                      </a:pPr>
                      <a:r>
                        <a:rPr lang="en-US" sz="2400" dirty="0"/>
                        <a:t>RTL</a:t>
                      </a:r>
                      <a:r>
                        <a:rPr lang="en-US" sz="2400" b="1" dirty="0"/>
                        <a:t>,</a:t>
                      </a:r>
                    </a:p>
                    <a:p>
                      <a:pPr>
                        <a:buFont typeface="Wingdings" panose="05000000000000000000" pitchFamily="2" charset="2"/>
                        <a:buNone/>
                      </a:pPr>
                      <a:r>
                        <a:rPr lang="en-US" sz="2400" dirty="0"/>
                        <a:t>Regions 4 &amp; 5, DFD 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hlinkClick r:id="rId5"/>
                        </a:rPr>
                        <a:t>sdibajiforoshani@cde.ca.gov</a:t>
                      </a:r>
                      <a:r>
                        <a:rPr lang="en-US" sz="2400" dirty="0"/>
                        <a:t> </a:t>
                      </a:r>
                    </a:p>
                  </a:txBody>
                  <a:tcPr/>
                </a:tc>
                <a:extLst>
                  <a:ext uri="{0D108BD9-81ED-4DB2-BD59-A6C34878D82A}">
                    <a16:rowId xmlns:a16="http://schemas.microsoft.com/office/drawing/2014/main" val="1582554389"/>
                  </a:ext>
                </a:extLst>
              </a:tr>
            </a:tbl>
          </a:graphicData>
        </a:graphic>
      </p:graphicFrame>
      <p:sp>
        <p:nvSpPr>
          <p:cNvPr id="4" name="Content Placeholder 3">
            <a:extLst>
              <a:ext uri="{FF2B5EF4-FFF2-40B4-BE49-F238E27FC236}">
                <a16:creationId xmlns:a16="http://schemas.microsoft.com/office/drawing/2014/main" id="{2C4DCC9F-8531-4E5E-B9B6-BA94039EBB26}"/>
              </a:ext>
            </a:extLst>
          </p:cNvPr>
          <p:cNvSpPr>
            <a:spLocks noGrp="1"/>
          </p:cNvSpPr>
          <p:nvPr>
            <p:ph sz="half" idx="2"/>
          </p:nvPr>
        </p:nvSpPr>
        <p:spPr>
          <a:xfrm>
            <a:off x="457200" y="5670543"/>
            <a:ext cx="8081493" cy="868369"/>
          </a:xfrm>
        </p:spPr>
        <p:txBody>
          <a:bodyPr/>
          <a:lstStyle/>
          <a:p>
            <a:pPr marL="0" indent="0">
              <a:buNone/>
            </a:pPr>
            <a:r>
              <a:rPr lang="en-US" sz="2400" dirty="0"/>
              <a:t>*Review Team Lead (RTL)</a:t>
            </a:r>
          </a:p>
          <a:p>
            <a:pPr marL="0" indent="0">
              <a:buNone/>
            </a:pPr>
            <a:r>
              <a:rPr lang="en-US" sz="2400" dirty="0"/>
              <a:t>*Direct-funded District (</a:t>
            </a:r>
            <a:r>
              <a:rPr lang="en-US" sz="2400" dirty="0" err="1"/>
              <a:t>DFD</a:t>
            </a:r>
            <a:r>
              <a:rPr lang="en-US" sz="2400" dirty="0"/>
              <a:t>)</a:t>
            </a:r>
          </a:p>
          <a:p>
            <a:endParaRPr lang="en-US" sz="2400" dirty="0"/>
          </a:p>
          <a:p>
            <a:endParaRPr lang="en-US" sz="2400" dirty="0"/>
          </a:p>
        </p:txBody>
      </p:sp>
      <p:sp>
        <p:nvSpPr>
          <p:cNvPr id="6" name="Slide Number Placeholder 5">
            <a:extLst>
              <a:ext uri="{FF2B5EF4-FFF2-40B4-BE49-F238E27FC236}">
                <a16:creationId xmlns:a16="http://schemas.microsoft.com/office/drawing/2014/main" id="{D4ED60EF-6B98-463E-B1FB-324CD07D9DBA}"/>
              </a:ext>
            </a:extLst>
          </p:cNvPr>
          <p:cNvSpPr>
            <a:spLocks noGrp="1"/>
          </p:cNvSpPr>
          <p:nvPr>
            <p:ph type="sldNum" sz="quarter" idx="12"/>
          </p:nvPr>
        </p:nvSpPr>
        <p:spPr/>
        <p:txBody>
          <a:bodyPr/>
          <a:lstStyle/>
          <a:p>
            <a:pPr>
              <a:defRPr/>
            </a:pPr>
            <a:fld id="{4B3AE4C7-324A-4A82-B8A7-CC97E4BE81C6}" type="slidenum">
              <a:rPr lang="en-US" smtClean="0"/>
              <a:pPr>
                <a:defRPr/>
              </a:pPr>
              <a:t>6</a:t>
            </a:fld>
            <a:endParaRPr lang="en-US"/>
          </a:p>
        </p:txBody>
      </p:sp>
    </p:spTree>
    <p:extLst>
      <p:ext uri="{BB962C8B-B14F-4D97-AF65-F5344CB8AC3E}">
        <p14:creationId xmlns:p14="http://schemas.microsoft.com/office/powerpoint/2010/main" val="1712653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9E19-CB51-473F-959D-DD5C0B52A64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Organizing Evidence (3)</a:t>
            </a:r>
            <a:endParaRPr lang="en-US" dirty="0"/>
          </a:p>
        </p:txBody>
      </p:sp>
      <p:sp>
        <p:nvSpPr>
          <p:cNvPr id="3" name="Content Placeholder 2" descr="Link to long description is on this slide. Screen shot of electronic file folders in Windows Explorer, one per ME Instrument Item, ME 01-ME 15.">
            <a:extLst>
              <a:ext uri="{FF2B5EF4-FFF2-40B4-BE49-F238E27FC236}">
                <a16:creationId xmlns:a16="http://schemas.microsoft.com/office/drawing/2014/main" id="{0E132F0C-2B42-4D90-A2DC-3DBFA83B14AB}"/>
              </a:ext>
            </a:extLst>
          </p:cNvPr>
          <p:cNvSpPr>
            <a:spLocks noGrp="1"/>
          </p:cNvSpPr>
          <p:nvPr>
            <p:ph sz="half" idx="1"/>
          </p:nvPr>
        </p:nvSpPr>
        <p:spPr>
          <a:xfrm>
            <a:off x="457200" y="1600206"/>
            <a:ext cx="3534229" cy="3856697"/>
          </a:xfrm>
        </p:spPr>
        <p:txBody>
          <a:bodyPr/>
          <a:lstStyle/>
          <a:p>
            <a:pPr eaLnBrk="1" hangingPunct="1"/>
            <a:r>
              <a:rPr lang="en-US" altLang="en-US" dirty="0"/>
              <a:t>Organize evidence by item, and then by evidence request</a:t>
            </a:r>
          </a:p>
          <a:p>
            <a:pPr eaLnBrk="1" hangingPunct="1"/>
            <a:r>
              <a:rPr lang="en-US" altLang="en-US" dirty="0"/>
              <a:t>Keep file names consistent, beginning with the item number</a:t>
            </a:r>
          </a:p>
          <a:p>
            <a:endParaRPr lang="en-US" dirty="0"/>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77FB6C7D-B5A4-4E6F-B229-D92E76061D2A}"/>
              </a:ext>
            </a:extLst>
          </p:cNvPr>
          <p:cNvSpPr>
            <a:spLocks noGrp="1"/>
          </p:cNvSpPr>
          <p:nvPr>
            <p:ph sz="quarter" idx="13"/>
          </p:nvPr>
        </p:nvSpPr>
        <p:spPr>
          <a:xfrm>
            <a:off x="4151313" y="5737853"/>
            <a:ext cx="4078287" cy="777648"/>
          </a:xfrm>
        </p:spPr>
        <p:txBody>
          <a:bodyPr/>
          <a:lstStyle/>
          <a:p>
            <a:pPr marL="0" indent="0">
              <a:buNone/>
            </a:pPr>
            <a:r>
              <a:rPr lang="en-US" sz="1800" dirty="0">
                <a:hlinkClick r:id="rId3" action="ppaction://hlinksldjump"/>
              </a:rPr>
              <a:t>Link to long description (Slide 67)</a:t>
            </a:r>
            <a:endParaRPr lang="en-US" sz="1800" dirty="0"/>
          </a:p>
          <a:p>
            <a:pPr marL="0" indent="0">
              <a:buNone/>
            </a:pPr>
            <a:endParaRPr lang="en-US" sz="1800" dirty="0"/>
          </a:p>
        </p:txBody>
      </p:sp>
      <p:pic>
        <p:nvPicPr>
          <p:cNvPr id="12" name="Content Placeholder 11" descr="Link to long description is on the slide. Screenshot of an electronic file folder titled ME 07. The folder has multiple subfiles such as ME 11 Credential J.Almendra.pdf. ">
            <a:extLst>
              <a:ext uri="{FF2B5EF4-FFF2-40B4-BE49-F238E27FC236}">
                <a16:creationId xmlns:a16="http://schemas.microsoft.com/office/drawing/2014/main" id="{C5923BD5-4604-418A-83BD-050A66DFF8BA}"/>
              </a:ext>
            </a:extLst>
          </p:cNvPr>
          <p:cNvPicPr>
            <a:picLocks noGrp="1" noChangeAspect="1"/>
          </p:cNvPicPr>
          <p:nvPr>
            <p:ph sz="half" idx="2"/>
          </p:nvPr>
        </p:nvPicPr>
        <p:blipFill>
          <a:blip r:embed="rId4"/>
          <a:stretch>
            <a:fillRect/>
          </a:stretch>
        </p:blipFill>
        <p:spPr>
          <a:xfrm>
            <a:off x="3991429" y="1556650"/>
            <a:ext cx="4991862" cy="4042191"/>
          </a:xfrm>
          <a:prstGeom prst="rect">
            <a:avLst/>
          </a:prstGeom>
        </p:spPr>
      </p:pic>
      <p:sp>
        <p:nvSpPr>
          <p:cNvPr id="5" name="Slide Number Placeholder 4">
            <a:extLst>
              <a:ext uri="{FF2B5EF4-FFF2-40B4-BE49-F238E27FC236}">
                <a16:creationId xmlns:a16="http://schemas.microsoft.com/office/drawing/2014/main" id="{7383817F-DEDE-41C6-88AF-3D71ED05A7EF}"/>
              </a:ext>
            </a:extLst>
          </p:cNvPr>
          <p:cNvSpPr>
            <a:spLocks noGrp="1"/>
          </p:cNvSpPr>
          <p:nvPr>
            <p:ph type="sldNum" sz="quarter" idx="12"/>
          </p:nvPr>
        </p:nvSpPr>
        <p:spPr/>
        <p:txBody>
          <a:bodyPr/>
          <a:lstStyle/>
          <a:p>
            <a:pPr>
              <a:defRPr/>
            </a:pPr>
            <a:fld id="{4B3AE4C7-324A-4A82-B8A7-CC97E4BE81C6}" type="slidenum">
              <a:rPr lang="en-US" smtClean="0"/>
              <a:pPr>
                <a:defRPr/>
              </a:pPr>
              <a:t>60</a:t>
            </a:fld>
            <a:endParaRPr lang="en-US"/>
          </a:p>
        </p:txBody>
      </p:sp>
    </p:spTree>
    <p:extLst>
      <p:ext uri="{BB962C8B-B14F-4D97-AF65-F5344CB8AC3E}">
        <p14:creationId xmlns:p14="http://schemas.microsoft.com/office/powerpoint/2010/main" val="243915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38" y="447675"/>
            <a:ext cx="6858000" cy="9144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CDE Resources</a:t>
            </a:r>
          </a:p>
        </p:txBody>
      </p:sp>
      <p:sp>
        <p:nvSpPr>
          <p:cNvPr id="3" name="Content Placeholder 2"/>
          <p:cNvSpPr>
            <a:spLocks noGrp="1"/>
          </p:cNvSpPr>
          <p:nvPr>
            <p:ph idx="1"/>
          </p:nvPr>
        </p:nvSpPr>
        <p:spPr>
          <a:xfrm>
            <a:off x="1013033" y="1415188"/>
            <a:ext cx="7673767" cy="5124267"/>
          </a:xfrm>
        </p:spPr>
        <p:txBody>
          <a:bodyPr rtlCol="0">
            <a:normAutofit/>
          </a:bodyPr>
          <a:lstStyle/>
          <a:p>
            <a:pPr eaLnBrk="1" fontAlgn="auto" hangingPunct="1">
              <a:spcAft>
                <a:spcPts val="0"/>
              </a:spcAft>
              <a:buFont typeface="Arial"/>
              <a:buChar char="•"/>
              <a:defRPr/>
            </a:pPr>
            <a:r>
              <a:rPr lang="en-US" sz="2800" dirty="0"/>
              <a:t>Compliance Monitoring web page:</a:t>
            </a:r>
          </a:p>
          <a:p>
            <a:pPr marL="457200" lvl="1" indent="0" eaLnBrk="1" fontAlgn="auto" hangingPunct="1">
              <a:spcAft>
                <a:spcPts val="0"/>
              </a:spcAft>
              <a:buNone/>
              <a:defRPr/>
            </a:pPr>
            <a:r>
              <a:rPr lang="en-US" sz="2400" dirty="0">
                <a:cs typeface="Arial"/>
              </a:rPr>
              <a:t>– </a:t>
            </a:r>
            <a:r>
              <a:rPr lang="en-US" sz="2400" dirty="0">
                <a:cs typeface="Arial"/>
                <a:hlinkClick r:id="rId3"/>
              </a:rPr>
              <a:t>https://www.cde.ca.gov/ta/cr</a:t>
            </a:r>
            <a:endParaRPr lang="en-US" sz="2400" dirty="0">
              <a:cs typeface="Arial"/>
            </a:endParaRPr>
          </a:p>
          <a:p>
            <a:pPr eaLnBrk="1" fontAlgn="auto" hangingPunct="1">
              <a:spcAft>
                <a:spcPts val="0"/>
              </a:spcAft>
              <a:buFont typeface="Arial"/>
              <a:buChar char="•"/>
              <a:defRPr/>
            </a:pPr>
            <a:r>
              <a:rPr lang="en-US" sz="2800" dirty="0">
                <a:solidFill>
                  <a:srgbClr val="000000"/>
                </a:solidFill>
              </a:rPr>
              <a:t>Migrant Education Program web page:</a:t>
            </a:r>
            <a:endParaRPr lang="en-US" sz="2800" dirty="0">
              <a:solidFill>
                <a:srgbClr val="000000"/>
              </a:solidFill>
              <a:cs typeface="Arial"/>
            </a:endParaRPr>
          </a:p>
          <a:p>
            <a:pPr lvl="1" eaLnBrk="1" fontAlgn="auto" hangingPunct="1">
              <a:spcAft>
                <a:spcPts val="0"/>
              </a:spcAft>
              <a:buFont typeface="Arial"/>
              <a:buChar char="–"/>
              <a:defRPr/>
            </a:pPr>
            <a:r>
              <a:rPr lang="en-US" sz="2400" dirty="0">
                <a:solidFill>
                  <a:srgbClr val="000000"/>
                </a:solidFill>
                <a:hlinkClick r:id="rId4" tooltip="MEP web page"/>
              </a:rPr>
              <a:t>https://www.cde.ca.gov/sp/me/mt/</a:t>
            </a:r>
            <a:endParaRPr lang="en-US" sz="2400" dirty="0">
              <a:solidFill>
                <a:srgbClr val="000000"/>
              </a:solidFill>
            </a:endParaRPr>
          </a:p>
          <a:p>
            <a:pPr eaLnBrk="1" fontAlgn="auto" hangingPunct="1">
              <a:spcAft>
                <a:spcPts val="0"/>
              </a:spcAft>
              <a:defRPr/>
            </a:pPr>
            <a:r>
              <a:rPr lang="en-US" sz="2800" dirty="0">
                <a:solidFill>
                  <a:srgbClr val="000000"/>
                </a:solidFill>
              </a:rPr>
              <a:t>Migrant Education Program Fiscal Handbook and Allowable Cost Guidebook</a:t>
            </a:r>
            <a:endParaRPr lang="en-US" sz="2800" dirty="0">
              <a:solidFill>
                <a:srgbClr val="000000"/>
              </a:solidFill>
              <a:cs typeface="Arial"/>
            </a:endParaRPr>
          </a:p>
          <a:p>
            <a:pPr lvl="1" eaLnBrk="1" fontAlgn="auto" hangingPunct="1">
              <a:spcAft>
                <a:spcPts val="0"/>
              </a:spcAft>
              <a:buFont typeface="Arial"/>
              <a:buChar char="–"/>
              <a:defRPr/>
            </a:pPr>
            <a:r>
              <a:rPr lang="en-US" sz="2400" dirty="0">
                <a:solidFill>
                  <a:srgbClr val="000000"/>
                </a:solidFill>
                <a:hlinkClick r:id="rId5"/>
              </a:rPr>
              <a:t>https://www.cde.ca.gov/sp/me/mt/funding.asp</a:t>
            </a:r>
            <a:r>
              <a:rPr lang="en-US" sz="2400" dirty="0">
                <a:solidFill>
                  <a:srgbClr val="000000"/>
                </a:solidFill>
              </a:rPr>
              <a:t> </a:t>
            </a:r>
            <a:endParaRPr lang="en-US" sz="2400" dirty="0">
              <a:solidFill>
                <a:srgbClr val="000000"/>
              </a:solidFill>
              <a:cs typeface="Arial"/>
            </a:endParaRPr>
          </a:p>
          <a:p>
            <a:pPr eaLnBrk="1" fontAlgn="auto" hangingPunct="1">
              <a:spcAft>
                <a:spcPts val="0"/>
              </a:spcAft>
              <a:buFont typeface="Arial"/>
              <a:buChar char="•"/>
              <a:defRPr/>
            </a:pPr>
            <a:r>
              <a:rPr lang="en-US" sz="2800" dirty="0">
                <a:solidFill>
                  <a:srgbClr val="000000"/>
                </a:solidFill>
              </a:rPr>
              <a:t>California School Accounting Manual</a:t>
            </a:r>
            <a:endParaRPr lang="en-US" sz="2800" dirty="0">
              <a:solidFill>
                <a:srgbClr val="000000"/>
              </a:solidFill>
              <a:cs typeface="Arial"/>
            </a:endParaRPr>
          </a:p>
          <a:p>
            <a:pPr lvl="1" eaLnBrk="1" fontAlgn="auto" hangingPunct="1">
              <a:spcAft>
                <a:spcPts val="0"/>
              </a:spcAft>
              <a:buFont typeface="Arial"/>
              <a:buChar char="–"/>
              <a:defRPr/>
            </a:pPr>
            <a:r>
              <a:rPr lang="en-US" sz="2400" dirty="0">
                <a:solidFill>
                  <a:srgbClr val="000000"/>
                </a:solidFill>
                <a:hlinkClick r:id="rId6" tooltip="CSAM 2019 edition "/>
              </a:rPr>
              <a:t>https://www.cde.ca.gov/fg/ac/sa/documents/csam2019complete.pdf</a:t>
            </a:r>
            <a:endParaRPr lang="en-US" sz="2400" dirty="0">
              <a:solidFill>
                <a:srgbClr val="000000"/>
              </a:solidFill>
            </a:endParaRPr>
          </a:p>
          <a:p>
            <a:pPr marL="0" indent="0" eaLnBrk="1" fontAlgn="auto" hangingPunct="1">
              <a:spcAft>
                <a:spcPts val="0"/>
              </a:spcAft>
              <a:buFontTx/>
              <a:buNone/>
              <a:defRPr/>
            </a:pPr>
            <a:endParaRPr lang="en-US" dirty="0"/>
          </a:p>
        </p:txBody>
      </p:sp>
      <p:sp>
        <p:nvSpPr>
          <p:cNvPr id="138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Bef>
                <a:spcPct val="0"/>
              </a:spcBef>
              <a:spcAft>
                <a:spcPct val="0"/>
              </a:spcAft>
              <a:buFontTx/>
              <a:buNone/>
            </a:pPr>
            <a:fld id="{F57325BB-6CB5-4AE4-92E1-5B8061CDC123}" type="slidenum">
              <a:rPr lang="en-US" altLang="en-US" sz="1400" smtClean="0">
                <a:solidFill>
                  <a:srgbClr val="000000"/>
                </a:solidFill>
              </a:rPr>
              <a:pPr fontAlgn="base">
                <a:spcBef>
                  <a:spcPct val="0"/>
                </a:spcBef>
                <a:spcAft>
                  <a:spcPct val="0"/>
                </a:spcAft>
                <a:buFontTx/>
                <a:buNone/>
              </a:pPr>
              <a:t>61</a:t>
            </a:fld>
            <a:endParaRPr lang="en-US" altLang="en-US" sz="1400" dirty="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6445-96E4-4EE5-A55A-5DAB8849094B}"/>
              </a:ext>
            </a:extLst>
          </p:cNvPr>
          <p:cNvSpPr>
            <a:spLocks noGrp="1"/>
          </p:cNvSpPr>
          <p:nvPr>
            <p:ph type="title"/>
          </p:nvPr>
        </p:nvSpPr>
        <p:spPr>
          <a:xfrm>
            <a:off x="777922" y="227013"/>
            <a:ext cx="8229600" cy="1143000"/>
          </a:xfrm>
        </p:spPr>
        <p:txBody>
          <a:bodyPr/>
          <a:lstStyle/>
          <a:p>
            <a:r>
              <a:rPr lang="en-US" dirty="0">
                <a:effectLst>
                  <a:outerShdw blurRad="38100" dist="38100" dir="2700000" algn="tl">
                    <a:srgbClr val="000000">
                      <a:alpha val="43137"/>
                    </a:srgbClr>
                  </a:outerShdw>
                </a:effectLst>
              </a:rPr>
              <a:t>CDE COVID-19 Resources</a:t>
            </a:r>
          </a:p>
        </p:txBody>
      </p:sp>
      <p:sp>
        <p:nvSpPr>
          <p:cNvPr id="3" name="Content Placeholder 2">
            <a:extLst>
              <a:ext uri="{FF2B5EF4-FFF2-40B4-BE49-F238E27FC236}">
                <a16:creationId xmlns:a16="http://schemas.microsoft.com/office/drawing/2014/main" id="{39D64230-BE76-4A21-A709-4D8A10D1A396}"/>
              </a:ext>
            </a:extLst>
          </p:cNvPr>
          <p:cNvSpPr>
            <a:spLocks noGrp="1"/>
          </p:cNvSpPr>
          <p:nvPr>
            <p:ph idx="1"/>
          </p:nvPr>
        </p:nvSpPr>
        <p:spPr>
          <a:xfrm>
            <a:off x="777922" y="1600200"/>
            <a:ext cx="7908878" cy="4525963"/>
          </a:xfrm>
        </p:spPr>
        <p:txBody>
          <a:bodyPr/>
          <a:lstStyle/>
          <a:p>
            <a:r>
              <a:rPr lang="en-US" sz="2600" dirty="0"/>
              <a:t>Coronavirus Response and School Reopening Guidance web page:</a:t>
            </a:r>
          </a:p>
          <a:p>
            <a:pPr lvl="1"/>
            <a:r>
              <a:rPr lang="en-US" sz="2600" dirty="0">
                <a:hlinkClick r:id="rId3" tooltip="CDE Official COVID-19 web page"/>
              </a:rPr>
              <a:t>https://www.cde.ca.gov/ls/he/hn/coronavirus.asp</a:t>
            </a:r>
            <a:r>
              <a:rPr lang="en-US" sz="2600" dirty="0"/>
              <a:t> </a:t>
            </a:r>
          </a:p>
          <a:p>
            <a:r>
              <a:rPr lang="en-US" sz="2600" dirty="0"/>
              <a:t>Migrant Education Program Frequently Asked Questions – COVID-19 web page:</a:t>
            </a:r>
          </a:p>
          <a:p>
            <a:pPr lvl="1"/>
            <a:r>
              <a:rPr lang="en-US" sz="2600" dirty="0">
                <a:hlinkClick r:id="rId4" tooltip="Migrant Education Program COVID-19 FAQ web page"/>
              </a:rPr>
              <a:t>https://www.cde.ca.gov/sp/me/mt/mepcovidfaq.asp</a:t>
            </a:r>
            <a:r>
              <a:rPr lang="en-US" sz="2600" dirty="0"/>
              <a:t> </a:t>
            </a:r>
          </a:p>
          <a:p>
            <a:r>
              <a:rPr lang="en-US" sz="2600" dirty="0"/>
              <a:t>COVID-19  Relief Funding Summary Sheet:</a:t>
            </a:r>
          </a:p>
          <a:p>
            <a:pPr lvl="1"/>
            <a:r>
              <a:rPr lang="en-US" sz="2600" dirty="0">
                <a:hlinkClick r:id="rId5"/>
              </a:rPr>
              <a:t>https://www.cde.ca.gov/fg/cr/relieffunds.asp</a:t>
            </a:r>
            <a:endParaRPr lang="en-US" sz="2600" dirty="0"/>
          </a:p>
          <a:p>
            <a:pPr marL="457200" lvl="1" indent="0">
              <a:buNone/>
            </a:pPr>
            <a:endParaRPr lang="en-US" sz="2600" dirty="0"/>
          </a:p>
        </p:txBody>
      </p:sp>
      <p:sp>
        <p:nvSpPr>
          <p:cNvPr id="5" name="Slide Number Placeholder 4">
            <a:extLst>
              <a:ext uri="{FF2B5EF4-FFF2-40B4-BE49-F238E27FC236}">
                <a16:creationId xmlns:a16="http://schemas.microsoft.com/office/drawing/2014/main" id="{1255884C-EBBE-45C7-949C-0EAC60898DA6}"/>
              </a:ext>
            </a:extLst>
          </p:cNvPr>
          <p:cNvSpPr>
            <a:spLocks noGrp="1"/>
          </p:cNvSpPr>
          <p:nvPr>
            <p:ph type="sldNum" sz="quarter" idx="12"/>
          </p:nvPr>
        </p:nvSpPr>
        <p:spPr/>
        <p:txBody>
          <a:bodyPr/>
          <a:lstStyle/>
          <a:p>
            <a:pPr>
              <a:defRPr/>
            </a:pPr>
            <a:fld id="{B376D398-84E4-4C17-8D9B-60312569821E}" type="slidenum">
              <a:rPr lang="en-US" smtClean="0"/>
              <a:pPr>
                <a:defRPr/>
              </a:pPr>
              <a:t>62</a:t>
            </a:fld>
            <a:endParaRPr lang="en-US" dirty="0"/>
          </a:p>
        </p:txBody>
      </p:sp>
    </p:spTree>
    <p:extLst>
      <p:ext uri="{BB962C8B-B14F-4D97-AF65-F5344CB8AC3E}">
        <p14:creationId xmlns:p14="http://schemas.microsoft.com/office/powerpoint/2010/main" val="774528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DDA8D4-4126-437B-A243-5BDFEFDFECE1}"/>
              </a:ext>
            </a:extLst>
          </p:cNvPr>
          <p:cNvSpPr>
            <a:spLocks noGrp="1"/>
          </p:cNvSpPr>
          <p:nvPr>
            <p:ph type="title"/>
          </p:nvPr>
        </p:nvSpPr>
        <p:spPr>
          <a:xfrm>
            <a:off x="979714" y="1683372"/>
            <a:ext cx="7184571" cy="1143000"/>
          </a:xfrm>
        </p:spPr>
        <p:txBody>
          <a:bodyPr/>
          <a:lstStyle/>
          <a:p>
            <a:r>
              <a:rPr lang="en-US" dirty="0"/>
              <a:t>Questions?</a:t>
            </a:r>
          </a:p>
        </p:txBody>
      </p:sp>
      <p:sp>
        <p:nvSpPr>
          <p:cNvPr id="6" name="Slide Number Placeholder 5">
            <a:extLst>
              <a:ext uri="{FF2B5EF4-FFF2-40B4-BE49-F238E27FC236}">
                <a16:creationId xmlns:a16="http://schemas.microsoft.com/office/drawing/2014/main" id="{F053C472-BBF4-4F42-B387-FA1A7FEFBDBD}"/>
              </a:ext>
            </a:extLst>
          </p:cNvPr>
          <p:cNvSpPr>
            <a:spLocks noGrp="1"/>
          </p:cNvSpPr>
          <p:nvPr>
            <p:ph type="sldNum" sz="quarter" idx="12"/>
          </p:nvPr>
        </p:nvSpPr>
        <p:spPr/>
        <p:txBody>
          <a:bodyPr/>
          <a:lstStyle/>
          <a:p>
            <a:pPr>
              <a:defRPr/>
            </a:pPr>
            <a:fld id="{B8F5A9BF-7970-4DDC-B762-E220DC7AF9E3}" type="slidenum">
              <a:rPr lang="en-US" smtClean="0"/>
              <a:pPr>
                <a:defRPr/>
              </a:pPr>
              <a:t>63</a:t>
            </a:fld>
            <a:endParaRPr lang="en-US" dirty="0"/>
          </a:p>
        </p:txBody>
      </p:sp>
      <p:pic>
        <p:nvPicPr>
          <p:cNvPr id="9" name="Picture 8" descr="Several blue question marks on a white background, all of various sizes.  ">
            <a:extLst>
              <a:ext uri="{FF2B5EF4-FFF2-40B4-BE49-F238E27FC236}">
                <a16:creationId xmlns:a16="http://schemas.microsoft.com/office/drawing/2014/main" id="{90583100-6B09-4891-9CD9-7D922F51C03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17820" y="3167566"/>
            <a:ext cx="3508357" cy="2635165"/>
          </a:xfrm>
          <a:prstGeom prst="rect">
            <a:avLst/>
          </a:prstGeom>
        </p:spPr>
      </p:pic>
    </p:spTree>
    <p:extLst>
      <p:ext uri="{BB962C8B-B14F-4D97-AF65-F5344CB8AC3E}">
        <p14:creationId xmlns:p14="http://schemas.microsoft.com/office/powerpoint/2010/main" val="25140614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3"/>
          <p:cNvSpPr>
            <a:spLocks noGrp="1"/>
          </p:cNvSpPr>
          <p:nvPr>
            <p:ph type="title"/>
          </p:nvPr>
        </p:nvSpPr>
        <p:spPr>
          <a:xfrm>
            <a:off x="457200" y="360363"/>
            <a:ext cx="8229600" cy="1143000"/>
          </a:xfrm>
        </p:spPr>
        <p:txBody>
          <a:bodyPr/>
          <a:lstStyle/>
          <a:p>
            <a:pPr eaLnBrk="1" hangingPunct="1">
              <a:defRPr/>
            </a:pPr>
            <a:r>
              <a:rPr lang="en-US" altLang="en-US" dirty="0">
                <a:effectLst>
                  <a:outerShdw blurRad="38100" dist="38100" dir="2700000" algn="tl">
                    <a:srgbClr val="000000">
                      <a:alpha val="43137"/>
                    </a:srgbClr>
                  </a:outerShdw>
                </a:effectLst>
              </a:rPr>
              <a:t>Thank you!</a:t>
            </a:r>
          </a:p>
        </p:txBody>
      </p:sp>
      <p:sp>
        <p:nvSpPr>
          <p:cNvPr id="140291" name="Content Placeholder 4"/>
          <p:cNvSpPr>
            <a:spLocks noGrp="1"/>
          </p:cNvSpPr>
          <p:nvPr>
            <p:ph idx="1"/>
          </p:nvPr>
        </p:nvSpPr>
        <p:spPr/>
        <p:txBody>
          <a:bodyPr/>
          <a:lstStyle/>
          <a:p>
            <a:pPr marL="0" indent="0" algn="ctr" eaLnBrk="1" hangingPunct="1">
              <a:buFont typeface="Arial" panose="020B0604020202020204" pitchFamily="34" charset="0"/>
              <a:buNone/>
            </a:pPr>
            <a:endParaRPr lang="en-US" altLang="en-US" i="1" dirty="0"/>
          </a:p>
          <a:p>
            <a:pPr marL="0" indent="0" algn="ctr" eaLnBrk="1" hangingPunct="1">
              <a:spcBef>
                <a:spcPct val="0"/>
              </a:spcBef>
              <a:buFont typeface="Arial" panose="020B0604020202020204" pitchFamily="34" charset="0"/>
              <a:buNone/>
            </a:pPr>
            <a:r>
              <a:rPr lang="en-US" altLang="en-US" i="1" dirty="0"/>
              <a:t>Alone we can do so little; </a:t>
            </a:r>
          </a:p>
          <a:p>
            <a:pPr marL="0" indent="0" algn="ctr" eaLnBrk="1" hangingPunct="1">
              <a:spcBef>
                <a:spcPct val="0"/>
              </a:spcBef>
              <a:buFont typeface="Arial" panose="020B0604020202020204" pitchFamily="34" charset="0"/>
              <a:buNone/>
            </a:pPr>
            <a:r>
              <a:rPr lang="en-US" altLang="en-US" i="1" dirty="0"/>
              <a:t>together we can do so much.</a:t>
            </a:r>
            <a:br>
              <a:rPr lang="en-US" altLang="en-US" i="1" dirty="0"/>
            </a:br>
            <a:r>
              <a:rPr lang="en-US" altLang="en-US" sz="2800" i="1" dirty="0"/>
              <a:t>-</a:t>
            </a:r>
            <a:r>
              <a:rPr lang="en-US" altLang="en-US" sz="2800" dirty="0"/>
              <a:t>Helen Keller</a:t>
            </a:r>
          </a:p>
          <a:p>
            <a:pPr marL="0" indent="0" algn="ctr" eaLnBrk="1" hangingPunct="1">
              <a:buFont typeface="Arial" panose="020B0604020202020204" pitchFamily="34" charset="0"/>
              <a:buNone/>
            </a:pPr>
            <a:endParaRPr lang="en-US" altLang="en-US" dirty="0"/>
          </a:p>
          <a:p>
            <a:pPr marL="0" indent="0" algn="ctr" eaLnBrk="1" hangingPunct="1">
              <a:spcBef>
                <a:spcPct val="0"/>
              </a:spcBef>
              <a:buFont typeface="Arial" panose="020B0604020202020204" pitchFamily="34" charset="0"/>
              <a:buNone/>
            </a:pPr>
            <a:r>
              <a:rPr lang="en-US" altLang="en-US" sz="2800" b="1" dirty="0"/>
              <a:t>Austin McKeever</a:t>
            </a:r>
          </a:p>
          <a:p>
            <a:pPr marL="0" indent="0" algn="ctr" eaLnBrk="1" hangingPunct="1">
              <a:spcBef>
                <a:spcPct val="0"/>
              </a:spcBef>
              <a:buFont typeface="Arial" panose="020B0604020202020204" pitchFamily="34" charset="0"/>
              <a:buNone/>
            </a:pPr>
            <a:r>
              <a:rPr lang="en-US" altLang="en-US" sz="2800" dirty="0"/>
              <a:t>Education Programs Consultant</a:t>
            </a:r>
          </a:p>
          <a:p>
            <a:pPr marL="0" indent="0" algn="ctr" eaLnBrk="1" hangingPunct="1">
              <a:spcBef>
                <a:spcPct val="0"/>
              </a:spcBef>
              <a:buFont typeface="Arial" panose="020B0604020202020204" pitchFamily="34" charset="0"/>
              <a:buNone/>
            </a:pPr>
            <a:r>
              <a:rPr lang="en-US" altLang="en-US" sz="2800" dirty="0"/>
              <a:t>Technical Assistance and Monitoring Office </a:t>
            </a:r>
          </a:p>
          <a:p>
            <a:pPr marL="0" indent="0" algn="ctr" eaLnBrk="1" hangingPunct="1">
              <a:spcBef>
                <a:spcPct val="0"/>
              </a:spcBef>
              <a:buFont typeface="Arial" panose="020B0604020202020204" pitchFamily="34" charset="0"/>
              <a:buNone/>
            </a:pPr>
            <a:r>
              <a:rPr lang="en-US" altLang="en-US" sz="2800" dirty="0"/>
              <a:t>amckeever@cde.ca.gov</a:t>
            </a:r>
          </a:p>
        </p:txBody>
      </p:sp>
      <p:sp>
        <p:nvSpPr>
          <p:cNvPr id="3" name="Slide Number Placeholder 2"/>
          <p:cNvSpPr>
            <a:spLocks noGrp="1"/>
          </p:cNvSpPr>
          <p:nvPr>
            <p:ph type="sldNum" sz="quarter" idx="12"/>
          </p:nvPr>
        </p:nvSpPr>
        <p:spPr/>
        <p:txBody>
          <a:bodyPr/>
          <a:lstStyle/>
          <a:p>
            <a:pPr>
              <a:defRPr/>
            </a:pPr>
            <a:fld id="{30CA393A-5D98-42A3-ACF1-6548CE00A4AA}" type="slidenum">
              <a:rPr lang="en-US"/>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59E3-2BAF-4785-9CC2-9923A5E902BD}"/>
              </a:ext>
            </a:extLst>
          </p:cNvPr>
          <p:cNvSpPr>
            <a:spLocks noGrp="1"/>
          </p:cNvSpPr>
          <p:nvPr>
            <p:ph type="title"/>
          </p:nvPr>
        </p:nvSpPr>
        <p:spPr>
          <a:xfrm>
            <a:off x="648268" y="260124"/>
            <a:ext cx="8229600" cy="1143000"/>
          </a:xfrm>
        </p:spPr>
        <p:txBody>
          <a:bodyPr/>
          <a:lstStyle/>
          <a:p>
            <a:r>
              <a:rPr lang="en-US" dirty="0"/>
              <a:t>Long description for Slide 27</a:t>
            </a:r>
          </a:p>
        </p:txBody>
      </p:sp>
      <p:sp>
        <p:nvSpPr>
          <p:cNvPr id="3" name="Content Placeholder 2">
            <a:extLst>
              <a:ext uri="{FF2B5EF4-FFF2-40B4-BE49-F238E27FC236}">
                <a16:creationId xmlns:a16="http://schemas.microsoft.com/office/drawing/2014/main" id="{CA2BB88A-2A13-45D6-BF7D-0456FD078F0A}"/>
              </a:ext>
            </a:extLst>
          </p:cNvPr>
          <p:cNvSpPr>
            <a:spLocks noGrp="1"/>
          </p:cNvSpPr>
          <p:nvPr>
            <p:ph idx="1"/>
          </p:nvPr>
        </p:nvSpPr>
        <p:spPr>
          <a:xfrm>
            <a:off x="648268" y="1723029"/>
            <a:ext cx="8229600" cy="4525963"/>
          </a:xfrm>
        </p:spPr>
        <p:txBody>
          <a:bodyPr/>
          <a:lstStyle/>
          <a:p>
            <a:pPr marL="0" indent="0">
              <a:buNone/>
            </a:pPr>
            <a:r>
              <a:rPr lang="en-US" sz="2400" dirty="0">
                <a:hlinkClick r:id="rId2" action="ppaction://hlinksldjump"/>
              </a:rPr>
              <a:t>Link to original slide</a:t>
            </a:r>
            <a:endParaRPr lang="en-US" sz="2400" dirty="0"/>
          </a:p>
          <a:p>
            <a:pPr marL="0" indent="0">
              <a:buNone/>
            </a:pPr>
            <a:r>
              <a:rPr lang="en-US" sz="2400" dirty="0"/>
              <a:t>Graphic explaining federal funding sources from least restrictive to most restrictive. Each source is represented by a step in a staircase going up from left to right with the highest step on the right being the most restrictive. In order of least restrictive to most restrictive, the sources in each step are: LCFF Funds--For all students; Title I Funds--For qualified students, including ELs; Title III EL 4203--For students identified as EL only; Title III Immigrant 4201--For students identified as immigrant only; Title I, Part C, Migrant--For students identified as migrant only.</a:t>
            </a:r>
          </a:p>
          <a:p>
            <a:endParaRPr lang="en-US" dirty="0"/>
          </a:p>
        </p:txBody>
      </p:sp>
      <p:sp>
        <p:nvSpPr>
          <p:cNvPr id="5" name="Slide Number Placeholder 4">
            <a:extLst>
              <a:ext uri="{FF2B5EF4-FFF2-40B4-BE49-F238E27FC236}">
                <a16:creationId xmlns:a16="http://schemas.microsoft.com/office/drawing/2014/main" id="{5BF3705F-6FA2-4520-9FB6-9933D8FA75AB}"/>
              </a:ext>
            </a:extLst>
          </p:cNvPr>
          <p:cNvSpPr>
            <a:spLocks noGrp="1"/>
          </p:cNvSpPr>
          <p:nvPr>
            <p:ph type="sldNum" sz="quarter" idx="12"/>
          </p:nvPr>
        </p:nvSpPr>
        <p:spPr/>
        <p:txBody>
          <a:bodyPr/>
          <a:lstStyle/>
          <a:p>
            <a:pPr>
              <a:defRPr/>
            </a:pPr>
            <a:fld id="{B376D398-84E4-4C17-8D9B-60312569821E}" type="slidenum">
              <a:rPr lang="en-US" smtClean="0"/>
              <a:pPr>
                <a:defRPr/>
              </a:pPr>
              <a:t>65</a:t>
            </a:fld>
            <a:endParaRPr lang="en-US" dirty="0"/>
          </a:p>
        </p:txBody>
      </p:sp>
    </p:spTree>
    <p:extLst>
      <p:ext uri="{BB962C8B-B14F-4D97-AF65-F5344CB8AC3E}">
        <p14:creationId xmlns:p14="http://schemas.microsoft.com/office/powerpoint/2010/main" val="2911990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59E3-2BAF-4785-9CC2-9923A5E902BD}"/>
              </a:ext>
            </a:extLst>
          </p:cNvPr>
          <p:cNvSpPr>
            <a:spLocks noGrp="1"/>
          </p:cNvSpPr>
          <p:nvPr>
            <p:ph type="title"/>
          </p:nvPr>
        </p:nvSpPr>
        <p:spPr>
          <a:xfrm>
            <a:off x="648268" y="245609"/>
            <a:ext cx="8229600" cy="1143000"/>
          </a:xfrm>
        </p:spPr>
        <p:txBody>
          <a:bodyPr/>
          <a:lstStyle/>
          <a:p>
            <a:r>
              <a:rPr lang="en-US" dirty="0"/>
              <a:t>Long description for Slide 59</a:t>
            </a:r>
          </a:p>
        </p:txBody>
      </p:sp>
      <p:sp>
        <p:nvSpPr>
          <p:cNvPr id="3" name="Content Placeholder 2">
            <a:extLst>
              <a:ext uri="{FF2B5EF4-FFF2-40B4-BE49-F238E27FC236}">
                <a16:creationId xmlns:a16="http://schemas.microsoft.com/office/drawing/2014/main" id="{CA2BB88A-2A13-45D6-BF7D-0456FD078F0A}"/>
              </a:ext>
            </a:extLst>
          </p:cNvPr>
          <p:cNvSpPr>
            <a:spLocks noGrp="1"/>
          </p:cNvSpPr>
          <p:nvPr>
            <p:ph idx="1"/>
          </p:nvPr>
        </p:nvSpPr>
        <p:spPr>
          <a:xfrm>
            <a:off x="648268" y="1723029"/>
            <a:ext cx="8229600" cy="4525963"/>
          </a:xfrm>
        </p:spPr>
        <p:txBody>
          <a:bodyPr/>
          <a:lstStyle/>
          <a:p>
            <a:pPr marL="0" indent="0">
              <a:buNone/>
            </a:pPr>
            <a:r>
              <a:rPr lang="en-US" sz="2400" dirty="0">
                <a:hlinkClick r:id="rId2" action="ppaction://hlinksldjump"/>
              </a:rPr>
              <a:t>Link to original slide</a:t>
            </a:r>
            <a:endParaRPr lang="en-US" sz="2400" dirty="0"/>
          </a:p>
          <a:p>
            <a:pPr marL="0" indent="0">
              <a:buNone/>
            </a:pPr>
            <a:r>
              <a:rPr lang="en-US" sz="2400" dirty="0"/>
              <a:t>Screenshot of electronic file folders in Windows Explorer, one file folder for each of the 15 ME Instrument Items. The file folders are titled ME 01 through ME 15. In this example, the Date Modified column for all 15 file folders is 7/13/2018 </a:t>
            </a:r>
            <a:r>
              <a:rPr lang="en-US" sz="2400" dirty="0" err="1"/>
              <a:t>9:26AM</a:t>
            </a:r>
            <a:r>
              <a:rPr lang="en-US" sz="2400" dirty="0"/>
              <a:t>. The Type column describes what type of file it is. In this example, the Type is File folder. Both the Date Modified and Type columns are automatically generated by Windows Explorer and cannot be directly edited by the Windows user.</a:t>
            </a:r>
          </a:p>
          <a:p>
            <a:endParaRPr lang="en-US" sz="2400" dirty="0"/>
          </a:p>
        </p:txBody>
      </p:sp>
      <p:sp>
        <p:nvSpPr>
          <p:cNvPr id="5" name="Slide Number Placeholder 4">
            <a:extLst>
              <a:ext uri="{FF2B5EF4-FFF2-40B4-BE49-F238E27FC236}">
                <a16:creationId xmlns:a16="http://schemas.microsoft.com/office/drawing/2014/main" id="{5BF3705F-6FA2-4520-9FB6-9933D8FA75AB}"/>
              </a:ext>
            </a:extLst>
          </p:cNvPr>
          <p:cNvSpPr>
            <a:spLocks noGrp="1"/>
          </p:cNvSpPr>
          <p:nvPr>
            <p:ph type="sldNum" sz="quarter" idx="12"/>
          </p:nvPr>
        </p:nvSpPr>
        <p:spPr/>
        <p:txBody>
          <a:bodyPr/>
          <a:lstStyle/>
          <a:p>
            <a:pPr>
              <a:defRPr/>
            </a:pPr>
            <a:fld id="{B376D398-84E4-4C17-8D9B-60312569821E}" type="slidenum">
              <a:rPr lang="en-US" smtClean="0"/>
              <a:pPr>
                <a:defRPr/>
              </a:pPr>
              <a:t>66</a:t>
            </a:fld>
            <a:endParaRPr lang="en-US" dirty="0"/>
          </a:p>
        </p:txBody>
      </p:sp>
    </p:spTree>
    <p:extLst>
      <p:ext uri="{BB962C8B-B14F-4D97-AF65-F5344CB8AC3E}">
        <p14:creationId xmlns:p14="http://schemas.microsoft.com/office/powerpoint/2010/main" val="3898476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59E3-2BAF-4785-9CC2-9923A5E902BD}"/>
              </a:ext>
            </a:extLst>
          </p:cNvPr>
          <p:cNvSpPr>
            <a:spLocks noGrp="1"/>
          </p:cNvSpPr>
          <p:nvPr>
            <p:ph type="title"/>
          </p:nvPr>
        </p:nvSpPr>
        <p:spPr>
          <a:xfrm>
            <a:off x="791029" y="274638"/>
            <a:ext cx="8229600" cy="1143000"/>
          </a:xfrm>
        </p:spPr>
        <p:txBody>
          <a:bodyPr/>
          <a:lstStyle/>
          <a:p>
            <a:r>
              <a:rPr lang="en-US" dirty="0"/>
              <a:t>Long description for Slide 60</a:t>
            </a:r>
          </a:p>
        </p:txBody>
      </p:sp>
      <p:sp>
        <p:nvSpPr>
          <p:cNvPr id="3" name="Content Placeholder 2">
            <a:extLst>
              <a:ext uri="{FF2B5EF4-FFF2-40B4-BE49-F238E27FC236}">
                <a16:creationId xmlns:a16="http://schemas.microsoft.com/office/drawing/2014/main" id="{CA2BB88A-2A13-45D6-BF7D-0456FD078F0A}"/>
              </a:ext>
            </a:extLst>
          </p:cNvPr>
          <p:cNvSpPr>
            <a:spLocks noGrp="1"/>
          </p:cNvSpPr>
          <p:nvPr>
            <p:ph idx="1"/>
          </p:nvPr>
        </p:nvSpPr>
        <p:spPr>
          <a:xfrm>
            <a:off x="648268" y="1723029"/>
            <a:ext cx="8229600" cy="4525963"/>
          </a:xfrm>
        </p:spPr>
        <p:txBody>
          <a:bodyPr/>
          <a:lstStyle/>
          <a:p>
            <a:pPr marL="0" indent="0">
              <a:buNone/>
            </a:pPr>
            <a:r>
              <a:rPr lang="en-US" sz="2400" dirty="0">
                <a:hlinkClick r:id="rId2" action="ppaction://hlinksldjump"/>
              </a:rPr>
              <a:t>Link to original slide</a:t>
            </a:r>
            <a:endParaRPr lang="en-US" sz="2400" dirty="0"/>
          </a:p>
          <a:p>
            <a:pPr marL="0" indent="0">
              <a:buNone/>
            </a:pPr>
            <a:r>
              <a:rPr lang="en-US" sz="2400" dirty="0"/>
              <a:t>Screenshot of an electronic file folder titled ME 11. The Date Modified is 7/13/2018 </a:t>
            </a:r>
            <a:r>
              <a:rPr lang="en-US" sz="2400" dirty="0" err="1"/>
              <a:t>9:30AM</a:t>
            </a:r>
            <a:r>
              <a:rPr lang="en-US" sz="2400" dirty="0"/>
              <a:t> and the Type is File folder.  Inside the file folder are the following file titles: ME 11 Credential J.Almendra.pdf, ME 11 Credential R. Ajo.pdf, ME 11 PreK Cert A. Fresa.pdf, ME 11 PreK Cert </a:t>
            </a:r>
          </a:p>
          <a:p>
            <a:pPr marL="0" indent="0">
              <a:buNone/>
            </a:pPr>
            <a:r>
              <a:rPr lang="en-US" sz="2400" dirty="0"/>
              <a:t>C. Lechuga.pdf, ME 11 PreK Cert M. Uva.pdf, ME 11 </a:t>
            </a:r>
            <a:r>
              <a:rPr lang="en-US" sz="2400" dirty="0" err="1"/>
              <a:t>Tomate</a:t>
            </a:r>
            <a:r>
              <a:rPr lang="en-US" sz="2400" dirty="0"/>
              <a:t> ES Roster Summer.pdf, ME 11 </a:t>
            </a:r>
            <a:r>
              <a:rPr lang="en-US" sz="2400" dirty="0" err="1"/>
              <a:t>Tomate</a:t>
            </a:r>
            <a:r>
              <a:rPr lang="en-US" sz="2400" dirty="0"/>
              <a:t> ES Roster RegYr.pdf, ME 11 </a:t>
            </a:r>
            <a:r>
              <a:rPr lang="en-US" sz="2400" dirty="0" err="1"/>
              <a:t>Tomate</a:t>
            </a:r>
            <a:r>
              <a:rPr lang="en-US" sz="2400" dirty="0"/>
              <a:t> MS Roster Summer.pdf, and ME 11 </a:t>
            </a:r>
            <a:r>
              <a:rPr lang="en-US" sz="2400" dirty="0" err="1"/>
              <a:t>Tomate</a:t>
            </a:r>
            <a:r>
              <a:rPr lang="en-US" sz="2400" dirty="0"/>
              <a:t> HS Roster Summer.pdf.</a:t>
            </a:r>
          </a:p>
          <a:p>
            <a:pPr marL="0" indent="0">
              <a:buNone/>
            </a:pPr>
            <a:endParaRPr lang="en-US" sz="2400" dirty="0"/>
          </a:p>
          <a:p>
            <a:pPr marL="0" indent="0">
              <a:buNone/>
            </a:pPr>
            <a:endParaRPr lang="en-US" sz="2400" dirty="0"/>
          </a:p>
          <a:p>
            <a:endParaRPr lang="en-US" dirty="0"/>
          </a:p>
        </p:txBody>
      </p:sp>
      <p:sp>
        <p:nvSpPr>
          <p:cNvPr id="5" name="Slide Number Placeholder 4">
            <a:extLst>
              <a:ext uri="{FF2B5EF4-FFF2-40B4-BE49-F238E27FC236}">
                <a16:creationId xmlns:a16="http://schemas.microsoft.com/office/drawing/2014/main" id="{5BF3705F-6FA2-4520-9FB6-9933D8FA75AB}"/>
              </a:ext>
            </a:extLst>
          </p:cNvPr>
          <p:cNvSpPr>
            <a:spLocks noGrp="1"/>
          </p:cNvSpPr>
          <p:nvPr>
            <p:ph type="sldNum" sz="quarter" idx="12"/>
          </p:nvPr>
        </p:nvSpPr>
        <p:spPr/>
        <p:txBody>
          <a:bodyPr/>
          <a:lstStyle/>
          <a:p>
            <a:pPr>
              <a:defRPr/>
            </a:pPr>
            <a:fld id="{B376D398-84E4-4C17-8D9B-60312569821E}" type="slidenum">
              <a:rPr lang="en-US" smtClean="0"/>
              <a:pPr>
                <a:defRPr/>
              </a:pPr>
              <a:t>67</a:t>
            </a:fld>
            <a:endParaRPr lang="en-US" dirty="0"/>
          </a:p>
        </p:txBody>
      </p:sp>
    </p:spTree>
    <p:extLst>
      <p:ext uri="{BB962C8B-B14F-4D97-AF65-F5344CB8AC3E}">
        <p14:creationId xmlns:p14="http://schemas.microsoft.com/office/powerpoint/2010/main" val="71105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75" y="274638"/>
            <a:ext cx="7207250" cy="11430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Migrant Education Instrument</a:t>
            </a:r>
          </a:p>
        </p:txBody>
      </p:sp>
      <p:sp>
        <p:nvSpPr>
          <p:cNvPr id="3" name="Content Placeholder 2"/>
          <p:cNvSpPr>
            <a:spLocks noGrp="1"/>
          </p:cNvSpPr>
          <p:nvPr>
            <p:ph idx="1"/>
          </p:nvPr>
        </p:nvSpPr>
        <p:spPr>
          <a:xfrm>
            <a:off x="517525" y="1624013"/>
            <a:ext cx="8294688" cy="4525962"/>
          </a:xfrm>
        </p:spPr>
        <p:txBody>
          <a:bodyPr rtlCol="0">
            <a:normAutofit/>
          </a:bodyPr>
          <a:lstStyle/>
          <a:p>
            <a:pPr eaLnBrk="1" fontAlgn="auto" hangingPunct="1">
              <a:spcAft>
                <a:spcPts val="0"/>
              </a:spcAft>
              <a:buFont typeface="Arial"/>
              <a:buChar char="•"/>
              <a:defRPr/>
            </a:pPr>
            <a:r>
              <a:rPr lang="en-US" dirty="0"/>
              <a:t>A link to the ME FPM instrument can be found on the California Department of Education (CDE) Compliance Monitoring web page: </a:t>
            </a:r>
            <a:r>
              <a:rPr lang="en-US" dirty="0">
                <a:hlinkClick r:id="rId3"/>
              </a:rPr>
              <a:t>https://www.cde.ca.gov/ta/cr/</a:t>
            </a:r>
            <a:r>
              <a:rPr lang="en-US" dirty="0"/>
              <a:t> </a:t>
            </a:r>
          </a:p>
          <a:p>
            <a:pPr eaLnBrk="1" fontAlgn="auto" hangingPunct="1">
              <a:spcAft>
                <a:spcPts val="0"/>
              </a:spcAft>
              <a:buFont typeface="Arial"/>
              <a:buChar char="•"/>
              <a:defRPr/>
            </a:pPr>
            <a:endParaRPr lang="en-US" dirty="0"/>
          </a:p>
        </p:txBody>
      </p:sp>
      <p:sp>
        <p:nvSpPr>
          <p:cNvPr id="4" name="Slide Number Placeholder 3"/>
          <p:cNvSpPr>
            <a:spLocks noGrp="1"/>
          </p:cNvSpPr>
          <p:nvPr>
            <p:ph type="sldNum" sz="quarter" idx="12"/>
          </p:nvPr>
        </p:nvSpPr>
        <p:spPr/>
        <p:txBody>
          <a:bodyPr/>
          <a:lstStyle/>
          <a:p>
            <a:pPr>
              <a:defRPr/>
            </a:pPr>
            <a:fld id="{DBEDFB36-25FA-4F36-81F8-BF0DCA8A941D}" type="slidenum">
              <a:rPr lang="en-US" altLang="en-US"/>
              <a:pPr>
                <a:defRPr/>
              </a:pPr>
              <a:t>7</a:t>
            </a:fld>
            <a:endParaRPr lang="en-US" alt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49613" y="3735388"/>
            <a:ext cx="2830512" cy="29860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763" y="373063"/>
            <a:ext cx="6858000" cy="1066800"/>
          </a:xfrm>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Dimensions</a:t>
            </a:r>
          </a:p>
        </p:txBody>
      </p:sp>
      <p:sp>
        <p:nvSpPr>
          <p:cNvPr id="33795" name="Content Placeholder 2"/>
          <p:cNvSpPr>
            <a:spLocks noGrp="1"/>
          </p:cNvSpPr>
          <p:nvPr>
            <p:ph idx="1"/>
          </p:nvPr>
        </p:nvSpPr>
        <p:spPr>
          <a:xfrm>
            <a:off x="719138" y="1700213"/>
            <a:ext cx="8224837" cy="5021262"/>
          </a:xfrm>
        </p:spPr>
        <p:txBody>
          <a:bodyPr/>
          <a:lstStyle/>
          <a:p>
            <a:pPr marL="0" indent="0" eaLnBrk="1" hangingPunct="1">
              <a:buFont typeface="Arial" panose="020B0604020202020204" pitchFamily="34" charset="0"/>
              <a:buNone/>
            </a:pPr>
            <a:r>
              <a:rPr lang="en-US" altLang="en-US" sz="2800" dirty="0"/>
              <a:t>There are seven Dimensions:</a:t>
            </a:r>
          </a:p>
          <a:p>
            <a:pPr marL="1028700" lvl="1" indent="-571500" eaLnBrk="1" hangingPunct="1">
              <a:buFont typeface="Calibri" panose="020F0502020204030204" pitchFamily="34" charset="0"/>
              <a:buAutoNum type="romanUcPeriod"/>
            </a:pPr>
            <a:r>
              <a:rPr lang="en-US" altLang="en-US" dirty="0"/>
              <a:t>Involvement</a:t>
            </a:r>
          </a:p>
          <a:p>
            <a:pPr marL="1028700" lvl="1" indent="-571500" eaLnBrk="1" hangingPunct="1">
              <a:buFont typeface="Calibri" panose="020F0502020204030204" pitchFamily="34" charset="0"/>
              <a:buAutoNum type="romanUcPeriod"/>
            </a:pPr>
            <a:r>
              <a:rPr lang="en-US" altLang="en-US" dirty="0"/>
              <a:t>Governance and Administration</a:t>
            </a:r>
          </a:p>
          <a:p>
            <a:pPr marL="1028700" lvl="1" indent="-571500" eaLnBrk="1" hangingPunct="1">
              <a:buFont typeface="Calibri" panose="020F0502020204030204" pitchFamily="34" charset="0"/>
              <a:buAutoNum type="romanUcPeriod"/>
            </a:pPr>
            <a:r>
              <a:rPr lang="en-US" altLang="en-US" dirty="0"/>
              <a:t>Funding</a:t>
            </a:r>
          </a:p>
          <a:p>
            <a:pPr marL="1028700" lvl="1" indent="-571500" eaLnBrk="1" hangingPunct="1">
              <a:buFont typeface="Calibri" panose="020F0502020204030204" pitchFamily="34" charset="0"/>
              <a:buAutoNum type="romanUcPeriod"/>
            </a:pPr>
            <a:r>
              <a:rPr lang="en-US" altLang="en-US" dirty="0"/>
              <a:t>Standards, Assessment and Accountability</a:t>
            </a:r>
          </a:p>
          <a:p>
            <a:pPr marL="1028700" lvl="1" indent="-571500" eaLnBrk="1" hangingPunct="1">
              <a:buFont typeface="Calibri" panose="020F0502020204030204" pitchFamily="34" charset="0"/>
              <a:buAutoNum type="romanUcPeriod"/>
            </a:pPr>
            <a:r>
              <a:rPr lang="en-US" altLang="en-US" dirty="0"/>
              <a:t>Staffing and Professional Development</a:t>
            </a:r>
          </a:p>
          <a:p>
            <a:pPr marL="1028700" lvl="1" indent="-571500" eaLnBrk="1" hangingPunct="1">
              <a:buFont typeface="Calibri" panose="020F0502020204030204" pitchFamily="34" charset="0"/>
              <a:buAutoNum type="romanUcPeriod"/>
            </a:pPr>
            <a:r>
              <a:rPr lang="en-US" altLang="en-US" dirty="0"/>
              <a:t>Opportunity and Equal Educational Access</a:t>
            </a:r>
          </a:p>
          <a:p>
            <a:pPr marL="1028700" lvl="1" indent="-571500" eaLnBrk="1" hangingPunct="1">
              <a:buFont typeface="Calibri" panose="020F0502020204030204" pitchFamily="34" charset="0"/>
              <a:buAutoNum type="romanUcPeriod"/>
            </a:pPr>
            <a:r>
              <a:rPr lang="en-US" altLang="en-US" dirty="0"/>
              <a:t>Teaching and Learning</a:t>
            </a:r>
          </a:p>
        </p:txBody>
      </p:sp>
      <p:sp>
        <p:nvSpPr>
          <p:cNvPr id="4" name="Slide Number Placeholder 3"/>
          <p:cNvSpPr>
            <a:spLocks noGrp="1"/>
          </p:cNvSpPr>
          <p:nvPr>
            <p:ph type="sldNum" sz="quarter" idx="12"/>
          </p:nvPr>
        </p:nvSpPr>
        <p:spPr/>
        <p:txBody>
          <a:bodyPr/>
          <a:lstStyle/>
          <a:p>
            <a:pPr>
              <a:defRPr/>
            </a:pPr>
            <a:fld id="{5A0A608E-5515-4513-B8DB-BDC611101F23}" type="slidenum">
              <a:rPr lang="en-US" altLang="en-US"/>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effectLst>
                  <a:outerShdw blurRad="38100" dist="38100" dir="2700000" algn="tl">
                    <a:srgbClr val="000000">
                      <a:alpha val="43137"/>
                    </a:srgbClr>
                  </a:outerShdw>
                </a:effectLst>
              </a:rPr>
              <a:t>Items</a:t>
            </a:r>
          </a:p>
        </p:txBody>
      </p:sp>
      <p:sp>
        <p:nvSpPr>
          <p:cNvPr id="35843" name="Content Placeholder 2"/>
          <p:cNvSpPr>
            <a:spLocks noGrp="1"/>
          </p:cNvSpPr>
          <p:nvPr>
            <p:ph idx="1"/>
          </p:nvPr>
        </p:nvSpPr>
        <p:spPr>
          <a:xfrm>
            <a:off x="457200" y="1811338"/>
            <a:ext cx="8229600" cy="3390900"/>
          </a:xfrm>
        </p:spPr>
        <p:txBody>
          <a:bodyPr/>
          <a:lstStyle/>
          <a:p>
            <a:pPr eaLnBrk="1" hangingPunct="1"/>
            <a:r>
              <a:rPr lang="en-US" altLang="en-US" dirty="0"/>
              <a:t>Each dimension has between one and five items.</a:t>
            </a:r>
          </a:p>
          <a:p>
            <a:pPr marL="0" indent="0" eaLnBrk="1" hangingPunct="1">
              <a:buNone/>
            </a:pPr>
            <a:endParaRPr lang="en-US" altLang="en-US" sz="1400" dirty="0"/>
          </a:p>
          <a:p>
            <a:pPr eaLnBrk="1" hangingPunct="1"/>
            <a:r>
              <a:rPr lang="en-US" altLang="en-US" dirty="0"/>
              <a:t>These items relate to the dimension, and include the statutory requirements for each item listed.</a:t>
            </a:r>
          </a:p>
        </p:txBody>
      </p:sp>
      <p:sp>
        <p:nvSpPr>
          <p:cNvPr id="4" name="Slide Number Placeholder 3"/>
          <p:cNvSpPr>
            <a:spLocks noGrp="1"/>
          </p:cNvSpPr>
          <p:nvPr>
            <p:ph type="sldNum" sz="quarter" idx="12"/>
          </p:nvPr>
        </p:nvSpPr>
        <p:spPr/>
        <p:txBody>
          <a:bodyPr/>
          <a:lstStyle/>
          <a:p>
            <a:pPr>
              <a:defRPr/>
            </a:pPr>
            <a:fld id="{A2AEC0A6-7B72-4150-9AA9-8B13B6BC1D6E}" type="slidenum">
              <a:rPr lang="en-US" altLang="en-US"/>
              <a:pPr>
                <a:defRPr/>
              </a:pPr>
              <a:t>9</a:t>
            </a:fld>
            <a:endParaRPr lang="en-US" altLang="en-US" dirty="0"/>
          </a:p>
        </p:txBody>
      </p:sp>
    </p:spTree>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9" ma:contentTypeDescription="Create a new document." ma:contentTypeScope="" ma:versionID="3f055895d113c53e43ae657386005b9a">
  <xsd:schema xmlns:xsd="http://www.w3.org/2001/XMLSchema" xmlns:xs="http://www.w3.org/2001/XMLSchema" xmlns:p="http://schemas.microsoft.com/office/2006/metadata/properties" xmlns:ns2="f89dec18-d0c2-45d2-8a15-31051f2519f8" targetNamespace="http://schemas.microsoft.com/office/2006/metadata/properties" ma:root="true" ma:fieldsID="f9d3e5106871a7f76a243e3c3074ed25" ns2:_="">
    <xsd:import namespace="f89dec18-d0c2-45d2-8a15-31051f2519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AF1B4E-FFDF-4E04-A277-0E4844FC9CD1}">
  <ds:schemaRefs>
    <ds:schemaRef ds:uri="http://schemas.microsoft.com/sharepoint/v3/contenttype/forms"/>
  </ds:schemaRefs>
</ds:datastoreItem>
</file>

<file path=customXml/itemProps2.xml><?xml version="1.0" encoding="utf-8"?>
<ds:datastoreItem xmlns:ds="http://schemas.openxmlformats.org/officeDocument/2006/customXml" ds:itemID="{6E34C9B3-D042-4678-AB7A-EE48521C6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F9203-50A5-44F6-B09A-EC9FDEA9318C}">
  <ds:schemaRefs>
    <ds:schemaRef ds:uri="f89dec18-d0c2-45d2-8a15-31051f2519f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2673</TotalTime>
  <Words>9148</Words>
  <Application>Microsoft Office PowerPoint</Application>
  <PresentationFormat>On-screen Show (4:3)</PresentationFormat>
  <Paragraphs>837</Paragraphs>
  <Slides>67</Slides>
  <Notes>64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Arial Black</vt:lpstr>
      <vt:lpstr>Calibri</vt:lpstr>
      <vt:lpstr>Wingdings</vt:lpstr>
      <vt:lpstr>Default Theme</vt:lpstr>
      <vt:lpstr>Office Theme</vt:lpstr>
      <vt:lpstr>2021–22  Federal Program Monitoring  Migrant Education Program Instrument Training </vt:lpstr>
      <vt:lpstr>Federal Program Monitoring and COVID-19</vt:lpstr>
      <vt:lpstr>Presentation Objectives</vt:lpstr>
      <vt:lpstr>FPM Review Process</vt:lpstr>
      <vt:lpstr>Useful Contact Information Multilingual Support Division</vt:lpstr>
      <vt:lpstr>Useful Contact Information FPM Office Review Team Leads</vt:lpstr>
      <vt:lpstr>Migrant Education Instrument</vt:lpstr>
      <vt:lpstr>Dimensions</vt:lpstr>
      <vt:lpstr>Items</vt:lpstr>
      <vt:lpstr>Evidence Requests</vt:lpstr>
      <vt:lpstr>Sampling Method</vt:lpstr>
      <vt:lpstr>Tip #1</vt:lpstr>
      <vt:lpstr>Dimension I: Involvement</vt:lpstr>
      <vt:lpstr>ME 01: Parent Advisory Councils</vt:lpstr>
      <vt:lpstr>Dimension II: Governance and Administration</vt:lpstr>
      <vt:lpstr>ME 02: Regional or Direct Funded Application </vt:lpstr>
      <vt:lpstr>ME 03: District Service Agreement</vt:lpstr>
      <vt:lpstr>ME 04: Migrant Region Services (1) </vt:lpstr>
      <vt:lpstr>ME 04: Migrant Region Services (2)</vt:lpstr>
      <vt:lpstr>ME 05: District Services</vt:lpstr>
      <vt:lpstr>Tip #2</vt:lpstr>
      <vt:lpstr>ME 06: Inventory</vt:lpstr>
      <vt:lpstr>Dimension III: Funding</vt:lpstr>
      <vt:lpstr>ME 07: Use of Funds (1) </vt:lpstr>
      <vt:lpstr>ME 07: Use of Funds (2)</vt:lpstr>
      <vt:lpstr>ME 07: Use of Funds (3)</vt:lpstr>
      <vt:lpstr>ME 08: Supplement Not Supplant (1)</vt:lpstr>
      <vt:lpstr>ME 08: Supplement Not Supplant  (2)</vt:lpstr>
      <vt:lpstr>Tip #3</vt:lpstr>
      <vt:lpstr>ME 09: Salaries and Wages (1)</vt:lpstr>
      <vt:lpstr>ME 09: Salaries and Wages (2)</vt:lpstr>
      <vt:lpstr>ME 09: Salaries and Wages (3)</vt:lpstr>
      <vt:lpstr>ME 09: Salaries and Wages (4)</vt:lpstr>
      <vt:lpstr>ME 09: Time &amp; Effort  Form Samples</vt:lpstr>
      <vt:lpstr>Tip #4</vt:lpstr>
      <vt:lpstr>Dimension IV: Standards, Assessment, and Accountability</vt:lpstr>
      <vt:lpstr>ME 10: Evaluation,  Assessment, and Effectiveness (1)</vt:lpstr>
      <vt:lpstr>ME 10: Evaluation,  Assessment, and Effectiveness (2)</vt:lpstr>
      <vt:lpstr>Dimension V: Staffing and Professional Development</vt:lpstr>
      <vt:lpstr>ME 11: Staffing</vt:lpstr>
      <vt:lpstr>ME 12: Professional Development (1)</vt:lpstr>
      <vt:lpstr>ME 12: Professional Development (2)</vt:lpstr>
      <vt:lpstr>Tip #5</vt:lpstr>
      <vt:lpstr>Dimension VI: Opportunity and Equal Educational Access</vt:lpstr>
      <vt:lpstr>ME 13: Equal Opportunity (1) </vt:lpstr>
      <vt:lpstr>ME 13: Equal Opportunity (2)</vt:lpstr>
      <vt:lpstr>ME 13: Equal Opportunity (3)</vt:lpstr>
      <vt:lpstr>ME 13: Equal Opportunity (4)</vt:lpstr>
      <vt:lpstr>Dimension VII: Teaching  and Learning</vt:lpstr>
      <vt:lpstr>ME 14: Educational and  Other Services (1)</vt:lpstr>
      <vt:lpstr>ME 14: Educational and  Other Services (2)</vt:lpstr>
      <vt:lpstr>ME 15: Identification, Recruitment, and Quality Control (1) </vt:lpstr>
      <vt:lpstr>ME 15: Identification, Recruitment, and Quality Control (2)</vt:lpstr>
      <vt:lpstr>We made it to the end of the 2021–22 ME Instrument!</vt:lpstr>
      <vt:lpstr>Redaction</vt:lpstr>
      <vt:lpstr>Which information  do I redact?</vt:lpstr>
      <vt:lpstr>Tip #6</vt:lpstr>
      <vt:lpstr>Organizing Evidence (1)</vt:lpstr>
      <vt:lpstr>Organizing Evidence (2)</vt:lpstr>
      <vt:lpstr>Organizing Evidence (3)</vt:lpstr>
      <vt:lpstr>CDE Resources</vt:lpstr>
      <vt:lpstr>CDE COVID-19 Resources</vt:lpstr>
      <vt:lpstr>Questions?</vt:lpstr>
      <vt:lpstr>Thank you!</vt:lpstr>
      <vt:lpstr>Long description for Slide 27</vt:lpstr>
      <vt:lpstr>Long description for Slide 59</vt:lpstr>
      <vt:lpstr>Long description for Slide 60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Training Instrument - Compliance Monitoring (CA Dept of Education)</dc:title>
  <dc:subject>Migrant Education Program Training Instrument for 2021-22.</dc:subject>
  <dc:creator>Barbara Parker</dc:creator>
  <cp:lastModifiedBy>Jennifer Cordova</cp:lastModifiedBy>
  <cp:revision>118</cp:revision>
  <cp:lastPrinted>2020-06-12T00:05:29Z</cp:lastPrinted>
  <dcterms:created xsi:type="dcterms:W3CDTF">2016-07-03T10:01:46Z</dcterms:created>
  <dcterms:modified xsi:type="dcterms:W3CDTF">2023-04-25T21:38:49Z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