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73"/>
  </p:notesMasterIdLst>
  <p:handoutMasterIdLst>
    <p:handoutMasterId r:id="rId74"/>
  </p:handoutMasterIdLst>
  <p:sldIdLst>
    <p:sldId id="361" r:id="rId2"/>
    <p:sldId id="260" r:id="rId3"/>
    <p:sldId id="261" r:id="rId4"/>
    <p:sldId id="262" r:id="rId5"/>
    <p:sldId id="263" r:id="rId6"/>
    <p:sldId id="264" r:id="rId7"/>
    <p:sldId id="270" r:id="rId8"/>
    <p:sldId id="366" r:id="rId9"/>
    <p:sldId id="271" r:id="rId10"/>
    <p:sldId id="367" r:id="rId11"/>
    <p:sldId id="368" r:id="rId12"/>
    <p:sldId id="362" r:id="rId13"/>
    <p:sldId id="363" r:id="rId14"/>
    <p:sldId id="269" r:id="rId15"/>
    <p:sldId id="273" r:id="rId16"/>
    <p:sldId id="274" r:id="rId17"/>
    <p:sldId id="275" r:id="rId18"/>
    <p:sldId id="277" r:id="rId19"/>
    <p:sldId id="278" r:id="rId20"/>
    <p:sldId id="279" r:id="rId21"/>
    <p:sldId id="280" r:id="rId22"/>
    <p:sldId id="281" r:id="rId23"/>
    <p:sldId id="282" r:id="rId24"/>
    <p:sldId id="283" r:id="rId25"/>
    <p:sldId id="284" r:id="rId26"/>
    <p:sldId id="369" r:id="rId27"/>
    <p:sldId id="286" r:id="rId28"/>
    <p:sldId id="287" r:id="rId29"/>
    <p:sldId id="288" r:id="rId30"/>
    <p:sldId id="289" r:id="rId31"/>
    <p:sldId id="291" r:id="rId32"/>
    <p:sldId id="293" r:id="rId33"/>
    <p:sldId id="292" r:id="rId34"/>
    <p:sldId id="370" r:id="rId35"/>
    <p:sldId id="297" r:id="rId36"/>
    <p:sldId id="298" r:id="rId37"/>
    <p:sldId id="302" r:id="rId38"/>
    <p:sldId id="303" r:id="rId39"/>
    <p:sldId id="304" r:id="rId40"/>
    <p:sldId id="305" r:id="rId41"/>
    <p:sldId id="308" r:id="rId42"/>
    <p:sldId id="309" r:id="rId43"/>
    <p:sldId id="306" r:id="rId44"/>
    <p:sldId id="307" r:id="rId45"/>
    <p:sldId id="357" r:id="rId46"/>
    <p:sldId id="359" r:id="rId47"/>
    <p:sldId id="360" r:id="rId48"/>
    <p:sldId id="317" r:id="rId49"/>
    <p:sldId id="318" r:id="rId50"/>
    <p:sldId id="321" r:id="rId51"/>
    <p:sldId id="377" r:id="rId52"/>
    <p:sldId id="324" r:id="rId53"/>
    <p:sldId id="325" r:id="rId54"/>
    <p:sldId id="371" r:id="rId55"/>
    <p:sldId id="327" r:id="rId56"/>
    <p:sldId id="372" r:id="rId57"/>
    <p:sldId id="373" r:id="rId58"/>
    <p:sldId id="328" r:id="rId59"/>
    <p:sldId id="375" r:id="rId60"/>
    <p:sldId id="331" r:id="rId61"/>
    <p:sldId id="374" r:id="rId62"/>
    <p:sldId id="336" r:id="rId63"/>
    <p:sldId id="338" r:id="rId64"/>
    <p:sldId id="339" r:id="rId65"/>
    <p:sldId id="341" r:id="rId66"/>
    <p:sldId id="345" r:id="rId67"/>
    <p:sldId id="376" r:id="rId68"/>
    <p:sldId id="364" r:id="rId69"/>
    <p:sldId id="365" r:id="rId70"/>
    <p:sldId id="351" r:id="rId71"/>
    <p:sldId id="352" r:id="rId72"/>
  </p:sldIdLst>
  <p:sldSz cx="9144000" cy="6858000" type="screen4x3"/>
  <p:notesSz cx="6858000" cy="9144000"/>
  <p:defaultTextStyle>
    <a:defPPr>
      <a:defRPr lang="en-US"/>
    </a:defPPr>
    <a:lvl1pPr algn="l" rtl="0" eaLnBrk="0" fontAlgn="base" hangingPunct="0">
      <a:spcBef>
        <a:spcPct val="0"/>
      </a:spcBef>
      <a:spcAft>
        <a:spcPct val="0"/>
      </a:spcAft>
      <a:defRPr sz="1300" kern="1200">
        <a:solidFill>
          <a:srgbClr val="00005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300" kern="1200">
        <a:solidFill>
          <a:srgbClr val="000054"/>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300" kern="1200">
        <a:solidFill>
          <a:srgbClr val="000054"/>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300" kern="1200">
        <a:solidFill>
          <a:srgbClr val="000054"/>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300" kern="1200">
        <a:solidFill>
          <a:srgbClr val="000054"/>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rgbClr val="000054"/>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rgbClr val="000054"/>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rgbClr val="000054"/>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rgbClr val="000054"/>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EE0B8"/>
    <a:srgbClr val="F3D685"/>
    <a:srgbClr val="F2DD86"/>
    <a:srgbClr val="F17157"/>
    <a:srgbClr val="F3826B"/>
    <a:srgbClr val="0D1793"/>
    <a:srgbClr val="070C51"/>
    <a:srgbClr val="A4A4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47" autoAdjust="0"/>
    <p:restoredTop sz="93557" autoAdjust="0"/>
  </p:normalViewPr>
  <p:slideViewPr>
    <p:cSldViewPr>
      <p:cViewPr varScale="1">
        <p:scale>
          <a:sx n="76" d="100"/>
          <a:sy n="76" d="100"/>
        </p:scale>
        <p:origin x="84" y="528"/>
      </p:cViewPr>
      <p:guideLst>
        <p:guide orient="horz" pos="2160"/>
        <p:guide pos="2880"/>
      </p:guideLst>
    </p:cSldViewPr>
  </p:slideViewPr>
  <p:outlineViewPr>
    <p:cViewPr>
      <p:scale>
        <a:sx n="33" d="100"/>
        <a:sy n="33" d="100"/>
      </p:scale>
      <p:origin x="0" y="0"/>
    </p:cViewPr>
  </p:outlineViewPr>
  <p:notesTextViewPr>
    <p:cViewPr>
      <p:scale>
        <a:sx n="33" d="100"/>
        <a:sy n="33" d="100"/>
      </p:scale>
      <p:origin x="0" y="0"/>
    </p:cViewPr>
  </p:notesTextViewPr>
  <p:sorterViewPr>
    <p:cViewPr>
      <p:scale>
        <a:sx n="66" d="100"/>
        <a:sy n="66" d="100"/>
      </p:scale>
      <p:origin x="0" y="0"/>
    </p:cViewPr>
  </p:sorterViewPr>
  <p:notesViewPr>
    <p:cSldViewPr>
      <p:cViewPr varScale="1">
        <p:scale>
          <a:sx n="35" d="100"/>
          <a:sy n="35" d="100"/>
        </p:scale>
        <p:origin x="-1548" y="-6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79" Type="http://schemas.microsoft.com/office/2018/10/relationships/authors" Target="author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mn-cs"/>
              </a:defRPr>
            </a:lvl1pPr>
          </a:lstStyle>
          <a:p>
            <a:pPr>
              <a:defRPr/>
            </a:pPr>
            <a:endParaRPr lang="en-US" altLang="en-US" dirty="0"/>
          </a:p>
        </p:txBody>
      </p:sp>
      <p:sp>
        <p:nvSpPr>
          <p:cNvPr id="819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mn-cs"/>
              </a:defRPr>
            </a:lvl1pPr>
          </a:lstStyle>
          <a:p>
            <a:pPr>
              <a:defRPr/>
            </a:pPr>
            <a:endParaRPr lang="en-US" altLang="en-US" dirty="0"/>
          </a:p>
        </p:txBody>
      </p:sp>
      <p:sp>
        <p:nvSpPr>
          <p:cNvPr id="819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mn-cs"/>
              </a:defRPr>
            </a:lvl1pPr>
          </a:lstStyle>
          <a:p>
            <a:pPr>
              <a:defRPr/>
            </a:pPr>
            <a:endParaRPr lang="en-US" altLang="en-US" dirty="0"/>
          </a:p>
        </p:txBody>
      </p:sp>
      <p:sp>
        <p:nvSpPr>
          <p:cNvPr id="819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A07095AE-BB14-49A5-AAF0-F632C3E75155}" type="slidenum">
              <a:rPr lang="en-US" altLang="en-US"/>
              <a:pPr>
                <a:defRPr/>
              </a:pPr>
              <a:t>‹#›</a:t>
            </a:fld>
            <a:endParaRPr lang="en-US" altLang="en-US" dirty="0"/>
          </a:p>
        </p:txBody>
      </p:sp>
    </p:spTree>
    <p:extLst>
      <p:ext uri="{BB962C8B-B14F-4D97-AF65-F5344CB8AC3E}">
        <p14:creationId xmlns:p14="http://schemas.microsoft.com/office/powerpoint/2010/main" val="2722450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mn-cs"/>
              </a:defRPr>
            </a:lvl1pPr>
          </a:lstStyle>
          <a:p>
            <a:pPr>
              <a:defRPr/>
            </a:pPr>
            <a:endParaRPr lang="en-US" altLang="en-US" dirty="0"/>
          </a:p>
        </p:txBody>
      </p:sp>
      <p:sp>
        <p:nvSpPr>
          <p:cNvPr id="921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mn-cs"/>
              </a:defRPr>
            </a:lvl1pPr>
          </a:lstStyle>
          <a:p>
            <a:pPr>
              <a:defRPr/>
            </a:pPr>
            <a:endParaRPr lang="en-US" altLang="en-US" dirty="0"/>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22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mn-cs"/>
              </a:defRPr>
            </a:lvl1pPr>
          </a:lstStyle>
          <a:p>
            <a:pPr>
              <a:defRPr/>
            </a:pPr>
            <a:endParaRPr lang="en-US" altLang="en-US" dirty="0"/>
          </a:p>
        </p:txBody>
      </p:sp>
      <p:sp>
        <p:nvSpPr>
          <p:cNvPr id="922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611F275-D5A7-49B2-918E-0696EC9E0BAB}" type="slidenum">
              <a:rPr lang="en-US" altLang="en-US"/>
              <a:pPr>
                <a:defRPr/>
              </a:pPr>
              <a:t>‹#›</a:t>
            </a:fld>
            <a:endParaRPr lang="en-US" altLang="en-US" dirty="0"/>
          </a:p>
        </p:txBody>
      </p:sp>
    </p:spTree>
    <p:extLst>
      <p:ext uri="{BB962C8B-B14F-4D97-AF65-F5344CB8AC3E}">
        <p14:creationId xmlns:p14="http://schemas.microsoft.com/office/powerpoint/2010/main" val="32958622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7611F275-D5A7-49B2-918E-0696EC9E0BAB}" type="slidenum">
              <a:rPr lang="en-US" altLang="en-US" smtClean="0"/>
              <a:pPr>
                <a:defRPr/>
              </a:pPr>
              <a:t>71</a:t>
            </a:fld>
            <a:endParaRPr lang="en-US" altLang="en-US" dirty="0"/>
          </a:p>
        </p:txBody>
      </p:sp>
    </p:spTree>
    <p:extLst>
      <p:ext uri="{BB962C8B-B14F-4D97-AF65-F5344CB8AC3E}">
        <p14:creationId xmlns:p14="http://schemas.microsoft.com/office/powerpoint/2010/main" val="3412553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1_Title Only_use">
    <p:spTree>
      <p:nvGrpSpPr>
        <p:cNvPr id="1" name=""/>
        <p:cNvGrpSpPr/>
        <p:nvPr/>
      </p:nvGrpSpPr>
      <p:grpSpPr>
        <a:xfrm>
          <a:off x="0" y="0"/>
          <a:ext cx="0" cy="0"/>
          <a:chOff x="0" y="0"/>
          <a:chExt cx="0" cy="0"/>
        </a:xfrm>
      </p:grpSpPr>
      <p:sp>
        <p:nvSpPr>
          <p:cNvPr id="2" name="Title 1"/>
          <p:cNvSpPr>
            <a:spLocks noGrp="1"/>
          </p:cNvSpPr>
          <p:nvPr>
            <p:ph type="title"/>
          </p:nvPr>
        </p:nvSpPr>
        <p:spPr>
          <a:xfrm>
            <a:off x="1898151" y="2857500"/>
            <a:ext cx="6858000" cy="3238500"/>
          </a:xfrm>
        </p:spPr>
        <p:txBody>
          <a:bodyPr/>
          <a:lstStyle/>
          <a:p>
            <a:r>
              <a:rPr lang="en-US" dirty="0"/>
              <a:t>Click to edit Master title style</a:t>
            </a:r>
          </a:p>
        </p:txBody>
      </p:sp>
      <p:sp>
        <p:nvSpPr>
          <p:cNvPr id="4" name="Rectangle 5"/>
          <p:cNvSpPr>
            <a:spLocks noGrp="1" noChangeArrowheads="1"/>
          </p:cNvSpPr>
          <p:nvPr>
            <p:ph type="ftr" sz="quarter" idx="11"/>
          </p:nvPr>
        </p:nvSpPr>
        <p:spPr>
          <a:xfrm>
            <a:off x="1931542" y="6248400"/>
            <a:ext cx="4393058" cy="457200"/>
          </a:xfrm>
          <a:ln/>
        </p:spPr>
        <p:txBody>
          <a:bodyPr/>
          <a:lstStyle>
            <a:lvl1pPr>
              <a:defRPr sz="1100"/>
            </a:lvl1pPr>
          </a:lstStyle>
          <a:p>
            <a:pPr>
              <a:defRPr/>
            </a:pPr>
            <a:r>
              <a:rPr lang="en-US" altLang="en-US" b="1" dirty="0">
                <a:solidFill>
                  <a:srgbClr val="070C51"/>
                </a:solidFill>
              </a:rPr>
              <a:t>CALIFORNIA DEPARTMENT OF EDUCATION</a:t>
            </a:r>
            <a:br>
              <a:rPr lang="en-US" altLang="en-US" b="1" dirty="0">
                <a:solidFill>
                  <a:srgbClr val="070C51"/>
                </a:solidFill>
              </a:rPr>
            </a:br>
            <a:r>
              <a:rPr lang="en-US" altLang="en-US" dirty="0">
                <a:solidFill>
                  <a:srgbClr val="070C51"/>
                </a:solidFill>
              </a:rPr>
              <a:t>Tony Thurmond, State Superintendent of Public Instruction</a:t>
            </a:r>
            <a:endParaRPr lang="en-US" altLang="en-US" b="1" dirty="0">
              <a:solidFill>
                <a:schemeClr val="tx2"/>
              </a:solidFill>
            </a:endParaRPr>
          </a:p>
          <a:p>
            <a:pPr>
              <a:defRPr/>
            </a:pPr>
            <a:endParaRPr lang="en-US" altLang="en-US" sz="1050" dirty="0"/>
          </a:p>
        </p:txBody>
      </p:sp>
      <p:sp>
        <p:nvSpPr>
          <p:cNvPr id="6" name="Rectangle 14">
            <a:extLst>
              <a:ext uri="{FF2B5EF4-FFF2-40B4-BE49-F238E27FC236}">
                <a16:creationId xmlns:a16="http://schemas.microsoft.com/office/drawing/2014/main" id="{973FABB6-04A8-9300-5974-398205EAB73F}"/>
              </a:ext>
            </a:extLst>
          </p:cNvPr>
          <p:cNvSpPr>
            <a:spLocks noChangeArrowheads="1"/>
          </p:cNvSpPr>
          <p:nvPr userDrawn="1"/>
        </p:nvSpPr>
        <p:spPr bwMode="auto">
          <a:xfrm>
            <a:off x="1898151" y="2438400"/>
            <a:ext cx="7162800" cy="152400"/>
          </a:xfrm>
          <a:prstGeom prst="rect">
            <a:avLst/>
          </a:prstGeom>
          <a:gradFill rotWithShape="0">
            <a:gsLst>
              <a:gs pos="0">
                <a:srgbClr val="F17157"/>
              </a:gs>
              <a:gs pos="100000">
                <a:srgbClr val="FAD0C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spTree>
    <p:extLst>
      <p:ext uri="{BB962C8B-B14F-4D97-AF65-F5344CB8AC3E}">
        <p14:creationId xmlns:p14="http://schemas.microsoft.com/office/powerpoint/2010/main" val="134236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42C461C-2D7F-4376-8DB6-0A50926777BC}" type="slidenum">
              <a:rPr lang="en-US" altLang="en-US"/>
              <a:pPr>
                <a:defRPr/>
              </a:pPr>
              <a:t>‹#›</a:t>
            </a:fld>
            <a:endParaRPr lang="en-US" altLang="en-US" dirty="0"/>
          </a:p>
        </p:txBody>
      </p:sp>
    </p:spTree>
    <p:extLst>
      <p:ext uri="{BB962C8B-B14F-4D97-AF65-F5344CB8AC3E}">
        <p14:creationId xmlns:p14="http://schemas.microsoft.com/office/powerpoint/2010/main" val="123649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8500" y="609600"/>
            <a:ext cx="17145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05000" y="609600"/>
            <a:ext cx="49911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8BC38BC-BA0D-4B51-92C3-24A9AABFCC59}" type="slidenum">
              <a:rPr lang="en-US" altLang="en-US"/>
              <a:pPr>
                <a:defRPr/>
              </a:pPr>
              <a:t>‹#›</a:t>
            </a:fld>
            <a:endParaRPr lang="en-US" altLang="en-US" dirty="0"/>
          </a:p>
        </p:txBody>
      </p:sp>
    </p:spTree>
    <p:extLst>
      <p:ext uri="{BB962C8B-B14F-4D97-AF65-F5344CB8AC3E}">
        <p14:creationId xmlns:p14="http://schemas.microsoft.com/office/powerpoint/2010/main" val="951324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16" name="Group 15"/>
          <p:cNvGrpSpPr/>
          <p:nvPr/>
        </p:nvGrpSpPr>
        <p:grpSpPr>
          <a:xfrm>
            <a:off x="0" y="-8467"/>
            <a:ext cx="9144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130300" y="4050834"/>
            <a:ext cx="5825202" cy="1096899"/>
          </a:xfrm>
        </p:spPr>
        <p:txBody>
          <a:bodyPr anchor="t">
            <a:normAutofit/>
          </a:bodyPr>
          <a:lstStyle>
            <a:lvl1pPr marL="0" indent="0" algn="r">
              <a:buNone/>
              <a:defRPr sz="1800">
                <a:solidFill>
                  <a:schemeClr val="tx1"/>
                </a:solidFill>
                <a:latin typeface="Arial" panose="020B0604020202020204" pitchFamily="34" charset="0"/>
                <a:cs typeface="Arial" panose="020B0604020202020204"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D4C57BE9-DCE6-4343-B3BD-C2D7D77A5B0E}" type="datetime1">
              <a:rPr lang="en-US" smtClean="0"/>
              <a:t>6/10/2026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Picture Placeholder 7">
            <a:extLst>
              <a:ext uri="{FF2B5EF4-FFF2-40B4-BE49-F238E27FC236}">
                <a16:creationId xmlns:a16="http://schemas.microsoft.com/office/drawing/2014/main" id="{5C9E34E0-7077-F58F-CF0E-B96B3CFCF04A}"/>
              </a:ext>
            </a:extLst>
          </p:cNvPr>
          <p:cNvSpPr>
            <a:spLocks noGrp="1"/>
          </p:cNvSpPr>
          <p:nvPr>
            <p:ph type="pic" sz="quarter" idx="13"/>
          </p:nvPr>
        </p:nvSpPr>
        <p:spPr>
          <a:xfrm>
            <a:off x="260748" y="188914"/>
            <a:ext cx="1506140" cy="1646237"/>
          </a:xfrm>
        </p:spPr>
        <p:txBody>
          <a:bodyPr/>
          <a:lstStyle/>
          <a:p>
            <a:endParaRPr lang="en-US" dirty="0"/>
          </a:p>
        </p:txBody>
      </p:sp>
      <p:sp>
        <p:nvSpPr>
          <p:cNvPr id="11" name="Content Placeholder 10">
            <a:extLst>
              <a:ext uri="{FF2B5EF4-FFF2-40B4-BE49-F238E27FC236}">
                <a16:creationId xmlns:a16="http://schemas.microsoft.com/office/drawing/2014/main" id="{CCE33B4C-9B15-CA91-92D0-D843C7F37F64}"/>
              </a:ext>
            </a:extLst>
          </p:cNvPr>
          <p:cNvSpPr>
            <a:spLocks noGrp="1"/>
          </p:cNvSpPr>
          <p:nvPr>
            <p:ph sz="quarter" idx="14"/>
          </p:nvPr>
        </p:nvSpPr>
        <p:spPr>
          <a:xfrm>
            <a:off x="260748" y="1835151"/>
            <a:ext cx="1506140" cy="504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331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 name="Group 12"/>
          <p:cNvGrpSpPr>
            <a:grpSpLocks/>
          </p:cNvGrpSpPr>
          <p:nvPr userDrawn="1"/>
        </p:nvGrpSpPr>
        <p:grpSpPr bwMode="auto">
          <a:xfrm>
            <a:off x="0" y="0"/>
            <a:ext cx="9144000" cy="6858000"/>
            <a:chOff x="0" y="0"/>
            <a:chExt cx="5760" cy="4320"/>
          </a:xfrm>
        </p:grpSpPr>
        <p:sp>
          <p:nvSpPr>
            <p:cNvPr id="4" name="Rectangle 13"/>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dirty="0">
                <a:solidFill>
                  <a:schemeClr val="tx1"/>
                </a:solidFill>
              </a:endParaRPr>
            </a:p>
          </p:txBody>
        </p:sp>
        <p:sp>
          <p:nvSpPr>
            <p:cNvPr id="5" name="Rectangle 14"/>
            <p:cNvSpPr>
              <a:spLocks noChangeArrowheads="1"/>
            </p:cNvSpPr>
            <p:nvPr/>
          </p:nvSpPr>
          <p:spPr bwMode="auto">
            <a:xfrm>
              <a:off x="1248" y="1392"/>
              <a:ext cx="4512" cy="96"/>
            </a:xfrm>
            <a:prstGeom prst="rect">
              <a:avLst/>
            </a:prstGeom>
            <a:gradFill rotWithShape="0">
              <a:gsLst>
                <a:gs pos="0">
                  <a:srgbClr val="F17157"/>
                </a:gs>
                <a:gs pos="100000">
                  <a:srgbClr val="FAD0C8"/>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sp>
          <p:nvSpPr>
            <p:cNvPr id="6" name="Rectangle 15"/>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pic>
          <p:nvPicPr>
            <p:cNvPr id="7" name="Picture 16" descr="Official Seal of the California Department of Education"/>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6" y="288"/>
              <a:ext cx="864" cy="8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63500" dir="3187806" algn="ctr" rotWithShape="0">
                      <a:srgbClr val="A4A4A4">
                        <a:alpha val="50000"/>
                      </a:srgbClr>
                    </a:outerShdw>
                  </a:effectLst>
                </a14:hiddenEffects>
              </a:ext>
            </a:extLst>
          </p:spPr>
        </p:pic>
      </p:grpSp>
      <p:sp>
        <p:nvSpPr>
          <p:cNvPr id="8" name="Rectangle 17"/>
          <p:cNvSpPr>
            <a:spLocks noChangeArrowheads="1"/>
          </p:cNvSpPr>
          <p:nvPr userDrawn="1"/>
        </p:nvSpPr>
        <p:spPr bwMode="auto">
          <a:xfrm>
            <a:off x="1905000" y="6096000"/>
            <a:ext cx="7162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spcBef>
                <a:spcPts val="800"/>
              </a:spcBef>
              <a:defRPr/>
            </a:pPr>
            <a:r>
              <a:rPr lang="en-US" altLang="en-US" sz="1100" b="1" dirty="0">
                <a:solidFill>
                  <a:srgbClr val="070C51"/>
                </a:solidFill>
              </a:rPr>
              <a:t>CALIFORNIA DEPARTMENT OF EDUCATION</a:t>
            </a:r>
            <a:br>
              <a:rPr lang="en-US" altLang="en-US" sz="1100" b="1" dirty="0">
                <a:solidFill>
                  <a:srgbClr val="070C51"/>
                </a:solidFill>
              </a:rPr>
            </a:br>
            <a:r>
              <a:rPr lang="en-US" altLang="en-US" sz="1100" dirty="0">
                <a:solidFill>
                  <a:srgbClr val="070C51"/>
                </a:solidFill>
              </a:rPr>
              <a:t>Tony Thurmond, State Superintendent of Public Instruction</a:t>
            </a:r>
            <a:endParaRPr lang="en-US" altLang="en-US" sz="1200" b="1" dirty="0">
              <a:solidFill>
                <a:schemeClr val="tx2"/>
              </a:solidFill>
            </a:endParaRPr>
          </a:p>
        </p:txBody>
      </p:sp>
      <p:sp>
        <p:nvSpPr>
          <p:cNvPr id="25607" name="Rectangle 7"/>
          <p:cNvSpPr>
            <a:spLocks noGrp="1" noChangeArrowheads="1"/>
          </p:cNvSpPr>
          <p:nvPr>
            <p:ph type="ctrTitle"/>
          </p:nvPr>
        </p:nvSpPr>
        <p:spPr>
          <a:xfrm>
            <a:off x="1981200" y="2760663"/>
            <a:ext cx="6781800" cy="2420937"/>
          </a:xfrm>
        </p:spPr>
        <p:txBody>
          <a:bodyPr/>
          <a:lstStyle>
            <a:lvl1pPr>
              <a:defRPr/>
            </a:lvl1pPr>
          </a:lstStyle>
          <a:p>
            <a:pPr lvl="0"/>
            <a:r>
              <a:rPr lang="en-US" noProof="0"/>
              <a:t>Click to edit Master title style</a:t>
            </a:r>
          </a:p>
        </p:txBody>
      </p:sp>
    </p:spTree>
    <p:extLst>
      <p:ext uri="{BB962C8B-B14F-4D97-AF65-F5344CB8AC3E}">
        <p14:creationId xmlns:p14="http://schemas.microsoft.com/office/powerpoint/2010/main" val="3282710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sz="2400"/>
            </a:lvl1pPr>
          </a:lstStyle>
          <a:p>
            <a:pPr>
              <a:defRPr/>
            </a:pPr>
            <a:fld id="{44D49D5E-395F-45AE-94B9-00F533986075}" type="slidenum">
              <a:rPr lang="en-US" altLang="en-US" smtClean="0"/>
              <a:pPr>
                <a:defRPr/>
              </a:pPr>
              <a:t>‹#›</a:t>
            </a:fld>
            <a:endParaRPr lang="en-US" altLang="en-US" dirty="0"/>
          </a:p>
        </p:txBody>
      </p:sp>
    </p:spTree>
    <p:extLst>
      <p:ext uri="{BB962C8B-B14F-4D97-AF65-F5344CB8AC3E}">
        <p14:creationId xmlns:p14="http://schemas.microsoft.com/office/powerpoint/2010/main" val="2357080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56FD84-A38C-4905-8418-4F3F86543D1B}" type="slidenum">
              <a:rPr lang="en-US" altLang="en-US"/>
              <a:pPr>
                <a:defRPr/>
              </a:pPr>
              <a:t>‹#›</a:t>
            </a:fld>
            <a:endParaRPr lang="en-US" altLang="en-US" dirty="0"/>
          </a:p>
        </p:txBody>
      </p:sp>
    </p:spTree>
    <p:extLst>
      <p:ext uri="{BB962C8B-B14F-4D97-AF65-F5344CB8AC3E}">
        <p14:creationId xmlns:p14="http://schemas.microsoft.com/office/powerpoint/2010/main" val="391383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05000" y="1981200"/>
            <a:ext cx="3352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10200" y="1981200"/>
            <a:ext cx="3352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sz="2400"/>
            </a:lvl1pPr>
          </a:lstStyle>
          <a:p>
            <a:pPr>
              <a:defRPr/>
            </a:pPr>
            <a:fld id="{0922ED26-69C4-4D0D-8210-A16F4AFC10A8}" type="slidenum">
              <a:rPr lang="en-US" altLang="en-US" smtClean="0"/>
              <a:pPr>
                <a:defRPr/>
              </a:pPr>
              <a:t>‹#›</a:t>
            </a:fld>
            <a:endParaRPr lang="en-US" altLang="en-US" dirty="0"/>
          </a:p>
        </p:txBody>
      </p:sp>
    </p:spTree>
    <p:extLst>
      <p:ext uri="{BB962C8B-B14F-4D97-AF65-F5344CB8AC3E}">
        <p14:creationId xmlns:p14="http://schemas.microsoft.com/office/powerpoint/2010/main" val="1647296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6"/>
          <p:cNvSpPr>
            <a:spLocks noGrp="1" noChangeArrowheads="1"/>
          </p:cNvSpPr>
          <p:nvPr>
            <p:ph type="sldNum" sz="quarter" idx="12"/>
          </p:nvPr>
        </p:nvSpPr>
        <p:spPr>
          <a:ln/>
        </p:spPr>
        <p:txBody>
          <a:bodyPr/>
          <a:lstStyle>
            <a:lvl1pPr>
              <a:defRPr sz="2400"/>
            </a:lvl1pPr>
          </a:lstStyle>
          <a:p>
            <a:pPr>
              <a:defRPr/>
            </a:pPr>
            <a:fld id="{F2E9C76B-0407-4D49-8C96-12D801F76676}" type="slidenum">
              <a:rPr lang="en-US" altLang="en-US" smtClean="0"/>
              <a:pPr>
                <a:defRPr/>
              </a:pPr>
              <a:t>‹#›</a:t>
            </a:fld>
            <a:endParaRPr lang="en-US" altLang="en-US" dirty="0"/>
          </a:p>
        </p:txBody>
      </p:sp>
    </p:spTree>
    <p:extLst>
      <p:ext uri="{BB962C8B-B14F-4D97-AF65-F5344CB8AC3E}">
        <p14:creationId xmlns:p14="http://schemas.microsoft.com/office/powerpoint/2010/main" val="2702756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30AF8A1-53B2-4B27-92B5-2E9297874BE1}" type="slidenum">
              <a:rPr lang="en-US" altLang="en-US"/>
              <a:pPr>
                <a:defRPr/>
              </a:pPr>
              <a:t>‹#›</a:t>
            </a:fld>
            <a:endParaRPr lang="en-US" altLang="en-US" dirty="0"/>
          </a:p>
        </p:txBody>
      </p:sp>
    </p:spTree>
    <p:extLst>
      <p:ext uri="{BB962C8B-B14F-4D97-AF65-F5344CB8AC3E}">
        <p14:creationId xmlns:p14="http://schemas.microsoft.com/office/powerpoint/2010/main" val="1797278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9015EB9-9AD0-41AF-92E9-18759797842C}" type="slidenum">
              <a:rPr lang="en-US" altLang="en-US"/>
              <a:pPr>
                <a:defRPr/>
              </a:pPr>
              <a:t>‹#›</a:t>
            </a:fld>
            <a:endParaRPr lang="en-US" altLang="en-US" dirty="0"/>
          </a:p>
        </p:txBody>
      </p:sp>
    </p:spTree>
    <p:extLst>
      <p:ext uri="{BB962C8B-B14F-4D97-AF65-F5344CB8AC3E}">
        <p14:creationId xmlns:p14="http://schemas.microsoft.com/office/powerpoint/2010/main" val="192411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CC7F0A-C8EE-4AE4-A801-BEF4A9C36F7D}" type="slidenum">
              <a:rPr lang="en-US" altLang="en-US"/>
              <a:pPr>
                <a:defRPr/>
              </a:pPr>
              <a:t>‹#›</a:t>
            </a:fld>
            <a:endParaRPr lang="en-US" altLang="en-US" dirty="0"/>
          </a:p>
        </p:txBody>
      </p:sp>
    </p:spTree>
    <p:extLst>
      <p:ext uri="{BB962C8B-B14F-4D97-AF65-F5344CB8AC3E}">
        <p14:creationId xmlns:p14="http://schemas.microsoft.com/office/powerpoint/2010/main" val="4151963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9144000" cy="6858000"/>
            <a:chOff x="0" y="0"/>
            <a:chExt cx="5760" cy="4320"/>
          </a:xfrm>
        </p:grpSpPr>
        <p:sp>
          <p:nvSpPr>
            <p:cNvPr id="1033" name="Rectangle 8"/>
            <p:cNvSpPr>
              <a:spLocks noChangeArrowheads="1"/>
            </p:cNvSpPr>
            <p:nvPr/>
          </p:nvSpPr>
          <p:spPr bwMode="auto">
            <a:xfrm>
              <a:off x="0" y="0"/>
              <a:ext cx="5760" cy="4320"/>
            </a:xfrm>
            <a:prstGeom prst="rect">
              <a:avLst/>
            </a:prstGeom>
            <a:solidFill>
              <a:srgbClr val="FEED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endParaRPr lang="en-US" altLang="en-US" dirty="0"/>
            </a:p>
          </p:txBody>
        </p:sp>
        <p:sp>
          <p:nvSpPr>
            <p:cNvPr id="1034" name="Rectangle 9"/>
            <p:cNvSpPr>
              <a:spLocks noChangeArrowheads="1"/>
            </p:cNvSpPr>
            <p:nvPr/>
          </p:nvSpPr>
          <p:spPr bwMode="auto">
            <a:xfrm>
              <a:off x="0" y="0"/>
              <a:ext cx="1056" cy="4320"/>
            </a:xfrm>
            <a:prstGeom prst="rect">
              <a:avLst/>
            </a:prstGeom>
            <a:solidFill>
              <a:srgbClr val="F3D68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alpha val="50000"/>
                      </a:srgbClr>
                    </a:outerShdw>
                  </a:effectLst>
                </a14:hiddenEffects>
              </a:ext>
            </a:extLst>
          </p:spPr>
          <p:txBody>
            <a:bodyPr wrap="none"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defRPr/>
              </a:pPr>
              <a:endParaRPr lang="en-US" altLang="en-US" dirty="0"/>
            </a:p>
          </p:txBody>
        </p:sp>
        <p:pic>
          <p:nvPicPr>
            <p:cNvPr id="1035" name="Picture 10" descr="Color-ppt3"/>
            <p:cNvPicPr>
              <a:picLocks noChangeAspect="1" noChangeArrowheads="1"/>
            </p:cNvPicPr>
            <p:nvPr/>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6" y="288"/>
              <a:ext cx="864"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27" name="Rectangle 11"/>
          <p:cNvSpPr>
            <a:spLocks noChangeArrowheads="1"/>
          </p:cNvSpPr>
          <p:nvPr/>
        </p:nvSpPr>
        <p:spPr bwMode="auto">
          <a:xfrm>
            <a:off x="76200" y="1752600"/>
            <a:ext cx="152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1300">
                <a:solidFill>
                  <a:srgbClr val="000054"/>
                </a:solidFill>
                <a:latin typeface="Arial" panose="020B0604020202020204" pitchFamily="34" charset="0"/>
              </a:defRPr>
            </a:lvl1pPr>
            <a:lvl2pPr marL="742950" indent="-285750" eaLnBrk="0" hangingPunct="0">
              <a:defRPr sz="1300">
                <a:solidFill>
                  <a:srgbClr val="000054"/>
                </a:solidFill>
                <a:latin typeface="Arial" panose="020B0604020202020204" pitchFamily="34" charset="0"/>
              </a:defRPr>
            </a:lvl2pPr>
            <a:lvl3pPr marL="1143000" indent="-228600" eaLnBrk="0" hangingPunct="0">
              <a:defRPr sz="1300">
                <a:solidFill>
                  <a:srgbClr val="000054"/>
                </a:solidFill>
                <a:latin typeface="Arial" panose="020B0604020202020204" pitchFamily="34" charset="0"/>
              </a:defRPr>
            </a:lvl3pPr>
            <a:lvl4pPr marL="1600200" indent="-228600" eaLnBrk="0" hangingPunct="0">
              <a:defRPr sz="1300">
                <a:solidFill>
                  <a:srgbClr val="000054"/>
                </a:solidFill>
                <a:latin typeface="Arial" panose="020B0604020202020204" pitchFamily="34" charset="0"/>
              </a:defRPr>
            </a:lvl4pPr>
            <a:lvl5pPr marL="2057400" indent="-228600" eaLnBrk="0" hangingPunct="0">
              <a:defRPr sz="1300">
                <a:solidFill>
                  <a:srgbClr val="000054"/>
                </a:solidFill>
                <a:latin typeface="Arial" panose="020B0604020202020204" pitchFamily="34" charset="0"/>
              </a:defRPr>
            </a:lvl5pPr>
            <a:lvl6pPr marL="2514600" indent="-228600" eaLnBrk="0" fontAlgn="base" hangingPunct="0">
              <a:spcBef>
                <a:spcPct val="0"/>
              </a:spcBef>
              <a:spcAft>
                <a:spcPct val="0"/>
              </a:spcAft>
              <a:defRPr sz="1300">
                <a:solidFill>
                  <a:srgbClr val="000054"/>
                </a:solidFill>
                <a:latin typeface="Arial" panose="020B0604020202020204" pitchFamily="34" charset="0"/>
              </a:defRPr>
            </a:lvl6pPr>
            <a:lvl7pPr marL="2971800" indent="-228600" eaLnBrk="0" fontAlgn="base" hangingPunct="0">
              <a:spcBef>
                <a:spcPct val="0"/>
              </a:spcBef>
              <a:spcAft>
                <a:spcPct val="0"/>
              </a:spcAft>
              <a:defRPr sz="1300">
                <a:solidFill>
                  <a:srgbClr val="000054"/>
                </a:solidFill>
                <a:latin typeface="Arial" panose="020B0604020202020204" pitchFamily="34" charset="0"/>
              </a:defRPr>
            </a:lvl7pPr>
            <a:lvl8pPr marL="3429000" indent="-228600" eaLnBrk="0" fontAlgn="base" hangingPunct="0">
              <a:spcBef>
                <a:spcPct val="0"/>
              </a:spcBef>
              <a:spcAft>
                <a:spcPct val="0"/>
              </a:spcAft>
              <a:defRPr sz="1300">
                <a:solidFill>
                  <a:srgbClr val="000054"/>
                </a:solidFill>
                <a:latin typeface="Arial" panose="020B0604020202020204" pitchFamily="34" charset="0"/>
              </a:defRPr>
            </a:lvl8pPr>
            <a:lvl9pPr marL="3886200" indent="-228600" eaLnBrk="0" fontAlgn="base" hangingPunct="0">
              <a:spcBef>
                <a:spcPct val="0"/>
              </a:spcBef>
              <a:spcAft>
                <a:spcPct val="0"/>
              </a:spcAft>
              <a:defRPr sz="1300">
                <a:solidFill>
                  <a:srgbClr val="000054"/>
                </a:solidFill>
                <a:latin typeface="Arial" panose="020B0604020202020204" pitchFamily="34" charset="0"/>
              </a:defRPr>
            </a:lvl9pPr>
          </a:lstStyle>
          <a:p>
            <a:pPr algn="ctr">
              <a:defRPr/>
            </a:pPr>
            <a:r>
              <a:rPr lang="en-US" altLang="en-US" sz="1000" b="1" dirty="0">
                <a:solidFill>
                  <a:srgbClr val="070C51"/>
                </a:solidFill>
              </a:rPr>
              <a:t>Tony</a:t>
            </a:r>
            <a:r>
              <a:rPr lang="en-US" altLang="en-US" sz="1000" b="1" baseline="0" dirty="0">
                <a:solidFill>
                  <a:srgbClr val="070C51"/>
                </a:solidFill>
              </a:rPr>
              <a:t> Thurmond</a:t>
            </a:r>
            <a:br>
              <a:rPr lang="en-US" altLang="en-US" sz="1000" b="1" dirty="0">
                <a:solidFill>
                  <a:srgbClr val="070C51"/>
                </a:solidFill>
              </a:rPr>
            </a:br>
            <a:r>
              <a:rPr lang="en-US" altLang="en-US" sz="800" dirty="0">
                <a:solidFill>
                  <a:srgbClr val="070C51"/>
                </a:solidFill>
              </a:rPr>
              <a:t>State Superintendent </a:t>
            </a:r>
            <a:br>
              <a:rPr lang="en-US" altLang="en-US" sz="800" dirty="0">
                <a:solidFill>
                  <a:srgbClr val="070C51"/>
                </a:solidFill>
              </a:rPr>
            </a:br>
            <a:r>
              <a:rPr lang="en-US" altLang="en-US" sz="800" dirty="0">
                <a:solidFill>
                  <a:srgbClr val="070C51"/>
                </a:solidFill>
              </a:rPr>
              <a:t>of Public Instruction</a:t>
            </a:r>
            <a:endParaRPr lang="en-US" altLang="en-US" sz="4400" dirty="0">
              <a:solidFill>
                <a:schemeClr val="tx2"/>
              </a:solidFill>
              <a:latin typeface="Times" panose="02020603050405020304" pitchFamily="18" charset="0"/>
            </a:endParaRPr>
          </a:p>
        </p:txBody>
      </p:sp>
      <p:sp>
        <p:nvSpPr>
          <p:cNvPr id="1028" name="Rectangle 2"/>
          <p:cNvSpPr>
            <a:spLocks noGrp="1" noChangeArrowheads="1"/>
          </p:cNvSpPr>
          <p:nvPr>
            <p:ph type="title"/>
          </p:nvPr>
        </p:nvSpPr>
        <p:spPr bwMode="auto">
          <a:xfrm>
            <a:off x="1905000" y="609600"/>
            <a:ext cx="685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9" name="Rectangle 3"/>
          <p:cNvSpPr>
            <a:spLocks noGrp="1" noChangeArrowheads="1"/>
          </p:cNvSpPr>
          <p:nvPr>
            <p:ph type="body" idx="1"/>
          </p:nvPr>
        </p:nvSpPr>
        <p:spPr bwMode="auto">
          <a:xfrm>
            <a:off x="1905000" y="1981200"/>
            <a:ext cx="6858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p:cNvSpPr>
            <a:spLocks noGrp="1" noChangeArrowheads="1"/>
          </p:cNvSpPr>
          <p:nvPr>
            <p:ph type="dt" sz="half" idx="2"/>
          </p:nvPr>
        </p:nvSpPr>
        <p:spPr bwMode="auto">
          <a:xfrm>
            <a:off x="1905000" y="625475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2400">
                <a:solidFill>
                  <a:schemeClr val="tx1"/>
                </a:solidFill>
                <a:latin typeface="Arial" charset="0"/>
                <a:cs typeface="+mn-cs"/>
              </a:defRPr>
            </a:lvl1pPr>
          </a:lstStyle>
          <a:p>
            <a:pPr>
              <a:defRPr/>
            </a:pPr>
            <a:endParaRPr lang="en-US" altLang="en-US" dirty="0"/>
          </a:p>
        </p:txBody>
      </p:sp>
      <p:sp>
        <p:nvSpPr>
          <p:cNvPr id="3" name="Rectangle 5"/>
          <p:cNvSpPr>
            <a:spLocks noGrp="1" noChangeArrowheads="1"/>
          </p:cNvSpPr>
          <p:nvPr>
            <p:ph type="ftr" sz="quarter" idx="3"/>
          </p:nvPr>
        </p:nvSpPr>
        <p:spPr bwMode="auto">
          <a:xfrm>
            <a:off x="3806825" y="6254750"/>
            <a:ext cx="30511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2400">
                <a:solidFill>
                  <a:schemeClr val="tx1"/>
                </a:solidFill>
                <a:latin typeface="Arial" charset="0"/>
                <a:cs typeface="+mn-cs"/>
              </a:defRPr>
            </a:lvl1pPr>
          </a:lstStyle>
          <a:p>
            <a:pPr>
              <a:defRPr/>
            </a:pPr>
            <a:endParaRPr lang="en-US" altLang="en-US" dirty="0"/>
          </a:p>
        </p:txBody>
      </p:sp>
      <p:sp>
        <p:nvSpPr>
          <p:cNvPr id="1030" name="Rectangle 6"/>
          <p:cNvSpPr>
            <a:spLocks noGrp="1" noChangeArrowheads="1"/>
          </p:cNvSpPr>
          <p:nvPr>
            <p:ph type="sldNum" sz="quarter" idx="4"/>
          </p:nvPr>
        </p:nvSpPr>
        <p:spPr bwMode="auto">
          <a:xfrm>
            <a:off x="7091363" y="6248400"/>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2400">
                <a:solidFill>
                  <a:schemeClr val="tx1"/>
                </a:solidFill>
              </a:defRPr>
            </a:lvl1pPr>
          </a:lstStyle>
          <a:p>
            <a:pPr>
              <a:defRPr/>
            </a:pPr>
            <a:fld id="{ADA666D0-90EB-41C5-887F-4752A348FE1C}"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730" r:id="rId1"/>
    <p:sldLayoutId id="2147483728" r:id="rId2"/>
    <p:sldLayoutId id="2147483718" r:id="rId3"/>
    <p:sldLayoutId id="2147483719" r:id="rId4"/>
    <p:sldLayoutId id="2147483720" r:id="rId5"/>
    <p:sldLayoutId id="2147483721" r:id="rId6"/>
    <p:sldLayoutId id="2147483722" r:id="rId7"/>
    <p:sldLayoutId id="2147483724" r:id="rId8"/>
    <p:sldLayoutId id="2147483725" r:id="rId9"/>
    <p:sldLayoutId id="2147483726" r:id="rId10"/>
    <p:sldLayoutId id="2147483727" r:id="rId11"/>
    <p:sldLayoutId id="2147483729"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hyperlink" Target="http://www2.ed.gov/policy/gen/guid/school-discipline/index.html" TargetMode="Externa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hyperlink" Target="mailto:ContinuationEduc@cde.ca.gov" TargetMode="External"/><Relationship Id="rId2" Type="http://schemas.openxmlformats.org/officeDocument/2006/relationships/hyperlink" Target="mailto:CommunityDaySch@cde.ca.gov" TargetMode="Externa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hyperlink" Target="mailto:ContinuationEduc@cde.ca.gov" TargetMode="Externa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hyperlink" Target="https://www.cde.ca.gov/sp/eo/cd/cdsmail.asp" TargetMode="Externa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hyperlink" Target="https://www.cde.ca.gov/re/di/cd/listservs.asp"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3" Type="http://schemas.openxmlformats.org/officeDocument/2006/relationships/hyperlink" Target="mailto:ContinuationEduc@cde.ca.gov" TargetMode="External"/><Relationship Id="rId2" Type="http://schemas.openxmlformats.org/officeDocument/2006/relationships/hyperlink" Target="mailto:CommunityDaySch@cde.ca.gov" TargetMode="Externa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CABAC-4BAB-4089-6967-3FE4D0B47796}"/>
              </a:ext>
            </a:extLst>
          </p:cNvPr>
          <p:cNvSpPr>
            <a:spLocks noGrp="1"/>
          </p:cNvSpPr>
          <p:nvPr>
            <p:ph type="title"/>
          </p:nvPr>
        </p:nvSpPr>
        <p:spPr>
          <a:xfrm>
            <a:off x="1905000" y="3124200"/>
            <a:ext cx="6858000" cy="3314700"/>
          </a:xfrm>
        </p:spPr>
        <p:txBody>
          <a:bodyPr/>
          <a:lstStyle/>
          <a:p>
            <a:r>
              <a:rPr kumimoji="0" lang="en-US" altLang="en-US" sz="3600" b="0" i="0" u="none" strike="noStrike" kern="0" cap="none" spc="0" normalizeH="0" baseline="0" noProof="0" dirty="0">
                <a:ln>
                  <a:noFill/>
                </a:ln>
                <a:solidFill>
                  <a:schemeClr val="tx1"/>
                </a:solidFill>
                <a:effectLst/>
                <a:uLnTx/>
                <a:uFillTx/>
                <a:latin typeface="Arial" panose="020B0604020202020204"/>
                <a:ea typeface="+mj-ea"/>
                <a:cs typeface="+mj-cs"/>
              </a:rPr>
              <a:t>Model Community Day School and Model Continuation High School Application Webinar</a:t>
            </a:r>
            <a:br>
              <a:rPr kumimoji="0" lang="en-US" altLang="en-US" sz="4000" b="0" i="0" u="none" strike="noStrike" kern="0" cap="none" spc="0" normalizeH="0" baseline="0" noProof="0" dirty="0">
                <a:ln>
                  <a:noFill/>
                </a:ln>
                <a:solidFill>
                  <a:schemeClr val="tx1"/>
                </a:solidFill>
                <a:effectLst/>
                <a:uLnTx/>
                <a:uFillTx/>
                <a:latin typeface="Arial" panose="020B0604020202020204"/>
                <a:ea typeface="+mj-ea"/>
                <a:cs typeface="+mj-cs"/>
              </a:rPr>
            </a:br>
            <a:b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br>
            <a: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t>2026–27 Program Year</a:t>
            </a:r>
            <a:b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br>
            <a:r>
              <a:rPr lang="en-US" altLang="en-US" sz="2400" dirty="0">
                <a:solidFill>
                  <a:schemeClr val="tx1"/>
                </a:solidFill>
                <a:latin typeface="Arial" panose="020B0604020202020204"/>
              </a:rPr>
              <a:t>Thurs</a:t>
            </a:r>
            <a: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t>day, </a:t>
            </a:r>
            <a:r>
              <a:rPr lang="en-US" altLang="en-US" sz="2400" dirty="0">
                <a:solidFill>
                  <a:schemeClr val="tx1"/>
                </a:solidFill>
                <a:latin typeface="Arial" panose="020B0604020202020204"/>
              </a:rPr>
              <a:t>June 4</a:t>
            </a:r>
            <a: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t>, 2026</a:t>
            </a:r>
            <a:b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br>
            <a:r>
              <a:rPr kumimoji="0" lang="en-US" altLang="en-US" sz="2400" b="0" i="0" u="none" strike="noStrike" kern="0" cap="none" spc="0" normalizeH="0" baseline="0" noProof="0" dirty="0">
                <a:ln>
                  <a:noFill/>
                </a:ln>
                <a:solidFill>
                  <a:schemeClr val="tx1"/>
                </a:solidFill>
                <a:effectLst/>
                <a:uLnTx/>
                <a:uFillTx/>
                <a:latin typeface="Arial" panose="020B0604020202020204"/>
                <a:ea typeface="+mj-ea"/>
                <a:cs typeface="+mj-cs"/>
              </a:rPr>
              <a:t>California Department of Education</a:t>
            </a:r>
            <a:br>
              <a:rPr kumimoji="0" lang="en-US" altLang="en-US" sz="2400" b="0" i="0" u="none" strike="noStrike" kern="0" cap="none" spc="0" normalizeH="0" baseline="0" noProof="0" dirty="0">
                <a:ln>
                  <a:noFill/>
                </a:ln>
                <a:solidFill>
                  <a:schemeClr val="tx1"/>
                </a:solidFill>
                <a:effectLst/>
                <a:uLnTx/>
                <a:uFillTx/>
                <a:latin typeface="Arial" panose="020B0604020202020204"/>
              </a:rPr>
            </a:br>
            <a:endParaRPr lang="en-US" dirty="0">
              <a:solidFill>
                <a:schemeClr val="tx1"/>
              </a:solidFill>
            </a:endParaRPr>
          </a:p>
        </p:txBody>
      </p:sp>
    </p:spTree>
    <p:extLst>
      <p:ext uri="{BB962C8B-B14F-4D97-AF65-F5344CB8AC3E}">
        <p14:creationId xmlns:p14="http://schemas.microsoft.com/office/powerpoint/2010/main" val="3596091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26DE4-4CE4-E33A-485F-480DC36CA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4BA60C-99EF-6980-8D70-4036E0092E6A}"/>
              </a:ext>
            </a:extLst>
          </p:cNvPr>
          <p:cNvSpPr>
            <a:spLocks noGrp="1"/>
          </p:cNvSpPr>
          <p:nvPr>
            <p:ph type="title"/>
          </p:nvPr>
        </p:nvSpPr>
        <p:spPr>
          <a:xfrm>
            <a:off x="1981200" y="609600"/>
            <a:ext cx="6786563" cy="987878"/>
          </a:xfrm>
        </p:spPr>
        <p:txBody>
          <a:bodyPr>
            <a:noAutofit/>
          </a:bodyPr>
          <a:lstStyle/>
          <a:p>
            <a:r>
              <a:rPr lang="en-US" dirty="0"/>
              <a:t>Obligations of </a:t>
            </a:r>
            <a:br>
              <a:rPr lang="en-US" dirty="0"/>
            </a:br>
            <a:r>
              <a:rPr lang="en-US" dirty="0"/>
              <a:t>Model Schools (1)</a:t>
            </a:r>
          </a:p>
        </p:txBody>
      </p:sp>
      <p:sp>
        <p:nvSpPr>
          <p:cNvPr id="3" name="Content Placeholder 2">
            <a:extLst>
              <a:ext uri="{FF2B5EF4-FFF2-40B4-BE49-F238E27FC236}">
                <a16:creationId xmlns:a16="http://schemas.microsoft.com/office/drawing/2014/main" id="{F14E85C8-7594-5837-88BB-474DC9DC2F22}"/>
              </a:ext>
            </a:extLst>
          </p:cNvPr>
          <p:cNvSpPr>
            <a:spLocks noGrp="1"/>
          </p:cNvSpPr>
          <p:nvPr>
            <p:ph idx="1"/>
          </p:nvPr>
        </p:nvSpPr>
        <p:spPr>
          <a:xfrm>
            <a:off x="1981200" y="1981200"/>
            <a:ext cx="6934200" cy="4419600"/>
          </a:xfrm>
        </p:spPr>
        <p:txBody>
          <a:bodyPr>
            <a:noAutofit/>
          </a:bodyPr>
          <a:lstStyle/>
          <a:p>
            <a:pPr marL="457200" indent="-457200">
              <a:spcBef>
                <a:spcPts val="0"/>
              </a:spcBef>
              <a:spcAft>
                <a:spcPts val="1200"/>
              </a:spcAft>
              <a:buFont typeface="+mj-lt"/>
              <a:buAutoNum type="arabicPeriod"/>
            </a:pPr>
            <a:r>
              <a:rPr lang="en-US" sz="2400" dirty="0"/>
              <a:t>Provide examples of promising practices by serving as peer mentors, if requested by schools and districts in need of technical assistance (e.g., sample materials, telephone consultation, training and/or virtual website links).</a:t>
            </a:r>
          </a:p>
          <a:p>
            <a:pPr marL="457200" indent="-457200">
              <a:spcBef>
                <a:spcPts val="0"/>
              </a:spcBef>
              <a:spcAft>
                <a:spcPts val="1200"/>
              </a:spcAft>
              <a:buFont typeface="+mj-lt"/>
              <a:buAutoNum type="arabicPeriod"/>
            </a:pPr>
            <a:r>
              <a:rPr lang="en-US" sz="2400" dirty="0"/>
              <a:t>Staff from schools selected as models will be asked to review and rate applications in the future and participate in Site Validation Visits. CDE may also ask models to participate as experts in webinars about exemplary practices.</a:t>
            </a:r>
          </a:p>
        </p:txBody>
      </p:sp>
      <p:sp>
        <p:nvSpPr>
          <p:cNvPr id="4" name="Slide Number Placeholder 3">
            <a:extLst>
              <a:ext uri="{FF2B5EF4-FFF2-40B4-BE49-F238E27FC236}">
                <a16:creationId xmlns:a16="http://schemas.microsoft.com/office/drawing/2014/main" id="{24379F12-60F6-C89E-C84C-E522548298D9}"/>
              </a:ext>
            </a:extLst>
          </p:cNvPr>
          <p:cNvSpPr>
            <a:spLocks noGrp="1"/>
          </p:cNvSpPr>
          <p:nvPr>
            <p:ph type="sldNum" sz="quarter" idx="12"/>
          </p:nvPr>
        </p:nvSpPr>
        <p:spPr/>
        <p:txBody>
          <a:bodyPr/>
          <a:lstStyle/>
          <a:p>
            <a:fld id="{1A814AAE-762C-4AC7-BD8A-A2CC080682BD}" type="slidenum">
              <a:rPr lang="en-US" smtClean="0"/>
              <a:pPr/>
              <a:t>10</a:t>
            </a:fld>
            <a:endParaRPr lang="en-US" dirty="0"/>
          </a:p>
        </p:txBody>
      </p:sp>
    </p:spTree>
    <p:extLst>
      <p:ext uri="{BB962C8B-B14F-4D97-AF65-F5344CB8AC3E}">
        <p14:creationId xmlns:p14="http://schemas.microsoft.com/office/powerpoint/2010/main" val="1089923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424CB-D081-DFAE-AF5E-02782EF5F8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8607F-A275-8C1B-F42B-961D2D279088}"/>
              </a:ext>
            </a:extLst>
          </p:cNvPr>
          <p:cNvSpPr>
            <a:spLocks noGrp="1"/>
          </p:cNvSpPr>
          <p:nvPr>
            <p:ph type="title"/>
          </p:nvPr>
        </p:nvSpPr>
        <p:spPr>
          <a:xfrm>
            <a:off x="1981200" y="609600"/>
            <a:ext cx="6786563" cy="987878"/>
          </a:xfrm>
        </p:spPr>
        <p:txBody>
          <a:bodyPr>
            <a:noAutofit/>
          </a:bodyPr>
          <a:lstStyle/>
          <a:p>
            <a:r>
              <a:rPr lang="en-US" dirty="0"/>
              <a:t>Obligations of </a:t>
            </a:r>
            <a:br>
              <a:rPr lang="en-US" dirty="0"/>
            </a:br>
            <a:r>
              <a:rPr lang="en-US" dirty="0"/>
              <a:t>Model Schools (2)</a:t>
            </a:r>
          </a:p>
        </p:txBody>
      </p:sp>
      <p:sp>
        <p:nvSpPr>
          <p:cNvPr id="3" name="Content Placeholder 2">
            <a:extLst>
              <a:ext uri="{FF2B5EF4-FFF2-40B4-BE49-F238E27FC236}">
                <a16:creationId xmlns:a16="http://schemas.microsoft.com/office/drawing/2014/main" id="{CF1B435F-697B-0220-5BB4-E92FF14CCB79}"/>
              </a:ext>
            </a:extLst>
          </p:cNvPr>
          <p:cNvSpPr>
            <a:spLocks noGrp="1"/>
          </p:cNvSpPr>
          <p:nvPr>
            <p:ph idx="1"/>
          </p:nvPr>
        </p:nvSpPr>
        <p:spPr>
          <a:xfrm>
            <a:off x="1981200" y="1981200"/>
            <a:ext cx="6786563" cy="4419600"/>
          </a:xfrm>
        </p:spPr>
        <p:txBody>
          <a:bodyPr>
            <a:noAutofit/>
          </a:bodyPr>
          <a:lstStyle/>
          <a:p>
            <a:pPr marL="457200" indent="-457200">
              <a:spcBef>
                <a:spcPts val="0"/>
              </a:spcBef>
              <a:spcAft>
                <a:spcPts val="1200"/>
              </a:spcAft>
              <a:buFont typeface="+mj-lt"/>
              <a:buAutoNum type="arabicPeriod" startAt="3"/>
            </a:pPr>
            <a:r>
              <a:rPr lang="en-US" sz="2400" dirty="0"/>
              <a:t>Agree to submit an Annual Assurance of Services Form by June 30 for each of the </a:t>
            </a:r>
            <a:r>
              <a:rPr lang="en-US" sz="2400" b="1" dirty="0"/>
              <a:t>second and third years</a:t>
            </a:r>
            <a:r>
              <a:rPr lang="en-US" sz="2400" dirty="0"/>
              <a:t> of designation to certify that the school meets or exceeds the recognition program standards as described in the 2026–27 application.</a:t>
            </a:r>
          </a:p>
        </p:txBody>
      </p:sp>
      <p:sp>
        <p:nvSpPr>
          <p:cNvPr id="4" name="Slide Number Placeholder 3">
            <a:extLst>
              <a:ext uri="{FF2B5EF4-FFF2-40B4-BE49-F238E27FC236}">
                <a16:creationId xmlns:a16="http://schemas.microsoft.com/office/drawing/2014/main" id="{E32EBE24-5EC5-DBA4-D8E2-B77BCEFAB95C}"/>
              </a:ext>
            </a:extLst>
          </p:cNvPr>
          <p:cNvSpPr>
            <a:spLocks noGrp="1"/>
          </p:cNvSpPr>
          <p:nvPr>
            <p:ph type="sldNum" sz="quarter" idx="12"/>
          </p:nvPr>
        </p:nvSpPr>
        <p:spPr/>
        <p:txBody>
          <a:bodyPr/>
          <a:lstStyle/>
          <a:p>
            <a:fld id="{1A814AAE-762C-4AC7-BD8A-A2CC080682BD}" type="slidenum">
              <a:rPr lang="en-US" smtClean="0"/>
              <a:pPr/>
              <a:t>11</a:t>
            </a:fld>
            <a:endParaRPr lang="en-US" dirty="0"/>
          </a:p>
        </p:txBody>
      </p:sp>
    </p:spTree>
    <p:extLst>
      <p:ext uri="{BB962C8B-B14F-4D97-AF65-F5344CB8AC3E}">
        <p14:creationId xmlns:p14="http://schemas.microsoft.com/office/powerpoint/2010/main" val="814181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D7141-2796-F88E-1C81-861F29C3D262}"/>
              </a:ext>
            </a:extLst>
          </p:cNvPr>
          <p:cNvSpPr>
            <a:spLocks noGrp="1"/>
          </p:cNvSpPr>
          <p:nvPr>
            <p:ph type="title"/>
          </p:nvPr>
        </p:nvSpPr>
        <p:spPr>
          <a:xfrm>
            <a:off x="1905000" y="76200"/>
            <a:ext cx="6858000" cy="1143000"/>
          </a:xfrm>
        </p:spPr>
        <p:txBody>
          <a:bodyPr/>
          <a:lstStyle/>
          <a:p>
            <a:r>
              <a:rPr lang="en-US" dirty="0"/>
              <a:t>Program Timeline (1)</a:t>
            </a:r>
          </a:p>
        </p:txBody>
      </p:sp>
      <p:graphicFrame>
        <p:nvGraphicFramePr>
          <p:cNvPr id="6" name="Content Placeholder 5">
            <a:extLst>
              <a:ext uri="{FF2B5EF4-FFF2-40B4-BE49-F238E27FC236}">
                <a16:creationId xmlns:a16="http://schemas.microsoft.com/office/drawing/2014/main" id="{24A2515C-7AC8-36E7-E997-95F23F0585E2}"/>
              </a:ext>
            </a:extLst>
          </p:cNvPr>
          <p:cNvGraphicFramePr>
            <a:graphicFrameLocks noGrp="1"/>
          </p:cNvGraphicFramePr>
          <p:nvPr>
            <p:ph sz="half" idx="1"/>
            <p:extLst>
              <p:ext uri="{D42A27DB-BD31-4B8C-83A1-F6EECF244321}">
                <p14:modId xmlns:p14="http://schemas.microsoft.com/office/powerpoint/2010/main" val="2770215971"/>
              </p:ext>
            </p:extLst>
          </p:nvPr>
        </p:nvGraphicFramePr>
        <p:xfrm>
          <a:off x="1905000" y="1295400"/>
          <a:ext cx="6858000" cy="4297680"/>
        </p:xfrm>
        <a:graphic>
          <a:graphicData uri="http://schemas.openxmlformats.org/drawingml/2006/table">
            <a:tbl>
              <a:tblPr firstRow="1" bandRow="1">
                <a:tableStyleId>{5C22544A-7EE6-4342-B048-85BDC9FD1C3A}</a:tableStyleId>
              </a:tblPr>
              <a:tblGrid>
                <a:gridCol w="2185516">
                  <a:extLst>
                    <a:ext uri="{9D8B030D-6E8A-4147-A177-3AD203B41FA5}">
                      <a16:colId xmlns:a16="http://schemas.microsoft.com/office/drawing/2014/main" val="2080066274"/>
                    </a:ext>
                  </a:extLst>
                </a:gridCol>
                <a:gridCol w="4672484">
                  <a:extLst>
                    <a:ext uri="{9D8B030D-6E8A-4147-A177-3AD203B41FA5}">
                      <a16:colId xmlns:a16="http://schemas.microsoft.com/office/drawing/2014/main" val="465470418"/>
                    </a:ext>
                  </a:extLst>
                </a:gridCol>
              </a:tblGrid>
              <a:tr h="370840">
                <a:tc>
                  <a:txBody>
                    <a:bodyPr/>
                    <a:lstStyle/>
                    <a:p>
                      <a:r>
                        <a:rPr lang="en-US" sz="2400" dirty="0">
                          <a:solidFill>
                            <a:schemeClr val="tx1"/>
                          </a:solidFill>
                        </a:rPr>
                        <a:t>Date </a:t>
                      </a:r>
                    </a:p>
                  </a:txBody>
                  <a:tcPr/>
                </a:tc>
                <a:tc>
                  <a:txBody>
                    <a:bodyPr/>
                    <a:lstStyle/>
                    <a:p>
                      <a:r>
                        <a:rPr lang="en-US" sz="2400" dirty="0">
                          <a:solidFill>
                            <a:schemeClr val="tx1"/>
                          </a:solidFill>
                        </a:rPr>
                        <a:t>Activity</a:t>
                      </a:r>
                    </a:p>
                  </a:txBody>
                  <a:tcPr/>
                </a:tc>
                <a:extLst>
                  <a:ext uri="{0D108BD9-81ED-4DB2-BD59-A6C34878D82A}">
                    <a16:rowId xmlns:a16="http://schemas.microsoft.com/office/drawing/2014/main" val="159993483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rPr>
                        <a:t>June 1,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Applications available to the field</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740033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rPr>
                        <a:t>June 4,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Application Webinar</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8892341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rPr>
                        <a:t>July 15, 2026</a:t>
                      </a:r>
                      <a:r>
                        <a:rPr lang="en-US" sz="2400" b="1" kern="1200" dirty="0">
                          <a:solidFill>
                            <a:schemeClr val="tx1"/>
                          </a:solidFill>
                          <a:effectLst/>
                        </a:rPr>
                        <a:t>*</a:t>
                      </a:r>
                      <a:endParaRPr lang="en-US" sz="2400" b="1"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Applications due</a:t>
                      </a:r>
                      <a:endParaRPr lang="en-US" sz="2400" b="1"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281795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rPr>
                        <a:t>September 11, 2026</a:t>
                      </a:r>
                      <a:endParaRPr lang="en-US" sz="2400" kern="1200" dirty="0">
                        <a:solidFill>
                          <a:schemeClr val="tx1"/>
                        </a:solidFill>
                        <a:effectLst/>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Northern Applications reviewed and rated</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886250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September 25,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Central Applications reviewed and rated</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134051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October 9,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Southern Applications reviewed and rated</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4741898"/>
                  </a:ext>
                </a:extLst>
              </a:tr>
            </a:tbl>
          </a:graphicData>
        </a:graphic>
      </p:graphicFrame>
      <p:sp>
        <p:nvSpPr>
          <p:cNvPr id="3" name="Content Placeholder 2">
            <a:extLst>
              <a:ext uri="{FF2B5EF4-FFF2-40B4-BE49-F238E27FC236}">
                <a16:creationId xmlns:a16="http://schemas.microsoft.com/office/drawing/2014/main" id="{DB6A8518-B821-D7E4-8FD7-18A97D46BF8C}"/>
              </a:ext>
            </a:extLst>
          </p:cNvPr>
          <p:cNvSpPr>
            <a:spLocks noGrp="1"/>
          </p:cNvSpPr>
          <p:nvPr>
            <p:ph sz="half" idx="2"/>
          </p:nvPr>
        </p:nvSpPr>
        <p:spPr>
          <a:xfrm>
            <a:off x="1905000" y="5791200"/>
            <a:ext cx="6652404" cy="762000"/>
          </a:xfrm>
        </p:spPr>
        <p:txBody>
          <a:bodyPr/>
          <a:lstStyle/>
          <a:p>
            <a:pPr marL="0" indent="0">
              <a:buNone/>
            </a:pPr>
            <a:r>
              <a:rPr lang="en-US" sz="2400" b="1" dirty="0"/>
              <a:t>* </a:t>
            </a:r>
            <a:r>
              <a:rPr lang="en-US" sz="2400" dirty="0"/>
              <a:t>If this presents a challenge, please reach out to discuss possible accommodations.</a:t>
            </a:r>
          </a:p>
          <a:p>
            <a:pPr marL="0" indent="0">
              <a:buNone/>
            </a:pPr>
            <a:r>
              <a:rPr lang="en-US" sz="2400" dirty="0"/>
              <a:t>  </a:t>
            </a:r>
          </a:p>
        </p:txBody>
      </p:sp>
      <p:sp>
        <p:nvSpPr>
          <p:cNvPr id="4" name="Slide Number Placeholder 3">
            <a:extLst>
              <a:ext uri="{FF2B5EF4-FFF2-40B4-BE49-F238E27FC236}">
                <a16:creationId xmlns:a16="http://schemas.microsoft.com/office/drawing/2014/main" id="{5BB63DFD-EE8B-9789-C185-E151B907535B}"/>
              </a:ext>
            </a:extLst>
          </p:cNvPr>
          <p:cNvSpPr>
            <a:spLocks noGrp="1"/>
          </p:cNvSpPr>
          <p:nvPr>
            <p:ph type="sldNum" sz="quarter" idx="12"/>
          </p:nvPr>
        </p:nvSpPr>
        <p:spPr/>
        <p:txBody>
          <a:bodyPr/>
          <a:lstStyle/>
          <a:p>
            <a:pPr>
              <a:defRPr/>
            </a:pPr>
            <a:fld id="{44D49D5E-395F-45AE-94B9-00F533986075}" type="slidenum">
              <a:rPr lang="en-US" altLang="en-US" smtClean="0"/>
              <a:pPr>
                <a:defRPr/>
              </a:pPr>
              <a:t>12</a:t>
            </a:fld>
            <a:endParaRPr lang="en-US" altLang="en-US" dirty="0"/>
          </a:p>
        </p:txBody>
      </p:sp>
    </p:spTree>
    <p:extLst>
      <p:ext uri="{BB962C8B-B14F-4D97-AF65-F5344CB8AC3E}">
        <p14:creationId xmlns:p14="http://schemas.microsoft.com/office/powerpoint/2010/main" val="173094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C771E-43BD-005B-DE74-CD83E548D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6332BB-E992-1042-6DB5-8F9DBA15CA3E}"/>
              </a:ext>
            </a:extLst>
          </p:cNvPr>
          <p:cNvSpPr>
            <a:spLocks noGrp="1"/>
          </p:cNvSpPr>
          <p:nvPr>
            <p:ph type="title"/>
          </p:nvPr>
        </p:nvSpPr>
        <p:spPr>
          <a:xfrm>
            <a:off x="1905000" y="76200"/>
            <a:ext cx="6858000" cy="1143000"/>
          </a:xfrm>
        </p:spPr>
        <p:txBody>
          <a:bodyPr/>
          <a:lstStyle/>
          <a:p>
            <a:r>
              <a:rPr lang="en-US" dirty="0"/>
              <a:t>Program Timeline (2)</a:t>
            </a:r>
          </a:p>
        </p:txBody>
      </p:sp>
      <p:graphicFrame>
        <p:nvGraphicFramePr>
          <p:cNvPr id="6" name="Content Placeholder 5">
            <a:extLst>
              <a:ext uri="{FF2B5EF4-FFF2-40B4-BE49-F238E27FC236}">
                <a16:creationId xmlns:a16="http://schemas.microsoft.com/office/drawing/2014/main" id="{94259266-EB98-1B4F-02B5-08DE97820578}"/>
              </a:ext>
            </a:extLst>
          </p:cNvPr>
          <p:cNvGraphicFramePr>
            <a:graphicFrameLocks noGrp="1"/>
          </p:cNvGraphicFramePr>
          <p:nvPr>
            <p:ph idx="1"/>
            <p:extLst>
              <p:ext uri="{D42A27DB-BD31-4B8C-83A1-F6EECF244321}">
                <p14:modId xmlns:p14="http://schemas.microsoft.com/office/powerpoint/2010/main" val="1987396020"/>
              </p:ext>
            </p:extLst>
          </p:nvPr>
        </p:nvGraphicFramePr>
        <p:xfrm>
          <a:off x="1905000" y="1295400"/>
          <a:ext cx="6934200" cy="301752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2080066274"/>
                    </a:ext>
                  </a:extLst>
                </a:gridCol>
                <a:gridCol w="4038600">
                  <a:extLst>
                    <a:ext uri="{9D8B030D-6E8A-4147-A177-3AD203B41FA5}">
                      <a16:colId xmlns:a16="http://schemas.microsoft.com/office/drawing/2014/main" val="465470418"/>
                    </a:ext>
                  </a:extLst>
                </a:gridCol>
              </a:tblGrid>
              <a:tr h="370840">
                <a:tc>
                  <a:txBody>
                    <a:bodyPr/>
                    <a:lstStyle/>
                    <a:p>
                      <a:r>
                        <a:rPr lang="en-US" sz="2400" dirty="0">
                          <a:solidFill>
                            <a:schemeClr val="tx1"/>
                          </a:solidFill>
                        </a:rPr>
                        <a:t>Date </a:t>
                      </a:r>
                    </a:p>
                  </a:txBody>
                  <a:tcPr/>
                </a:tc>
                <a:tc>
                  <a:txBody>
                    <a:bodyPr/>
                    <a:lstStyle/>
                    <a:p>
                      <a:r>
                        <a:rPr lang="en-US" sz="2400" dirty="0">
                          <a:solidFill>
                            <a:schemeClr val="tx1"/>
                          </a:solidFill>
                        </a:rPr>
                        <a:t>Activity</a:t>
                      </a:r>
                    </a:p>
                  </a:txBody>
                  <a:tcPr/>
                </a:tc>
                <a:extLst>
                  <a:ext uri="{0D108BD9-81ED-4DB2-BD59-A6C34878D82A}">
                    <a16:rowId xmlns:a16="http://schemas.microsoft.com/office/drawing/2014/main" val="1599934833"/>
                  </a:ext>
                </a:extLst>
              </a:tr>
              <a:tr h="370840">
                <a:tc>
                  <a:txBody>
                    <a:bodyPr/>
                    <a:lstStyle/>
                    <a:p>
                      <a:r>
                        <a:rPr lang="en-US" sz="2400" kern="1200" dirty="0">
                          <a:solidFill>
                            <a:schemeClr val="tx1"/>
                          </a:solidFill>
                          <a:effectLst/>
                          <a:latin typeface="Arial" panose="020B0604020202020204" pitchFamily="34" charset="0"/>
                          <a:ea typeface="+mn-ea"/>
                          <a:cs typeface="Arial" panose="020B0604020202020204" pitchFamily="34" charset="0"/>
                        </a:rPr>
                        <a:t>October 13, 2026–December 21,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Arial" panose="020B0604020202020204" pitchFamily="34" charset="0"/>
                          <a:cs typeface="Arial" panose="020B0604020202020204" pitchFamily="34" charset="0"/>
                        </a:rPr>
                        <a:t>Site Validation Visits</a:t>
                      </a:r>
                    </a:p>
                  </a:txBody>
                  <a:tcPr/>
                </a:tc>
                <a:extLst>
                  <a:ext uri="{0D108BD9-81ED-4DB2-BD59-A6C34878D82A}">
                    <a16:rowId xmlns:a16="http://schemas.microsoft.com/office/drawing/2014/main" val="2774003364"/>
                  </a:ext>
                </a:extLst>
              </a:tr>
              <a:tr h="370840">
                <a:tc>
                  <a:txBody>
                    <a:bodyPr/>
                    <a:lstStyle/>
                    <a:p>
                      <a:r>
                        <a:rPr lang="en-US" sz="2400" kern="1200" dirty="0">
                          <a:solidFill>
                            <a:schemeClr val="tx1"/>
                          </a:solidFill>
                          <a:effectLst/>
                          <a:latin typeface="Arial" panose="020B0604020202020204" pitchFamily="34" charset="0"/>
                          <a:ea typeface="+mn-ea"/>
                          <a:cs typeface="Arial" panose="020B0604020202020204" pitchFamily="34" charset="0"/>
                        </a:rPr>
                        <a:t>December 15, 2026</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latin typeface="Arial" panose="020B0604020202020204" pitchFamily="34" charset="0"/>
                          <a:ea typeface="+mn-ea"/>
                          <a:cs typeface="Arial" panose="020B0604020202020204" pitchFamily="34" charset="0"/>
                        </a:rPr>
                        <a:t>District Audit Reports due (MCHS applicants only)</a:t>
                      </a:r>
                    </a:p>
                  </a:txBody>
                  <a:tcPr/>
                </a:tc>
                <a:extLst>
                  <a:ext uri="{0D108BD9-81ED-4DB2-BD59-A6C34878D82A}">
                    <a16:rowId xmlns:a16="http://schemas.microsoft.com/office/drawing/2014/main" val="3088923414"/>
                  </a:ext>
                </a:extLst>
              </a:tr>
              <a:tr h="370840">
                <a:tc>
                  <a:txBody>
                    <a:bodyPr/>
                    <a:lstStyle/>
                    <a:p>
                      <a:r>
                        <a:rPr lang="en-US" sz="2400" kern="1200" dirty="0">
                          <a:solidFill>
                            <a:schemeClr val="tx1"/>
                          </a:solidFill>
                          <a:effectLst/>
                          <a:latin typeface="Arial" panose="020B0604020202020204" pitchFamily="34" charset="0"/>
                          <a:ea typeface="+mn-ea"/>
                          <a:cs typeface="Arial" panose="020B0604020202020204" pitchFamily="34" charset="0"/>
                        </a:rPr>
                        <a:t>February 2027</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r>
                        <a:rPr lang="en-US" sz="2400" dirty="0">
                          <a:solidFill>
                            <a:schemeClr val="tx1"/>
                          </a:solidFill>
                          <a:latin typeface="Arial" panose="020B0604020202020204" pitchFamily="34" charset="0"/>
                          <a:cs typeface="Arial" panose="020B0604020202020204" pitchFamily="34" charset="0"/>
                        </a:rPr>
                        <a:t>Notification of recognition</a:t>
                      </a:r>
                    </a:p>
                  </a:txBody>
                  <a:tcPr/>
                </a:tc>
                <a:extLst>
                  <a:ext uri="{0D108BD9-81ED-4DB2-BD59-A6C34878D82A}">
                    <a16:rowId xmlns:a16="http://schemas.microsoft.com/office/drawing/2014/main" val="17283684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kern="1200" dirty="0">
                          <a:solidFill>
                            <a:schemeClr val="tx1"/>
                          </a:solidFill>
                          <a:effectLst/>
                        </a:rPr>
                        <a:t>April/May 2027</a:t>
                      </a:r>
                      <a:endParaRPr lang="en-US" sz="2400" dirty="0">
                        <a:solidFill>
                          <a:schemeClr val="tx1"/>
                        </a:solidFill>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Awards Ceremony</a:t>
                      </a:r>
                      <a:endParaRPr lang="en-US" sz="240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128179501"/>
                  </a:ext>
                </a:extLst>
              </a:tr>
            </a:tbl>
          </a:graphicData>
        </a:graphic>
      </p:graphicFrame>
      <p:sp>
        <p:nvSpPr>
          <p:cNvPr id="4" name="Slide Number Placeholder 3">
            <a:extLst>
              <a:ext uri="{FF2B5EF4-FFF2-40B4-BE49-F238E27FC236}">
                <a16:creationId xmlns:a16="http://schemas.microsoft.com/office/drawing/2014/main" id="{9881AF04-A3FF-9950-14F1-75F67C23C5E7}"/>
              </a:ext>
            </a:extLst>
          </p:cNvPr>
          <p:cNvSpPr>
            <a:spLocks noGrp="1"/>
          </p:cNvSpPr>
          <p:nvPr>
            <p:ph type="sldNum" sz="quarter" idx="12"/>
          </p:nvPr>
        </p:nvSpPr>
        <p:spPr/>
        <p:txBody>
          <a:bodyPr/>
          <a:lstStyle/>
          <a:p>
            <a:pPr>
              <a:defRPr/>
            </a:pPr>
            <a:fld id="{44D49D5E-395F-45AE-94B9-00F533986075}" type="slidenum">
              <a:rPr lang="en-US" altLang="en-US" smtClean="0"/>
              <a:pPr>
                <a:defRPr/>
              </a:pPr>
              <a:t>13</a:t>
            </a:fld>
            <a:endParaRPr lang="en-US" altLang="en-US" dirty="0"/>
          </a:p>
        </p:txBody>
      </p:sp>
    </p:spTree>
    <p:extLst>
      <p:ext uri="{BB962C8B-B14F-4D97-AF65-F5344CB8AC3E}">
        <p14:creationId xmlns:p14="http://schemas.microsoft.com/office/powerpoint/2010/main" val="1733098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F8D3D-1849-7FE7-E681-67F7550415C5}"/>
              </a:ext>
            </a:extLst>
          </p:cNvPr>
          <p:cNvSpPr>
            <a:spLocks noGrp="1"/>
          </p:cNvSpPr>
          <p:nvPr>
            <p:ph type="title"/>
          </p:nvPr>
        </p:nvSpPr>
        <p:spPr>
          <a:xfrm>
            <a:off x="1905000" y="381000"/>
            <a:ext cx="6858000" cy="1143000"/>
          </a:xfrm>
        </p:spPr>
        <p:txBody>
          <a:bodyPr/>
          <a:lstStyle/>
          <a:p>
            <a:r>
              <a:rPr lang="en-US" dirty="0"/>
              <a:t>Public Information</a:t>
            </a:r>
          </a:p>
        </p:txBody>
      </p:sp>
      <p:sp>
        <p:nvSpPr>
          <p:cNvPr id="3" name="Content Placeholder 2">
            <a:extLst>
              <a:ext uri="{FF2B5EF4-FFF2-40B4-BE49-F238E27FC236}">
                <a16:creationId xmlns:a16="http://schemas.microsoft.com/office/drawing/2014/main" id="{ABA29AA8-72E5-FAF8-0EA6-3B3563573C0C}"/>
              </a:ext>
            </a:extLst>
          </p:cNvPr>
          <p:cNvSpPr>
            <a:spLocks noGrp="1"/>
          </p:cNvSpPr>
          <p:nvPr>
            <p:ph idx="1"/>
          </p:nvPr>
        </p:nvSpPr>
        <p:spPr>
          <a:xfrm>
            <a:off x="1905000" y="1676400"/>
            <a:ext cx="6629400" cy="3581400"/>
          </a:xfrm>
        </p:spPr>
        <p:txBody>
          <a:bodyPr/>
          <a:lstStyle/>
          <a:p>
            <a:pPr marL="0" indent="0">
              <a:spcBef>
                <a:spcPts val="0"/>
              </a:spcBef>
              <a:spcAft>
                <a:spcPts val="1200"/>
              </a:spcAft>
              <a:buNone/>
            </a:pPr>
            <a:r>
              <a:rPr lang="en-US" sz="2400" dirty="0"/>
              <a:t>Information about each MCDS and MCHS may be published online by the CDE and/or CCEA Plus for those interested in mentorship or information. This will include:</a:t>
            </a:r>
          </a:p>
          <a:p>
            <a:pPr>
              <a:lnSpc>
                <a:spcPct val="90000"/>
              </a:lnSpc>
              <a:spcBef>
                <a:spcPts val="576"/>
              </a:spcBef>
              <a:spcAft>
                <a:spcPts val="1200"/>
              </a:spcAft>
            </a:pPr>
            <a:r>
              <a:rPr lang="en-US" sz="2400" dirty="0"/>
              <a:t>School and principal contact information</a:t>
            </a:r>
          </a:p>
          <a:p>
            <a:pPr>
              <a:lnSpc>
                <a:spcPct val="90000"/>
              </a:lnSpc>
              <a:spcBef>
                <a:spcPts val="576"/>
              </a:spcBef>
              <a:spcAft>
                <a:spcPts val="1200"/>
              </a:spcAft>
            </a:pPr>
            <a:r>
              <a:rPr lang="en-US" sz="2400" dirty="0"/>
              <a:t>Narrative Statements</a:t>
            </a:r>
          </a:p>
          <a:p>
            <a:pPr>
              <a:lnSpc>
                <a:spcPct val="90000"/>
              </a:lnSpc>
              <a:spcBef>
                <a:spcPts val="576"/>
              </a:spcBef>
              <a:spcAft>
                <a:spcPts val="1200"/>
              </a:spcAft>
            </a:pPr>
            <a:r>
              <a:rPr lang="en-US" sz="2400" dirty="0"/>
              <a:t>Description of exemplary practices and program summary from the site visit report</a:t>
            </a:r>
          </a:p>
        </p:txBody>
      </p:sp>
      <p:sp>
        <p:nvSpPr>
          <p:cNvPr id="4" name="Slide Number Placeholder 3">
            <a:extLst>
              <a:ext uri="{FF2B5EF4-FFF2-40B4-BE49-F238E27FC236}">
                <a16:creationId xmlns:a16="http://schemas.microsoft.com/office/drawing/2014/main" id="{C71D5D8B-745F-991F-1481-9F8FF940029F}"/>
              </a:ext>
            </a:extLst>
          </p:cNvPr>
          <p:cNvSpPr>
            <a:spLocks noGrp="1"/>
          </p:cNvSpPr>
          <p:nvPr>
            <p:ph type="sldNum" sz="quarter" idx="12"/>
          </p:nvPr>
        </p:nvSpPr>
        <p:spPr/>
        <p:txBody>
          <a:bodyPr/>
          <a:lstStyle/>
          <a:p>
            <a:fld id="{1A814AAE-762C-4AC7-BD8A-A2CC080682BD}" type="slidenum">
              <a:rPr lang="en-US" smtClean="0"/>
              <a:pPr/>
              <a:t>14</a:t>
            </a:fld>
            <a:endParaRPr lang="en-US" dirty="0"/>
          </a:p>
        </p:txBody>
      </p:sp>
    </p:spTree>
    <p:extLst>
      <p:ext uri="{BB962C8B-B14F-4D97-AF65-F5344CB8AC3E}">
        <p14:creationId xmlns:p14="http://schemas.microsoft.com/office/powerpoint/2010/main" val="1074184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4BA3A-42C1-4C32-B709-1622EE32E0CE}"/>
              </a:ext>
            </a:extLst>
          </p:cNvPr>
          <p:cNvSpPr>
            <a:spLocks noGrp="1"/>
          </p:cNvSpPr>
          <p:nvPr>
            <p:ph type="title"/>
          </p:nvPr>
        </p:nvSpPr>
        <p:spPr>
          <a:xfrm>
            <a:off x="1981200" y="533400"/>
            <a:ext cx="6705600" cy="1143000"/>
          </a:xfrm>
        </p:spPr>
        <p:txBody>
          <a:bodyPr>
            <a:noAutofit/>
          </a:bodyPr>
          <a:lstStyle/>
          <a:p>
            <a:r>
              <a:rPr lang="en-US" dirty="0"/>
              <a:t>Overall Content </a:t>
            </a:r>
            <a:br>
              <a:rPr lang="en-US" dirty="0"/>
            </a:br>
            <a:r>
              <a:rPr lang="en-US" dirty="0"/>
              <a:t>of the Application</a:t>
            </a:r>
          </a:p>
        </p:txBody>
      </p:sp>
      <p:sp>
        <p:nvSpPr>
          <p:cNvPr id="3" name="Content Placeholder 2">
            <a:extLst>
              <a:ext uri="{FF2B5EF4-FFF2-40B4-BE49-F238E27FC236}">
                <a16:creationId xmlns:a16="http://schemas.microsoft.com/office/drawing/2014/main" id="{D41C5054-6FB3-4528-B135-4ACF0AB7C923}"/>
              </a:ext>
            </a:extLst>
          </p:cNvPr>
          <p:cNvSpPr>
            <a:spLocks noGrp="1"/>
          </p:cNvSpPr>
          <p:nvPr>
            <p:ph idx="1"/>
          </p:nvPr>
        </p:nvSpPr>
        <p:spPr>
          <a:xfrm>
            <a:off x="1905000" y="2061187"/>
            <a:ext cx="7010400" cy="4415813"/>
          </a:xfrm>
        </p:spPr>
        <p:txBody>
          <a:bodyPr>
            <a:noAutofit/>
          </a:bodyPr>
          <a:lstStyle/>
          <a:p>
            <a:pPr>
              <a:lnSpc>
                <a:spcPct val="90000"/>
              </a:lnSpc>
              <a:spcBef>
                <a:spcPts val="576"/>
              </a:spcBef>
              <a:spcAft>
                <a:spcPts val="1200"/>
              </a:spcAft>
              <a:buFont typeface="Arial" panose="020B0604020202020204" pitchFamily="34" charset="0"/>
              <a:buChar char="•"/>
            </a:pPr>
            <a:r>
              <a:rPr lang="en-US" sz="2400" dirty="0"/>
              <a:t>There are three (3) pages/PDFs that a require signature(s) or basic school information, Attachments A–C.</a:t>
            </a:r>
          </a:p>
          <a:p>
            <a:pPr>
              <a:lnSpc>
                <a:spcPct val="90000"/>
              </a:lnSpc>
              <a:spcBef>
                <a:spcPts val="576"/>
              </a:spcBef>
              <a:spcAft>
                <a:spcPts val="1200"/>
              </a:spcAft>
              <a:buFont typeface="Arial" panose="020B0604020202020204" pitchFamily="34" charset="0"/>
              <a:buChar char="•"/>
            </a:pPr>
            <a:r>
              <a:rPr lang="en-US" sz="2400" dirty="0"/>
              <a:t>There are five (5) Narrative Statements that will be scored based on ratings of being exemplary (above the performance of normally effective community day schools and continuation high schools).</a:t>
            </a:r>
          </a:p>
          <a:p>
            <a:pPr>
              <a:lnSpc>
                <a:spcPct val="90000"/>
              </a:lnSpc>
              <a:spcBef>
                <a:spcPts val="576"/>
              </a:spcBef>
              <a:spcAft>
                <a:spcPts val="1200"/>
              </a:spcAft>
              <a:buFont typeface="Arial" panose="020B0604020202020204" pitchFamily="34" charset="0"/>
              <a:buChar char="•"/>
            </a:pPr>
            <a:r>
              <a:rPr lang="en-US" sz="2400" dirty="0"/>
              <a:t>There are six (6) appendices. Appendices 1, 2, and 3 </a:t>
            </a:r>
            <a:r>
              <a:rPr lang="en-US" sz="2400" b="1" dirty="0"/>
              <a:t>should be reviewed carefully</a:t>
            </a:r>
            <a:r>
              <a:rPr lang="en-US" sz="2400" dirty="0"/>
              <a:t>, as they will assist you in preparing your application.</a:t>
            </a:r>
          </a:p>
        </p:txBody>
      </p:sp>
      <p:sp>
        <p:nvSpPr>
          <p:cNvPr id="4" name="Slide Number Placeholder 3">
            <a:extLst>
              <a:ext uri="{FF2B5EF4-FFF2-40B4-BE49-F238E27FC236}">
                <a16:creationId xmlns:a16="http://schemas.microsoft.com/office/drawing/2014/main" id="{A0E29B2E-BC4F-416F-BF9F-0EC69770664C}"/>
              </a:ext>
            </a:extLst>
          </p:cNvPr>
          <p:cNvSpPr>
            <a:spLocks noGrp="1"/>
          </p:cNvSpPr>
          <p:nvPr>
            <p:ph type="sldNum" sz="quarter" idx="12"/>
          </p:nvPr>
        </p:nvSpPr>
        <p:spPr/>
        <p:txBody>
          <a:bodyPr/>
          <a:lstStyle/>
          <a:p>
            <a:fld id="{1A814AAE-762C-4AC7-BD8A-A2CC080682BD}" type="slidenum">
              <a:rPr lang="en-US" smtClean="0"/>
              <a:pPr/>
              <a:t>15</a:t>
            </a:fld>
            <a:endParaRPr lang="en-US" dirty="0"/>
          </a:p>
        </p:txBody>
      </p:sp>
    </p:spTree>
    <p:extLst>
      <p:ext uri="{BB962C8B-B14F-4D97-AF65-F5344CB8AC3E}">
        <p14:creationId xmlns:p14="http://schemas.microsoft.com/office/powerpoint/2010/main" val="1726921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85CD4-3599-E592-413A-97C28B0793C9}"/>
              </a:ext>
            </a:extLst>
          </p:cNvPr>
          <p:cNvSpPr>
            <a:spLocks noGrp="1"/>
          </p:cNvSpPr>
          <p:nvPr>
            <p:ph type="title"/>
          </p:nvPr>
        </p:nvSpPr>
        <p:spPr>
          <a:xfrm>
            <a:off x="2116326" y="685800"/>
            <a:ext cx="6447501" cy="519320"/>
          </a:xfrm>
        </p:spPr>
        <p:txBody>
          <a:bodyPr/>
          <a:lstStyle/>
          <a:p>
            <a:r>
              <a:rPr lang="en-US" dirty="0"/>
              <a:t>Narrative Statements</a:t>
            </a:r>
          </a:p>
        </p:txBody>
      </p:sp>
      <p:sp>
        <p:nvSpPr>
          <p:cNvPr id="3" name="Content Placeholder 2">
            <a:extLst>
              <a:ext uri="{FF2B5EF4-FFF2-40B4-BE49-F238E27FC236}">
                <a16:creationId xmlns:a16="http://schemas.microsoft.com/office/drawing/2014/main" id="{68EC578C-38CE-2046-F656-ECDA82589B7F}"/>
              </a:ext>
            </a:extLst>
          </p:cNvPr>
          <p:cNvSpPr>
            <a:spLocks noGrp="1"/>
          </p:cNvSpPr>
          <p:nvPr>
            <p:ph idx="1"/>
          </p:nvPr>
        </p:nvSpPr>
        <p:spPr>
          <a:xfrm>
            <a:off x="1912391" y="1600200"/>
            <a:ext cx="6855372" cy="4114800"/>
          </a:xfrm>
        </p:spPr>
        <p:txBody>
          <a:bodyPr/>
          <a:lstStyle/>
          <a:p>
            <a:pPr marL="642938" lvl="1" indent="-342900">
              <a:lnSpc>
                <a:spcPct val="90000"/>
              </a:lnSpc>
              <a:spcBef>
                <a:spcPts val="576"/>
              </a:spcBef>
              <a:spcAft>
                <a:spcPts val="1200"/>
              </a:spcAft>
              <a:buSzPct val="100000"/>
              <a:buFont typeface="+mj-lt"/>
              <a:buAutoNum type="arabicPeriod"/>
            </a:pPr>
            <a:r>
              <a:rPr lang="en-US" sz="2400" dirty="0"/>
              <a:t>School Profile</a:t>
            </a:r>
          </a:p>
          <a:p>
            <a:pPr marL="642938" lvl="1" indent="-342900">
              <a:lnSpc>
                <a:spcPct val="90000"/>
              </a:lnSpc>
              <a:spcBef>
                <a:spcPts val="576"/>
              </a:spcBef>
              <a:spcAft>
                <a:spcPts val="1200"/>
              </a:spcAft>
              <a:buSzPct val="100000"/>
              <a:buFont typeface="+mj-lt"/>
              <a:buAutoNum type="arabicPeriod"/>
            </a:pPr>
            <a:r>
              <a:rPr lang="en-US" sz="2400" dirty="0"/>
              <a:t>School Leadership and Management</a:t>
            </a:r>
          </a:p>
          <a:p>
            <a:pPr marL="642938" lvl="1" indent="-342900">
              <a:lnSpc>
                <a:spcPct val="90000"/>
              </a:lnSpc>
              <a:spcBef>
                <a:spcPts val="576"/>
              </a:spcBef>
              <a:spcAft>
                <a:spcPts val="1200"/>
              </a:spcAft>
              <a:buSzPct val="100000"/>
              <a:buFont typeface="+mj-lt"/>
              <a:buAutoNum type="arabicPeriod"/>
            </a:pPr>
            <a:r>
              <a:rPr lang="en-US" sz="2400" dirty="0"/>
              <a:t>Educating “The Whole Child” (Instruction)</a:t>
            </a:r>
          </a:p>
          <a:p>
            <a:pPr marL="642938" lvl="1" indent="-342900">
              <a:lnSpc>
                <a:spcPct val="90000"/>
              </a:lnSpc>
              <a:spcBef>
                <a:spcPts val="576"/>
              </a:spcBef>
              <a:spcAft>
                <a:spcPts val="1200"/>
              </a:spcAft>
              <a:buSzPct val="100000"/>
              <a:buFont typeface="+mj-lt"/>
              <a:buAutoNum type="arabicPeriod"/>
            </a:pPr>
            <a:r>
              <a:rPr lang="en-US" sz="2400" dirty="0"/>
              <a:t>Educating “The Whole Child” (</a:t>
            </a:r>
            <a:r>
              <a:rPr lang="en-US" sz="2400" dirty="0">
                <a:effectLst/>
                <a:latin typeface="Arial" panose="020B0604020202020204" pitchFamily="34" charset="0"/>
                <a:ea typeface="Calibri" panose="020F0502020204030204" pitchFamily="34" charset="0"/>
              </a:rPr>
              <a:t>Social, Emotional and Mental Health and Development)</a:t>
            </a:r>
          </a:p>
          <a:p>
            <a:pPr marL="642938" lvl="1" indent="-342900">
              <a:lnSpc>
                <a:spcPct val="90000"/>
              </a:lnSpc>
              <a:spcBef>
                <a:spcPts val="576"/>
              </a:spcBef>
              <a:spcAft>
                <a:spcPts val="1200"/>
              </a:spcAft>
              <a:buSzPct val="100000"/>
              <a:buFont typeface="+mj-lt"/>
              <a:buAutoNum type="arabicPeriod"/>
            </a:pPr>
            <a:r>
              <a:rPr lang="en-US" sz="2400" dirty="0"/>
              <a:t>School Evaluation of Effectiveness</a:t>
            </a:r>
          </a:p>
        </p:txBody>
      </p:sp>
      <p:sp>
        <p:nvSpPr>
          <p:cNvPr id="4" name="Slide Number Placeholder 3">
            <a:extLst>
              <a:ext uri="{FF2B5EF4-FFF2-40B4-BE49-F238E27FC236}">
                <a16:creationId xmlns:a16="http://schemas.microsoft.com/office/drawing/2014/main" id="{9523E94B-ACF3-7720-0573-2C0DF6555690}"/>
              </a:ext>
            </a:extLst>
          </p:cNvPr>
          <p:cNvSpPr>
            <a:spLocks noGrp="1"/>
          </p:cNvSpPr>
          <p:nvPr>
            <p:ph type="sldNum" sz="quarter" idx="12"/>
          </p:nvPr>
        </p:nvSpPr>
        <p:spPr/>
        <p:txBody>
          <a:bodyPr/>
          <a:lstStyle/>
          <a:p>
            <a:fld id="{1A814AAE-762C-4AC7-BD8A-A2CC080682BD}" type="slidenum">
              <a:rPr lang="en-US" smtClean="0"/>
              <a:pPr/>
              <a:t>16</a:t>
            </a:fld>
            <a:endParaRPr lang="en-US" dirty="0"/>
          </a:p>
        </p:txBody>
      </p:sp>
    </p:spTree>
    <p:extLst>
      <p:ext uri="{BB962C8B-B14F-4D97-AF65-F5344CB8AC3E}">
        <p14:creationId xmlns:p14="http://schemas.microsoft.com/office/powerpoint/2010/main" val="1107111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56688-CD55-459B-8083-D887EFC1F078}"/>
              </a:ext>
            </a:extLst>
          </p:cNvPr>
          <p:cNvSpPr>
            <a:spLocks noGrp="1"/>
          </p:cNvSpPr>
          <p:nvPr>
            <p:ph type="title"/>
          </p:nvPr>
        </p:nvSpPr>
        <p:spPr>
          <a:xfrm>
            <a:off x="1927625" y="762000"/>
            <a:ext cx="6840138" cy="519320"/>
          </a:xfrm>
        </p:spPr>
        <p:txBody>
          <a:bodyPr>
            <a:noAutofit/>
          </a:bodyPr>
          <a:lstStyle/>
          <a:p>
            <a:r>
              <a:rPr lang="en-US" dirty="0"/>
              <a:t>How to Prepare the Narrative Statements</a:t>
            </a:r>
          </a:p>
        </p:txBody>
      </p:sp>
      <p:sp>
        <p:nvSpPr>
          <p:cNvPr id="3" name="Content Placeholder 2">
            <a:extLst>
              <a:ext uri="{FF2B5EF4-FFF2-40B4-BE49-F238E27FC236}">
                <a16:creationId xmlns:a16="http://schemas.microsoft.com/office/drawing/2014/main" id="{29C1E780-029D-0E1E-BB55-D2EB44C72F50}"/>
              </a:ext>
            </a:extLst>
          </p:cNvPr>
          <p:cNvSpPr>
            <a:spLocks noGrp="1"/>
          </p:cNvSpPr>
          <p:nvPr>
            <p:ph idx="1"/>
          </p:nvPr>
        </p:nvSpPr>
        <p:spPr>
          <a:xfrm>
            <a:off x="1927625" y="1981200"/>
            <a:ext cx="6682975" cy="4495800"/>
          </a:xfrm>
        </p:spPr>
        <p:txBody>
          <a:bodyPr>
            <a:noAutofit/>
          </a:bodyPr>
          <a:lstStyle/>
          <a:p>
            <a:pPr>
              <a:lnSpc>
                <a:spcPct val="90000"/>
              </a:lnSpc>
              <a:spcBef>
                <a:spcPts val="576"/>
              </a:spcBef>
              <a:spcAft>
                <a:spcPts val="1200"/>
              </a:spcAft>
              <a:buFont typeface="Arial" panose="020B0604020202020204" pitchFamily="34" charset="0"/>
              <a:buChar char="•"/>
            </a:pPr>
            <a:r>
              <a:rPr lang="en-US" sz="2400" dirty="0"/>
              <a:t>Review the guidelines for each statement.</a:t>
            </a:r>
          </a:p>
          <a:p>
            <a:pPr>
              <a:lnSpc>
                <a:spcPct val="90000"/>
              </a:lnSpc>
              <a:spcBef>
                <a:spcPts val="576"/>
              </a:spcBef>
              <a:spcAft>
                <a:spcPts val="1200"/>
              </a:spcAft>
              <a:buFont typeface="Arial" panose="020B0604020202020204" pitchFamily="34" charset="0"/>
              <a:buChar char="•"/>
            </a:pPr>
            <a:r>
              <a:rPr lang="en-US" sz="2400" dirty="0"/>
              <a:t>Each of the topics includes multiple elements, all of which should be addressed.</a:t>
            </a:r>
          </a:p>
          <a:p>
            <a:pPr>
              <a:lnSpc>
                <a:spcPct val="90000"/>
              </a:lnSpc>
              <a:spcBef>
                <a:spcPts val="576"/>
              </a:spcBef>
              <a:spcAft>
                <a:spcPts val="1200"/>
              </a:spcAft>
              <a:buFont typeface="Arial" panose="020B0604020202020204" pitchFamily="34" charset="0"/>
              <a:buChar char="•"/>
            </a:pPr>
            <a:r>
              <a:rPr lang="en-US" sz="2400" dirty="0"/>
              <a:t>The title of the statement must be included as the heading.</a:t>
            </a:r>
          </a:p>
          <a:p>
            <a:pPr>
              <a:lnSpc>
                <a:spcPct val="90000"/>
              </a:lnSpc>
              <a:spcBef>
                <a:spcPts val="576"/>
              </a:spcBef>
              <a:spcAft>
                <a:spcPts val="1200"/>
              </a:spcAft>
              <a:buFont typeface="Arial" panose="020B0604020202020204" pitchFamily="34" charset="0"/>
              <a:buChar char="•"/>
            </a:pPr>
            <a:r>
              <a:rPr lang="en-US" sz="2400" dirty="0"/>
              <a:t>Statements must be on 8 ½ by 11-inch white paper, typewritten, using 11 or 12-point Arial font, single-spaced, normal character spacing with one-inch margins.</a:t>
            </a:r>
          </a:p>
          <a:p>
            <a:pPr>
              <a:lnSpc>
                <a:spcPct val="90000"/>
              </a:lnSpc>
              <a:spcBef>
                <a:spcPts val="576"/>
              </a:spcBef>
              <a:spcAft>
                <a:spcPts val="1200"/>
              </a:spcAft>
              <a:buFont typeface="Arial" panose="020B0604020202020204" pitchFamily="34" charset="0"/>
              <a:buChar char="•"/>
            </a:pPr>
            <a:r>
              <a:rPr lang="en-US" sz="2400" dirty="0"/>
              <a:t>Each statement is limited to two pages.</a:t>
            </a:r>
          </a:p>
          <a:p>
            <a:pPr marL="0" indent="0">
              <a:buClr>
                <a:srgbClr val="0E5774"/>
              </a:buClr>
              <a:buNone/>
            </a:pPr>
            <a:endParaRPr lang="en-US" sz="2400" dirty="0"/>
          </a:p>
        </p:txBody>
      </p:sp>
      <p:sp>
        <p:nvSpPr>
          <p:cNvPr id="4" name="Slide Number Placeholder 3">
            <a:extLst>
              <a:ext uri="{FF2B5EF4-FFF2-40B4-BE49-F238E27FC236}">
                <a16:creationId xmlns:a16="http://schemas.microsoft.com/office/drawing/2014/main" id="{CA59A6B8-5D24-6B0D-6407-2D6EF1844F0A}"/>
              </a:ext>
            </a:extLst>
          </p:cNvPr>
          <p:cNvSpPr>
            <a:spLocks noGrp="1"/>
          </p:cNvSpPr>
          <p:nvPr>
            <p:ph type="sldNum" sz="quarter" idx="12"/>
          </p:nvPr>
        </p:nvSpPr>
        <p:spPr/>
        <p:txBody>
          <a:bodyPr/>
          <a:lstStyle/>
          <a:p>
            <a:fld id="{1A814AAE-762C-4AC7-BD8A-A2CC080682BD}" type="slidenum">
              <a:rPr lang="en-US" smtClean="0"/>
              <a:pPr/>
              <a:t>17</a:t>
            </a:fld>
            <a:endParaRPr lang="en-US" dirty="0"/>
          </a:p>
        </p:txBody>
      </p:sp>
    </p:spTree>
    <p:extLst>
      <p:ext uri="{BB962C8B-B14F-4D97-AF65-F5344CB8AC3E}">
        <p14:creationId xmlns:p14="http://schemas.microsoft.com/office/powerpoint/2010/main" val="421551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BF5B1-DC02-9439-CCA0-FFCB23604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78913A-54A0-DE11-9C70-99677B437A70}"/>
              </a:ext>
            </a:extLst>
          </p:cNvPr>
          <p:cNvSpPr>
            <a:spLocks noGrp="1"/>
          </p:cNvSpPr>
          <p:nvPr>
            <p:ph type="title"/>
          </p:nvPr>
        </p:nvSpPr>
        <p:spPr>
          <a:xfrm>
            <a:off x="1905000" y="613233"/>
            <a:ext cx="7086600" cy="511865"/>
          </a:xfrm>
        </p:spPr>
        <p:txBody>
          <a:bodyPr/>
          <a:lstStyle/>
          <a:p>
            <a:r>
              <a:rPr lang="en-US" sz="3800" dirty="0"/>
              <a:t>Sample Narrative Statement (1)</a:t>
            </a:r>
          </a:p>
        </p:txBody>
      </p:sp>
      <p:pic>
        <p:nvPicPr>
          <p:cNvPr id="11" name="Content Placeholder 10" descr="A paper with text and a teal arrow pointing to the title of the text. Full description below image.">
            <a:extLst>
              <a:ext uri="{FF2B5EF4-FFF2-40B4-BE49-F238E27FC236}">
                <a16:creationId xmlns:a16="http://schemas.microsoft.com/office/drawing/2014/main" id="{11DAB174-CB4B-C669-14F7-55C4CE8E66AD}"/>
              </a:ext>
            </a:extLst>
          </p:cNvPr>
          <p:cNvPicPr>
            <a:picLocks noGrp="1" noChangeAspect="1"/>
          </p:cNvPicPr>
          <p:nvPr>
            <p:ph sz="half" idx="1"/>
          </p:nvPr>
        </p:nvPicPr>
        <p:blipFill>
          <a:blip r:embed="rId2" cstate="print">
            <a:extLst>
              <a:ext uri="{BEBA8EAE-BF5A-486C-A8C5-ECC9F3942E4B}">
                <a14:imgProps xmlns:a14="http://schemas.microsoft.com/office/drawing/2010/main">
                  <a14:imgLayer r:embed="rId3">
                    <a14:imgEffect>
                      <a14:brightnessContrast bright="2000"/>
                    </a14:imgEffect>
                  </a14:imgLayer>
                </a14:imgProps>
              </a:ext>
              <a:ext uri="{28A0092B-C50C-407E-A947-70E740481C1C}">
                <a14:useLocalDpi xmlns:a14="http://schemas.microsoft.com/office/drawing/2010/main" val="0"/>
              </a:ext>
            </a:extLst>
          </a:blip>
          <a:srcRect l="-23" t="2882" r="1" b="13660"/>
          <a:stretch/>
        </p:blipFill>
        <p:spPr>
          <a:xfrm>
            <a:off x="3313326" y="1524000"/>
            <a:ext cx="3778037" cy="1872405"/>
          </a:xfrm>
          <a:prstGeom prst="rect">
            <a:avLst/>
          </a:prstGeom>
          <a:ln w="3175"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CACC4497-A60C-6937-32F1-0CC42104D3DB}"/>
              </a:ext>
            </a:extLst>
          </p:cNvPr>
          <p:cNvSpPr>
            <a:spLocks noGrp="1"/>
          </p:cNvSpPr>
          <p:nvPr>
            <p:ph sz="half" idx="2"/>
          </p:nvPr>
        </p:nvSpPr>
        <p:spPr>
          <a:xfrm>
            <a:off x="1949669" y="3766395"/>
            <a:ext cx="6786563" cy="2599241"/>
          </a:xfrm>
        </p:spPr>
        <p:txBody>
          <a:bodyPr>
            <a:noAutofit/>
          </a:bodyPr>
          <a:lstStyle/>
          <a:p>
            <a:pPr>
              <a:lnSpc>
                <a:spcPct val="90000"/>
              </a:lnSpc>
              <a:spcBef>
                <a:spcPts val="576"/>
              </a:spcBef>
              <a:spcAft>
                <a:spcPts val="1200"/>
              </a:spcAft>
            </a:pPr>
            <a:r>
              <a:rPr lang="en-US" sz="2400" dirty="0"/>
              <a:t>The image above is of a half sheet of white paper. The heading at the top of the page is “School Profile.” To the right of the heading is a teal-colored arrow. To the right of the arrow is the statement, “The title of Narrative Statement 1 is listed as the heading.”</a:t>
            </a:r>
          </a:p>
        </p:txBody>
      </p:sp>
      <p:sp>
        <p:nvSpPr>
          <p:cNvPr id="5" name="Slide Number Placeholder 4">
            <a:extLst>
              <a:ext uri="{FF2B5EF4-FFF2-40B4-BE49-F238E27FC236}">
                <a16:creationId xmlns:a16="http://schemas.microsoft.com/office/drawing/2014/main" id="{D679D773-BC97-871C-1AB3-8DA2A56D0034}"/>
              </a:ext>
            </a:extLst>
          </p:cNvPr>
          <p:cNvSpPr>
            <a:spLocks noGrp="1"/>
          </p:cNvSpPr>
          <p:nvPr>
            <p:ph type="sldNum" sz="quarter" idx="12"/>
          </p:nvPr>
        </p:nvSpPr>
        <p:spPr/>
        <p:txBody>
          <a:bodyPr/>
          <a:lstStyle/>
          <a:p>
            <a:fld id="{1A814AAE-762C-4AC7-BD8A-A2CC080682BD}" type="slidenum">
              <a:rPr lang="en-US" smtClean="0"/>
              <a:t>18</a:t>
            </a:fld>
            <a:endParaRPr lang="en-US" dirty="0"/>
          </a:p>
        </p:txBody>
      </p:sp>
    </p:spTree>
    <p:extLst>
      <p:ext uri="{BB962C8B-B14F-4D97-AF65-F5344CB8AC3E}">
        <p14:creationId xmlns:p14="http://schemas.microsoft.com/office/powerpoint/2010/main" val="3399407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C5D14-E61A-A21E-0573-6519C98C2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FFA96-3D3C-ABA4-83DB-0B5E9A2D1F4B}"/>
              </a:ext>
            </a:extLst>
          </p:cNvPr>
          <p:cNvSpPr>
            <a:spLocks noGrp="1"/>
          </p:cNvSpPr>
          <p:nvPr>
            <p:ph type="title"/>
          </p:nvPr>
        </p:nvSpPr>
        <p:spPr>
          <a:xfrm>
            <a:off x="1931768" y="609600"/>
            <a:ext cx="7015163" cy="511865"/>
          </a:xfrm>
        </p:spPr>
        <p:txBody>
          <a:bodyPr/>
          <a:lstStyle/>
          <a:p>
            <a:r>
              <a:rPr lang="en-US" sz="3800" dirty="0"/>
              <a:t>Sample Narrative Statement (2)</a:t>
            </a:r>
          </a:p>
        </p:txBody>
      </p:sp>
      <p:pic>
        <p:nvPicPr>
          <p:cNvPr id="11" name="Content Placeholder 10" descr="A paper with text and a teal arrow pointing to the title of the text. Full description below image.">
            <a:extLst>
              <a:ext uri="{FF2B5EF4-FFF2-40B4-BE49-F238E27FC236}">
                <a16:creationId xmlns:a16="http://schemas.microsoft.com/office/drawing/2014/main" id="{3AA70ACB-4B0E-6068-7238-0C0E2072A7C6}"/>
              </a:ext>
            </a:extLst>
          </p:cNvPr>
          <p:cNvPicPr>
            <a:picLocks noGrp="1" noChangeAspect="1"/>
          </p:cNvPicPr>
          <p:nvPr>
            <p:ph sz="half" idx="1"/>
          </p:nvPr>
        </p:nvPicPr>
        <p:blipFill>
          <a:blip r:embed="rId2" cstate="print">
            <a:extLst>
              <a:ext uri="{BEBA8EAE-BF5A-486C-A8C5-ECC9F3942E4B}">
                <a14:imgProps xmlns:a14="http://schemas.microsoft.com/office/drawing/2010/main">
                  <a14:imgLayer r:embed="rId3">
                    <a14:imgEffect>
                      <a14:brightnessContrast bright="2000"/>
                    </a14:imgEffect>
                  </a14:imgLayer>
                </a14:imgProps>
              </a:ext>
              <a:ext uri="{28A0092B-C50C-407E-A947-70E740481C1C}">
                <a14:useLocalDpi xmlns:a14="http://schemas.microsoft.com/office/drawing/2010/main" val="0"/>
              </a:ext>
            </a:extLst>
          </a:blip>
          <a:srcRect l="-23" t="2882" r="1" b="13660"/>
          <a:stretch/>
        </p:blipFill>
        <p:spPr>
          <a:xfrm>
            <a:off x="3308563" y="1524000"/>
            <a:ext cx="3778037" cy="1872405"/>
          </a:xfrm>
          <a:prstGeom prst="rect">
            <a:avLst/>
          </a:prstGeom>
          <a:ln w="3175" cap="sq">
            <a:solidFill>
              <a:srgbClr val="000000"/>
            </a:solidFill>
            <a:prstDash val="solid"/>
            <a:miter lim="800000"/>
          </a:ln>
          <a:effectLst>
            <a:outerShdw blurRad="50800" dist="38100" dir="2700000" algn="tl" rotWithShape="0">
              <a:srgbClr val="000000">
                <a:alpha val="43000"/>
              </a:srgbClr>
            </a:outerShdw>
          </a:effectLst>
        </p:spPr>
      </p:pic>
      <p:sp>
        <p:nvSpPr>
          <p:cNvPr id="4" name="Content Placeholder 3">
            <a:extLst>
              <a:ext uri="{FF2B5EF4-FFF2-40B4-BE49-F238E27FC236}">
                <a16:creationId xmlns:a16="http://schemas.microsoft.com/office/drawing/2014/main" id="{5A824BE1-6F9B-F7CE-D814-3B4406A589E5}"/>
              </a:ext>
            </a:extLst>
          </p:cNvPr>
          <p:cNvSpPr>
            <a:spLocks noGrp="1"/>
          </p:cNvSpPr>
          <p:nvPr>
            <p:ph sz="half" idx="2"/>
          </p:nvPr>
        </p:nvSpPr>
        <p:spPr>
          <a:xfrm>
            <a:off x="1931769" y="3733800"/>
            <a:ext cx="6831232" cy="2599241"/>
          </a:xfrm>
        </p:spPr>
        <p:txBody>
          <a:bodyPr>
            <a:noAutofit/>
          </a:bodyPr>
          <a:lstStyle/>
          <a:p>
            <a:pPr>
              <a:lnSpc>
                <a:spcPct val="90000"/>
              </a:lnSpc>
              <a:spcBef>
                <a:spcPts val="576"/>
              </a:spcBef>
              <a:spcAft>
                <a:spcPts val="1200"/>
              </a:spcAft>
            </a:pPr>
            <a:r>
              <a:rPr lang="en-US" sz="2400" dirty="0"/>
              <a:t>In the image above, one line below the heading, “School Profile,” is the following text, “You may begin your response to Narrative Statement 1 here. You do not need to list the bullet statements as subheadings. We want you to have as much space as possible to respond since each Narrative Statement is limited to two pages.”</a:t>
            </a:r>
          </a:p>
        </p:txBody>
      </p:sp>
      <p:sp>
        <p:nvSpPr>
          <p:cNvPr id="5" name="Slide Number Placeholder 4">
            <a:extLst>
              <a:ext uri="{FF2B5EF4-FFF2-40B4-BE49-F238E27FC236}">
                <a16:creationId xmlns:a16="http://schemas.microsoft.com/office/drawing/2014/main" id="{F97919D4-2D5A-3F9D-7633-263115311310}"/>
              </a:ext>
            </a:extLst>
          </p:cNvPr>
          <p:cNvSpPr>
            <a:spLocks noGrp="1"/>
          </p:cNvSpPr>
          <p:nvPr>
            <p:ph type="sldNum" sz="quarter" idx="12"/>
          </p:nvPr>
        </p:nvSpPr>
        <p:spPr/>
        <p:txBody>
          <a:bodyPr/>
          <a:lstStyle/>
          <a:p>
            <a:fld id="{1A814AAE-762C-4AC7-BD8A-A2CC080682BD}" type="slidenum">
              <a:rPr lang="en-US" smtClean="0"/>
              <a:t>19</a:t>
            </a:fld>
            <a:endParaRPr lang="en-US" dirty="0"/>
          </a:p>
        </p:txBody>
      </p:sp>
    </p:spTree>
    <p:extLst>
      <p:ext uri="{BB962C8B-B14F-4D97-AF65-F5344CB8AC3E}">
        <p14:creationId xmlns:p14="http://schemas.microsoft.com/office/powerpoint/2010/main" val="905698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61B58-8401-FD18-1F98-5F958915865C}"/>
              </a:ext>
            </a:extLst>
          </p:cNvPr>
          <p:cNvSpPr>
            <a:spLocks noGrp="1"/>
          </p:cNvSpPr>
          <p:nvPr>
            <p:ph type="title"/>
          </p:nvPr>
        </p:nvSpPr>
        <p:spPr>
          <a:xfrm>
            <a:off x="1905000" y="152400"/>
            <a:ext cx="6858000" cy="1143000"/>
          </a:xfrm>
        </p:spPr>
        <p:txBody>
          <a:bodyPr/>
          <a:lstStyle/>
          <a:p>
            <a:r>
              <a:rPr lang="en-US" dirty="0"/>
              <a:t>Outline (1)</a:t>
            </a:r>
          </a:p>
        </p:txBody>
      </p:sp>
      <p:sp>
        <p:nvSpPr>
          <p:cNvPr id="3" name="Content Placeholder 2">
            <a:extLst>
              <a:ext uri="{FF2B5EF4-FFF2-40B4-BE49-F238E27FC236}">
                <a16:creationId xmlns:a16="http://schemas.microsoft.com/office/drawing/2014/main" id="{31BED2EF-5F82-5450-CDEE-424A58B338DF}"/>
              </a:ext>
            </a:extLst>
          </p:cNvPr>
          <p:cNvSpPr>
            <a:spLocks noGrp="1"/>
          </p:cNvSpPr>
          <p:nvPr>
            <p:ph idx="1"/>
          </p:nvPr>
        </p:nvSpPr>
        <p:spPr>
          <a:xfrm>
            <a:off x="1905000" y="1295400"/>
            <a:ext cx="7010400" cy="5410200"/>
          </a:xfrm>
        </p:spPr>
        <p:txBody>
          <a:bodyPr numCol="1" spcCol="91440"/>
          <a:lstStyle/>
          <a:p>
            <a:r>
              <a:rPr lang="en-US" sz="2400" dirty="0"/>
              <a:t>Background</a:t>
            </a:r>
          </a:p>
          <a:p>
            <a:r>
              <a:rPr lang="en-US" sz="2400" dirty="0"/>
              <a:t>Purpose</a:t>
            </a:r>
          </a:p>
          <a:p>
            <a:r>
              <a:rPr lang="en-US" sz="2400" dirty="0"/>
              <a:t>Eligibility Criteria</a:t>
            </a:r>
          </a:p>
          <a:p>
            <a:r>
              <a:rPr lang="en-US" sz="2400" dirty="0"/>
              <a:t>Obligations of Model Schools</a:t>
            </a:r>
          </a:p>
          <a:p>
            <a:r>
              <a:rPr lang="en-US" sz="2400" dirty="0"/>
              <a:t>Program Timeline</a:t>
            </a:r>
          </a:p>
          <a:p>
            <a:r>
              <a:rPr lang="en-US" sz="2400" dirty="0"/>
              <a:t>Public Information</a:t>
            </a:r>
          </a:p>
          <a:p>
            <a:r>
              <a:rPr lang="en-US" sz="2400" dirty="0"/>
              <a:t>Overall Content of the Application</a:t>
            </a:r>
          </a:p>
          <a:p>
            <a:r>
              <a:rPr lang="en-US" sz="2400" dirty="0"/>
              <a:t>Narrative Statements</a:t>
            </a:r>
          </a:p>
          <a:p>
            <a:r>
              <a:rPr lang="en-US" sz="2400" dirty="0"/>
              <a:t>Western Association of Schools and Colleges (WASC) Accreditation </a:t>
            </a:r>
          </a:p>
          <a:p>
            <a:r>
              <a:rPr lang="en-US" sz="2400" dirty="0"/>
              <a:t>Attachment Assistance</a:t>
            </a:r>
          </a:p>
          <a:p>
            <a:endParaRPr lang="en-US" sz="2400" dirty="0"/>
          </a:p>
          <a:p>
            <a:endParaRPr lang="en-US" sz="2400" dirty="0"/>
          </a:p>
          <a:p>
            <a:endParaRPr lang="en-US" sz="2400" dirty="0"/>
          </a:p>
          <a:p>
            <a:endParaRPr lang="en-US" sz="2400" dirty="0"/>
          </a:p>
        </p:txBody>
      </p:sp>
      <p:sp>
        <p:nvSpPr>
          <p:cNvPr id="4" name="Slide Number Placeholder 3">
            <a:extLst>
              <a:ext uri="{FF2B5EF4-FFF2-40B4-BE49-F238E27FC236}">
                <a16:creationId xmlns:a16="http://schemas.microsoft.com/office/drawing/2014/main" id="{702805B1-C4BD-52BD-3297-EE8BCC7978BF}"/>
              </a:ext>
            </a:extLst>
          </p:cNvPr>
          <p:cNvSpPr>
            <a:spLocks noGrp="1"/>
          </p:cNvSpPr>
          <p:nvPr>
            <p:ph type="sldNum" sz="quarter" idx="12"/>
          </p:nvPr>
        </p:nvSpPr>
        <p:spPr/>
        <p:txBody>
          <a:bodyPr/>
          <a:lstStyle/>
          <a:p>
            <a:pPr>
              <a:defRPr/>
            </a:pPr>
            <a:fld id="{44D49D5E-395F-45AE-94B9-00F533986075}" type="slidenum">
              <a:rPr lang="en-US" altLang="en-US" smtClean="0"/>
              <a:pPr>
                <a:defRPr/>
              </a:pPr>
              <a:t>2</a:t>
            </a:fld>
            <a:endParaRPr lang="en-US" altLang="en-US" dirty="0"/>
          </a:p>
        </p:txBody>
      </p:sp>
    </p:spTree>
    <p:extLst>
      <p:ext uri="{BB962C8B-B14F-4D97-AF65-F5344CB8AC3E}">
        <p14:creationId xmlns:p14="http://schemas.microsoft.com/office/powerpoint/2010/main" val="2157336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CD23F-776D-32F4-10A3-9B3A95BB5093}"/>
              </a:ext>
            </a:extLst>
          </p:cNvPr>
          <p:cNvSpPr>
            <a:spLocks noGrp="1"/>
          </p:cNvSpPr>
          <p:nvPr>
            <p:ph type="title"/>
          </p:nvPr>
        </p:nvSpPr>
        <p:spPr>
          <a:xfrm>
            <a:off x="1976437" y="814989"/>
            <a:ext cx="6862763" cy="1133239"/>
          </a:xfrm>
        </p:spPr>
        <p:txBody>
          <a:bodyPr>
            <a:noAutofit/>
          </a:bodyPr>
          <a:lstStyle/>
          <a:p>
            <a:r>
              <a:rPr lang="en-US" sz="3600" dirty="0">
                <a:effectLst/>
                <a:latin typeface="Arial" panose="020B0604020202020204" pitchFamily="34" charset="0"/>
                <a:ea typeface="Times New Roman" panose="02020603050405020304" pitchFamily="18" charset="0"/>
                <a:cs typeface="Times New Roman" panose="02020603050405020304" pitchFamily="18" charset="0"/>
              </a:rPr>
              <a:t>Underlying Questions When </a:t>
            </a:r>
            <a:br>
              <a:rPr lang="en-US" sz="3600" dirty="0">
                <a:effectLst/>
                <a:latin typeface="Arial" panose="020B0604020202020204" pitchFamily="34" charset="0"/>
                <a:ea typeface="Times New Roman" panose="02020603050405020304" pitchFamily="18" charset="0"/>
                <a:cs typeface="Times New Roman" panose="02020603050405020304" pitchFamily="18" charset="0"/>
              </a:rPr>
            </a:br>
            <a:r>
              <a:rPr lang="en-US" sz="3600" dirty="0">
                <a:effectLst/>
                <a:latin typeface="Arial" panose="020B0604020202020204" pitchFamily="34" charset="0"/>
                <a:ea typeface="Times New Roman" panose="02020603050405020304" pitchFamily="18" charset="0"/>
                <a:cs typeface="Times New Roman" panose="02020603050405020304" pitchFamily="18" charset="0"/>
              </a:rPr>
              <a:t>Writing Narrative Statements </a:t>
            </a:r>
            <a:r>
              <a:rPr lang="en-US" sz="3600" dirty="0"/>
              <a:t>(1)</a:t>
            </a:r>
            <a:br>
              <a:rPr lang="en-US" sz="3600" dirty="0">
                <a:effectLst/>
                <a:latin typeface="Arial" panose="020B0604020202020204" pitchFamily="34" charset="0"/>
                <a:ea typeface="Times New Roman" panose="02020603050405020304" pitchFamily="18" charset="0"/>
                <a:cs typeface="Times New Roman" panose="02020603050405020304" pitchFamily="18" charset="0"/>
              </a:rPr>
            </a:br>
            <a:endParaRPr lang="en-US" sz="3600" dirty="0"/>
          </a:p>
        </p:txBody>
      </p:sp>
      <p:sp>
        <p:nvSpPr>
          <p:cNvPr id="3" name="Content Placeholder 2">
            <a:extLst>
              <a:ext uri="{FF2B5EF4-FFF2-40B4-BE49-F238E27FC236}">
                <a16:creationId xmlns:a16="http://schemas.microsoft.com/office/drawing/2014/main" id="{C7A06D18-C925-24A2-9BD6-67E8C74ECB89}"/>
              </a:ext>
            </a:extLst>
          </p:cNvPr>
          <p:cNvSpPr>
            <a:spLocks noGrp="1"/>
          </p:cNvSpPr>
          <p:nvPr>
            <p:ph idx="1"/>
          </p:nvPr>
        </p:nvSpPr>
        <p:spPr>
          <a:xfrm>
            <a:off x="1976437" y="2057400"/>
            <a:ext cx="6862763" cy="4419600"/>
          </a:xfrm>
        </p:spPr>
        <p:txBody>
          <a:bodyPr>
            <a:noAutofit/>
          </a:bodyPr>
          <a:lstStyle/>
          <a:p>
            <a:pPr>
              <a:lnSpc>
                <a:spcPct val="90000"/>
              </a:lnSpc>
              <a:spcBef>
                <a:spcPts val="576"/>
              </a:spcBef>
              <a:spcAft>
                <a:spcPts val="1200"/>
              </a:spcAft>
            </a:pPr>
            <a:r>
              <a:rPr lang="en-US" sz="2400" dirty="0">
                <a:effectLst/>
                <a:latin typeface="Arial" panose="020B0604020202020204" pitchFamily="34" charset="0"/>
                <a:ea typeface="Times New Roman" panose="02020603050405020304" pitchFamily="18" charset="0"/>
                <a:cs typeface="Arial" panose="020B0604020202020204" pitchFamily="34" charset="0"/>
              </a:rPr>
              <a:t>Ensure that each of the five Narrative Statements focuses on the specific qualities and innovative characteristics that make the applicant school an exemplary model and that could be useful to other schools. </a:t>
            </a:r>
            <a:r>
              <a:rPr lang="en-US" sz="2400" b="1" dirty="0">
                <a:effectLst/>
                <a:latin typeface="Arial" panose="020B0604020202020204" pitchFamily="34" charset="0"/>
                <a:ea typeface="Times New Roman" panose="02020603050405020304" pitchFamily="18" charset="0"/>
                <a:cs typeface="Arial" panose="020B0604020202020204" pitchFamily="34" charset="0"/>
              </a:rPr>
              <a:t>Summarize </a:t>
            </a:r>
            <a:r>
              <a:rPr lang="en-US" sz="2400" dirty="0">
                <a:effectLst/>
                <a:latin typeface="Arial" panose="020B0604020202020204" pitchFamily="34" charset="0"/>
                <a:ea typeface="Times New Roman" panose="02020603050405020304" pitchFamily="18" charset="0"/>
                <a:cs typeface="Arial" panose="020B0604020202020204" pitchFamily="34" charset="0"/>
              </a:rPr>
              <a:t>the elements the school uses that have led to continuous school improvement. </a:t>
            </a:r>
            <a:r>
              <a:rPr lang="en-US" sz="2400" b="1" dirty="0">
                <a:effectLst/>
                <a:latin typeface="Arial" panose="020B0604020202020204" pitchFamily="34" charset="0"/>
                <a:ea typeface="Times New Roman" panose="02020603050405020304" pitchFamily="18" charset="0"/>
                <a:cs typeface="Arial" panose="020B0604020202020204" pitchFamily="34" charset="0"/>
              </a:rPr>
              <a:t>Give examples and cite evidence </a:t>
            </a:r>
            <a:r>
              <a:rPr lang="en-US" sz="2400" dirty="0">
                <a:effectLst/>
                <a:latin typeface="Arial" panose="020B0604020202020204" pitchFamily="34" charset="0"/>
                <a:ea typeface="Times New Roman" panose="02020603050405020304" pitchFamily="18" charset="0"/>
                <a:cs typeface="Arial" panose="020B0604020202020204" pitchFamily="34" charset="0"/>
              </a:rPr>
              <a:t>that your school performs above and beyond the performance of a normally effective </a:t>
            </a:r>
            <a:r>
              <a:rPr lang="en-US" sz="2400" dirty="0">
                <a:latin typeface="Arial" panose="020B0604020202020204" pitchFamily="34" charset="0"/>
                <a:ea typeface="Times New Roman" panose="02020603050405020304" pitchFamily="18" charset="0"/>
                <a:cs typeface="Arial" panose="020B0604020202020204" pitchFamily="34" charset="0"/>
              </a:rPr>
              <a:t>community day school or </a:t>
            </a:r>
            <a:r>
              <a:rPr lang="en-US" sz="2400" dirty="0">
                <a:effectLst/>
                <a:latin typeface="Arial" panose="020B0604020202020204" pitchFamily="34" charset="0"/>
                <a:ea typeface="Times New Roman" panose="02020603050405020304" pitchFamily="18" charset="0"/>
                <a:cs typeface="Arial" panose="020B0604020202020204" pitchFamily="34" charset="0"/>
              </a:rPr>
              <a:t>continuation high school. </a:t>
            </a:r>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8DC4730F-291C-3B0E-73DC-4AC48563F493}"/>
              </a:ext>
            </a:extLst>
          </p:cNvPr>
          <p:cNvSpPr>
            <a:spLocks noGrp="1"/>
          </p:cNvSpPr>
          <p:nvPr>
            <p:ph type="sldNum" sz="quarter" idx="12"/>
          </p:nvPr>
        </p:nvSpPr>
        <p:spPr/>
        <p:txBody>
          <a:bodyPr/>
          <a:lstStyle/>
          <a:p>
            <a:fld id="{1A814AAE-762C-4AC7-BD8A-A2CC080682BD}" type="slidenum">
              <a:rPr lang="en-US" smtClean="0"/>
              <a:pPr/>
              <a:t>20</a:t>
            </a:fld>
            <a:endParaRPr lang="en-US" dirty="0"/>
          </a:p>
        </p:txBody>
      </p:sp>
    </p:spTree>
    <p:extLst>
      <p:ext uri="{BB962C8B-B14F-4D97-AF65-F5344CB8AC3E}">
        <p14:creationId xmlns:p14="http://schemas.microsoft.com/office/powerpoint/2010/main" val="3752692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531D-6B57-82CE-6A9F-44A5035A2B56}"/>
              </a:ext>
            </a:extLst>
          </p:cNvPr>
          <p:cNvSpPr>
            <a:spLocks noGrp="1"/>
          </p:cNvSpPr>
          <p:nvPr>
            <p:ph type="title"/>
          </p:nvPr>
        </p:nvSpPr>
        <p:spPr>
          <a:xfrm>
            <a:off x="1976437" y="685800"/>
            <a:ext cx="6862763" cy="883627"/>
          </a:xfrm>
        </p:spPr>
        <p:txBody>
          <a:bodyPr>
            <a:noAutofit/>
          </a:bodyPr>
          <a:lstStyle/>
          <a:p>
            <a:r>
              <a:rPr lang="en-US" sz="3600" dirty="0">
                <a:effectLst/>
                <a:latin typeface="Arial" panose="020B0604020202020204" pitchFamily="34" charset="0"/>
                <a:ea typeface="Times New Roman" panose="02020603050405020304" pitchFamily="18" charset="0"/>
                <a:cs typeface="Times New Roman" panose="02020603050405020304" pitchFamily="18" charset="0"/>
              </a:rPr>
              <a:t>Underlying Questions When </a:t>
            </a:r>
            <a:br>
              <a:rPr lang="en-US" sz="3600" dirty="0">
                <a:effectLst/>
                <a:latin typeface="Arial" panose="020B0604020202020204" pitchFamily="34" charset="0"/>
                <a:ea typeface="Times New Roman" panose="02020603050405020304" pitchFamily="18" charset="0"/>
                <a:cs typeface="Times New Roman" panose="02020603050405020304" pitchFamily="18" charset="0"/>
              </a:rPr>
            </a:br>
            <a:r>
              <a:rPr lang="en-US" sz="3600" dirty="0">
                <a:effectLst/>
                <a:latin typeface="Arial" panose="020B0604020202020204" pitchFamily="34" charset="0"/>
                <a:ea typeface="Times New Roman" panose="02020603050405020304" pitchFamily="18" charset="0"/>
                <a:cs typeface="Times New Roman" panose="02020603050405020304" pitchFamily="18" charset="0"/>
              </a:rPr>
              <a:t>Writing Narrative Statements </a:t>
            </a:r>
            <a:r>
              <a:rPr lang="en-US" sz="3600" dirty="0"/>
              <a:t>(2)</a:t>
            </a:r>
          </a:p>
        </p:txBody>
      </p:sp>
      <p:sp>
        <p:nvSpPr>
          <p:cNvPr id="3" name="Content Placeholder 2">
            <a:extLst>
              <a:ext uri="{FF2B5EF4-FFF2-40B4-BE49-F238E27FC236}">
                <a16:creationId xmlns:a16="http://schemas.microsoft.com/office/drawing/2014/main" id="{45D48D37-FC9B-F884-2F17-35DCAB1AACDF}"/>
              </a:ext>
            </a:extLst>
          </p:cNvPr>
          <p:cNvSpPr>
            <a:spLocks noGrp="1"/>
          </p:cNvSpPr>
          <p:nvPr>
            <p:ph idx="1"/>
          </p:nvPr>
        </p:nvSpPr>
        <p:spPr>
          <a:xfrm>
            <a:off x="1976437" y="2057400"/>
            <a:ext cx="6862763" cy="4191000"/>
          </a:xfrm>
        </p:spPr>
        <p:txBody>
          <a:bodyPr>
            <a:noAutofit/>
          </a:bodyPr>
          <a:lstStyle/>
          <a:p>
            <a:pPr marL="0" marR="0" indent="0">
              <a:lnSpc>
                <a:spcPct val="90000"/>
              </a:lnSpc>
              <a:spcBef>
                <a:spcPts val="0"/>
              </a:spcBef>
              <a:spcAft>
                <a:spcPts val="1200"/>
              </a:spcAft>
              <a:buNone/>
            </a:pPr>
            <a:r>
              <a:rPr lang="en-US" sz="2400" dirty="0">
                <a:effectLst/>
                <a:latin typeface="Arial" panose="020B0604020202020204" pitchFamily="34" charset="0"/>
                <a:ea typeface="Calibri" panose="020F0502020204030204" pitchFamily="34" charset="0"/>
              </a:rPr>
              <a:t>Within the five Narrative Statements, keep in mind these four underlying questions:</a:t>
            </a:r>
          </a:p>
          <a:p>
            <a:pPr>
              <a:lnSpc>
                <a:spcPct val="90000"/>
              </a:lnSpc>
              <a:spcBef>
                <a:spcPts val="576"/>
              </a:spcBef>
              <a:spcAft>
                <a:spcPts val="1200"/>
              </a:spcAft>
            </a:pPr>
            <a:r>
              <a:rPr lang="en-US" sz="2400" dirty="0">
                <a:effectLst/>
                <a:latin typeface="Arial" panose="020B0604020202020204" pitchFamily="34" charset="0"/>
                <a:ea typeface="Calibri" panose="020F0502020204030204" pitchFamily="34" charset="0"/>
              </a:rPr>
              <a:t>What do we want all students to know and be able to do?</a:t>
            </a:r>
          </a:p>
          <a:p>
            <a:pPr>
              <a:lnSpc>
                <a:spcPct val="90000"/>
              </a:lnSpc>
              <a:spcBef>
                <a:spcPts val="576"/>
              </a:spcBef>
              <a:spcAft>
                <a:spcPts val="1200"/>
              </a:spcAft>
            </a:pPr>
            <a:r>
              <a:rPr lang="en-US" sz="2400" dirty="0">
                <a:effectLst/>
                <a:latin typeface="Arial" panose="020B0604020202020204" pitchFamily="34" charset="0"/>
                <a:ea typeface="Calibri" panose="020F0502020204030204" pitchFamily="34" charset="0"/>
              </a:rPr>
              <a:t>How will we know if they learn it?</a:t>
            </a:r>
          </a:p>
          <a:p>
            <a:pPr>
              <a:lnSpc>
                <a:spcPct val="90000"/>
              </a:lnSpc>
              <a:spcBef>
                <a:spcPts val="576"/>
              </a:spcBef>
              <a:spcAft>
                <a:spcPts val="1200"/>
              </a:spcAft>
            </a:pPr>
            <a:r>
              <a:rPr lang="en-US" sz="2400" dirty="0">
                <a:effectLst/>
                <a:latin typeface="Arial" panose="020B0604020202020204" pitchFamily="34" charset="0"/>
                <a:ea typeface="Calibri" panose="020F0502020204030204" pitchFamily="34" charset="0"/>
              </a:rPr>
              <a:t>How will we respond when some students do not learn?</a:t>
            </a:r>
          </a:p>
          <a:p>
            <a:pPr>
              <a:lnSpc>
                <a:spcPct val="90000"/>
              </a:lnSpc>
              <a:spcBef>
                <a:spcPts val="576"/>
              </a:spcBef>
              <a:spcAft>
                <a:spcPts val="1200"/>
              </a:spcAft>
            </a:pPr>
            <a:r>
              <a:rPr lang="en-US" sz="2400" dirty="0">
                <a:effectLst/>
                <a:latin typeface="Arial" panose="020B0604020202020204" pitchFamily="34" charset="0"/>
                <a:ea typeface="Calibri" panose="020F0502020204030204" pitchFamily="34" charset="0"/>
              </a:rPr>
              <a:t>How will we extend the learning for students who are already proficient?</a:t>
            </a:r>
          </a:p>
          <a:p>
            <a:endParaRPr lang="en-US" sz="2400" dirty="0"/>
          </a:p>
        </p:txBody>
      </p:sp>
      <p:sp>
        <p:nvSpPr>
          <p:cNvPr id="4" name="Slide Number Placeholder 3">
            <a:extLst>
              <a:ext uri="{FF2B5EF4-FFF2-40B4-BE49-F238E27FC236}">
                <a16:creationId xmlns:a16="http://schemas.microsoft.com/office/drawing/2014/main" id="{216FB327-177B-0C8C-6B06-EF0E5F258735}"/>
              </a:ext>
            </a:extLst>
          </p:cNvPr>
          <p:cNvSpPr>
            <a:spLocks noGrp="1"/>
          </p:cNvSpPr>
          <p:nvPr>
            <p:ph type="sldNum" sz="quarter" idx="12"/>
          </p:nvPr>
        </p:nvSpPr>
        <p:spPr/>
        <p:txBody>
          <a:bodyPr/>
          <a:lstStyle/>
          <a:p>
            <a:fld id="{1A814AAE-762C-4AC7-BD8A-A2CC080682BD}" type="slidenum">
              <a:rPr lang="en-US" smtClean="0"/>
              <a:pPr/>
              <a:t>21</a:t>
            </a:fld>
            <a:endParaRPr lang="en-US" dirty="0"/>
          </a:p>
        </p:txBody>
      </p:sp>
    </p:spTree>
    <p:extLst>
      <p:ext uri="{BB962C8B-B14F-4D97-AF65-F5344CB8AC3E}">
        <p14:creationId xmlns:p14="http://schemas.microsoft.com/office/powerpoint/2010/main" val="1036530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531D-6B57-82CE-6A9F-44A5035A2B56}"/>
              </a:ext>
            </a:extLst>
          </p:cNvPr>
          <p:cNvSpPr>
            <a:spLocks noGrp="1"/>
          </p:cNvSpPr>
          <p:nvPr>
            <p:ph type="title"/>
          </p:nvPr>
        </p:nvSpPr>
        <p:spPr>
          <a:xfrm>
            <a:off x="1905057" y="438990"/>
            <a:ext cx="6941538" cy="704010"/>
          </a:xfrm>
        </p:spPr>
        <p:txBody>
          <a:bodyPr>
            <a:noAutofit/>
          </a:bodyPr>
          <a:lstStyle/>
          <a:p>
            <a:r>
              <a:rPr lang="en-US" sz="36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Central Theme: </a:t>
            </a:r>
            <a:br>
              <a:rPr lang="en-US" sz="36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br>
            <a:r>
              <a:rPr lang="en-US" sz="36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This Whole Child </a:t>
            </a:r>
            <a:r>
              <a:rPr lang="en-US" sz="3600" dirty="0">
                <a:solidFill>
                  <a:schemeClr val="tx1"/>
                </a:solidFill>
              </a:rPr>
              <a:t>(1)</a:t>
            </a:r>
          </a:p>
        </p:txBody>
      </p:sp>
      <p:sp>
        <p:nvSpPr>
          <p:cNvPr id="3" name="Content Placeholder 2">
            <a:extLst>
              <a:ext uri="{FF2B5EF4-FFF2-40B4-BE49-F238E27FC236}">
                <a16:creationId xmlns:a16="http://schemas.microsoft.com/office/drawing/2014/main" id="{45D48D37-FC9B-F884-2F17-35DCAB1AACDF}"/>
              </a:ext>
            </a:extLst>
          </p:cNvPr>
          <p:cNvSpPr>
            <a:spLocks noGrp="1"/>
          </p:cNvSpPr>
          <p:nvPr>
            <p:ph idx="1"/>
          </p:nvPr>
        </p:nvSpPr>
        <p:spPr>
          <a:xfrm>
            <a:off x="1905000" y="1524000"/>
            <a:ext cx="6938963" cy="3886200"/>
          </a:xfrm>
        </p:spPr>
        <p:txBody>
          <a:bodyPr>
            <a:noAutofit/>
          </a:bodyPr>
          <a:lstStyle/>
          <a:p>
            <a:pPr marL="0" indent="0">
              <a:lnSpc>
                <a:spcPct val="90000"/>
              </a:lnSpc>
              <a:spcBef>
                <a:spcPts val="576"/>
              </a:spcBef>
              <a:spcAft>
                <a:spcPts val="1200"/>
              </a:spcAft>
              <a:buNone/>
            </a:pPr>
            <a:r>
              <a:rPr lang="en-US" sz="2400" dirty="0">
                <a:effectLst/>
                <a:latin typeface="Arial" panose="020B0604020202020204" pitchFamily="34" charset="0"/>
                <a:ea typeface="Calibri" panose="020F0502020204030204" pitchFamily="34" charset="0"/>
              </a:rPr>
              <a:t>Within each application, you will find reference to the term, “The Whole Child,” which calls</a:t>
            </a:r>
            <a:r>
              <a:rPr lang="en-US" sz="2400" dirty="0">
                <a:latin typeface="Arial" panose="020B0604020202020204" pitchFamily="34" charset="0"/>
                <a:ea typeface="Calibri" panose="020F0502020204030204" pitchFamily="34" charset="0"/>
              </a:rPr>
              <a:t> out that we do not work with generic students, we work with individual students who are unique i</a:t>
            </a:r>
            <a:r>
              <a:rPr lang="en-US" sz="2400" dirty="0">
                <a:effectLst/>
                <a:latin typeface="Arial" panose="020B0604020202020204" pitchFamily="34" charset="0"/>
                <a:ea typeface="Calibri" panose="020F0502020204030204" pitchFamily="34" charset="0"/>
              </a:rPr>
              <a:t>ndividuals who have come together to comprise a learning community. </a:t>
            </a:r>
          </a:p>
          <a:p>
            <a:pPr marL="0" indent="0">
              <a:lnSpc>
                <a:spcPct val="90000"/>
              </a:lnSpc>
              <a:spcBef>
                <a:spcPts val="576"/>
              </a:spcBef>
              <a:spcAft>
                <a:spcPts val="1200"/>
              </a:spcAft>
              <a:buNone/>
            </a:pPr>
            <a:r>
              <a:rPr lang="en-US" sz="2400" dirty="0">
                <a:latin typeface="Arial" panose="020B0604020202020204" pitchFamily="34" charset="0"/>
                <a:ea typeface="Calibri" panose="020F0502020204030204" pitchFamily="34" charset="0"/>
              </a:rPr>
              <a:t>You do this by providing your students with myriad educational options, mental health resources, and other support services, through which you identify and address their unique needs, including </a:t>
            </a:r>
            <a:r>
              <a:rPr lang="en-US" sz="2400" dirty="0">
                <a:latin typeface="Arial" panose="020B0604020202020204" pitchFamily="34" charset="0"/>
                <a:ea typeface="Times New Roman" panose="02020603050405020304" pitchFamily="18" charset="0"/>
                <a:cs typeface="Times New Roman" panose="02020603050405020304" pitchFamily="18" charset="0"/>
              </a:rPr>
              <a:t>valid and respectable goals, values, strengths, challenges, and pains that might be being expressed problematically,</a:t>
            </a:r>
            <a:r>
              <a:rPr lang="en-US" sz="2400" dirty="0">
                <a:latin typeface="Arial" panose="020B0604020202020204" pitchFamily="34" charset="0"/>
                <a:ea typeface="Calibri" panose="020F0502020204030204" pitchFamily="34" charset="0"/>
              </a:rPr>
              <a:t> and elevate their unique strengths and assets. </a:t>
            </a:r>
          </a:p>
          <a:p>
            <a:pPr marL="0" indent="0">
              <a:lnSpc>
                <a:spcPct val="90000"/>
              </a:lnSpc>
              <a:spcBef>
                <a:spcPts val="576"/>
              </a:spcBef>
              <a:spcAft>
                <a:spcPts val="1200"/>
              </a:spcAft>
              <a:buNone/>
            </a:pPr>
            <a:endParaRPr lang="en-US" sz="2400" dirty="0"/>
          </a:p>
        </p:txBody>
      </p:sp>
      <p:sp>
        <p:nvSpPr>
          <p:cNvPr id="4" name="Slide Number Placeholder 3">
            <a:extLst>
              <a:ext uri="{FF2B5EF4-FFF2-40B4-BE49-F238E27FC236}">
                <a16:creationId xmlns:a16="http://schemas.microsoft.com/office/drawing/2014/main" id="{216FB327-177B-0C8C-6B06-EF0E5F258735}"/>
              </a:ext>
            </a:extLst>
          </p:cNvPr>
          <p:cNvSpPr>
            <a:spLocks noGrp="1"/>
          </p:cNvSpPr>
          <p:nvPr>
            <p:ph type="sldNum" sz="quarter" idx="12"/>
          </p:nvPr>
        </p:nvSpPr>
        <p:spPr/>
        <p:txBody>
          <a:bodyPr/>
          <a:lstStyle/>
          <a:p>
            <a:fld id="{1A814AAE-762C-4AC7-BD8A-A2CC080682BD}" type="slidenum">
              <a:rPr lang="en-US" smtClean="0"/>
              <a:pPr/>
              <a:t>22</a:t>
            </a:fld>
            <a:endParaRPr lang="en-US" dirty="0"/>
          </a:p>
        </p:txBody>
      </p:sp>
    </p:spTree>
    <p:extLst>
      <p:ext uri="{BB962C8B-B14F-4D97-AF65-F5344CB8AC3E}">
        <p14:creationId xmlns:p14="http://schemas.microsoft.com/office/powerpoint/2010/main" val="13772179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0531D-6B57-82CE-6A9F-44A5035A2B56}"/>
              </a:ext>
            </a:extLst>
          </p:cNvPr>
          <p:cNvSpPr>
            <a:spLocks noGrp="1"/>
          </p:cNvSpPr>
          <p:nvPr>
            <p:ph type="title"/>
          </p:nvPr>
        </p:nvSpPr>
        <p:spPr>
          <a:xfrm>
            <a:off x="1927179" y="438990"/>
            <a:ext cx="6893628" cy="704010"/>
          </a:xfrm>
        </p:spPr>
        <p:txBody>
          <a:bodyPr>
            <a:noAutofit/>
          </a:bodyPr>
          <a:lstStyle/>
          <a:p>
            <a:r>
              <a:rPr lang="en-US" sz="3600" dirty="0">
                <a:effectLst/>
                <a:latin typeface="Arial" panose="020B0604020202020204" pitchFamily="34" charset="0"/>
                <a:ea typeface="Times New Roman" panose="02020603050405020304" pitchFamily="18" charset="0"/>
                <a:cs typeface="Times New Roman" panose="02020603050405020304" pitchFamily="18" charset="0"/>
              </a:rPr>
              <a:t>Central Theme:</a:t>
            </a:r>
            <a:br>
              <a:rPr lang="en-US" sz="3600" dirty="0">
                <a:effectLst/>
                <a:latin typeface="Arial" panose="020B0604020202020204" pitchFamily="34" charset="0"/>
                <a:ea typeface="Times New Roman" panose="02020603050405020304" pitchFamily="18" charset="0"/>
                <a:cs typeface="Times New Roman" panose="02020603050405020304" pitchFamily="18" charset="0"/>
              </a:rPr>
            </a:br>
            <a:r>
              <a:rPr lang="en-US" sz="3600" dirty="0">
                <a:effectLst/>
                <a:latin typeface="Arial" panose="020B0604020202020204" pitchFamily="34" charset="0"/>
                <a:ea typeface="Times New Roman" panose="02020603050405020304" pitchFamily="18" charset="0"/>
                <a:cs typeface="Times New Roman" panose="02020603050405020304" pitchFamily="18" charset="0"/>
              </a:rPr>
              <a:t>This Whole Child </a:t>
            </a:r>
            <a:r>
              <a:rPr lang="en-US" sz="3600" dirty="0"/>
              <a:t>(2)</a:t>
            </a:r>
          </a:p>
        </p:txBody>
      </p:sp>
      <p:sp>
        <p:nvSpPr>
          <p:cNvPr id="3" name="Content Placeholder 2">
            <a:extLst>
              <a:ext uri="{FF2B5EF4-FFF2-40B4-BE49-F238E27FC236}">
                <a16:creationId xmlns:a16="http://schemas.microsoft.com/office/drawing/2014/main" id="{45D48D37-FC9B-F884-2F17-35DCAB1AACDF}"/>
              </a:ext>
            </a:extLst>
          </p:cNvPr>
          <p:cNvSpPr>
            <a:spLocks noGrp="1"/>
          </p:cNvSpPr>
          <p:nvPr>
            <p:ph idx="1"/>
          </p:nvPr>
        </p:nvSpPr>
        <p:spPr>
          <a:xfrm>
            <a:off x="1927178" y="1524000"/>
            <a:ext cx="7064421" cy="4876800"/>
          </a:xfrm>
        </p:spPr>
        <p:txBody>
          <a:bodyPr>
            <a:noAutofit/>
          </a:bodyPr>
          <a:lstStyle/>
          <a:p>
            <a:pPr marL="0" indent="0">
              <a:lnSpc>
                <a:spcPct val="90000"/>
              </a:lnSpc>
              <a:spcBef>
                <a:spcPts val="576"/>
              </a:spcBef>
              <a:spcAft>
                <a:spcPts val="1200"/>
              </a:spcAft>
              <a:buNone/>
            </a:pPr>
            <a:r>
              <a:rPr lang="en-US" sz="2400" dirty="0">
                <a:effectLst/>
                <a:latin typeface="Arial" panose="020B0604020202020204" pitchFamily="34" charset="0"/>
                <a:ea typeface="Calibri" panose="020F0502020204030204" pitchFamily="34" charset="0"/>
              </a:rPr>
              <a:t>We need to listen “through this whole student’s ears” to understand their lived experience. The School Evaluation of Effectiveness Narrative Statement asks you to address and document both the individual progress of each student and a compilation of these individual findings.</a:t>
            </a:r>
          </a:p>
          <a:p>
            <a:pPr marL="0" indent="0">
              <a:buNone/>
            </a:pPr>
            <a:endParaRPr lang="en-US" sz="2400" dirty="0"/>
          </a:p>
        </p:txBody>
      </p:sp>
      <p:sp>
        <p:nvSpPr>
          <p:cNvPr id="4" name="Slide Number Placeholder 3">
            <a:extLst>
              <a:ext uri="{FF2B5EF4-FFF2-40B4-BE49-F238E27FC236}">
                <a16:creationId xmlns:a16="http://schemas.microsoft.com/office/drawing/2014/main" id="{216FB327-177B-0C8C-6B06-EF0E5F258735}"/>
              </a:ext>
            </a:extLst>
          </p:cNvPr>
          <p:cNvSpPr>
            <a:spLocks noGrp="1"/>
          </p:cNvSpPr>
          <p:nvPr>
            <p:ph type="sldNum" sz="quarter" idx="12"/>
          </p:nvPr>
        </p:nvSpPr>
        <p:spPr>
          <a:xfrm>
            <a:off x="7162800" y="6324600"/>
            <a:ext cx="1676400" cy="457200"/>
          </a:xfrm>
        </p:spPr>
        <p:txBody>
          <a:bodyPr/>
          <a:lstStyle/>
          <a:p>
            <a:fld id="{1A814AAE-762C-4AC7-BD8A-A2CC080682BD}" type="slidenum">
              <a:rPr lang="en-US" smtClean="0"/>
              <a:pPr/>
              <a:t>23</a:t>
            </a:fld>
            <a:endParaRPr lang="en-US" dirty="0"/>
          </a:p>
        </p:txBody>
      </p:sp>
    </p:spTree>
    <p:extLst>
      <p:ext uri="{BB962C8B-B14F-4D97-AF65-F5344CB8AC3E}">
        <p14:creationId xmlns:p14="http://schemas.microsoft.com/office/powerpoint/2010/main" val="1301996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755C-0F1C-9C03-3030-A3341AEB5AD4}"/>
              </a:ext>
            </a:extLst>
          </p:cNvPr>
          <p:cNvSpPr>
            <a:spLocks noGrp="1"/>
          </p:cNvSpPr>
          <p:nvPr>
            <p:ph type="title"/>
          </p:nvPr>
        </p:nvSpPr>
        <p:spPr>
          <a:xfrm>
            <a:off x="1828800" y="762000"/>
            <a:ext cx="6912490" cy="519320"/>
          </a:xfrm>
        </p:spPr>
        <p:txBody>
          <a:bodyPr>
            <a:noAutofit/>
          </a:bodyPr>
          <a:lstStyle/>
          <a:p>
            <a:r>
              <a:rPr lang="en-US" sz="3600" dirty="0"/>
              <a:t>Narrative Statement 1: </a:t>
            </a:r>
            <a:br>
              <a:rPr lang="en-US" sz="3600" dirty="0"/>
            </a:br>
            <a:r>
              <a:rPr lang="en-US" sz="3600" dirty="0"/>
              <a:t>School Profile (1) </a:t>
            </a:r>
          </a:p>
        </p:txBody>
      </p:sp>
      <p:sp>
        <p:nvSpPr>
          <p:cNvPr id="3" name="Content Placeholder 2">
            <a:extLst>
              <a:ext uri="{FF2B5EF4-FFF2-40B4-BE49-F238E27FC236}">
                <a16:creationId xmlns:a16="http://schemas.microsoft.com/office/drawing/2014/main" id="{A2FB7F26-ADC7-EF81-365E-B7667538362F}"/>
              </a:ext>
            </a:extLst>
          </p:cNvPr>
          <p:cNvSpPr>
            <a:spLocks noGrp="1"/>
          </p:cNvSpPr>
          <p:nvPr>
            <p:ph idx="1"/>
          </p:nvPr>
        </p:nvSpPr>
        <p:spPr>
          <a:xfrm>
            <a:off x="1849821" y="1981200"/>
            <a:ext cx="6931115" cy="3276600"/>
          </a:xfrm>
        </p:spPr>
        <p:txBody>
          <a:bodyPr>
            <a:noAutofit/>
          </a:bodyPr>
          <a:lstStyle/>
          <a:p>
            <a:pPr marL="0" marR="0" indent="0">
              <a:spcBef>
                <a:spcPts val="0"/>
              </a:spcBef>
              <a:spcAft>
                <a:spcPts val="1200"/>
              </a:spcAft>
              <a:buNone/>
            </a:pPr>
            <a:r>
              <a:rPr lang="en-US" sz="2400" b="1" dirty="0">
                <a:effectLst/>
                <a:latin typeface="Arial" panose="020B0604020202020204" pitchFamily="34" charset="0"/>
                <a:ea typeface="Calibri" panose="020F0502020204030204" pitchFamily="34" charset="0"/>
              </a:rPr>
              <a:t>Please describe the following:</a:t>
            </a:r>
          </a:p>
          <a:p>
            <a:pPr marL="347472" indent="-347472">
              <a:lnSpc>
                <a:spcPct val="90000"/>
              </a:lnSpc>
              <a:spcBef>
                <a:spcPts val="576"/>
              </a:spcBef>
              <a:spcAft>
                <a:spcPts val="1200"/>
              </a:spcAft>
              <a:tabLst>
                <a:tab pos="685800" algn="l"/>
              </a:tabLst>
            </a:pPr>
            <a:r>
              <a:rPr lang="en-US" sz="2400" dirty="0"/>
              <a:t>The school, grade levels served, student demographics, community context, staffing, and district support. </a:t>
            </a:r>
          </a:p>
          <a:p>
            <a:pPr marL="347472" indent="-347472">
              <a:lnSpc>
                <a:spcPct val="90000"/>
              </a:lnSpc>
              <a:spcBef>
                <a:spcPts val="576"/>
              </a:spcBef>
              <a:spcAft>
                <a:spcPts val="1200"/>
              </a:spcAft>
              <a:tabLst>
                <a:tab pos="685800" algn="l"/>
              </a:tabLst>
            </a:pPr>
            <a:r>
              <a:rPr lang="en-US" sz="2400" dirty="0"/>
              <a:t>How does your school’s daily schedule support learning for your student population? This includes the bell schedule and the schedule of classes and other activities being offered. </a:t>
            </a:r>
          </a:p>
        </p:txBody>
      </p:sp>
      <p:sp>
        <p:nvSpPr>
          <p:cNvPr id="4" name="Slide Number Placeholder 3">
            <a:extLst>
              <a:ext uri="{FF2B5EF4-FFF2-40B4-BE49-F238E27FC236}">
                <a16:creationId xmlns:a16="http://schemas.microsoft.com/office/drawing/2014/main" id="{65DF4845-FED3-CFE4-EFE8-1418D1CE11FC}"/>
              </a:ext>
            </a:extLst>
          </p:cNvPr>
          <p:cNvSpPr>
            <a:spLocks noGrp="1"/>
          </p:cNvSpPr>
          <p:nvPr>
            <p:ph type="sldNum" sz="quarter" idx="12"/>
          </p:nvPr>
        </p:nvSpPr>
        <p:spPr/>
        <p:txBody>
          <a:bodyPr/>
          <a:lstStyle/>
          <a:p>
            <a:fld id="{1A814AAE-762C-4AC7-BD8A-A2CC080682BD}" type="slidenum">
              <a:rPr lang="en-US" smtClean="0"/>
              <a:pPr/>
              <a:t>24</a:t>
            </a:fld>
            <a:endParaRPr lang="en-US" dirty="0"/>
          </a:p>
        </p:txBody>
      </p:sp>
    </p:spTree>
    <p:extLst>
      <p:ext uri="{BB962C8B-B14F-4D97-AF65-F5344CB8AC3E}">
        <p14:creationId xmlns:p14="http://schemas.microsoft.com/office/powerpoint/2010/main" val="751313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755C-0F1C-9C03-3030-A3341AEB5AD4}"/>
              </a:ext>
            </a:extLst>
          </p:cNvPr>
          <p:cNvSpPr>
            <a:spLocks noGrp="1"/>
          </p:cNvSpPr>
          <p:nvPr>
            <p:ph type="title"/>
          </p:nvPr>
        </p:nvSpPr>
        <p:spPr>
          <a:xfrm>
            <a:off x="1828800" y="762000"/>
            <a:ext cx="6955750" cy="519320"/>
          </a:xfrm>
        </p:spPr>
        <p:txBody>
          <a:bodyPr>
            <a:noAutofit/>
          </a:bodyPr>
          <a:lstStyle/>
          <a:p>
            <a:r>
              <a:rPr lang="en-US" sz="3600" dirty="0"/>
              <a:t>Narrative Statement 1: </a:t>
            </a:r>
            <a:br>
              <a:rPr lang="en-US" sz="3600" dirty="0"/>
            </a:br>
            <a:r>
              <a:rPr lang="en-US" sz="3600" dirty="0"/>
              <a:t>School Profile (2) </a:t>
            </a:r>
          </a:p>
        </p:txBody>
      </p:sp>
      <p:sp>
        <p:nvSpPr>
          <p:cNvPr id="3" name="Content Placeholder 2">
            <a:extLst>
              <a:ext uri="{FF2B5EF4-FFF2-40B4-BE49-F238E27FC236}">
                <a16:creationId xmlns:a16="http://schemas.microsoft.com/office/drawing/2014/main" id="{A2FB7F26-ADC7-EF81-365E-B7667538362F}"/>
              </a:ext>
            </a:extLst>
          </p:cNvPr>
          <p:cNvSpPr>
            <a:spLocks noGrp="1"/>
          </p:cNvSpPr>
          <p:nvPr>
            <p:ph idx="1"/>
          </p:nvPr>
        </p:nvSpPr>
        <p:spPr>
          <a:xfrm>
            <a:off x="1807250" y="1905000"/>
            <a:ext cx="7031950" cy="4495800"/>
          </a:xfrm>
        </p:spPr>
        <p:txBody>
          <a:bodyPr>
            <a:noAutofit/>
          </a:bodyPr>
          <a:lstStyle/>
          <a:p>
            <a:pPr marL="347472" indent="-347472">
              <a:lnSpc>
                <a:spcPct val="90000"/>
              </a:lnSpc>
              <a:spcBef>
                <a:spcPts val="576"/>
              </a:spcBef>
              <a:spcAft>
                <a:spcPts val="1200"/>
              </a:spcAft>
              <a:tabLst>
                <a:tab pos="685800" algn="l"/>
              </a:tabLst>
            </a:pPr>
            <a:r>
              <a:rPr lang="en-US" sz="2400" dirty="0"/>
              <a:t>Planned times in which staff in all roles regularly come together as a full team and in smaller groups to discuss school and individual student success and challenges, significant events and student interests, family and community input, schoolwide practices, and district policy. The aforementioned gatherings are sometimes officially scheduled under the general term, “professional learning communities.” </a:t>
            </a:r>
          </a:p>
        </p:txBody>
      </p:sp>
      <p:sp>
        <p:nvSpPr>
          <p:cNvPr id="4" name="Slide Number Placeholder 3">
            <a:extLst>
              <a:ext uri="{FF2B5EF4-FFF2-40B4-BE49-F238E27FC236}">
                <a16:creationId xmlns:a16="http://schemas.microsoft.com/office/drawing/2014/main" id="{65DF4845-FED3-CFE4-EFE8-1418D1CE11FC}"/>
              </a:ext>
            </a:extLst>
          </p:cNvPr>
          <p:cNvSpPr>
            <a:spLocks noGrp="1"/>
          </p:cNvSpPr>
          <p:nvPr>
            <p:ph type="sldNum" sz="quarter" idx="12"/>
          </p:nvPr>
        </p:nvSpPr>
        <p:spPr/>
        <p:txBody>
          <a:bodyPr/>
          <a:lstStyle/>
          <a:p>
            <a:fld id="{1A814AAE-762C-4AC7-BD8A-A2CC080682BD}" type="slidenum">
              <a:rPr lang="en-US" smtClean="0"/>
              <a:pPr/>
              <a:t>25</a:t>
            </a:fld>
            <a:endParaRPr lang="en-US" dirty="0"/>
          </a:p>
        </p:txBody>
      </p:sp>
    </p:spTree>
    <p:extLst>
      <p:ext uri="{BB962C8B-B14F-4D97-AF65-F5344CB8AC3E}">
        <p14:creationId xmlns:p14="http://schemas.microsoft.com/office/powerpoint/2010/main" val="1010267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929F1-F298-C081-3A80-52A023505C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789580-2511-DD55-9B47-D232FA794ACE}"/>
              </a:ext>
            </a:extLst>
          </p:cNvPr>
          <p:cNvSpPr>
            <a:spLocks noGrp="1"/>
          </p:cNvSpPr>
          <p:nvPr>
            <p:ph type="title"/>
          </p:nvPr>
        </p:nvSpPr>
        <p:spPr>
          <a:xfrm>
            <a:off x="1828800" y="762000"/>
            <a:ext cx="6955750" cy="519320"/>
          </a:xfrm>
        </p:spPr>
        <p:txBody>
          <a:bodyPr>
            <a:noAutofit/>
          </a:bodyPr>
          <a:lstStyle/>
          <a:p>
            <a:r>
              <a:rPr lang="en-US" sz="3600" dirty="0"/>
              <a:t>Narrative Statement 1: </a:t>
            </a:r>
            <a:br>
              <a:rPr lang="en-US" sz="3600" dirty="0"/>
            </a:br>
            <a:r>
              <a:rPr lang="en-US" sz="3600" dirty="0"/>
              <a:t>School Profile (3) </a:t>
            </a:r>
          </a:p>
        </p:txBody>
      </p:sp>
      <p:sp>
        <p:nvSpPr>
          <p:cNvPr id="3" name="Content Placeholder 2">
            <a:extLst>
              <a:ext uri="{FF2B5EF4-FFF2-40B4-BE49-F238E27FC236}">
                <a16:creationId xmlns:a16="http://schemas.microsoft.com/office/drawing/2014/main" id="{0489D3E0-D2CD-3341-3399-EE846F5B1CAD}"/>
              </a:ext>
            </a:extLst>
          </p:cNvPr>
          <p:cNvSpPr>
            <a:spLocks noGrp="1"/>
          </p:cNvSpPr>
          <p:nvPr>
            <p:ph idx="1"/>
          </p:nvPr>
        </p:nvSpPr>
        <p:spPr>
          <a:xfrm>
            <a:off x="1828800" y="1905000"/>
            <a:ext cx="7031950" cy="4495800"/>
          </a:xfrm>
        </p:spPr>
        <p:txBody>
          <a:bodyPr>
            <a:noAutofit/>
          </a:bodyPr>
          <a:lstStyle/>
          <a:p>
            <a:pPr marL="347472" indent="-347472">
              <a:lnSpc>
                <a:spcPct val="90000"/>
              </a:lnSpc>
              <a:spcBef>
                <a:spcPts val="576"/>
              </a:spcBef>
              <a:spcAft>
                <a:spcPts val="1200"/>
              </a:spcAft>
              <a:tabLst>
                <a:tab pos="685800" algn="l"/>
              </a:tabLst>
            </a:pPr>
            <a:r>
              <a:rPr lang="en-US" sz="2400" dirty="0"/>
              <a:t>Discuss how you prepare students to be ready for and successful in the next levels following participation in your school (another school, society, college and/or vocational schools, career readiness and other opportunities). How do you help them to be aware of and access the possibilities?</a:t>
            </a:r>
          </a:p>
          <a:p>
            <a:pPr marL="347472" indent="-347472">
              <a:lnSpc>
                <a:spcPct val="90000"/>
              </a:lnSpc>
              <a:spcBef>
                <a:spcPts val="576"/>
              </a:spcBef>
              <a:spcAft>
                <a:spcPts val="1200"/>
              </a:spcAft>
              <a:tabLst>
                <a:tab pos="685800" algn="l"/>
              </a:tabLst>
            </a:pPr>
            <a:r>
              <a:rPr lang="en-US" sz="2400" dirty="0"/>
              <a:t>Describe the overall culture and climate of your school in terms of how a visitor, student, family member or staff member might perceive it. How is it safe, celebratory, etc.?</a:t>
            </a:r>
          </a:p>
          <a:p>
            <a:pPr marL="347472" indent="-347472">
              <a:lnSpc>
                <a:spcPct val="90000"/>
              </a:lnSpc>
              <a:spcBef>
                <a:spcPts val="576"/>
              </a:spcBef>
              <a:spcAft>
                <a:spcPts val="1200"/>
              </a:spcAft>
              <a:tabLst>
                <a:tab pos="685800" algn="l"/>
              </a:tabLst>
            </a:pPr>
            <a:endParaRPr lang="en-US" sz="2400" dirty="0">
              <a:highlight>
                <a:srgbClr val="FFFF00"/>
              </a:highlight>
            </a:endParaRPr>
          </a:p>
        </p:txBody>
      </p:sp>
      <p:sp>
        <p:nvSpPr>
          <p:cNvPr id="4" name="Slide Number Placeholder 3">
            <a:extLst>
              <a:ext uri="{FF2B5EF4-FFF2-40B4-BE49-F238E27FC236}">
                <a16:creationId xmlns:a16="http://schemas.microsoft.com/office/drawing/2014/main" id="{65652E9C-38EF-A6DB-114D-1A4968617474}"/>
              </a:ext>
            </a:extLst>
          </p:cNvPr>
          <p:cNvSpPr>
            <a:spLocks noGrp="1"/>
          </p:cNvSpPr>
          <p:nvPr>
            <p:ph type="sldNum" sz="quarter" idx="12"/>
          </p:nvPr>
        </p:nvSpPr>
        <p:spPr/>
        <p:txBody>
          <a:bodyPr/>
          <a:lstStyle/>
          <a:p>
            <a:fld id="{1A814AAE-762C-4AC7-BD8A-A2CC080682BD}" type="slidenum">
              <a:rPr lang="en-US" smtClean="0"/>
              <a:pPr/>
              <a:t>26</a:t>
            </a:fld>
            <a:endParaRPr lang="en-US" dirty="0"/>
          </a:p>
        </p:txBody>
      </p:sp>
    </p:spTree>
    <p:extLst>
      <p:ext uri="{BB962C8B-B14F-4D97-AF65-F5344CB8AC3E}">
        <p14:creationId xmlns:p14="http://schemas.microsoft.com/office/powerpoint/2010/main" val="1955174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67A55-ADBF-FC25-7269-EBBB1460951A}"/>
              </a:ext>
            </a:extLst>
          </p:cNvPr>
          <p:cNvSpPr>
            <a:spLocks noGrp="1"/>
          </p:cNvSpPr>
          <p:nvPr>
            <p:ph type="title"/>
          </p:nvPr>
        </p:nvSpPr>
        <p:spPr>
          <a:xfrm>
            <a:off x="1847194" y="762000"/>
            <a:ext cx="7049813" cy="519320"/>
          </a:xfrm>
        </p:spPr>
        <p:txBody>
          <a:bodyPr>
            <a:noAutofit/>
          </a:bodyPr>
          <a:lstStyle/>
          <a:p>
            <a:r>
              <a:rPr lang="en-US" sz="3600" dirty="0"/>
              <a:t>Narrative Statement 1: </a:t>
            </a:r>
            <a:br>
              <a:rPr lang="en-US" sz="3600" dirty="0"/>
            </a:br>
            <a:r>
              <a:rPr lang="en-US" sz="3600" dirty="0"/>
              <a:t>School Profile (4) </a:t>
            </a:r>
          </a:p>
        </p:txBody>
      </p:sp>
      <p:sp>
        <p:nvSpPr>
          <p:cNvPr id="3" name="Content Placeholder 2">
            <a:extLst>
              <a:ext uri="{FF2B5EF4-FFF2-40B4-BE49-F238E27FC236}">
                <a16:creationId xmlns:a16="http://schemas.microsoft.com/office/drawing/2014/main" id="{3176E18F-5108-E277-FD34-401355CCCD9F}"/>
              </a:ext>
            </a:extLst>
          </p:cNvPr>
          <p:cNvSpPr>
            <a:spLocks noGrp="1"/>
          </p:cNvSpPr>
          <p:nvPr>
            <p:ph idx="1"/>
          </p:nvPr>
        </p:nvSpPr>
        <p:spPr>
          <a:xfrm>
            <a:off x="1847194" y="1854850"/>
            <a:ext cx="7068207" cy="2564750"/>
          </a:xfrm>
        </p:spPr>
        <p:txBody>
          <a:bodyPr>
            <a:noAutofit/>
          </a:bodyPr>
          <a:lstStyle/>
          <a:p>
            <a:pPr marL="347472" indent="-347472">
              <a:spcBef>
                <a:spcPts val="576"/>
              </a:spcBef>
              <a:spcAft>
                <a:spcPts val="1200"/>
              </a:spcAft>
              <a:tabLst>
                <a:tab pos="685800" algn="l"/>
              </a:tabLst>
            </a:pPr>
            <a:r>
              <a:rPr lang="en-US" sz="2400" dirty="0"/>
              <a:t>Describe the use of professional development in response to identified needs and approaches to support continuous improvement for students and your school.</a:t>
            </a:r>
          </a:p>
          <a:p>
            <a:pPr marL="347472" indent="-347472">
              <a:spcBef>
                <a:spcPts val="576"/>
              </a:spcBef>
              <a:spcAft>
                <a:spcPts val="1200"/>
              </a:spcAft>
              <a:tabLst>
                <a:tab pos="685800" algn="l"/>
              </a:tabLst>
            </a:pPr>
            <a:r>
              <a:rPr lang="en-US" sz="2400" dirty="0"/>
              <a:t>Describe the practices that are in place to maintain safety for students and staff at your school overall and from their perspectives.</a:t>
            </a:r>
          </a:p>
          <a:p>
            <a:endParaRPr lang="en-US" sz="2400" dirty="0"/>
          </a:p>
        </p:txBody>
      </p:sp>
      <p:sp>
        <p:nvSpPr>
          <p:cNvPr id="4" name="Slide Number Placeholder 3">
            <a:extLst>
              <a:ext uri="{FF2B5EF4-FFF2-40B4-BE49-F238E27FC236}">
                <a16:creationId xmlns:a16="http://schemas.microsoft.com/office/drawing/2014/main" id="{CC64BFA3-6596-972C-5921-0D30D9632333}"/>
              </a:ext>
            </a:extLst>
          </p:cNvPr>
          <p:cNvSpPr>
            <a:spLocks noGrp="1"/>
          </p:cNvSpPr>
          <p:nvPr>
            <p:ph type="sldNum" sz="quarter" idx="12"/>
          </p:nvPr>
        </p:nvSpPr>
        <p:spPr/>
        <p:txBody>
          <a:bodyPr/>
          <a:lstStyle/>
          <a:p>
            <a:fld id="{1A814AAE-762C-4AC7-BD8A-A2CC080682BD}" type="slidenum">
              <a:rPr lang="en-US" smtClean="0"/>
              <a:pPr/>
              <a:t>27</a:t>
            </a:fld>
            <a:endParaRPr lang="en-US" dirty="0"/>
          </a:p>
        </p:txBody>
      </p:sp>
    </p:spTree>
    <p:extLst>
      <p:ext uri="{BB962C8B-B14F-4D97-AF65-F5344CB8AC3E}">
        <p14:creationId xmlns:p14="http://schemas.microsoft.com/office/powerpoint/2010/main" val="4243699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755C-0F1C-9C03-3030-A3341AEB5AD4}"/>
              </a:ext>
            </a:extLst>
          </p:cNvPr>
          <p:cNvSpPr>
            <a:spLocks noGrp="1"/>
          </p:cNvSpPr>
          <p:nvPr>
            <p:ph type="title"/>
          </p:nvPr>
        </p:nvSpPr>
        <p:spPr>
          <a:xfrm>
            <a:off x="1828800" y="609600"/>
            <a:ext cx="7010400" cy="924362"/>
          </a:xfrm>
        </p:spPr>
        <p:txBody>
          <a:bodyPr>
            <a:noAutofit/>
          </a:bodyPr>
          <a:lstStyle/>
          <a:p>
            <a:r>
              <a:rPr lang="en-US" sz="3600" dirty="0"/>
              <a:t>Narrative Statement 2: School Leadership and Management (1)</a:t>
            </a:r>
          </a:p>
        </p:txBody>
      </p:sp>
      <p:sp>
        <p:nvSpPr>
          <p:cNvPr id="3" name="Content Placeholder 2">
            <a:extLst>
              <a:ext uri="{FF2B5EF4-FFF2-40B4-BE49-F238E27FC236}">
                <a16:creationId xmlns:a16="http://schemas.microsoft.com/office/drawing/2014/main" id="{A2FB7F26-ADC7-EF81-365E-B7667538362F}"/>
              </a:ext>
            </a:extLst>
          </p:cNvPr>
          <p:cNvSpPr>
            <a:spLocks noGrp="1"/>
          </p:cNvSpPr>
          <p:nvPr>
            <p:ph idx="1"/>
          </p:nvPr>
        </p:nvSpPr>
        <p:spPr>
          <a:xfrm>
            <a:off x="1828800" y="1828800"/>
            <a:ext cx="7162800" cy="3581400"/>
          </a:xfrm>
        </p:spPr>
        <p:txBody>
          <a:bodyPr>
            <a:noAutofit/>
          </a:bodyPr>
          <a:lstStyle/>
          <a:p>
            <a:pPr marL="0" indent="0">
              <a:spcAft>
                <a:spcPts val="1200"/>
              </a:spcAft>
              <a:buNone/>
              <a:tabLst>
                <a:tab pos="685800" algn="l"/>
              </a:tabLst>
            </a:pPr>
            <a:r>
              <a:rPr lang="en-US" sz="2400" b="1" dirty="0">
                <a:effectLst/>
                <a:latin typeface="Arial" panose="020B0604020202020204" pitchFamily="34" charset="0"/>
                <a:ea typeface="Calibri" panose="020F0502020204030204" pitchFamily="34" charset="0"/>
              </a:rPr>
              <a:t>Please describe the following:</a:t>
            </a:r>
          </a:p>
          <a:p>
            <a:pPr marL="347472" marR="0" lvl="0" indent="-347472">
              <a:lnSpc>
                <a:spcPct val="90000"/>
              </a:lnSpc>
              <a:spcBef>
                <a:spcPts val="576"/>
              </a:spcBef>
              <a:spcAft>
                <a:spcPts val="1200"/>
              </a:spcAft>
              <a:tabLst>
                <a:tab pos="685800" algn="l"/>
              </a:tabLst>
            </a:pPr>
            <a:r>
              <a:rPr lang="en-US" sz="2400" dirty="0"/>
              <a:t>Describe your school’s leadership structure. How does your school’s leadership team coordinate and collaborate with staff, students, and other educational partners who are involved in collaborating and contributing to school management, including identifying challenges and the means for identifying and implementing needed changes.</a:t>
            </a:r>
          </a:p>
        </p:txBody>
      </p:sp>
      <p:sp>
        <p:nvSpPr>
          <p:cNvPr id="4" name="Slide Number Placeholder 3">
            <a:extLst>
              <a:ext uri="{FF2B5EF4-FFF2-40B4-BE49-F238E27FC236}">
                <a16:creationId xmlns:a16="http://schemas.microsoft.com/office/drawing/2014/main" id="{E5BFAAE7-C9F4-BD1A-35B4-DEA0D6AF846E}"/>
              </a:ext>
            </a:extLst>
          </p:cNvPr>
          <p:cNvSpPr>
            <a:spLocks noGrp="1"/>
          </p:cNvSpPr>
          <p:nvPr>
            <p:ph type="sldNum" sz="quarter" idx="12"/>
          </p:nvPr>
        </p:nvSpPr>
        <p:spPr>
          <a:xfrm>
            <a:off x="7162800" y="6324600"/>
            <a:ext cx="1676400" cy="457200"/>
          </a:xfrm>
        </p:spPr>
        <p:txBody>
          <a:bodyPr/>
          <a:lstStyle/>
          <a:p>
            <a:fld id="{1A814AAE-762C-4AC7-BD8A-A2CC080682BD}" type="slidenum">
              <a:rPr lang="en-US" smtClean="0"/>
              <a:pPr/>
              <a:t>28</a:t>
            </a:fld>
            <a:endParaRPr lang="en-US" dirty="0"/>
          </a:p>
        </p:txBody>
      </p:sp>
    </p:spTree>
    <p:extLst>
      <p:ext uri="{BB962C8B-B14F-4D97-AF65-F5344CB8AC3E}">
        <p14:creationId xmlns:p14="http://schemas.microsoft.com/office/powerpoint/2010/main" val="430229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755C-0F1C-9C03-3030-A3341AEB5AD4}"/>
              </a:ext>
            </a:extLst>
          </p:cNvPr>
          <p:cNvSpPr>
            <a:spLocks noGrp="1"/>
          </p:cNvSpPr>
          <p:nvPr>
            <p:ph type="title"/>
          </p:nvPr>
        </p:nvSpPr>
        <p:spPr>
          <a:xfrm>
            <a:off x="1848260" y="533400"/>
            <a:ext cx="6925249" cy="952605"/>
          </a:xfrm>
        </p:spPr>
        <p:txBody>
          <a:bodyPr>
            <a:noAutofit/>
          </a:bodyPr>
          <a:lstStyle/>
          <a:p>
            <a:r>
              <a:rPr lang="en-US" sz="3600" dirty="0"/>
              <a:t>Narrative Statement 2: School Leadership and Management (2)</a:t>
            </a:r>
          </a:p>
        </p:txBody>
      </p:sp>
      <p:sp>
        <p:nvSpPr>
          <p:cNvPr id="3" name="Content Placeholder 2">
            <a:extLst>
              <a:ext uri="{FF2B5EF4-FFF2-40B4-BE49-F238E27FC236}">
                <a16:creationId xmlns:a16="http://schemas.microsoft.com/office/drawing/2014/main" id="{A2FB7F26-ADC7-EF81-365E-B7667538362F}"/>
              </a:ext>
            </a:extLst>
          </p:cNvPr>
          <p:cNvSpPr>
            <a:spLocks noGrp="1"/>
          </p:cNvSpPr>
          <p:nvPr>
            <p:ph idx="1"/>
          </p:nvPr>
        </p:nvSpPr>
        <p:spPr>
          <a:xfrm>
            <a:off x="1828800" y="1714605"/>
            <a:ext cx="7086600" cy="5029200"/>
          </a:xfrm>
        </p:spPr>
        <p:txBody>
          <a:bodyPr>
            <a:noAutofit/>
          </a:bodyPr>
          <a:lstStyle/>
          <a:p>
            <a:pPr>
              <a:lnSpc>
                <a:spcPct val="90000"/>
              </a:lnSpc>
              <a:spcBef>
                <a:spcPts val="576"/>
              </a:spcBef>
              <a:spcAft>
                <a:spcPts val="1200"/>
              </a:spcAft>
            </a:pPr>
            <a:r>
              <a:rPr lang="en-US" sz="2400" dirty="0"/>
              <a:t>How your school coordinates with the traditional schools and other alternative education schools within the district to provide for seamless and supportive transfer into and from your school, including how student assets are emphasized in addition to any challenges, the onboarding process, and how specific identified student populations are supported.</a:t>
            </a:r>
          </a:p>
          <a:p>
            <a:pPr>
              <a:lnSpc>
                <a:spcPct val="90000"/>
              </a:lnSpc>
              <a:spcBef>
                <a:spcPts val="576"/>
              </a:spcBef>
              <a:spcAft>
                <a:spcPts val="120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How district leadership, other district schools, educational partners, families and community members are informed of the activities, successful academic, social and emotional progress of your </a:t>
            </a:r>
            <a:r>
              <a:rPr lang="en-US" sz="2400" dirty="0">
                <a:ea typeface="Times New Roman" panose="02020603050405020304" pitchFamily="18" charset="0"/>
                <a:cs typeface="Times New Roman" panose="02020603050405020304" pitchFamily="18" charset="0"/>
              </a:rPr>
              <a:t>students</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 and challenges within your </a:t>
            </a:r>
            <a:r>
              <a:rPr lang="en-US" sz="2400" dirty="0">
                <a:ea typeface="Times New Roman" panose="02020603050405020304" pitchFamily="18" charset="0"/>
                <a:cs typeface="Times New Roman" panose="02020603050405020304" pitchFamily="18" charset="0"/>
              </a:rPr>
              <a:t>school </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needing additional support.</a:t>
            </a:r>
          </a:p>
          <a:p>
            <a:pPr>
              <a:lnSpc>
                <a:spcPct val="90000"/>
              </a:lnSpc>
              <a:spcBef>
                <a:spcPts val="576"/>
              </a:spcBef>
              <a:spcAft>
                <a:spcPts val="1200"/>
              </a:spcAft>
            </a:pPr>
            <a:endParaRPr lang="en-US" sz="2400" dirty="0"/>
          </a:p>
        </p:txBody>
      </p:sp>
      <p:sp>
        <p:nvSpPr>
          <p:cNvPr id="4" name="Slide Number Placeholder 3">
            <a:extLst>
              <a:ext uri="{FF2B5EF4-FFF2-40B4-BE49-F238E27FC236}">
                <a16:creationId xmlns:a16="http://schemas.microsoft.com/office/drawing/2014/main" id="{1964ED9F-72E4-6834-A545-56E7318DF10C}"/>
              </a:ext>
            </a:extLst>
          </p:cNvPr>
          <p:cNvSpPr>
            <a:spLocks noGrp="1"/>
          </p:cNvSpPr>
          <p:nvPr>
            <p:ph type="sldNum" sz="quarter" idx="12"/>
          </p:nvPr>
        </p:nvSpPr>
        <p:spPr/>
        <p:txBody>
          <a:bodyPr/>
          <a:lstStyle/>
          <a:p>
            <a:fld id="{1A814AAE-762C-4AC7-BD8A-A2CC080682BD}" type="slidenum">
              <a:rPr lang="en-US" smtClean="0"/>
              <a:pPr/>
              <a:t>29</a:t>
            </a:fld>
            <a:endParaRPr lang="en-US" dirty="0"/>
          </a:p>
        </p:txBody>
      </p:sp>
    </p:spTree>
    <p:extLst>
      <p:ext uri="{BB962C8B-B14F-4D97-AF65-F5344CB8AC3E}">
        <p14:creationId xmlns:p14="http://schemas.microsoft.com/office/powerpoint/2010/main" val="4061652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1A875-31E5-0C64-D3DA-4B46180A5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20B2E5-4928-1B1E-DD0D-16DF76BDB2F5}"/>
              </a:ext>
            </a:extLst>
          </p:cNvPr>
          <p:cNvSpPr>
            <a:spLocks noGrp="1"/>
          </p:cNvSpPr>
          <p:nvPr>
            <p:ph type="title"/>
          </p:nvPr>
        </p:nvSpPr>
        <p:spPr>
          <a:xfrm>
            <a:off x="1905000" y="152400"/>
            <a:ext cx="6858000" cy="1143000"/>
          </a:xfrm>
        </p:spPr>
        <p:txBody>
          <a:bodyPr/>
          <a:lstStyle/>
          <a:p>
            <a:r>
              <a:rPr lang="en-US" dirty="0"/>
              <a:t>Outline (2)</a:t>
            </a:r>
          </a:p>
        </p:txBody>
      </p:sp>
      <p:sp>
        <p:nvSpPr>
          <p:cNvPr id="3" name="Content Placeholder 2">
            <a:extLst>
              <a:ext uri="{FF2B5EF4-FFF2-40B4-BE49-F238E27FC236}">
                <a16:creationId xmlns:a16="http://schemas.microsoft.com/office/drawing/2014/main" id="{B3704E01-6093-0A82-A7DA-C74EF96F4CD9}"/>
              </a:ext>
            </a:extLst>
          </p:cNvPr>
          <p:cNvSpPr>
            <a:spLocks noGrp="1"/>
          </p:cNvSpPr>
          <p:nvPr>
            <p:ph idx="1"/>
          </p:nvPr>
        </p:nvSpPr>
        <p:spPr>
          <a:xfrm>
            <a:off x="1905000" y="1295400"/>
            <a:ext cx="6858000" cy="5105400"/>
          </a:xfrm>
        </p:spPr>
        <p:txBody>
          <a:bodyPr/>
          <a:lstStyle/>
          <a:p>
            <a:r>
              <a:rPr lang="en-US" sz="2400" dirty="0"/>
              <a:t>Glossary</a:t>
            </a:r>
          </a:p>
          <a:p>
            <a:r>
              <a:rPr lang="en-US" sz="2400" dirty="0"/>
              <a:t>Assembling the Application</a:t>
            </a:r>
          </a:p>
          <a:p>
            <a:r>
              <a:rPr lang="en-US" sz="2400" dirty="0"/>
              <a:t>Submitting the Application</a:t>
            </a:r>
          </a:p>
          <a:p>
            <a:r>
              <a:rPr lang="en-US" sz="2400" dirty="0"/>
              <a:t>Evaluation Process</a:t>
            </a:r>
          </a:p>
          <a:p>
            <a:r>
              <a:rPr lang="en-US" sz="2400" dirty="0"/>
              <a:t>Reasons for Disqualification from the Reading Process</a:t>
            </a:r>
          </a:p>
          <a:p>
            <a:r>
              <a:rPr lang="en-US" sz="2400" dirty="0"/>
              <a:t>District Audit Report</a:t>
            </a:r>
            <a:endParaRPr lang="en-US" sz="2400" b="1" dirty="0"/>
          </a:p>
          <a:p>
            <a:r>
              <a:rPr lang="en-US" sz="2400" dirty="0"/>
              <a:t>Designation Period</a:t>
            </a:r>
          </a:p>
          <a:p>
            <a:r>
              <a:rPr lang="en-US" sz="2400" dirty="0"/>
              <a:t>Questions and Answers</a:t>
            </a:r>
            <a:endParaRPr lang="en-US" sz="1800" dirty="0"/>
          </a:p>
          <a:p>
            <a:pPr marL="0" indent="0">
              <a:buNone/>
            </a:pPr>
            <a:br>
              <a:rPr lang="en-US" sz="1800" b="1" dirty="0"/>
            </a:br>
            <a:r>
              <a:rPr lang="en-US" sz="2400" b="1" dirty="0"/>
              <a:t>* </a:t>
            </a:r>
            <a:r>
              <a:rPr lang="en-US" sz="2400" dirty="0"/>
              <a:t>This requirement is for Model Continuation High School (MCHS</a:t>
            </a:r>
            <a:r>
              <a:rPr lang="en-US" sz="2400"/>
              <a:t>) applicants </a:t>
            </a:r>
            <a:r>
              <a:rPr lang="en-US" sz="2400" dirty="0"/>
              <a:t>only.</a:t>
            </a:r>
          </a:p>
        </p:txBody>
      </p:sp>
      <p:sp>
        <p:nvSpPr>
          <p:cNvPr id="4" name="Slide Number Placeholder 3">
            <a:extLst>
              <a:ext uri="{FF2B5EF4-FFF2-40B4-BE49-F238E27FC236}">
                <a16:creationId xmlns:a16="http://schemas.microsoft.com/office/drawing/2014/main" id="{4A7247EC-BFA1-29B5-EFF7-E1DEA5FA457C}"/>
              </a:ext>
            </a:extLst>
          </p:cNvPr>
          <p:cNvSpPr>
            <a:spLocks noGrp="1"/>
          </p:cNvSpPr>
          <p:nvPr>
            <p:ph type="sldNum" sz="quarter" idx="12"/>
          </p:nvPr>
        </p:nvSpPr>
        <p:spPr/>
        <p:txBody>
          <a:bodyPr/>
          <a:lstStyle/>
          <a:p>
            <a:pPr>
              <a:defRPr/>
            </a:pPr>
            <a:fld id="{44D49D5E-395F-45AE-94B9-00F533986075}" type="slidenum">
              <a:rPr lang="en-US" altLang="en-US" smtClean="0"/>
              <a:pPr>
                <a:defRPr/>
              </a:pPr>
              <a:t>3</a:t>
            </a:fld>
            <a:endParaRPr lang="en-US" altLang="en-US" dirty="0"/>
          </a:p>
        </p:txBody>
      </p:sp>
    </p:spTree>
    <p:extLst>
      <p:ext uri="{BB962C8B-B14F-4D97-AF65-F5344CB8AC3E}">
        <p14:creationId xmlns:p14="http://schemas.microsoft.com/office/powerpoint/2010/main" val="21797097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755C-0F1C-9C03-3030-A3341AEB5AD4}"/>
              </a:ext>
            </a:extLst>
          </p:cNvPr>
          <p:cNvSpPr>
            <a:spLocks noGrp="1"/>
          </p:cNvSpPr>
          <p:nvPr>
            <p:ph type="title"/>
          </p:nvPr>
        </p:nvSpPr>
        <p:spPr>
          <a:xfrm>
            <a:off x="1752600" y="838200"/>
            <a:ext cx="7239000" cy="899853"/>
          </a:xfrm>
        </p:spPr>
        <p:txBody>
          <a:bodyPr>
            <a:noAutofit/>
          </a:bodyPr>
          <a:lstStyle/>
          <a:p>
            <a:r>
              <a:rPr lang="en-US" sz="3600" dirty="0"/>
              <a:t>Narrative Statement 3: Educating “The Whole Child” (Instruction) (1)</a:t>
            </a:r>
            <a:br>
              <a:rPr lang="en-US" sz="3600" dirty="0"/>
            </a:br>
            <a:endParaRPr lang="en-US" sz="3600" dirty="0"/>
          </a:p>
        </p:txBody>
      </p:sp>
      <p:sp>
        <p:nvSpPr>
          <p:cNvPr id="3" name="Content Placeholder 2">
            <a:extLst>
              <a:ext uri="{FF2B5EF4-FFF2-40B4-BE49-F238E27FC236}">
                <a16:creationId xmlns:a16="http://schemas.microsoft.com/office/drawing/2014/main" id="{A2FB7F26-ADC7-EF81-365E-B7667538362F}"/>
              </a:ext>
            </a:extLst>
          </p:cNvPr>
          <p:cNvSpPr>
            <a:spLocks noGrp="1"/>
          </p:cNvSpPr>
          <p:nvPr>
            <p:ph idx="1"/>
          </p:nvPr>
        </p:nvSpPr>
        <p:spPr>
          <a:xfrm>
            <a:off x="1828800" y="1905000"/>
            <a:ext cx="7010400" cy="4191000"/>
          </a:xfrm>
        </p:spPr>
        <p:txBody>
          <a:bodyPr>
            <a:noAutofit/>
          </a:bodyPr>
          <a:lstStyle/>
          <a:p>
            <a:pPr marL="0" indent="0">
              <a:spcBef>
                <a:spcPts val="0"/>
              </a:spcBef>
              <a:spcAft>
                <a:spcPts val="1200"/>
              </a:spcAft>
              <a:buNone/>
            </a:pPr>
            <a:r>
              <a:rPr lang="en-US" sz="2400" b="1" dirty="0"/>
              <a:t>Please describe the following:</a:t>
            </a:r>
          </a:p>
          <a:p>
            <a:pPr>
              <a:lnSpc>
                <a:spcPct val="90000"/>
              </a:lnSpc>
              <a:spcBef>
                <a:spcPts val="576"/>
              </a:spcBef>
              <a:spcAft>
                <a:spcPts val="1200"/>
              </a:spcAft>
            </a:pPr>
            <a:r>
              <a:rPr lang="en-US" sz="2400" dirty="0"/>
              <a:t>How instruction and curriculum are matched and adapted to student developmental levels, student learning strengths and interests, and the student’s lived-experience and identity. How does staff gather and use this information to inform their instruction and support student progress?</a:t>
            </a:r>
          </a:p>
          <a:p>
            <a:pPr>
              <a:lnSpc>
                <a:spcPct val="90000"/>
              </a:lnSpc>
              <a:spcBef>
                <a:spcPts val="576"/>
              </a:spcBef>
              <a:spcAft>
                <a:spcPts val="1200"/>
              </a:spcAft>
            </a:pPr>
            <a:r>
              <a:rPr lang="en-US" sz="2400" dirty="0"/>
              <a:t>The instructional delivery system (e.g., directed teaching, project-based assignments, group projects, and other modalities) and how this is monitored and supported.</a:t>
            </a:r>
          </a:p>
          <a:p>
            <a:endParaRPr lang="en-US" sz="2400" dirty="0"/>
          </a:p>
          <a:p>
            <a:endParaRPr lang="en-US" sz="2400" dirty="0"/>
          </a:p>
        </p:txBody>
      </p:sp>
      <p:sp>
        <p:nvSpPr>
          <p:cNvPr id="4" name="Slide Number Placeholder 3">
            <a:extLst>
              <a:ext uri="{FF2B5EF4-FFF2-40B4-BE49-F238E27FC236}">
                <a16:creationId xmlns:a16="http://schemas.microsoft.com/office/drawing/2014/main" id="{6C29C7E0-6EFA-4A3F-9395-1E982A426C3A}"/>
              </a:ext>
            </a:extLst>
          </p:cNvPr>
          <p:cNvSpPr>
            <a:spLocks noGrp="1"/>
          </p:cNvSpPr>
          <p:nvPr>
            <p:ph type="sldNum" sz="quarter" idx="12"/>
          </p:nvPr>
        </p:nvSpPr>
        <p:spPr/>
        <p:txBody>
          <a:bodyPr/>
          <a:lstStyle/>
          <a:p>
            <a:fld id="{1A814AAE-762C-4AC7-BD8A-A2CC080682BD}" type="slidenum">
              <a:rPr lang="en-US" smtClean="0"/>
              <a:pPr/>
              <a:t>30</a:t>
            </a:fld>
            <a:endParaRPr lang="en-US" dirty="0"/>
          </a:p>
        </p:txBody>
      </p:sp>
    </p:spTree>
    <p:extLst>
      <p:ext uri="{BB962C8B-B14F-4D97-AF65-F5344CB8AC3E}">
        <p14:creationId xmlns:p14="http://schemas.microsoft.com/office/powerpoint/2010/main" val="29286171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40294-C541-A23D-A038-D02B27A0E2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5D82B1-27DE-B671-7E69-12B8EA5267DE}"/>
              </a:ext>
            </a:extLst>
          </p:cNvPr>
          <p:cNvSpPr>
            <a:spLocks noGrp="1"/>
          </p:cNvSpPr>
          <p:nvPr>
            <p:ph type="title"/>
          </p:nvPr>
        </p:nvSpPr>
        <p:spPr>
          <a:xfrm>
            <a:off x="1752600" y="838200"/>
            <a:ext cx="7239000" cy="899853"/>
          </a:xfrm>
        </p:spPr>
        <p:txBody>
          <a:bodyPr>
            <a:noAutofit/>
          </a:bodyPr>
          <a:lstStyle/>
          <a:p>
            <a:r>
              <a:rPr lang="en-US" sz="3600" dirty="0"/>
              <a:t>Narrative Statement 3: Educating “The Whole Child” (Instruction) (2)</a:t>
            </a:r>
            <a:br>
              <a:rPr lang="en-US" sz="3600" dirty="0"/>
            </a:br>
            <a:endParaRPr lang="en-US" sz="3600" dirty="0"/>
          </a:p>
        </p:txBody>
      </p:sp>
      <p:sp>
        <p:nvSpPr>
          <p:cNvPr id="3" name="Content Placeholder 2">
            <a:extLst>
              <a:ext uri="{FF2B5EF4-FFF2-40B4-BE49-F238E27FC236}">
                <a16:creationId xmlns:a16="http://schemas.microsoft.com/office/drawing/2014/main" id="{30E44DCC-18E6-025A-1A4D-E3D637AD6F01}"/>
              </a:ext>
            </a:extLst>
          </p:cNvPr>
          <p:cNvSpPr>
            <a:spLocks noGrp="1"/>
          </p:cNvSpPr>
          <p:nvPr>
            <p:ph idx="1"/>
          </p:nvPr>
        </p:nvSpPr>
        <p:spPr>
          <a:xfrm>
            <a:off x="1828800" y="1905000"/>
            <a:ext cx="7015163" cy="3729512"/>
          </a:xfrm>
        </p:spPr>
        <p:txBody>
          <a:bodyPr>
            <a:noAutofit/>
          </a:bodyPr>
          <a:lstStyle/>
          <a:p>
            <a:pPr>
              <a:lnSpc>
                <a:spcPct val="90000"/>
              </a:lnSpc>
              <a:spcBef>
                <a:spcPts val="576"/>
              </a:spcBef>
              <a:spcAft>
                <a:spcPts val="1200"/>
              </a:spcAft>
            </a:pPr>
            <a:r>
              <a:rPr lang="en-US" sz="2400" dirty="0"/>
              <a:t>What methods are used to identify, evaluate, and document student learning growth and success, and promptly communicate this to the student.</a:t>
            </a:r>
          </a:p>
          <a:p>
            <a:pPr>
              <a:lnSpc>
                <a:spcPct val="90000"/>
              </a:lnSpc>
              <a:spcBef>
                <a:spcPts val="576"/>
              </a:spcBef>
              <a:spcAft>
                <a:spcPts val="1200"/>
              </a:spcAft>
            </a:pPr>
            <a:r>
              <a:rPr lang="en-US" sz="2400" dirty="0"/>
              <a:t>All methods students may use to earn credits. Indicate the maximum number of credits that can be earned per quarter, semester, and year.</a:t>
            </a:r>
          </a:p>
          <a:p>
            <a:pPr>
              <a:lnSpc>
                <a:spcPct val="90000"/>
              </a:lnSpc>
              <a:spcBef>
                <a:spcPts val="576"/>
              </a:spcBef>
              <a:spcAft>
                <a:spcPts val="1200"/>
              </a:spcAft>
            </a:pPr>
            <a:r>
              <a:rPr lang="en-US" sz="2400" dirty="0"/>
              <a:t>Discuss if all credits and partial credits are transferable to other schools in the district and outside the district.</a:t>
            </a:r>
          </a:p>
        </p:txBody>
      </p:sp>
      <p:sp>
        <p:nvSpPr>
          <p:cNvPr id="4" name="Slide Number Placeholder 3">
            <a:extLst>
              <a:ext uri="{FF2B5EF4-FFF2-40B4-BE49-F238E27FC236}">
                <a16:creationId xmlns:a16="http://schemas.microsoft.com/office/drawing/2014/main" id="{3599B344-B107-5F53-B4C6-86720945BA6E}"/>
              </a:ext>
            </a:extLst>
          </p:cNvPr>
          <p:cNvSpPr>
            <a:spLocks noGrp="1"/>
          </p:cNvSpPr>
          <p:nvPr>
            <p:ph type="sldNum" sz="quarter" idx="12"/>
          </p:nvPr>
        </p:nvSpPr>
        <p:spPr/>
        <p:txBody>
          <a:bodyPr/>
          <a:lstStyle/>
          <a:p>
            <a:fld id="{1A814AAE-762C-4AC7-BD8A-A2CC080682BD}" type="slidenum">
              <a:rPr lang="en-US" smtClean="0"/>
              <a:pPr/>
              <a:t>31</a:t>
            </a:fld>
            <a:endParaRPr lang="en-US" dirty="0"/>
          </a:p>
        </p:txBody>
      </p:sp>
    </p:spTree>
    <p:extLst>
      <p:ext uri="{BB962C8B-B14F-4D97-AF65-F5344CB8AC3E}">
        <p14:creationId xmlns:p14="http://schemas.microsoft.com/office/powerpoint/2010/main" val="3063193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401D4D-90CB-6C58-E024-368C75D832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54A39-EACD-B558-240E-6E8D48B47758}"/>
              </a:ext>
            </a:extLst>
          </p:cNvPr>
          <p:cNvSpPr>
            <a:spLocks noGrp="1"/>
          </p:cNvSpPr>
          <p:nvPr>
            <p:ph type="title"/>
          </p:nvPr>
        </p:nvSpPr>
        <p:spPr>
          <a:xfrm>
            <a:off x="1752600" y="838200"/>
            <a:ext cx="7239000" cy="899853"/>
          </a:xfrm>
        </p:spPr>
        <p:txBody>
          <a:bodyPr>
            <a:noAutofit/>
          </a:bodyPr>
          <a:lstStyle/>
          <a:p>
            <a:r>
              <a:rPr lang="en-US" sz="3600" dirty="0"/>
              <a:t>Narrative Statement 3: Educating “The Whole Child” (Instruction) (3)</a:t>
            </a:r>
            <a:br>
              <a:rPr lang="en-US" sz="3600" dirty="0"/>
            </a:br>
            <a:endParaRPr lang="en-US" sz="3600" dirty="0"/>
          </a:p>
        </p:txBody>
      </p:sp>
      <p:sp>
        <p:nvSpPr>
          <p:cNvPr id="3" name="Content Placeholder 2">
            <a:extLst>
              <a:ext uri="{FF2B5EF4-FFF2-40B4-BE49-F238E27FC236}">
                <a16:creationId xmlns:a16="http://schemas.microsoft.com/office/drawing/2014/main" id="{2BFCCF7B-FFE3-458A-0A55-E6919DFE1803}"/>
              </a:ext>
            </a:extLst>
          </p:cNvPr>
          <p:cNvSpPr>
            <a:spLocks noGrp="1"/>
          </p:cNvSpPr>
          <p:nvPr>
            <p:ph idx="1"/>
          </p:nvPr>
        </p:nvSpPr>
        <p:spPr>
          <a:xfrm>
            <a:off x="1828800" y="1976912"/>
            <a:ext cx="7010400" cy="2910580"/>
          </a:xfrm>
        </p:spPr>
        <p:txBody>
          <a:bodyPr>
            <a:noAutofit/>
          </a:bodyPr>
          <a:lstStyle/>
          <a:p>
            <a:pPr>
              <a:lnSpc>
                <a:spcPct val="90000"/>
              </a:lnSpc>
              <a:spcBef>
                <a:spcPts val="576"/>
              </a:spcBef>
              <a:spcAft>
                <a:spcPts val="1200"/>
              </a:spcAft>
            </a:pPr>
            <a:r>
              <a:rPr lang="en-US" sz="2400" dirty="0"/>
              <a:t>If the number of credits to graduate from the school is less than the number required to graduate from the traditional high school(s) in the district, explain the differences and the rationale for requiring fewer credits if applicable.</a:t>
            </a:r>
          </a:p>
          <a:p>
            <a:endParaRPr lang="en-US" sz="2400" dirty="0"/>
          </a:p>
          <a:p>
            <a:endParaRPr lang="en-US" sz="2400" dirty="0"/>
          </a:p>
        </p:txBody>
      </p:sp>
      <p:sp>
        <p:nvSpPr>
          <p:cNvPr id="4" name="Slide Number Placeholder 3">
            <a:extLst>
              <a:ext uri="{FF2B5EF4-FFF2-40B4-BE49-F238E27FC236}">
                <a16:creationId xmlns:a16="http://schemas.microsoft.com/office/drawing/2014/main" id="{532B5BFD-A7EA-6E1F-8AA1-F42442F1D2F6}"/>
              </a:ext>
            </a:extLst>
          </p:cNvPr>
          <p:cNvSpPr>
            <a:spLocks noGrp="1"/>
          </p:cNvSpPr>
          <p:nvPr>
            <p:ph type="sldNum" sz="quarter" idx="12"/>
          </p:nvPr>
        </p:nvSpPr>
        <p:spPr/>
        <p:txBody>
          <a:bodyPr/>
          <a:lstStyle/>
          <a:p>
            <a:fld id="{1A814AAE-762C-4AC7-BD8A-A2CC080682BD}" type="slidenum">
              <a:rPr lang="en-US" smtClean="0"/>
              <a:pPr/>
              <a:t>32</a:t>
            </a:fld>
            <a:endParaRPr lang="en-US" dirty="0"/>
          </a:p>
        </p:txBody>
      </p:sp>
    </p:spTree>
    <p:extLst>
      <p:ext uri="{BB962C8B-B14F-4D97-AF65-F5344CB8AC3E}">
        <p14:creationId xmlns:p14="http://schemas.microsoft.com/office/powerpoint/2010/main" val="2192992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C613F-C256-46B3-59DA-370706ABA7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8DBF9-FBFB-A658-3191-30719F39A6A0}"/>
              </a:ext>
            </a:extLst>
          </p:cNvPr>
          <p:cNvSpPr>
            <a:spLocks noGrp="1"/>
          </p:cNvSpPr>
          <p:nvPr>
            <p:ph type="title"/>
          </p:nvPr>
        </p:nvSpPr>
        <p:spPr>
          <a:xfrm>
            <a:off x="1752600" y="899420"/>
            <a:ext cx="7239000" cy="899853"/>
          </a:xfrm>
        </p:spPr>
        <p:txBody>
          <a:bodyPr>
            <a:noAutofit/>
          </a:bodyPr>
          <a:lstStyle/>
          <a:p>
            <a:r>
              <a:rPr lang="en-US" sz="3100" dirty="0"/>
              <a:t>Narrative Statement 4: Educating “The Whole Child” (Social, Emotional and Mental Health and Development) (1)</a:t>
            </a:r>
            <a:br>
              <a:rPr lang="en-US" sz="3100" dirty="0"/>
            </a:br>
            <a:r>
              <a:rPr lang="en-US" sz="3100" dirty="0"/>
              <a:t>	</a:t>
            </a:r>
          </a:p>
        </p:txBody>
      </p:sp>
      <p:sp>
        <p:nvSpPr>
          <p:cNvPr id="3" name="Content Placeholder 2">
            <a:extLst>
              <a:ext uri="{FF2B5EF4-FFF2-40B4-BE49-F238E27FC236}">
                <a16:creationId xmlns:a16="http://schemas.microsoft.com/office/drawing/2014/main" id="{EBBF7BC4-9494-18F9-393D-1897292FF361}"/>
              </a:ext>
            </a:extLst>
          </p:cNvPr>
          <p:cNvSpPr>
            <a:spLocks noGrp="1"/>
          </p:cNvSpPr>
          <p:nvPr>
            <p:ph idx="1"/>
          </p:nvPr>
        </p:nvSpPr>
        <p:spPr>
          <a:xfrm>
            <a:off x="1828800" y="1966220"/>
            <a:ext cx="7086600" cy="2910580"/>
          </a:xfrm>
        </p:spPr>
        <p:txBody>
          <a:bodyPr>
            <a:noAutofit/>
          </a:bodyPr>
          <a:lstStyle/>
          <a:p>
            <a:pPr marL="0" indent="0">
              <a:spcBef>
                <a:spcPts val="0"/>
              </a:spcBef>
              <a:spcAft>
                <a:spcPts val="1200"/>
              </a:spcAft>
              <a:buNone/>
            </a:pPr>
            <a:r>
              <a:rPr lang="en-US" sz="2400" b="1" dirty="0"/>
              <a:t>Please describe the following:</a:t>
            </a:r>
          </a:p>
          <a:p>
            <a:pPr>
              <a:lnSpc>
                <a:spcPct val="90000"/>
              </a:lnSpc>
              <a:spcBef>
                <a:spcPts val="576"/>
              </a:spcBef>
              <a:spcAft>
                <a:spcPts val="1200"/>
              </a:spcAft>
            </a:pPr>
            <a:r>
              <a:rPr lang="en-US" sz="2350" dirty="0"/>
              <a:t>How social, emotional and mental health needs and appropriate responses are identified and provided to students, including trauma-informed practices, and by whom. How are these elements integrated into the total school program?</a:t>
            </a:r>
          </a:p>
          <a:p>
            <a:pPr>
              <a:lnSpc>
                <a:spcPct val="90000"/>
              </a:lnSpc>
              <a:spcBef>
                <a:spcPts val="576"/>
              </a:spcBef>
              <a:spcAft>
                <a:spcPts val="1200"/>
              </a:spcAft>
            </a:pPr>
            <a:r>
              <a:rPr lang="en-US" sz="2350" dirty="0"/>
              <a:t>How the school culture, climate, practices and activities are supportive as a learning community, personally and culturally relevant, sustaining, affirming and revitalizing, respectful of the lived experience of the student and family, and how implicit and explicit bias are identified and addressed.</a:t>
            </a:r>
          </a:p>
          <a:p>
            <a:pPr>
              <a:lnSpc>
                <a:spcPct val="90000"/>
              </a:lnSpc>
              <a:spcBef>
                <a:spcPts val="576"/>
              </a:spcBef>
              <a:spcAft>
                <a:spcPts val="1200"/>
              </a:spcAft>
            </a:pPr>
            <a:endParaRPr lang="en-US" sz="2400" dirty="0"/>
          </a:p>
          <a:p>
            <a:endParaRPr lang="en-US" sz="2400" dirty="0"/>
          </a:p>
          <a:p>
            <a:endParaRPr lang="en-US" sz="2400" dirty="0"/>
          </a:p>
        </p:txBody>
      </p:sp>
      <p:sp>
        <p:nvSpPr>
          <p:cNvPr id="4" name="Slide Number Placeholder 3">
            <a:extLst>
              <a:ext uri="{FF2B5EF4-FFF2-40B4-BE49-F238E27FC236}">
                <a16:creationId xmlns:a16="http://schemas.microsoft.com/office/drawing/2014/main" id="{BCC12654-CEF4-3408-A895-C128890530B2}"/>
              </a:ext>
            </a:extLst>
          </p:cNvPr>
          <p:cNvSpPr>
            <a:spLocks noGrp="1"/>
          </p:cNvSpPr>
          <p:nvPr>
            <p:ph type="sldNum" sz="quarter" idx="12"/>
          </p:nvPr>
        </p:nvSpPr>
        <p:spPr/>
        <p:txBody>
          <a:bodyPr/>
          <a:lstStyle/>
          <a:p>
            <a:fld id="{1A814AAE-762C-4AC7-BD8A-A2CC080682BD}" type="slidenum">
              <a:rPr lang="en-US" smtClean="0"/>
              <a:pPr/>
              <a:t>33</a:t>
            </a:fld>
            <a:endParaRPr lang="en-US" dirty="0"/>
          </a:p>
        </p:txBody>
      </p:sp>
    </p:spTree>
    <p:extLst>
      <p:ext uri="{BB962C8B-B14F-4D97-AF65-F5344CB8AC3E}">
        <p14:creationId xmlns:p14="http://schemas.microsoft.com/office/powerpoint/2010/main" val="3753019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06889-A75F-7354-D5D3-66F669AB47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8B8392-2EF4-A548-605C-243AF82D7E0B}"/>
              </a:ext>
            </a:extLst>
          </p:cNvPr>
          <p:cNvSpPr>
            <a:spLocks noGrp="1"/>
          </p:cNvSpPr>
          <p:nvPr>
            <p:ph type="title"/>
          </p:nvPr>
        </p:nvSpPr>
        <p:spPr>
          <a:xfrm>
            <a:off x="1752600" y="884440"/>
            <a:ext cx="7239000" cy="899853"/>
          </a:xfrm>
        </p:spPr>
        <p:txBody>
          <a:bodyPr>
            <a:noAutofit/>
          </a:bodyPr>
          <a:lstStyle/>
          <a:p>
            <a:r>
              <a:rPr lang="en-US" sz="3100" dirty="0"/>
              <a:t>Narrative Statement 4: Educating “The Whole Child” (Social, Emotional and Mental Health and Development) (2)</a:t>
            </a:r>
            <a:br>
              <a:rPr lang="en-US" sz="3100" dirty="0"/>
            </a:br>
            <a:r>
              <a:rPr lang="en-US" sz="3100" dirty="0"/>
              <a:t>	</a:t>
            </a:r>
          </a:p>
        </p:txBody>
      </p:sp>
      <p:sp>
        <p:nvSpPr>
          <p:cNvPr id="3" name="Content Placeholder 2">
            <a:extLst>
              <a:ext uri="{FF2B5EF4-FFF2-40B4-BE49-F238E27FC236}">
                <a16:creationId xmlns:a16="http://schemas.microsoft.com/office/drawing/2014/main" id="{9AC51A23-6A22-3C24-9DC0-6143029831F0}"/>
              </a:ext>
            </a:extLst>
          </p:cNvPr>
          <p:cNvSpPr>
            <a:spLocks noGrp="1"/>
          </p:cNvSpPr>
          <p:nvPr>
            <p:ph idx="1"/>
          </p:nvPr>
        </p:nvSpPr>
        <p:spPr>
          <a:xfrm>
            <a:off x="1828800" y="2118620"/>
            <a:ext cx="7086600" cy="2910580"/>
          </a:xfrm>
        </p:spPr>
        <p:txBody>
          <a:bodyPr>
            <a:noAutofit/>
          </a:bodyPr>
          <a:lstStyle/>
          <a:p>
            <a:pPr>
              <a:lnSpc>
                <a:spcPct val="90000"/>
              </a:lnSpc>
              <a:spcBef>
                <a:spcPts val="576"/>
              </a:spcBef>
              <a:spcAft>
                <a:spcPts val="1200"/>
              </a:spcAft>
            </a:pPr>
            <a:r>
              <a:rPr lang="en-US" sz="2400" dirty="0"/>
              <a:t>How are your students actively engaged with and positively impacting their community? Describe how all students participate in service-learning, in which the service activity is directly integrated with the academic curriculum and content and students engage in reflection activities after the service experience and apply their learning in real-life activities. Include how the neighboring community is made aware of these contributions.</a:t>
            </a:r>
          </a:p>
          <a:p>
            <a:endParaRPr lang="en-US" sz="2400" dirty="0"/>
          </a:p>
          <a:p>
            <a:endParaRPr lang="en-US" sz="2400" dirty="0"/>
          </a:p>
        </p:txBody>
      </p:sp>
      <p:sp>
        <p:nvSpPr>
          <p:cNvPr id="4" name="Slide Number Placeholder 3">
            <a:extLst>
              <a:ext uri="{FF2B5EF4-FFF2-40B4-BE49-F238E27FC236}">
                <a16:creationId xmlns:a16="http://schemas.microsoft.com/office/drawing/2014/main" id="{38BD0741-00AD-7DDE-D170-A6ADAD469047}"/>
              </a:ext>
            </a:extLst>
          </p:cNvPr>
          <p:cNvSpPr>
            <a:spLocks noGrp="1"/>
          </p:cNvSpPr>
          <p:nvPr>
            <p:ph type="sldNum" sz="quarter" idx="12"/>
          </p:nvPr>
        </p:nvSpPr>
        <p:spPr/>
        <p:txBody>
          <a:bodyPr/>
          <a:lstStyle/>
          <a:p>
            <a:fld id="{1A814AAE-762C-4AC7-BD8A-A2CC080682BD}" type="slidenum">
              <a:rPr lang="en-US" smtClean="0"/>
              <a:pPr/>
              <a:t>34</a:t>
            </a:fld>
            <a:endParaRPr lang="en-US" dirty="0"/>
          </a:p>
        </p:txBody>
      </p:sp>
    </p:spTree>
    <p:extLst>
      <p:ext uri="{BB962C8B-B14F-4D97-AF65-F5344CB8AC3E}">
        <p14:creationId xmlns:p14="http://schemas.microsoft.com/office/powerpoint/2010/main" val="29038335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0655B-1751-A616-5C3C-150F5A9A5B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09A27-A547-405D-467E-57DA1A061897}"/>
              </a:ext>
            </a:extLst>
          </p:cNvPr>
          <p:cNvSpPr>
            <a:spLocks noGrp="1"/>
          </p:cNvSpPr>
          <p:nvPr>
            <p:ph type="title"/>
          </p:nvPr>
        </p:nvSpPr>
        <p:spPr>
          <a:xfrm>
            <a:off x="1828800" y="838200"/>
            <a:ext cx="7086600" cy="899853"/>
          </a:xfrm>
        </p:spPr>
        <p:txBody>
          <a:bodyPr>
            <a:noAutofit/>
          </a:bodyPr>
          <a:lstStyle/>
          <a:p>
            <a:r>
              <a:rPr lang="en-US" sz="3100" dirty="0"/>
              <a:t>Narrative Statement 4: Educating “This Whole Child” (Social, Emotional and Mental Health and Development) (3)</a:t>
            </a:r>
            <a:br>
              <a:rPr lang="en-US" sz="3100" dirty="0"/>
            </a:br>
            <a:endParaRPr lang="en-US" sz="3100" dirty="0"/>
          </a:p>
        </p:txBody>
      </p:sp>
      <p:sp>
        <p:nvSpPr>
          <p:cNvPr id="3" name="Content Placeholder 2">
            <a:extLst>
              <a:ext uri="{FF2B5EF4-FFF2-40B4-BE49-F238E27FC236}">
                <a16:creationId xmlns:a16="http://schemas.microsoft.com/office/drawing/2014/main" id="{689D4E88-F036-959C-F499-16BB81F46BFA}"/>
              </a:ext>
            </a:extLst>
          </p:cNvPr>
          <p:cNvSpPr>
            <a:spLocks noGrp="1"/>
          </p:cNvSpPr>
          <p:nvPr>
            <p:ph idx="1"/>
          </p:nvPr>
        </p:nvSpPr>
        <p:spPr>
          <a:xfrm>
            <a:off x="1828800" y="2042420"/>
            <a:ext cx="7086600" cy="2910580"/>
          </a:xfrm>
        </p:spPr>
        <p:txBody>
          <a:bodyPr>
            <a:noAutofit/>
          </a:bodyPr>
          <a:lstStyle/>
          <a:p>
            <a:pPr>
              <a:lnSpc>
                <a:spcPct val="90000"/>
              </a:lnSpc>
              <a:spcBef>
                <a:spcPts val="576"/>
              </a:spcBef>
              <a:spcAft>
                <a:spcPts val="1200"/>
              </a:spcAft>
            </a:pPr>
            <a:r>
              <a:rPr lang="en-US" sz="2400" dirty="0"/>
              <a:t>The alternative means of supportive improvement and intervention used to prevent or respond to behavioral and/or attendance challenges and barriers, and to minimize the use of exclusionary practices such as suspension, expulsion and other restrictions on students’ active engagement and opportunities within the learning community. These might include restorative practices, student success teams, social, emotional and mental health supports, and other positive, asset-based recommended practices per </a:t>
            </a:r>
            <a:r>
              <a:rPr lang="en-US" sz="2400" i="1" dirty="0"/>
              <a:t>EC</a:t>
            </a:r>
            <a:r>
              <a:rPr lang="en-US" sz="2400" dirty="0"/>
              <a:t> sections 48900.5 and 48900 paragraphs (v) and (w). </a:t>
            </a:r>
          </a:p>
          <a:p>
            <a:endParaRPr lang="en-US" sz="2400" dirty="0"/>
          </a:p>
        </p:txBody>
      </p:sp>
      <p:sp>
        <p:nvSpPr>
          <p:cNvPr id="4" name="Slide Number Placeholder 3">
            <a:extLst>
              <a:ext uri="{FF2B5EF4-FFF2-40B4-BE49-F238E27FC236}">
                <a16:creationId xmlns:a16="http://schemas.microsoft.com/office/drawing/2014/main" id="{83769BF1-5CAE-5CC9-CDE0-54E87D196451}"/>
              </a:ext>
            </a:extLst>
          </p:cNvPr>
          <p:cNvSpPr>
            <a:spLocks noGrp="1"/>
          </p:cNvSpPr>
          <p:nvPr>
            <p:ph type="sldNum" sz="quarter" idx="12"/>
          </p:nvPr>
        </p:nvSpPr>
        <p:spPr/>
        <p:txBody>
          <a:bodyPr/>
          <a:lstStyle/>
          <a:p>
            <a:fld id="{1A814AAE-762C-4AC7-BD8A-A2CC080682BD}" type="slidenum">
              <a:rPr lang="en-US" smtClean="0"/>
              <a:pPr/>
              <a:t>35</a:t>
            </a:fld>
            <a:endParaRPr lang="en-US" dirty="0"/>
          </a:p>
        </p:txBody>
      </p:sp>
    </p:spTree>
    <p:extLst>
      <p:ext uri="{BB962C8B-B14F-4D97-AF65-F5344CB8AC3E}">
        <p14:creationId xmlns:p14="http://schemas.microsoft.com/office/powerpoint/2010/main" val="13228467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1680D-4058-C81D-E01B-F48B1B8A7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83BD75-ED76-A648-83A5-2004DC62675B}"/>
              </a:ext>
            </a:extLst>
          </p:cNvPr>
          <p:cNvSpPr>
            <a:spLocks noGrp="1"/>
          </p:cNvSpPr>
          <p:nvPr>
            <p:ph type="title"/>
          </p:nvPr>
        </p:nvSpPr>
        <p:spPr>
          <a:xfrm>
            <a:off x="1828800" y="838200"/>
            <a:ext cx="7086600" cy="899853"/>
          </a:xfrm>
        </p:spPr>
        <p:txBody>
          <a:bodyPr>
            <a:noAutofit/>
          </a:bodyPr>
          <a:lstStyle/>
          <a:p>
            <a:r>
              <a:rPr lang="en-US" sz="3100" dirty="0"/>
              <a:t>Narrative Statement 4: Educating “The Whole Child” (Social, Emotional and Mental Health and Development) (4)</a:t>
            </a:r>
            <a:br>
              <a:rPr lang="en-US" sz="3100" dirty="0"/>
            </a:br>
            <a:endParaRPr lang="en-US" sz="3100" dirty="0"/>
          </a:p>
        </p:txBody>
      </p:sp>
      <p:sp>
        <p:nvSpPr>
          <p:cNvPr id="3" name="Content Placeholder 2">
            <a:extLst>
              <a:ext uri="{FF2B5EF4-FFF2-40B4-BE49-F238E27FC236}">
                <a16:creationId xmlns:a16="http://schemas.microsoft.com/office/drawing/2014/main" id="{758927F3-60C4-6DF4-3342-1C3501DED2C2}"/>
              </a:ext>
            </a:extLst>
          </p:cNvPr>
          <p:cNvSpPr>
            <a:spLocks noGrp="1"/>
          </p:cNvSpPr>
          <p:nvPr>
            <p:ph idx="1"/>
          </p:nvPr>
        </p:nvSpPr>
        <p:spPr>
          <a:xfrm>
            <a:off x="1828800" y="2057400"/>
            <a:ext cx="7086600" cy="4876800"/>
          </a:xfrm>
        </p:spPr>
        <p:txBody>
          <a:bodyPr>
            <a:noAutofit/>
          </a:bodyPr>
          <a:lstStyle/>
          <a:p>
            <a:pPr>
              <a:lnSpc>
                <a:spcPct val="90000"/>
              </a:lnSpc>
              <a:spcBef>
                <a:spcPts val="576"/>
              </a:spcBef>
              <a:spcAft>
                <a:spcPts val="1200"/>
              </a:spcAft>
            </a:pPr>
            <a:r>
              <a:rPr lang="en-US" sz="2400" dirty="0"/>
              <a:t>(continued from previous slide) Provide a specific explanation of how those practices relate to any disproportionate representation of minority students and any other identified equity concerns in such interventions. </a:t>
            </a:r>
            <a:r>
              <a:rPr lang="en-US" sz="2400" dirty="0">
                <a:hlinkClick r:id="rId2" action="ppaction://hlinksldjump" tooltip="Reference: guidance issued by the U.S. Department of Education (ED) and the Department of Justice on the ED School Climate and Student Discipline Resources web page "/>
              </a:rPr>
              <a:t>Reference 1</a:t>
            </a:r>
            <a:endParaRPr lang="en-US" sz="2400" dirty="0"/>
          </a:p>
          <a:p>
            <a:pPr>
              <a:lnSpc>
                <a:spcPct val="90000"/>
              </a:lnSpc>
              <a:spcBef>
                <a:spcPts val="576"/>
              </a:spcBef>
              <a:spcAft>
                <a:spcPts val="1200"/>
              </a:spcAft>
            </a:pPr>
            <a:r>
              <a:rPr lang="en-US" sz="2400" dirty="0"/>
              <a:t>How you collaborate with the student in identifying valid and respectable goals, values, strengths, challenges, and pains that might be being expressed problematically, including those that the student identifies as a response to specific school practices, and in identifying positive, viable alternatives to the problematic behaviors and absenteeism.</a:t>
            </a:r>
          </a:p>
          <a:p>
            <a:endParaRPr lang="en-US" sz="2400" dirty="0"/>
          </a:p>
        </p:txBody>
      </p:sp>
      <p:sp>
        <p:nvSpPr>
          <p:cNvPr id="4" name="Slide Number Placeholder 3">
            <a:extLst>
              <a:ext uri="{FF2B5EF4-FFF2-40B4-BE49-F238E27FC236}">
                <a16:creationId xmlns:a16="http://schemas.microsoft.com/office/drawing/2014/main" id="{958AB276-E9B4-FBF9-3DF4-1BABEA7F0A9F}"/>
              </a:ext>
            </a:extLst>
          </p:cNvPr>
          <p:cNvSpPr>
            <a:spLocks noGrp="1"/>
          </p:cNvSpPr>
          <p:nvPr>
            <p:ph type="sldNum" sz="quarter" idx="12"/>
          </p:nvPr>
        </p:nvSpPr>
        <p:spPr>
          <a:xfrm>
            <a:off x="7239000" y="6324600"/>
            <a:ext cx="1676400" cy="457200"/>
          </a:xfrm>
        </p:spPr>
        <p:txBody>
          <a:bodyPr/>
          <a:lstStyle/>
          <a:p>
            <a:fld id="{1A814AAE-762C-4AC7-BD8A-A2CC080682BD}" type="slidenum">
              <a:rPr lang="en-US" smtClean="0"/>
              <a:pPr/>
              <a:t>36</a:t>
            </a:fld>
            <a:endParaRPr lang="en-US" dirty="0"/>
          </a:p>
        </p:txBody>
      </p:sp>
    </p:spTree>
    <p:extLst>
      <p:ext uri="{BB962C8B-B14F-4D97-AF65-F5344CB8AC3E}">
        <p14:creationId xmlns:p14="http://schemas.microsoft.com/office/powerpoint/2010/main" val="2121155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8F422-CCF4-B704-9730-B2E4190B2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4206C1-F94F-4E53-3134-7D977A8B3760}"/>
              </a:ext>
            </a:extLst>
          </p:cNvPr>
          <p:cNvSpPr>
            <a:spLocks noGrp="1"/>
          </p:cNvSpPr>
          <p:nvPr>
            <p:ph type="title"/>
          </p:nvPr>
        </p:nvSpPr>
        <p:spPr>
          <a:xfrm>
            <a:off x="1828800" y="1066800"/>
            <a:ext cx="7086600" cy="899853"/>
          </a:xfrm>
        </p:spPr>
        <p:txBody>
          <a:bodyPr>
            <a:noAutofit/>
          </a:bodyPr>
          <a:lstStyle/>
          <a:p>
            <a:r>
              <a:rPr lang="en-US" sz="3100" dirty="0"/>
              <a:t>Narrative Statement 4: Educating “This Whole Child” (Social, Emotional and Mental Health and Development) (</a:t>
            </a:r>
            <a:r>
              <a:rPr lang="en-US" sz="3100" dirty="0">
                <a:ea typeface="Calibri" panose="020F0502020204030204" pitchFamily="34" charset="0"/>
              </a:rPr>
              <a:t>Reference</a:t>
            </a:r>
            <a:r>
              <a:rPr lang="en-US" sz="3100" baseline="30000" dirty="0">
                <a:ea typeface="Calibri" panose="020F0502020204030204" pitchFamily="34" charset="0"/>
              </a:rPr>
              <a:t>1</a:t>
            </a:r>
            <a:r>
              <a:rPr lang="en-US" sz="3100" dirty="0"/>
              <a:t>)</a:t>
            </a:r>
            <a:br>
              <a:rPr lang="en-US" sz="3100" dirty="0"/>
            </a:br>
            <a:endParaRPr lang="en-US" sz="3100" dirty="0"/>
          </a:p>
        </p:txBody>
      </p:sp>
      <p:sp>
        <p:nvSpPr>
          <p:cNvPr id="3" name="Content Placeholder 2">
            <a:extLst>
              <a:ext uri="{FF2B5EF4-FFF2-40B4-BE49-F238E27FC236}">
                <a16:creationId xmlns:a16="http://schemas.microsoft.com/office/drawing/2014/main" id="{A8D63BE7-0DB3-814D-DC12-59E8AF2B298A}"/>
              </a:ext>
            </a:extLst>
          </p:cNvPr>
          <p:cNvSpPr>
            <a:spLocks noGrp="1"/>
          </p:cNvSpPr>
          <p:nvPr>
            <p:ph idx="1"/>
          </p:nvPr>
        </p:nvSpPr>
        <p:spPr>
          <a:xfrm>
            <a:off x="1828800" y="2286000"/>
            <a:ext cx="7086600" cy="4419600"/>
          </a:xfrm>
        </p:spPr>
        <p:txBody>
          <a:bodyPr>
            <a:noAutofit/>
          </a:bodyPr>
          <a:lstStyle/>
          <a:p>
            <a:pPr>
              <a:lnSpc>
                <a:spcPct val="90000"/>
              </a:lnSpc>
              <a:spcBef>
                <a:spcPts val="0"/>
              </a:spcBef>
              <a:spcAft>
                <a:spcPts val="2400"/>
              </a:spcAft>
            </a:pPr>
            <a:r>
              <a:rPr lang="en-US" sz="2400" dirty="0"/>
              <a:t>For assistance in this area, you may review recent guidance issued by the U.S. Department of Education (ED) and the Department of Justice on the ED School Climate and Student Discipline Resources web page at </a:t>
            </a:r>
            <a:r>
              <a:rPr lang="en-US" sz="2400" dirty="0">
                <a:hlinkClick r:id="rId2" tooltip="ED School Climate and Student Discipline Resources web page "/>
              </a:rPr>
              <a:t>http://www2.ed.gov/policy/gen/guid/school-discipline/index.html</a:t>
            </a:r>
            <a:r>
              <a:rPr lang="en-US" sz="2400" dirty="0"/>
              <a:t>. </a:t>
            </a:r>
          </a:p>
          <a:p>
            <a:pPr marL="0" indent="0">
              <a:spcAft>
                <a:spcPts val="600"/>
              </a:spcAft>
              <a:buNone/>
            </a:pPr>
            <a:r>
              <a:rPr lang="en-US" sz="2400" dirty="0">
                <a:hlinkClick r:id="rId3" action="ppaction://hlinksldjump" tooltip="eturn to the slide entitled: Narrative Statement 4: Educating &quot;This Whole Child&quot; (Social, Emotional and Mental Health and Development) (4)"/>
              </a:rPr>
              <a:t>Return to Slide 36</a:t>
            </a:r>
            <a:endParaRPr lang="en-US" sz="2400" dirty="0"/>
          </a:p>
          <a:p>
            <a:endParaRPr lang="en-US" sz="2400" dirty="0"/>
          </a:p>
          <a:p>
            <a:endParaRPr lang="en-US" sz="2400" dirty="0"/>
          </a:p>
        </p:txBody>
      </p:sp>
      <p:sp>
        <p:nvSpPr>
          <p:cNvPr id="4" name="Slide Number Placeholder 3">
            <a:extLst>
              <a:ext uri="{FF2B5EF4-FFF2-40B4-BE49-F238E27FC236}">
                <a16:creationId xmlns:a16="http://schemas.microsoft.com/office/drawing/2014/main" id="{BA024B9C-5C22-40F9-5BA2-E3D50B0A4EEC}"/>
              </a:ext>
            </a:extLst>
          </p:cNvPr>
          <p:cNvSpPr>
            <a:spLocks noGrp="1"/>
          </p:cNvSpPr>
          <p:nvPr>
            <p:ph type="sldNum" sz="quarter" idx="12"/>
          </p:nvPr>
        </p:nvSpPr>
        <p:spPr/>
        <p:txBody>
          <a:bodyPr/>
          <a:lstStyle/>
          <a:p>
            <a:fld id="{1A814AAE-762C-4AC7-BD8A-A2CC080682BD}" type="slidenum">
              <a:rPr lang="en-US" smtClean="0"/>
              <a:pPr/>
              <a:t>37</a:t>
            </a:fld>
            <a:endParaRPr lang="en-US" dirty="0"/>
          </a:p>
        </p:txBody>
      </p:sp>
    </p:spTree>
    <p:extLst>
      <p:ext uri="{BB962C8B-B14F-4D97-AF65-F5344CB8AC3E}">
        <p14:creationId xmlns:p14="http://schemas.microsoft.com/office/powerpoint/2010/main" val="3743019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7F786-B3BA-3190-3E26-5B3D694783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00301-6F47-F5F5-202B-F931D5B0B1B6}"/>
              </a:ext>
            </a:extLst>
          </p:cNvPr>
          <p:cNvSpPr>
            <a:spLocks noGrp="1"/>
          </p:cNvSpPr>
          <p:nvPr>
            <p:ph type="title"/>
          </p:nvPr>
        </p:nvSpPr>
        <p:spPr>
          <a:xfrm>
            <a:off x="1752600" y="685800"/>
            <a:ext cx="7315200" cy="899853"/>
          </a:xfrm>
        </p:spPr>
        <p:txBody>
          <a:bodyPr>
            <a:noAutofit/>
          </a:bodyPr>
          <a:lstStyle/>
          <a:p>
            <a:r>
              <a:rPr lang="en-US" sz="3300" dirty="0"/>
              <a:t>Narrative Statement 5: </a:t>
            </a:r>
            <a:br>
              <a:rPr lang="en-US" sz="3300" dirty="0"/>
            </a:br>
            <a:r>
              <a:rPr lang="en-US" sz="3300" dirty="0"/>
              <a:t>School Evaluation of Effectiveness (1)</a:t>
            </a:r>
          </a:p>
        </p:txBody>
      </p:sp>
      <p:sp>
        <p:nvSpPr>
          <p:cNvPr id="3" name="Content Placeholder 2">
            <a:extLst>
              <a:ext uri="{FF2B5EF4-FFF2-40B4-BE49-F238E27FC236}">
                <a16:creationId xmlns:a16="http://schemas.microsoft.com/office/drawing/2014/main" id="{C6D569E1-38ED-27EF-05E6-8602B4DC670B}"/>
              </a:ext>
            </a:extLst>
          </p:cNvPr>
          <p:cNvSpPr>
            <a:spLocks noGrp="1"/>
          </p:cNvSpPr>
          <p:nvPr>
            <p:ph idx="1"/>
          </p:nvPr>
        </p:nvSpPr>
        <p:spPr>
          <a:xfrm>
            <a:off x="1831942" y="1981200"/>
            <a:ext cx="7013543" cy="4419600"/>
          </a:xfrm>
        </p:spPr>
        <p:txBody>
          <a:bodyPr>
            <a:noAutofit/>
          </a:bodyPr>
          <a:lstStyle/>
          <a:p>
            <a:pPr>
              <a:lnSpc>
                <a:spcPct val="90000"/>
              </a:lnSpc>
              <a:spcBef>
                <a:spcPts val="576"/>
              </a:spcBef>
              <a:spcAft>
                <a:spcPts val="1200"/>
              </a:spcAft>
            </a:pPr>
            <a:r>
              <a:rPr lang="en-US" sz="2400" dirty="0"/>
              <a:t>How the school evaluates the effectiveness of its educational program, both on an ongoing basis and as measured over time. What procedures are used to determine what is working and what needs to be improved (e.g., formal and informal data including student, staff, family and other educational partners’ input, and other examples). This includes information about students and also systemic practices.</a:t>
            </a:r>
          </a:p>
          <a:p>
            <a:endParaRPr lang="en-US" sz="2400" dirty="0"/>
          </a:p>
          <a:p>
            <a:endParaRPr lang="en-US" sz="2400" dirty="0"/>
          </a:p>
        </p:txBody>
      </p:sp>
      <p:sp>
        <p:nvSpPr>
          <p:cNvPr id="4" name="Slide Number Placeholder 3">
            <a:extLst>
              <a:ext uri="{FF2B5EF4-FFF2-40B4-BE49-F238E27FC236}">
                <a16:creationId xmlns:a16="http://schemas.microsoft.com/office/drawing/2014/main" id="{4BB646A1-4880-8805-835E-78989281E5D3}"/>
              </a:ext>
            </a:extLst>
          </p:cNvPr>
          <p:cNvSpPr>
            <a:spLocks noGrp="1"/>
          </p:cNvSpPr>
          <p:nvPr>
            <p:ph type="sldNum" sz="quarter" idx="12"/>
          </p:nvPr>
        </p:nvSpPr>
        <p:spPr/>
        <p:txBody>
          <a:bodyPr/>
          <a:lstStyle/>
          <a:p>
            <a:fld id="{1A814AAE-762C-4AC7-BD8A-A2CC080682BD}" type="slidenum">
              <a:rPr lang="en-US" smtClean="0"/>
              <a:pPr/>
              <a:t>38</a:t>
            </a:fld>
            <a:endParaRPr lang="en-US" dirty="0"/>
          </a:p>
        </p:txBody>
      </p:sp>
    </p:spTree>
    <p:extLst>
      <p:ext uri="{BB962C8B-B14F-4D97-AF65-F5344CB8AC3E}">
        <p14:creationId xmlns:p14="http://schemas.microsoft.com/office/powerpoint/2010/main" val="40308759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B451E-9566-4266-8984-170427C2D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BEF771-0530-AAF4-23ED-161EB5DCE89B}"/>
              </a:ext>
            </a:extLst>
          </p:cNvPr>
          <p:cNvSpPr>
            <a:spLocks noGrp="1"/>
          </p:cNvSpPr>
          <p:nvPr>
            <p:ph type="title"/>
          </p:nvPr>
        </p:nvSpPr>
        <p:spPr>
          <a:xfrm>
            <a:off x="1752600" y="685800"/>
            <a:ext cx="7315200" cy="899853"/>
          </a:xfrm>
        </p:spPr>
        <p:txBody>
          <a:bodyPr>
            <a:noAutofit/>
          </a:bodyPr>
          <a:lstStyle/>
          <a:p>
            <a:r>
              <a:rPr lang="en-US" sz="3300" dirty="0"/>
              <a:t>Narrative Statement 5: </a:t>
            </a:r>
            <a:br>
              <a:rPr lang="en-US" sz="3300" dirty="0"/>
            </a:br>
            <a:r>
              <a:rPr lang="en-US" sz="3300" dirty="0"/>
              <a:t>School Evaluation of Effectiveness (2)</a:t>
            </a:r>
          </a:p>
        </p:txBody>
      </p:sp>
      <p:sp>
        <p:nvSpPr>
          <p:cNvPr id="3" name="Content Placeholder 2">
            <a:extLst>
              <a:ext uri="{FF2B5EF4-FFF2-40B4-BE49-F238E27FC236}">
                <a16:creationId xmlns:a16="http://schemas.microsoft.com/office/drawing/2014/main" id="{39AE9CBC-CD07-C737-E5F9-8F0706E94CA1}"/>
              </a:ext>
            </a:extLst>
          </p:cNvPr>
          <p:cNvSpPr>
            <a:spLocks noGrp="1"/>
          </p:cNvSpPr>
          <p:nvPr>
            <p:ph idx="1"/>
          </p:nvPr>
        </p:nvSpPr>
        <p:spPr>
          <a:xfrm>
            <a:off x="1828799" y="1981200"/>
            <a:ext cx="7086601" cy="4419600"/>
          </a:xfrm>
        </p:spPr>
        <p:txBody>
          <a:bodyPr>
            <a:noAutofit/>
          </a:bodyPr>
          <a:lstStyle/>
          <a:p>
            <a:pPr>
              <a:lnSpc>
                <a:spcPct val="90000"/>
              </a:lnSpc>
              <a:spcBef>
                <a:spcPts val="576"/>
              </a:spcBef>
              <a:spcAft>
                <a:spcPts val="1200"/>
              </a:spcAft>
            </a:pPr>
            <a:r>
              <a:rPr lang="en-US" sz="2400" dirty="0"/>
              <a:t>How the school measures and records ongoing value-added academic, social and emotional progress, on an individual basis compared to from before the student entered this school, and throughout their participation in the school. And how these individual findings are also compiled as measures of the value added within the school. Include measures beyond the basics, such as school climate measures, number of books students have read, etc. We are looking for models that others might want to adopt.</a:t>
            </a:r>
          </a:p>
          <a:p>
            <a:endParaRPr lang="en-US" sz="2400" dirty="0"/>
          </a:p>
          <a:p>
            <a:endParaRPr lang="en-US" sz="2400" dirty="0"/>
          </a:p>
        </p:txBody>
      </p:sp>
      <p:sp>
        <p:nvSpPr>
          <p:cNvPr id="4" name="Slide Number Placeholder 3">
            <a:extLst>
              <a:ext uri="{FF2B5EF4-FFF2-40B4-BE49-F238E27FC236}">
                <a16:creationId xmlns:a16="http://schemas.microsoft.com/office/drawing/2014/main" id="{3A4E7A69-72D7-2867-787B-84F0C855F229}"/>
              </a:ext>
            </a:extLst>
          </p:cNvPr>
          <p:cNvSpPr>
            <a:spLocks noGrp="1"/>
          </p:cNvSpPr>
          <p:nvPr>
            <p:ph type="sldNum" sz="quarter" idx="12"/>
          </p:nvPr>
        </p:nvSpPr>
        <p:spPr/>
        <p:txBody>
          <a:bodyPr/>
          <a:lstStyle/>
          <a:p>
            <a:fld id="{1A814AAE-762C-4AC7-BD8A-A2CC080682BD}" type="slidenum">
              <a:rPr lang="en-US" smtClean="0"/>
              <a:pPr/>
              <a:t>39</a:t>
            </a:fld>
            <a:endParaRPr lang="en-US" dirty="0"/>
          </a:p>
        </p:txBody>
      </p:sp>
    </p:spTree>
    <p:extLst>
      <p:ext uri="{BB962C8B-B14F-4D97-AF65-F5344CB8AC3E}">
        <p14:creationId xmlns:p14="http://schemas.microsoft.com/office/powerpoint/2010/main" val="32468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2DCCD-E396-0344-B36E-DB905B37B882}"/>
              </a:ext>
            </a:extLst>
          </p:cNvPr>
          <p:cNvSpPr>
            <a:spLocks noGrp="1"/>
          </p:cNvSpPr>
          <p:nvPr>
            <p:ph type="title"/>
          </p:nvPr>
        </p:nvSpPr>
        <p:spPr>
          <a:xfrm>
            <a:off x="1905000" y="304800"/>
            <a:ext cx="6858000" cy="1143000"/>
          </a:xfrm>
        </p:spPr>
        <p:txBody>
          <a:bodyPr/>
          <a:lstStyle/>
          <a:p>
            <a:r>
              <a:rPr lang="en-US" dirty="0"/>
              <a:t>Background (1)</a:t>
            </a:r>
          </a:p>
        </p:txBody>
      </p:sp>
      <p:sp>
        <p:nvSpPr>
          <p:cNvPr id="3" name="Content Placeholder 2">
            <a:extLst>
              <a:ext uri="{FF2B5EF4-FFF2-40B4-BE49-F238E27FC236}">
                <a16:creationId xmlns:a16="http://schemas.microsoft.com/office/drawing/2014/main" id="{AD177E88-AED2-9D3B-4408-640DDC72352A}"/>
              </a:ext>
            </a:extLst>
          </p:cNvPr>
          <p:cNvSpPr>
            <a:spLocks noGrp="1"/>
          </p:cNvSpPr>
          <p:nvPr>
            <p:ph idx="1"/>
          </p:nvPr>
        </p:nvSpPr>
        <p:spPr>
          <a:xfrm>
            <a:off x="1905000" y="1447800"/>
            <a:ext cx="6858000" cy="4953000"/>
          </a:xfrm>
        </p:spPr>
        <p:txBody>
          <a:bodyPr>
            <a:noAutofit/>
          </a:bodyPr>
          <a:lstStyle/>
          <a:p>
            <a:pPr>
              <a:lnSpc>
                <a:spcPct val="90000"/>
              </a:lnSpc>
              <a:spcAft>
                <a:spcPts val="1200"/>
              </a:spcAft>
              <a:buFont typeface="Arial" panose="020B0604020202020204" pitchFamily="34" charset="0"/>
              <a:buChar char="•"/>
            </a:pPr>
            <a:r>
              <a:rPr lang="en-US" sz="2400" dirty="0"/>
              <a:t>The California Continuation Education Association Plus (CCEA Plus) is the merged organization of the CCEA and the Community Day School Network that occurred in 2019.</a:t>
            </a:r>
          </a:p>
          <a:p>
            <a:pPr>
              <a:lnSpc>
                <a:spcPct val="90000"/>
              </a:lnSpc>
              <a:spcAft>
                <a:spcPts val="1200"/>
              </a:spcAft>
              <a:buFont typeface="Arial" panose="020B0604020202020204" pitchFamily="34" charset="0"/>
              <a:buChar char="•"/>
            </a:pPr>
            <a:r>
              <a:rPr lang="en-US" sz="2400" dirty="0"/>
              <a:t>Following the merger, discussions began about the possible development of a Model Community Day School (MCDS) Recognition Program and modification of the MCHS Recognition Program based on the priorities of the State Superintendent of Public Instruction, through a co-sponsorship between the California Department of Education (CDE) and CCEA Plus.</a:t>
            </a:r>
          </a:p>
        </p:txBody>
      </p:sp>
      <p:sp>
        <p:nvSpPr>
          <p:cNvPr id="4" name="Slide Number Placeholder 3">
            <a:extLst>
              <a:ext uri="{FF2B5EF4-FFF2-40B4-BE49-F238E27FC236}">
                <a16:creationId xmlns:a16="http://schemas.microsoft.com/office/drawing/2014/main" id="{84762355-2CA2-251E-1889-280C9F4BD013}"/>
              </a:ext>
            </a:extLst>
          </p:cNvPr>
          <p:cNvSpPr>
            <a:spLocks noGrp="1"/>
          </p:cNvSpPr>
          <p:nvPr>
            <p:ph type="sldNum" sz="quarter" idx="12"/>
          </p:nvPr>
        </p:nvSpPr>
        <p:spPr/>
        <p:txBody>
          <a:bodyPr/>
          <a:lstStyle/>
          <a:p>
            <a:fld id="{1A814AAE-762C-4AC7-BD8A-A2CC080682BD}" type="slidenum">
              <a:rPr lang="en-US" smtClean="0"/>
              <a:pPr/>
              <a:t>4</a:t>
            </a:fld>
            <a:endParaRPr lang="en-US" dirty="0"/>
          </a:p>
        </p:txBody>
      </p:sp>
    </p:spTree>
    <p:extLst>
      <p:ext uri="{BB962C8B-B14F-4D97-AF65-F5344CB8AC3E}">
        <p14:creationId xmlns:p14="http://schemas.microsoft.com/office/powerpoint/2010/main" val="19242029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C5528-BA04-B6B6-D84E-AA7AC25B9D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D66C5-FAB8-2C3F-9E89-CC2A35CABF88}"/>
              </a:ext>
            </a:extLst>
          </p:cNvPr>
          <p:cNvSpPr>
            <a:spLocks noGrp="1"/>
          </p:cNvSpPr>
          <p:nvPr>
            <p:ph type="title"/>
          </p:nvPr>
        </p:nvSpPr>
        <p:spPr>
          <a:xfrm>
            <a:off x="1752600" y="685800"/>
            <a:ext cx="7315200" cy="899853"/>
          </a:xfrm>
        </p:spPr>
        <p:txBody>
          <a:bodyPr>
            <a:noAutofit/>
          </a:bodyPr>
          <a:lstStyle/>
          <a:p>
            <a:r>
              <a:rPr lang="en-US" sz="3300" dirty="0"/>
              <a:t>Narrative Statement 5: </a:t>
            </a:r>
            <a:br>
              <a:rPr lang="en-US" sz="3300" dirty="0"/>
            </a:br>
            <a:r>
              <a:rPr lang="en-US" sz="3300" dirty="0"/>
              <a:t>School Evaluation of Effectiveness (3)</a:t>
            </a:r>
          </a:p>
        </p:txBody>
      </p:sp>
      <p:sp>
        <p:nvSpPr>
          <p:cNvPr id="3" name="Content Placeholder 2">
            <a:extLst>
              <a:ext uri="{FF2B5EF4-FFF2-40B4-BE49-F238E27FC236}">
                <a16:creationId xmlns:a16="http://schemas.microsoft.com/office/drawing/2014/main" id="{D8B27BCC-0099-30AC-F970-E9FA990C3741}"/>
              </a:ext>
            </a:extLst>
          </p:cNvPr>
          <p:cNvSpPr>
            <a:spLocks noGrp="1"/>
          </p:cNvSpPr>
          <p:nvPr>
            <p:ph idx="1"/>
          </p:nvPr>
        </p:nvSpPr>
        <p:spPr>
          <a:xfrm>
            <a:off x="1828800" y="1981200"/>
            <a:ext cx="7086600" cy="2667000"/>
          </a:xfrm>
        </p:spPr>
        <p:txBody>
          <a:bodyPr>
            <a:noAutofit/>
          </a:bodyPr>
          <a:lstStyle/>
          <a:p>
            <a:pPr>
              <a:lnSpc>
                <a:spcPct val="90000"/>
              </a:lnSpc>
              <a:spcBef>
                <a:spcPts val="576"/>
              </a:spcBef>
              <a:spcAft>
                <a:spcPts val="1200"/>
              </a:spcAft>
            </a:pPr>
            <a:r>
              <a:rPr lang="en-US" sz="2400" dirty="0"/>
              <a:t>Discuss how staff use these objective and formative data to support instructional and school culture improvement, and how this information is shared with the student, family members, school staff, district, educational partners, and community members.</a:t>
            </a:r>
          </a:p>
          <a:p>
            <a:endParaRPr lang="en-US" sz="2400" dirty="0"/>
          </a:p>
        </p:txBody>
      </p:sp>
      <p:sp>
        <p:nvSpPr>
          <p:cNvPr id="4" name="Slide Number Placeholder 3">
            <a:extLst>
              <a:ext uri="{FF2B5EF4-FFF2-40B4-BE49-F238E27FC236}">
                <a16:creationId xmlns:a16="http://schemas.microsoft.com/office/drawing/2014/main" id="{523AB44E-A285-48C0-F700-99E7DB2CC8EC}"/>
              </a:ext>
            </a:extLst>
          </p:cNvPr>
          <p:cNvSpPr>
            <a:spLocks noGrp="1"/>
          </p:cNvSpPr>
          <p:nvPr>
            <p:ph type="sldNum" sz="quarter" idx="12"/>
          </p:nvPr>
        </p:nvSpPr>
        <p:spPr/>
        <p:txBody>
          <a:bodyPr/>
          <a:lstStyle/>
          <a:p>
            <a:fld id="{1A814AAE-762C-4AC7-BD8A-A2CC080682BD}" type="slidenum">
              <a:rPr lang="en-US" smtClean="0"/>
              <a:pPr/>
              <a:t>40</a:t>
            </a:fld>
            <a:endParaRPr lang="en-US" dirty="0"/>
          </a:p>
        </p:txBody>
      </p:sp>
    </p:spTree>
    <p:extLst>
      <p:ext uri="{BB962C8B-B14F-4D97-AF65-F5344CB8AC3E}">
        <p14:creationId xmlns:p14="http://schemas.microsoft.com/office/powerpoint/2010/main" val="11612895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69970-F037-DF98-B26F-9FFEC0A7E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D73C95-B98F-D70C-7888-2A3A4D2CDAF1}"/>
              </a:ext>
            </a:extLst>
          </p:cNvPr>
          <p:cNvSpPr>
            <a:spLocks noGrp="1"/>
          </p:cNvSpPr>
          <p:nvPr>
            <p:ph type="title"/>
          </p:nvPr>
        </p:nvSpPr>
        <p:spPr>
          <a:xfrm>
            <a:off x="1828800" y="609600"/>
            <a:ext cx="7086600" cy="899853"/>
          </a:xfrm>
        </p:spPr>
        <p:txBody>
          <a:bodyPr>
            <a:noAutofit/>
          </a:bodyPr>
          <a:lstStyle/>
          <a:p>
            <a:r>
              <a:rPr lang="en-US" sz="3200" dirty="0"/>
              <a:t>Western Association of Schools and Colleges Accreditation for Community </a:t>
            </a:r>
            <a:br>
              <a:rPr lang="en-US" sz="3200" dirty="0"/>
            </a:br>
            <a:r>
              <a:rPr lang="en-US" sz="3200" dirty="0"/>
              <a:t>Day Schools (1)</a:t>
            </a:r>
          </a:p>
        </p:txBody>
      </p:sp>
      <p:sp>
        <p:nvSpPr>
          <p:cNvPr id="3" name="Content Placeholder 2">
            <a:extLst>
              <a:ext uri="{FF2B5EF4-FFF2-40B4-BE49-F238E27FC236}">
                <a16:creationId xmlns:a16="http://schemas.microsoft.com/office/drawing/2014/main" id="{B8C5071B-F9AF-72FD-9026-768FE4346277}"/>
              </a:ext>
            </a:extLst>
          </p:cNvPr>
          <p:cNvSpPr>
            <a:spLocks noGrp="1"/>
          </p:cNvSpPr>
          <p:nvPr>
            <p:ph idx="1"/>
          </p:nvPr>
        </p:nvSpPr>
        <p:spPr>
          <a:xfrm>
            <a:off x="1828800" y="2057400"/>
            <a:ext cx="7086600" cy="3505200"/>
          </a:xfrm>
        </p:spPr>
        <p:txBody>
          <a:bodyPr>
            <a:noAutofit/>
          </a:bodyPr>
          <a:lstStyle/>
          <a:p>
            <a:pPr>
              <a:lnSpc>
                <a:spcPct val="90000"/>
              </a:lnSpc>
              <a:spcBef>
                <a:spcPts val="576"/>
              </a:spcBef>
              <a:spcAft>
                <a:spcPts val="1200"/>
              </a:spcAft>
            </a:pPr>
            <a:r>
              <a:rPr lang="en-US" sz="2400" dirty="0"/>
              <a:t>It is recommended but not required that community day schools be accredited by WASC. </a:t>
            </a:r>
          </a:p>
          <a:p>
            <a:pPr>
              <a:lnSpc>
                <a:spcPct val="90000"/>
              </a:lnSpc>
              <a:spcBef>
                <a:spcPts val="576"/>
              </a:spcBef>
              <a:spcAft>
                <a:spcPts val="1200"/>
              </a:spcAft>
            </a:pPr>
            <a:r>
              <a:rPr lang="en-US" sz="2400" dirty="0"/>
              <a:t>If accredited, a copy of the WASC Accreditation Letter indicating the WASC accreditation period must be submitted along with an extension letter, if applicable, that lists the dates for which the community day school is accredited.</a:t>
            </a:r>
          </a:p>
          <a:p>
            <a:endParaRPr lang="en-US" sz="2400" dirty="0"/>
          </a:p>
        </p:txBody>
      </p:sp>
      <p:sp>
        <p:nvSpPr>
          <p:cNvPr id="4" name="Slide Number Placeholder 3">
            <a:extLst>
              <a:ext uri="{FF2B5EF4-FFF2-40B4-BE49-F238E27FC236}">
                <a16:creationId xmlns:a16="http://schemas.microsoft.com/office/drawing/2014/main" id="{92E03D89-34CF-917F-1665-FAD51D7D2C6F}"/>
              </a:ext>
            </a:extLst>
          </p:cNvPr>
          <p:cNvSpPr>
            <a:spLocks noGrp="1"/>
          </p:cNvSpPr>
          <p:nvPr>
            <p:ph type="sldNum" sz="quarter" idx="12"/>
          </p:nvPr>
        </p:nvSpPr>
        <p:spPr/>
        <p:txBody>
          <a:bodyPr/>
          <a:lstStyle/>
          <a:p>
            <a:fld id="{1A814AAE-762C-4AC7-BD8A-A2CC080682BD}" type="slidenum">
              <a:rPr lang="en-US" smtClean="0"/>
              <a:pPr/>
              <a:t>41</a:t>
            </a:fld>
            <a:endParaRPr lang="en-US" dirty="0"/>
          </a:p>
        </p:txBody>
      </p:sp>
    </p:spTree>
    <p:extLst>
      <p:ext uri="{BB962C8B-B14F-4D97-AF65-F5344CB8AC3E}">
        <p14:creationId xmlns:p14="http://schemas.microsoft.com/office/powerpoint/2010/main" val="2804026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A252B-8917-54FE-DD4E-8312BFD6A0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4FF652-D26F-143C-9559-2F63EAF1AD1E}"/>
              </a:ext>
            </a:extLst>
          </p:cNvPr>
          <p:cNvSpPr>
            <a:spLocks noGrp="1"/>
          </p:cNvSpPr>
          <p:nvPr>
            <p:ph type="title"/>
          </p:nvPr>
        </p:nvSpPr>
        <p:spPr>
          <a:xfrm>
            <a:off x="1828800" y="609600"/>
            <a:ext cx="7086600" cy="899853"/>
          </a:xfrm>
        </p:spPr>
        <p:txBody>
          <a:bodyPr>
            <a:noAutofit/>
          </a:bodyPr>
          <a:lstStyle/>
          <a:p>
            <a:r>
              <a:rPr lang="en-US" sz="3200" dirty="0"/>
              <a:t>Western Association of Schools and Colleges Accreditation for Community </a:t>
            </a:r>
            <a:br>
              <a:rPr lang="en-US" sz="3200" dirty="0"/>
            </a:br>
            <a:r>
              <a:rPr lang="en-US" sz="3200" dirty="0"/>
              <a:t>Day Schools (2)</a:t>
            </a:r>
          </a:p>
        </p:txBody>
      </p:sp>
      <p:sp>
        <p:nvSpPr>
          <p:cNvPr id="3" name="Content Placeholder 2">
            <a:extLst>
              <a:ext uri="{FF2B5EF4-FFF2-40B4-BE49-F238E27FC236}">
                <a16:creationId xmlns:a16="http://schemas.microsoft.com/office/drawing/2014/main" id="{458FBCC5-D2D3-5FBF-4A0B-2784DA1432BF}"/>
              </a:ext>
            </a:extLst>
          </p:cNvPr>
          <p:cNvSpPr>
            <a:spLocks noGrp="1"/>
          </p:cNvSpPr>
          <p:nvPr>
            <p:ph idx="1"/>
          </p:nvPr>
        </p:nvSpPr>
        <p:spPr>
          <a:xfrm>
            <a:off x="1823545" y="2057400"/>
            <a:ext cx="7086600" cy="2286000"/>
          </a:xfrm>
        </p:spPr>
        <p:txBody>
          <a:bodyPr>
            <a:noAutofit/>
          </a:bodyPr>
          <a:lstStyle/>
          <a:p>
            <a:pPr>
              <a:lnSpc>
                <a:spcPct val="90000"/>
              </a:lnSpc>
              <a:spcBef>
                <a:spcPts val="576"/>
              </a:spcBef>
              <a:spcAft>
                <a:spcPts val="1200"/>
              </a:spcAft>
            </a:pPr>
            <a:r>
              <a:rPr lang="en-US" sz="2400" dirty="0"/>
              <a:t>If selected for a Site Validation Visit, if accredited by WASC, the applicant must prepare a digital copy of the most recent WASC Visiting Committee Report which must verify that the school has completed a </a:t>
            </a:r>
            <a:r>
              <a:rPr lang="en-US" sz="2400"/>
              <a:t>full self-study, </a:t>
            </a:r>
            <a:r>
              <a:rPr lang="en-US" sz="2400" dirty="0"/>
              <a:t>and provide it to the review team on the day of the Site Validation Visit.</a:t>
            </a:r>
          </a:p>
          <a:p>
            <a:pPr>
              <a:spcAft>
                <a:spcPts val="600"/>
              </a:spcAft>
            </a:pPr>
            <a:endParaRPr lang="en-US" sz="2400" dirty="0"/>
          </a:p>
          <a:p>
            <a:pPr>
              <a:spcAft>
                <a:spcPts val="600"/>
              </a:spcAft>
            </a:pPr>
            <a:endParaRPr lang="en-US" sz="2400" dirty="0"/>
          </a:p>
          <a:p>
            <a:endParaRPr lang="en-US" sz="2400" dirty="0"/>
          </a:p>
        </p:txBody>
      </p:sp>
      <p:sp>
        <p:nvSpPr>
          <p:cNvPr id="4" name="Slide Number Placeholder 3">
            <a:extLst>
              <a:ext uri="{FF2B5EF4-FFF2-40B4-BE49-F238E27FC236}">
                <a16:creationId xmlns:a16="http://schemas.microsoft.com/office/drawing/2014/main" id="{B884389E-6F89-BA25-4FA5-C0E08B0DC749}"/>
              </a:ext>
            </a:extLst>
          </p:cNvPr>
          <p:cNvSpPr>
            <a:spLocks noGrp="1"/>
          </p:cNvSpPr>
          <p:nvPr>
            <p:ph type="sldNum" sz="quarter" idx="12"/>
          </p:nvPr>
        </p:nvSpPr>
        <p:spPr/>
        <p:txBody>
          <a:bodyPr/>
          <a:lstStyle/>
          <a:p>
            <a:fld id="{1A814AAE-762C-4AC7-BD8A-A2CC080682BD}" type="slidenum">
              <a:rPr lang="en-US" smtClean="0"/>
              <a:pPr/>
              <a:t>42</a:t>
            </a:fld>
            <a:endParaRPr lang="en-US" dirty="0"/>
          </a:p>
        </p:txBody>
      </p:sp>
    </p:spTree>
    <p:extLst>
      <p:ext uri="{BB962C8B-B14F-4D97-AF65-F5344CB8AC3E}">
        <p14:creationId xmlns:p14="http://schemas.microsoft.com/office/powerpoint/2010/main" val="13741559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6FD64-D34E-DC31-D059-B3989A4C0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1BD326-750A-63D9-603B-C09619184C9E}"/>
              </a:ext>
            </a:extLst>
          </p:cNvPr>
          <p:cNvSpPr>
            <a:spLocks noGrp="1"/>
          </p:cNvSpPr>
          <p:nvPr>
            <p:ph type="title"/>
          </p:nvPr>
        </p:nvSpPr>
        <p:spPr>
          <a:xfrm>
            <a:off x="1828800" y="609600"/>
            <a:ext cx="7086600" cy="899853"/>
          </a:xfrm>
        </p:spPr>
        <p:txBody>
          <a:bodyPr>
            <a:noAutofit/>
          </a:bodyPr>
          <a:lstStyle/>
          <a:p>
            <a:r>
              <a:rPr lang="en-US" sz="3200" dirty="0"/>
              <a:t>Western Association of Schools and Colleges Accreditation for Continuation High Schools (1)</a:t>
            </a:r>
          </a:p>
        </p:txBody>
      </p:sp>
      <p:sp>
        <p:nvSpPr>
          <p:cNvPr id="3" name="Content Placeholder 2">
            <a:extLst>
              <a:ext uri="{FF2B5EF4-FFF2-40B4-BE49-F238E27FC236}">
                <a16:creationId xmlns:a16="http://schemas.microsoft.com/office/drawing/2014/main" id="{D13DFCF0-F330-DB02-7C4A-27F1CC101F94}"/>
              </a:ext>
            </a:extLst>
          </p:cNvPr>
          <p:cNvSpPr>
            <a:spLocks noGrp="1"/>
          </p:cNvSpPr>
          <p:nvPr>
            <p:ph idx="1"/>
          </p:nvPr>
        </p:nvSpPr>
        <p:spPr>
          <a:xfrm>
            <a:off x="1828800" y="2133600"/>
            <a:ext cx="7086600" cy="4419600"/>
          </a:xfrm>
        </p:spPr>
        <p:txBody>
          <a:bodyPr>
            <a:noAutofit/>
          </a:bodyPr>
          <a:lstStyle/>
          <a:p>
            <a:pPr>
              <a:lnSpc>
                <a:spcPct val="90000"/>
              </a:lnSpc>
              <a:spcBef>
                <a:spcPts val="576"/>
              </a:spcBef>
              <a:spcAft>
                <a:spcPts val="1200"/>
              </a:spcAft>
            </a:pPr>
            <a:r>
              <a:rPr lang="en-US" sz="2400" dirty="0"/>
              <a:t>To be an MCHS, a continuation high school must be accredited by WASC.</a:t>
            </a:r>
          </a:p>
          <a:p>
            <a:pPr>
              <a:lnSpc>
                <a:spcPct val="90000"/>
              </a:lnSpc>
              <a:spcBef>
                <a:spcPts val="576"/>
              </a:spcBef>
              <a:spcAft>
                <a:spcPts val="1200"/>
              </a:spcAft>
            </a:pPr>
            <a:r>
              <a:rPr lang="en-US" sz="2400" dirty="0"/>
              <a:t>If accredited, submit a copy of the WASC Accreditation Letter indicating the WASC accreditation period must be submitted along with an extension letter, if applicable, that lists the dates for which the continuation school is accredited.</a:t>
            </a:r>
          </a:p>
        </p:txBody>
      </p:sp>
      <p:sp>
        <p:nvSpPr>
          <p:cNvPr id="4" name="Slide Number Placeholder 3">
            <a:extLst>
              <a:ext uri="{FF2B5EF4-FFF2-40B4-BE49-F238E27FC236}">
                <a16:creationId xmlns:a16="http://schemas.microsoft.com/office/drawing/2014/main" id="{F71A5001-8F27-0C90-1FDF-745AFF34B6F6}"/>
              </a:ext>
            </a:extLst>
          </p:cNvPr>
          <p:cNvSpPr>
            <a:spLocks noGrp="1"/>
          </p:cNvSpPr>
          <p:nvPr>
            <p:ph type="sldNum" sz="quarter" idx="12"/>
          </p:nvPr>
        </p:nvSpPr>
        <p:spPr/>
        <p:txBody>
          <a:bodyPr/>
          <a:lstStyle/>
          <a:p>
            <a:fld id="{1A814AAE-762C-4AC7-BD8A-A2CC080682BD}" type="slidenum">
              <a:rPr lang="en-US" smtClean="0"/>
              <a:pPr/>
              <a:t>43</a:t>
            </a:fld>
            <a:endParaRPr lang="en-US" dirty="0"/>
          </a:p>
        </p:txBody>
      </p:sp>
    </p:spTree>
    <p:extLst>
      <p:ext uri="{BB962C8B-B14F-4D97-AF65-F5344CB8AC3E}">
        <p14:creationId xmlns:p14="http://schemas.microsoft.com/office/powerpoint/2010/main" val="22509512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60D22-BA83-1F45-FFCA-11AE8D1E1F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B93AEC-B23E-2A46-5215-878643AE968A}"/>
              </a:ext>
            </a:extLst>
          </p:cNvPr>
          <p:cNvSpPr>
            <a:spLocks noGrp="1"/>
          </p:cNvSpPr>
          <p:nvPr>
            <p:ph type="title"/>
          </p:nvPr>
        </p:nvSpPr>
        <p:spPr>
          <a:xfrm>
            <a:off x="1828800" y="609600"/>
            <a:ext cx="7086600" cy="899853"/>
          </a:xfrm>
        </p:spPr>
        <p:txBody>
          <a:bodyPr>
            <a:noAutofit/>
          </a:bodyPr>
          <a:lstStyle/>
          <a:p>
            <a:r>
              <a:rPr lang="en-US" sz="3200" dirty="0"/>
              <a:t>Western Association of Schools and Colleges Accreditation for Continuation High Schools (2)</a:t>
            </a:r>
          </a:p>
        </p:txBody>
      </p:sp>
      <p:sp>
        <p:nvSpPr>
          <p:cNvPr id="3" name="Content Placeholder 2">
            <a:extLst>
              <a:ext uri="{FF2B5EF4-FFF2-40B4-BE49-F238E27FC236}">
                <a16:creationId xmlns:a16="http://schemas.microsoft.com/office/drawing/2014/main" id="{1BA35533-9FF6-5D52-44B0-56BD96A2FCE9}"/>
              </a:ext>
            </a:extLst>
          </p:cNvPr>
          <p:cNvSpPr>
            <a:spLocks noGrp="1"/>
          </p:cNvSpPr>
          <p:nvPr>
            <p:ph idx="1"/>
          </p:nvPr>
        </p:nvSpPr>
        <p:spPr>
          <a:xfrm>
            <a:off x="1828800" y="2057400"/>
            <a:ext cx="7086600" cy="4572000"/>
          </a:xfrm>
        </p:spPr>
        <p:txBody>
          <a:bodyPr>
            <a:noAutofit/>
          </a:bodyPr>
          <a:lstStyle/>
          <a:p>
            <a:pPr>
              <a:lnSpc>
                <a:spcPct val="90000"/>
              </a:lnSpc>
              <a:spcBef>
                <a:spcPts val="576"/>
              </a:spcBef>
              <a:spcAft>
                <a:spcPts val="1200"/>
              </a:spcAft>
            </a:pPr>
            <a:r>
              <a:rPr lang="en-US" sz="2400" dirty="0"/>
              <a:t>If selected for a Site Validation Visit, the applicant must prepare a digital copy of the most recent WASC Visiting Committee Report which must verify that the school has completed a full self-study, and provide it to the review team on the day of the Site Validation Visit.</a:t>
            </a:r>
          </a:p>
          <a:p>
            <a:pPr>
              <a:lnSpc>
                <a:spcPct val="90000"/>
              </a:lnSpc>
              <a:spcBef>
                <a:spcPts val="576"/>
              </a:spcBef>
              <a:spcAft>
                <a:spcPts val="1200"/>
              </a:spcAft>
            </a:pPr>
            <a:r>
              <a:rPr lang="en-US" sz="2400" b="1" dirty="0"/>
              <a:t>Disqualification from Eligibility: </a:t>
            </a:r>
            <a:r>
              <a:rPr lang="en-US" sz="2400" dirty="0"/>
              <a:t>Continuation high schools with Initial, Interim, Candidate status, or those that submit a certificate as verification of their WASC accreditation, </a:t>
            </a:r>
            <a:r>
              <a:rPr lang="en-US" sz="2400" b="1" dirty="0"/>
              <a:t>do not meet</a:t>
            </a:r>
            <a:r>
              <a:rPr lang="en-US" sz="2400" dirty="0"/>
              <a:t> the criteria to apply for recognition as an MCHS and are ineligible.</a:t>
            </a:r>
          </a:p>
          <a:p>
            <a:pPr>
              <a:spcAft>
                <a:spcPts val="600"/>
              </a:spcAft>
            </a:pPr>
            <a:endParaRPr lang="en-US" sz="2400" dirty="0"/>
          </a:p>
          <a:p>
            <a:endParaRPr lang="en-US" sz="2400" dirty="0"/>
          </a:p>
        </p:txBody>
      </p:sp>
      <p:sp>
        <p:nvSpPr>
          <p:cNvPr id="4" name="Slide Number Placeholder 3">
            <a:extLst>
              <a:ext uri="{FF2B5EF4-FFF2-40B4-BE49-F238E27FC236}">
                <a16:creationId xmlns:a16="http://schemas.microsoft.com/office/drawing/2014/main" id="{DA02DBC6-0ABC-BE10-A203-B82AAF46244C}"/>
              </a:ext>
            </a:extLst>
          </p:cNvPr>
          <p:cNvSpPr>
            <a:spLocks noGrp="1"/>
          </p:cNvSpPr>
          <p:nvPr>
            <p:ph type="sldNum" sz="quarter" idx="12"/>
          </p:nvPr>
        </p:nvSpPr>
        <p:spPr/>
        <p:txBody>
          <a:bodyPr/>
          <a:lstStyle/>
          <a:p>
            <a:fld id="{1A814AAE-762C-4AC7-BD8A-A2CC080682BD}" type="slidenum">
              <a:rPr lang="en-US" smtClean="0"/>
              <a:pPr/>
              <a:t>44</a:t>
            </a:fld>
            <a:endParaRPr lang="en-US" dirty="0"/>
          </a:p>
        </p:txBody>
      </p:sp>
    </p:spTree>
    <p:extLst>
      <p:ext uri="{BB962C8B-B14F-4D97-AF65-F5344CB8AC3E}">
        <p14:creationId xmlns:p14="http://schemas.microsoft.com/office/powerpoint/2010/main" val="1233794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645AD-1B6C-98C2-5B28-B135CC82FD31}"/>
              </a:ext>
            </a:extLst>
          </p:cNvPr>
          <p:cNvSpPr>
            <a:spLocks noGrp="1"/>
          </p:cNvSpPr>
          <p:nvPr>
            <p:ph type="title"/>
          </p:nvPr>
        </p:nvSpPr>
        <p:spPr>
          <a:xfrm>
            <a:off x="1905000" y="76200"/>
            <a:ext cx="6858000" cy="1143000"/>
          </a:xfrm>
        </p:spPr>
        <p:txBody>
          <a:bodyPr/>
          <a:lstStyle/>
          <a:p>
            <a:r>
              <a:rPr lang="en-US" dirty="0"/>
              <a:t>Attachment Assistance (1)</a:t>
            </a:r>
          </a:p>
        </p:txBody>
      </p:sp>
      <p:sp>
        <p:nvSpPr>
          <p:cNvPr id="3" name="Content Placeholder 2">
            <a:extLst>
              <a:ext uri="{FF2B5EF4-FFF2-40B4-BE49-F238E27FC236}">
                <a16:creationId xmlns:a16="http://schemas.microsoft.com/office/drawing/2014/main" id="{A7044FFA-978E-C2B5-C76B-98FB826A8090}"/>
              </a:ext>
            </a:extLst>
          </p:cNvPr>
          <p:cNvSpPr>
            <a:spLocks noGrp="1"/>
          </p:cNvSpPr>
          <p:nvPr>
            <p:ph idx="1"/>
          </p:nvPr>
        </p:nvSpPr>
        <p:spPr>
          <a:xfrm>
            <a:off x="1905000" y="1143000"/>
            <a:ext cx="6858000" cy="5638800"/>
          </a:xfrm>
        </p:spPr>
        <p:txBody>
          <a:bodyPr/>
          <a:lstStyle/>
          <a:p>
            <a:pPr marL="0" indent="0">
              <a:lnSpc>
                <a:spcPct val="90000"/>
              </a:lnSpc>
              <a:spcBef>
                <a:spcPts val="0"/>
              </a:spcBef>
              <a:spcAft>
                <a:spcPts val="1800"/>
              </a:spcAft>
              <a:buSzPct val="100000"/>
              <a:buNone/>
            </a:pPr>
            <a:r>
              <a:rPr lang="en-US" sz="2400" dirty="0"/>
              <a:t>Attachments A–C must be taken from the current year’s application (2026–27), typewritten, and submitted in the exact format as provided in the application (on 8 ½ by 11-inch paper).</a:t>
            </a:r>
          </a:p>
          <a:p>
            <a:pPr marL="0" indent="0">
              <a:lnSpc>
                <a:spcPct val="90000"/>
              </a:lnSpc>
              <a:spcBef>
                <a:spcPts val="576"/>
              </a:spcBef>
              <a:spcAft>
                <a:spcPts val="600"/>
              </a:spcAft>
              <a:buSzPct val="100000"/>
              <a:buNone/>
            </a:pPr>
            <a:r>
              <a:rPr lang="en-US" sz="2400" b="1" dirty="0"/>
              <a:t>Attachment A: Application Cover Sheet</a:t>
            </a:r>
          </a:p>
          <a:p>
            <a:pPr>
              <a:lnSpc>
                <a:spcPct val="90000"/>
              </a:lnSpc>
              <a:spcBef>
                <a:spcPts val="576"/>
              </a:spcBef>
              <a:spcAft>
                <a:spcPts val="600"/>
              </a:spcAft>
              <a:buSzPct val="100000"/>
            </a:pPr>
            <a:r>
              <a:rPr lang="en-US" sz="2400" dirty="0"/>
              <a:t>Provide all requested information.</a:t>
            </a:r>
          </a:p>
          <a:p>
            <a:pPr>
              <a:lnSpc>
                <a:spcPct val="90000"/>
              </a:lnSpc>
              <a:spcBef>
                <a:spcPts val="576"/>
              </a:spcBef>
              <a:spcAft>
                <a:spcPts val="1200"/>
              </a:spcAft>
              <a:buSzPct val="100000"/>
            </a:pPr>
            <a:r>
              <a:rPr lang="en-US" sz="2400" dirty="0"/>
              <a:t>Include the completed Application Cover Sheet as the first page of your application.</a:t>
            </a:r>
          </a:p>
          <a:p>
            <a:pPr marL="0" indent="0">
              <a:lnSpc>
                <a:spcPct val="90000"/>
              </a:lnSpc>
              <a:spcBef>
                <a:spcPts val="576"/>
              </a:spcBef>
              <a:spcAft>
                <a:spcPts val="600"/>
              </a:spcAft>
              <a:buSzPct val="100000"/>
              <a:buNone/>
            </a:pPr>
            <a:r>
              <a:rPr lang="en-US" sz="2400" b="1" dirty="0"/>
              <a:t>Attachment B: School Information Sheet</a:t>
            </a:r>
          </a:p>
          <a:p>
            <a:pPr>
              <a:lnSpc>
                <a:spcPct val="90000"/>
              </a:lnSpc>
              <a:spcBef>
                <a:spcPts val="576"/>
              </a:spcBef>
              <a:spcAft>
                <a:spcPts val="600"/>
              </a:spcAft>
              <a:buSzPct val="100000"/>
            </a:pPr>
            <a:r>
              <a:rPr lang="en-US" sz="2400" dirty="0"/>
              <a:t>Provide all requested information.</a:t>
            </a:r>
          </a:p>
          <a:p>
            <a:pPr>
              <a:lnSpc>
                <a:spcPct val="90000"/>
              </a:lnSpc>
              <a:spcBef>
                <a:spcPts val="576"/>
              </a:spcBef>
              <a:spcAft>
                <a:spcPts val="600"/>
              </a:spcAft>
              <a:buSzPct val="100000"/>
            </a:pPr>
            <a:r>
              <a:rPr lang="en-US" sz="2400" dirty="0"/>
              <a:t>Prompts have been included to identify what type of data is being required (e.g., number, percentage, response of “yes” or “no”)</a:t>
            </a:r>
          </a:p>
          <a:p>
            <a:pPr marL="0" indent="0">
              <a:lnSpc>
                <a:spcPct val="90000"/>
              </a:lnSpc>
              <a:spcBef>
                <a:spcPts val="576"/>
              </a:spcBef>
              <a:spcAft>
                <a:spcPts val="1200"/>
              </a:spcAft>
              <a:buSzPct val="100000"/>
              <a:buNone/>
            </a:pPr>
            <a:endParaRPr lang="en-US" sz="2400"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D30AEE44-4854-AAC6-D4A9-D69D45F465FA}"/>
              </a:ext>
            </a:extLst>
          </p:cNvPr>
          <p:cNvSpPr>
            <a:spLocks noGrp="1"/>
          </p:cNvSpPr>
          <p:nvPr>
            <p:ph type="sldNum" sz="quarter" idx="12"/>
          </p:nvPr>
        </p:nvSpPr>
        <p:spPr/>
        <p:txBody>
          <a:bodyPr/>
          <a:lstStyle/>
          <a:p>
            <a:pPr>
              <a:defRPr/>
            </a:pPr>
            <a:fld id="{44D49D5E-395F-45AE-94B9-00F533986075}" type="slidenum">
              <a:rPr lang="en-US" altLang="en-US" smtClean="0"/>
              <a:pPr>
                <a:defRPr/>
              </a:pPr>
              <a:t>45</a:t>
            </a:fld>
            <a:endParaRPr lang="en-US" altLang="en-US" dirty="0"/>
          </a:p>
        </p:txBody>
      </p:sp>
    </p:spTree>
    <p:extLst>
      <p:ext uri="{BB962C8B-B14F-4D97-AF65-F5344CB8AC3E}">
        <p14:creationId xmlns:p14="http://schemas.microsoft.com/office/powerpoint/2010/main" val="27625217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17669-1890-342D-08F1-FF1305E32E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899567-E048-EB71-9B34-C87EF2D76BF9}"/>
              </a:ext>
            </a:extLst>
          </p:cNvPr>
          <p:cNvSpPr>
            <a:spLocks noGrp="1"/>
          </p:cNvSpPr>
          <p:nvPr>
            <p:ph type="title"/>
          </p:nvPr>
        </p:nvSpPr>
        <p:spPr>
          <a:xfrm>
            <a:off x="1905000" y="76200"/>
            <a:ext cx="6858000" cy="1143000"/>
          </a:xfrm>
        </p:spPr>
        <p:txBody>
          <a:bodyPr/>
          <a:lstStyle/>
          <a:p>
            <a:r>
              <a:rPr lang="en-US" dirty="0"/>
              <a:t>Attachment Assistance (2)</a:t>
            </a:r>
          </a:p>
        </p:txBody>
      </p:sp>
      <p:sp>
        <p:nvSpPr>
          <p:cNvPr id="3" name="Content Placeholder 2">
            <a:extLst>
              <a:ext uri="{FF2B5EF4-FFF2-40B4-BE49-F238E27FC236}">
                <a16:creationId xmlns:a16="http://schemas.microsoft.com/office/drawing/2014/main" id="{72D7C9ED-466F-4587-4574-AB9316F18C85}"/>
              </a:ext>
            </a:extLst>
          </p:cNvPr>
          <p:cNvSpPr>
            <a:spLocks noGrp="1"/>
          </p:cNvSpPr>
          <p:nvPr>
            <p:ph idx="1"/>
          </p:nvPr>
        </p:nvSpPr>
        <p:spPr>
          <a:xfrm>
            <a:off x="1905000" y="1143000"/>
            <a:ext cx="6858000" cy="5334000"/>
          </a:xfrm>
        </p:spPr>
        <p:txBody>
          <a:bodyPr/>
          <a:lstStyle/>
          <a:p>
            <a:pPr marL="0" indent="0">
              <a:buNone/>
            </a:pPr>
            <a:r>
              <a:rPr lang="en-US" sz="2400" b="1" dirty="0"/>
              <a:t>Attachment C: Certification Form </a:t>
            </a:r>
          </a:p>
          <a:p>
            <a:r>
              <a:rPr lang="en-US" sz="2400" b="1" dirty="0"/>
              <a:t>Applicant School’s Certification</a:t>
            </a:r>
          </a:p>
          <a:p>
            <a:pPr lvl="1">
              <a:lnSpc>
                <a:spcPct val="90000"/>
              </a:lnSpc>
              <a:spcBef>
                <a:spcPts val="576"/>
              </a:spcBef>
              <a:spcAft>
                <a:spcPts val="600"/>
              </a:spcAft>
              <a:buSzPct val="100000"/>
              <a:buFont typeface="Courier New" panose="02070309020205020404" pitchFamily="49" charset="0"/>
              <a:buChar char="o"/>
            </a:pPr>
            <a:r>
              <a:rPr lang="en-US" sz="2400" dirty="0"/>
              <a:t>Review all of the information provided regarding the following content areas: (1) Site Validation Visit; (2) Application Review and Evaluation Fee; (3) Commitment to Promising Practices; and (4) Annual Assurance of Services</a:t>
            </a:r>
          </a:p>
          <a:p>
            <a:pPr lvl="1">
              <a:lnSpc>
                <a:spcPct val="90000"/>
              </a:lnSpc>
              <a:spcBef>
                <a:spcPts val="576"/>
              </a:spcBef>
              <a:spcAft>
                <a:spcPts val="1200"/>
              </a:spcAft>
              <a:buSzPct val="100000"/>
              <a:buFont typeface="Courier New" panose="02070309020205020404" pitchFamily="49" charset="0"/>
              <a:buChar char="o"/>
            </a:pPr>
            <a:r>
              <a:rPr lang="en-US" sz="2400" dirty="0"/>
              <a:t>The signature on this certification may be electronic or typed.</a:t>
            </a:r>
          </a:p>
          <a:p>
            <a:pPr>
              <a:lnSpc>
                <a:spcPct val="90000"/>
              </a:lnSpc>
              <a:buSzPct val="100000"/>
              <a:buFont typeface="Courier New" panose="02070309020205020404" pitchFamily="49" charset="0"/>
              <a:buChar char="•"/>
            </a:pPr>
            <a:r>
              <a:rPr lang="en-US" sz="2400" b="1" dirty="0"/>
              <a:t>District’s Certification</a:t>
            </a:r>
          </a:p>
          <a:p>
            <a:pPr lvl="1">
              <a:lnSpc>
                <a:spcPct val="90000"/>
              </a:lnSpc>
              <a:spcBef>
                <a:spcPts val="576"/>
              </a:spcBef>
              <a:spcAft>
                <a:spcPts val="600"/>
              </a:spcAft>
              <a:buSzPct val="100000"/>
              <a:buFont typeface="Courier New" panose="02070309020205020404" pitchFamily="49" charset="0"/>
              <a:buChar char="o"/>
            </a:pPr>
            <a:r>
              <a:rPr lang="en-US" sz="2400" dirty="0"/>
              <a:t>Review all of the information provided.</a:t>
            </a:r>
          </a:p>
          <a:p>
            <a:pPr lvl="1">
              <a:lnSpc>
                <a:spcPct val="90000"/>
              </a:lnSpc>
              <a:spcBef>
                <a:spcPts val="576"/>
              </a:spcBef>
              <a:spcAft>
                <a:spcPts val="600"/>
              </a:spcAft>
              <a:buSzPct val="100000"/>
              <a:buFont typeface="Courier New" panose="02070309020205020404" pitchFamily="49" charset="0"/>
              <a:buChar char="o"/>
            </a:pPr>
            <a:r>
              <a:rPr lang="en-US" sz="2400" dirty="0"/>
              <a:t>The signature on this certification may be electronic or typed.</a:t>
            </a:r>
          </a:p>
          <a:p>
            <a:pPr lvl="1">
              <a:lnSpc>
                <a:spcPct val="90000"/>
              </a:lnSpc>
              <a:buSzPct val="100000"/>
              <a:buFont typeface="Courier New" panose="02070309020205020404" pitchFamily="49" charset="0"/>
              <a:buChar char="•"/>
            </a:pPr>
            <a:endParaRPr lang="en-US" sz="2000" b="1" dirty="0"/>
          </a:p>
          <a:p>
            <a:pPr marL="0" indent="0">
              <a:lnSpc>
                <a:spcPct val="90000"/>
              </a:lnSpc>
              <a:buSzPct val="100000"/>
              <a:buNone/>
            </a:pPr>
            <a:r>
              <a:rPr lang="en-US" sz="2400" dirty="0"/>
              <a:t> </a:t>
            </a:r>
          </a:p>
          <a:p>
            <a:pPr marL="0" indent="0">
              <a:lnSpc>
                <a:spcPct val="90000"/>
              </a:lnSpc>
              <a:spcBef>
                <a:spcPts val="576"/>
              </a:spcBef>
              <a:spcAft>
                <a:spcPts val="1200"/>
              </a:spcAft>
              <a:buSzPct val="100000"/>
              <a:buNone/>
            </a:pPr>
            <a:endParaRPr lang="en-US" sz="2400" dirty="0"/>
          </a:p>
          <a:p>
            <a:pPr>
              <a:lnSpc>
                <a:spcPct val="90000"/>
              </a:lnSpc>
              <a:spcBef>
                <a:spcPts val="576"/>
              </a:spcBef>
              <a:spcAft>
                <a:spcPts val="1200"/>
              </a:spcAft>
              <a:buSzPct val="100000"/>
            </a:pPr>
            <a:endParaRPr lang="en-US" sz="2400" dirty="0"/>
          </a:p>
          <a:p>
            <a:pPr marL="0" indent="0">
              <a:lnSpc>
                <a:spcPct val="90000"/>
              </a:lnSpc>
              <a:spcBef>
                <a:spcPts val="576"/>
              </a:spcBef>
              <a:spcAft>
                <a:spcPts val="1200"/>
              </a:spcAft>
              <a:buSzPct val="100000"/>
              <a:buNone/>
            </a:pPr>
            <a:endParaRPr lang="en-US" sz="2400"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6A60E2C2-3CCF-D83A-85BF-B7F8E0B8C93C}"/>
              </a:ext>
            </a:extLst>
          </p:cNvPr>
          <p:cNvSpPr>
            <a:spLocks noGrp="1"/>
          </p:cNvSpPr>
          <p:nvPr>
            <p:ph type="sldNum" sz="quarter" idx="12"/>
          </p:nvPr>
        </p:nvSpPr>
        <p:spPr/>
        <p:txBody>
          <a:bodyPr/>
          <a:lstStyle/>
          <a:p>
            <a:pPr>
              <a:defRPr/>
            </a:pPr>
            <a:fld id="{44D49D5E-395F-45AE-94B9-00F533986075}" type="slidenum">
              <a:rPr lang="en-US" altLang="en-US" smtClean="0"/>
              <a:pPr>
                <a:defRPr/>
              </a:pPr>
              <a:t>46</a:t>
            </a:fld>
            <a:endParaRPr lang="en-US" altLang="en-US" dirty="0"/>
          </a:p>
        </p:txBody>
      </p:sp>
    </p:spTree>
    <p:extLst>
      <p:ext uri="{BB962C8B-B14F-4D97-AF65-F5344CB8AC3E}">
        <p14:creationId xmlns:p14="http://schemas.microsoft.com/office/powerpoint/2010/main" val="2760435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EAFBA-0BC6-EFAB-CED2-2A7463B719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4FD14-675D-9E88-2F95-4BAE5E45BB45}"/>
              </a:ext>
            </a:extLst>
          </p:cNvPr>
          <p:cNvSpPr>
            <a:spLocks noGrp="1"/>
          </p:cNvSpPr>
          <p:nvPr>
            <p:ph type="title"/>
          </p:nvPr>
        </p:nvSpPr>
        <p:spPr>
          <a:xfrm>
            <a:off x="1905000" y="76200"/>
            <a:ext cx="6858000" cy="1143000"/>
          </a:xfrm>
        </p:spPr>
        <p:txBody>
          <a:bodyPr/>
          <a:lstStyle/>
          <a:p>
            <a:r>
              <a:rPr lang="en-US" dirty="0"/>
              <a:t>Glossary (1)</a:t>
            </a:r>
          </a:p>
        </p:txBody>
      </p:sp>
      <p:sp>
        <p:nvSpPr>
          <p:cNvPr id="3" name="Content Placeholder 2">
            <a:extLst>
              <a:ext uri="{FF2B5EF4-FFF2-40B4-BE49-F238E27FC236}">
                <a16:creationId xmlns:a16="http://schemas.microsoft.com/office/drawing/2014/main" id="{BB6738F7-FBAA-B4CD-1904-59A356BA28D9}"/>
              </a:ext>
            </a:extLst>
          </p:cNvPr>
          <p:cNvSpPr>
            <a:spLocks noGrp="1"/>
          </p:cNvSpPr>
          <p:nvPr>
            <p:ph idx="1"/>
          </p:nvPr>
        </p:nvSpPr>
        <p:spPr>
          <a:xfrm>
            <a:off x="1905000" y="1143000"/>
            <a:ext cx="6858000" cy="5334000"/>
          </a:xfrm>
        </p:spPr>
        <p:txBody>
          <a:bodyPr/>
          <a:lstStyle/>
          <a:p>
            <a:pPr>
              <a:lnSpc>
                <a:spcPct val="90000"/>
              </a:lnSpc>
              <a:spcBef>
                <a:spcPts val="576"/>
              </a:spcBef>
              <a:spcAft>
                <a:spcPts val="600"/>
              </a:spcAft>
              <a:buSzPct val="100000"/>
            </a:pPr>
            <a:r>
              <a:rPr lang="en-US" sz="2400" dirty="0"/>
              <a:t>Create a glossary based on the specific instructions provided within each application.</a:t>
            </a:r>
          </a:p>
          <a:p>
            <a:pPr>
              <a:lnSpc>
                <a:spcPct val="90000"/>
              </a:lnSpc>
              <a:spcBef>
                <a:spcPts val="576"/>
              </a:spcBef>
              <a:spcAft>
                <a:spcPts val="600"/>
              </a:spcAft>
              <a:buSzPct val="100000"/>
            </a:pPr>
            <a:r>
              <a:rPr lang="en-US" sz="2400" dirty="0"/>
              <a:t>List all of the acronyms or initialisms used within the five </a:t>
            </a:r>
            <a:r>
              <a:rPr lang="en-US" sz="2400" b="1" dirty="0"/>
              <a:t>Narrative Statements</a:t>
            </a:r>
            <a:r>
              <a:rPr lang="en-US" sz="2400" dirty="0"/>
              <a:t>.</a:t>
            </a:r>
          </a:p>
          <a:p>
            <a:pPr>
              <a:lnSpc>
                <a:spcPct val="90000"/>
              </a:lnSpc>
              <a:spcBef>
                <a:spcPts val="576"/>
              </a:spcBef>
              <a:spcAft>
                <a:spcPts val="600"/>
              </a:spcAft>
              <a:buSzPct val="100000"/>
            </a:pPr>
            <a:r>
              <a:rPr lang="en-US" sz="2400" dirty="0"/>
              <a:t>Spell out the full name or term for the acronym or initialism used.</a:t>
            </a:r>
          </a:p>
          <a:p>
            <a:pPr>
              <a:lnSpc>
                <a:spcPct val="90000"/>
              </a:lnSpc>
              <a:spcBef>
                <a:spcPts val="576"/>
              </a:spcBef>
              <a:spcAft>
                <a:spcPts val="1200"/>
              </a:spcAft>
              <a:buSzPct val="100000"/>
            </a:pPr>
            <a:r>
              <a:rPr lang="en-US" sz="2400" dirty="0"/>
              <a:t>This tool will assist reviewers of your application since they may not be familiar with the programs, tests, etc., utilized at your school site.</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B1F921A5-C0B2-9FC8-62A6-8D294F6EFCBC}"/>
              </a:ext>
            </a:extLst>
          </p:cNvPr>
          <p:cNvSpPr>
            <a:spLocks noGrp="1"/>
          </p:cNvSpPr>
          <p:nvPr>
            <p:ph type="sldNum" sz="quarter" idx="12"/>
          </p:nvPr>
        </p:nvSpPr>
        <p:spPr/>
        <p:txBody>
          <a:bodyPr/>
          <a:lstStyle/>
          <a:p>
            <a:pPr>
              <a:defRPr/>
            </a:pPr>
            <a:fld id="{44D49D5E-395F-45AE-94B9-00F533986075}" type="slidenum">
              <a:rPr lang="en-US" altLang="en-US" smtClean="0"/>
              <a:pPr>
                <a:defRPr/>
              </a:pPr>
              <a:t>47</a:t>
            </a:fld>
            <a:endParaRPr lang="en-US" altLang="en-US" dirty="0"/>
          </a:p>
        </p:txBody>
      </p:sp>
    </p:spTree>
    <p:extLst>
      <p:ext uri="{BB962C8B-B14F-4D97-AF65-F5344CB8AC3E}">
        <p14:creationId xmlns:p14="http://schemas.microsoft.com/office/powerpoint/2010/main" val="17136876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D3C6D-D3E3-77BD-4AB9-19AC03A86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7FE1D-DBC4-89D3-F29A-5F4D9DFEBDD9}"/>
              </a:ext>
            </a:extLst>
          </p:cNvPr>
          <p:cNvSpPr>
            <a:spLocks noGrp="1"/>
          </p:cNvSpPr>
          <p:nvPr>
            <p:ph type="title"/>
          </p:nvPr>
        </p:nvSpPr>
        <p:spPr>
          <a:xfrm>
            <a:off x="1976437" y="228600"/>
            <a:ext cx="6713573" cy="838200"/>
          </a:xfrm>
        </p:spPr>
        <p:txBody>
          <a:bodyPr>
            <a:noAutofit/>
          </a:bodyPr>
          <a:lstStyle/>
          <a:p>
            <a:r>
              <a:rPr lang="en-US" dirty="0"/>
              <a:t>Glossary (2)</a:t>
            </a:r>
          </a:p>
        </p:txBody>
      </p:sp>
      <p:sp>
        <p:nvSpPr>
          <p:cNvPr id="11" name="Content Placeholder 10">
            <a:extLst>
              <a:ext uri="{FF2B5EF4-FFF2-40B4-BE49-F238E27FC236}">
                <a16:creationId xmlns:a16="http://schemas.microsoft.com/office/drawing/2014/main" id="{A370BFC9-36E2-6F0D-1AD8-6DF500BB0575}"/>
              </a:ext>
            </a:extLst>
          </p:cNvPr>
          <p:cNvSpPr>
            <a:spLocks noGrp="1"/>
          </p:cNvSpPr>
          <p:nvPr>
            <p:ph sz="half" idx="2"/>
          </p:nvPr>
        </p:nvSpPr>
        <p:spPr>
          <a:xfrm>
            <a:off x="1999472" y="1219200"/>
            <a:ext cx="6839727" cy="914400"/>
          </a:xfrm>
        </p:spPr>
        <p:txBody>
          <a:bodyPr/>
          <a:lstStyle/>
          <a:p>
            <a:pPr marL="0" indent="0">
              <a:buNone/>
            </a:pPr>
            <a:r>
              <a:rPr lang="en-US" sz="2400" dirty="0"/>
              <a:t>The table below includes the first four acronyms/initialisms and their descriptions from </a:t>
            </a:r>
            <a:r>
              <a:rPr lang="en-US" sz="2400" b="1" dirty="0"/>
              <a:t>Appendix 1 </a:t>
            </a:r>
            <a:r>
              <a:rPr lang="en-US" sz="2400" dirty="0"/>
              <a:t>of the application and provides an example of  the required glossary </a:t>
            </a:r>
            <a:r>
              <a:rPr lang="en-US" sz="2400" b="1" dirty="0"/>
              <a:t>format</a:t>
            </a:r>
            <a:r>
              <a:rPr lang="en-US" sz="2400" dirty="0"/>
              <a:t>.</a:t>
            </a:r>
          </a:p>
        </p:txBody>
      </p:sp>
      <p:graphicFrame>
        <p:nvGraphicFramePr>
          <p:cNvPr id="9" name="Content Placeholder 8">
            <a:extLst>
              <a:ext uri="{FF2B5EF4-FFF2-40B4-BE49-F238E27FC236}">
                <a16:creationId xmlns:a16="http://schemas.microsoft.com/office/drawing/2014/main" id="{364E718D-8C22-B335-7906-B6ED4EC48305}"/>
              </a:ext>
            </a:extLst>
          </p:cNvPr>
          <p:cNvGraphicFramePr>
            <a:graphicFrameLocks noGrp="1"/>
          </p:cNvGraphicFramePr>
          <p:nvPr>
            <p:ph sz="half" idx="1"/>
            <p:extLst>
              <p:ext uri="{D42A27DB-BD31-4B8C-83A1-F6EECF244321}">
                <p14:modId xmlns:p14="http://schemas.microsoft.com/office/powerpoint/2010/main" val="3368831363"/>
              </p:ext>
            </p:extLst>
          </p:nvPr>
        </p:nvGraphicFramePr>
        <p:xfrm>
          <a:off x="1976437" y="3048000"/>
          <a:ext cx="6862763" cy="3081528"/>
        </p:xfrm>
        <a:graphic>
          <a:graphicData uri="http://schemas.openxmlformats.org/drawingml/2006/table">
            <a:tbl>
              <a:tblPr firstRow="1" bandRow="1">
                <a:tableStyleId>{93296810-A885-4BE3-A3E7-6D5BEEA58F35}</a:tableStyleId>
              </a:tblPr>
              <a:tblGrid>
                <a:gridCol w="1676400">
                  <a:extLst>
                    <a:ext uri="{9D8B030D-6E8A-4147-A177-3AD203B41FA5}">
                      <a16:colId xmlns:a16="http://schemas.microsoft.com/office/drawing/2014/main" val="4004681891"/>
                    </a:ext>
                  </a:extLst>
                </a:gridCol>
                <a:gridCol w="5186363">
                  <a:extLst>
                    <a:ext uri="{9D8B030D-6E8A-4147-A177-3AD203B41FA5}">
                      <a16:colId xmlns:a16="http://schemas.microsoft.com/office/drawing/2014/main" val="4106716106"/>
                    </a:ext>
                  </a:extLst>
                </a:gridCol>
              </a:tblGrid>
              <a:tr h="478536">
                <a:tc>
                  <a:txBody>
                    <a:bodyPr/>
                    <a:lstStyle/>
                    <a:p>
                      <a:r>
                        <a:rPr lang="en-US" sz="2400" dirty="0"/>
                        <a:t>Acronym/</a:t>
                      </a:r>
                      <a:br>
                        <a:rPr lang="en-US" sz="2400" dirty="0"/>
                      </a:br>
                      <a:r>
                        <a:rPr lang="en-US" sz="2400" dirty="0"/>
                        <a:t>Initialism</a:t>
                      </a:r>
                    </a:p>
                  </a:txBody>
                  <a:tcPr anchor="ctr"/>
                </a:tc>
                <a:tc>
                  <a:txBody>
                    <a:bodyPr/>
                    <a:lstStyle/>
                    <a:p>
                      <a:r>
                        <a:rPr lang="en-US" sz="2400" dirty="0"/>
                        <a:t>Description</a:t>
                      </a:r>
                    </a:p>
                  </a:txBody>
                  <a:tcPr anchor="ctr"/>
                </a:tc>
                <a:extLst>
                  <a:ext uri="{0D108BD9-81ED-4DB2-BD59-A6C34878D82A}">
                    <a16:rowId xmlns:a16="http://schemas.microsoft.com/office/drawing/2014/main" val="1400191769"/>
                  </a:ext>
                </a:extLst>
              </a:tr>
              <a:tr h="478536">
                <a:tc>
                  <a:txBody>
                    <a:bodyPr/>
                    <a:lstStyle/>
                    <a:p>
                      <a:pPr algn="l"/>
                      <a:r>
                        <a:rPr lang="en-US" sz="2400" dirty="0"/>
                        <a:t>ADA</a:t>
                      </a:r>
                    </a:p>
                  </a:txBody>
                  <a:tcPr/>
                </a:tc>
                <a:tc>
                  <a:txBody>
                    <a:bodyPr/>
                    <a:lstStyle/>
                    <a:p>
                      <a:r>
                        <a:rPr lang="en-US" sz="2400" dirty="0"/>
                        <a:t>Average Daily Attendance</a:t>
                      </a:r>
                    </a:p>
                  </a:txBody>
                  <a:tcPr/>
                </a:tc>
                <a:extLst>
                  <a:ext uri="{0D108BD9-81ED-4DB2-BD59-A6C34878D82A}">
                    <a16:rowId xmlns:a16="http://schemas.microsoft.com/office/drawing/2014/main" val="3602978325"/>
                  </a:ext>
                </a:extLst>
              </a:tr>
              <a:tr h="478536">
                <a:tc>
                  <a:txBody>
                    <a:bodyPr/>
                    <a:lstStyle/>
                    <a:p>
                      <a:pPr algn="l"/>
                      <a:r>
                        <a:rPr lang="en-US" sz="2400" dirty="0"/>
                        <a:t>ASB</a:t>
                      </a:r>
                    </a:p>
                  </a:txBody>
                  <a:tcPr/>
                </a:tc>
                <a:tc>
                  <a:txBody>
                    <a:bodyPr/>
                    <a:lstStyle/>
                    <a:p>
                      <a:r>
                        <a:rPr lang="en-US" sz="2400" dirty="0"/>
                        <a:t>Associated Student Body</a:t>
                      </a:r>
                    </a:p>
                  </a:txBody>
                  <a:tcPr/>
                </a:tc>
                <a:extLst>
                  <a:ext uri="{0D108BD9-81ED-4DB2-BD59-A6C34878D82A}">
                    <a16:rowId xmlns:a16="http://schemas.microsoft.com/office/drawing/2014/main" val="1165983472"/>
                  </a:ext>
                </a:extLst>
              </a:tr>
              <a:tr h="478536">
                <a:tc>
                  <a:txBody>
                    <a:bodyPr/>
                    <a:lstStyle/>
                    <a:p>
                      <a:pPr algn="l"/>
                      <a:r>
                        <a:rPr lang="en-US" sz="2400" dirty="0"/>
                        <a:t>AVID</a:t>
                      </a:r>
                    </a:p>
                  </a:txBody>
                  <a:tcPr/>
                </a:tc>
                <a:tc>
                  <a:txBody>
                    <a:bodyPr/>
                    <a:lstStyle/>
                    <a:p>
                      <a:r>
                        <a:rPr lang="en-US" sz="2400" dirty="0"/>
                        <a:t>Advancement Via Individual Determination</a:t>
                      </a:r>
                    </a:p>
                  </a:txBody>
                  <a:tcPr/>
                </a:tc>
                <a:extLst>
                  <a:ext uri="{0D108BD9-81ED-4DB2-BD59-A6C34878D82A}">
                    <a16:rowId xmlns:a16="http://schemas.microsoft.com/office/drawing/2014/main" val="94349654"/>
                  </a:ext>
                </a:extLst>
              </a:tr>
              <a:tr h="478536">
                <a:tc>
                  <a:txBody>
                    <a:bodyPr/>
                    <a:lstStyle/>
                    <a:p>
                      <a:pPr algn="l"/>
                      <a:r>
                        <a:rPr lang="en-US" sz="2400" dirty="0"/>
                        <a:t>BPL</a:t>
                      </a:r>
                    </a:p>
                  </a:txBody>
                  <a:tcPr/>
                </a:tc>
                <a:tc>
                  <a:txBody>
                    <a:bodyPr/>
                    <a:lstStyle/>
                    <a:p>
                      <a:r>
                        <a:rPr lang="en-US" sz="2400" dirty="0"/>
                        <a:t>Big Picture Learning</a:t>
                      </a:r>
                    </a:p>
                  </a:txBody>
                  <a:tcPr/>
                </a:tc>
                <a:extLst>
                  <a:ext uri="{0D108BD9-81ED-4DB2-BD59-A6C34878D82A}">
                    <a16:rowId xmlns:a16="http://schemas.microsoft.com/office/drawing/2014/main" val="3215819329"/>
                  </a:ext>
                </a:extLst>
              </a:tr>
            </a:tbl>
          </a:graphicData>
        </a:graphic>
      </p:graphicFrame>
      <p:sp>
        <p:nvSpPr>
          <p:cNvPr id="4" name="Slide Number Placeholder 3">
            <a:extLst>
              <a:ext uri="{FF2B5EF4-FFF2-40B4-BE49-F238E27FC236}">
                <a16:creationId xmlns:a16="http://schemas.microsoft.com/office/drawing/2014/main" id="{CA3571AC-E975-58FA-0CC9-FA3D92402372}"/>
              </a:ext>
            </a:extLst>
          </p:cNvPr>
          <p:cNvSpPr>
            <a:spLocks noGrp="1"/>
          </p:cNvSpPr>
          <p:nvPr>
            <p:ph type="sldNum" sz="quarter" idx="12"/>
          </p:nvPr>
        </p:nvSpPr>
        <p:spPr/>
        <p:txBody>
          <a:bodyPr/>
          <a:lstStyle/>
          <a:p>
            <a:fld id="{1A814AAE-762C-4AC7-BD8A-A2CC080682BD}" type="slidenum">
              <a:rPr lang="en-US" smtClean="0"/>
              <a:pPr/>
              <a:t>48</a:t>
            </a:fld>
            <a:endParaRPr lang="en-US" dirty="0"/>
          </a:p>
        </p:txBody>
      </p:sp>
    </p:spTree>
    <p:extLst>
      <p:ext uri="{BB962C8B-B14F-4D97-AF65-F5344CB8AC3E}">
        <p14:creationId xmlns:p14="http://schemas.microsoft.com/office/powerpoint/2010/main" val="37276858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1298A-2228-5541-EE14-990D67343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D097FD-3281-F17B-2D45-9AD65DF7F456}"/>
              </a:ext>
            </a:extLst>
          </p:cNvPr>
          <p:cNvSpPr>
            <a:spLocks noGrp="1"/>
          </p:cNvSpPr>
          <p:nvPr>
            <p:ph type="title"/>
          </p:nvPr>
        </p:nvSpPr>
        <p:spPr>
          <a:xfrm>
            <a:off x="1828799" y="0"/>
            <a:ext cx="7240657" cy="1143000"/>
          </a:xfrm>
        </p:spPr>
        <p:txBody>
          <a:bodyPr>
            <a:noAutofit/>
          </a:bodyPr>
          <a:lstStyle/>
          <a:p>
            <a:r>
              <a:rPr lang="en-US" dirty="0"/>
              <a:t>Assembling the Application</a:t>
            </a:r>
          </a:p>
        </p:txBody>
      </p:sp>
      <p:sp>
        <p:nvSpPr>
          <p:cNvPr id="3" name="Content Placeholder 2">
            <a:extLst>
              <a:ext uri="{FF2B5EF4-FFF2-40B4-BE49-F238E27FC236}">
                <a16:creationId xmlns:a16="http://schemas.microsoft.com/office/drawing/2014/main" id="{CFD61744-A04E-B99E-9FD5-D89567D43FBE}"/>
              </a:ext>
            </a:extLst>
          </p:cNvPr>
          <p:cNvSpPr>
            <a:spLocks noGrp="1"/>
          </p:cNvSpPr>
          <p:nvPr>
            <p:ph idx="1"/>
          </p:nvPr>
        </p:nvSpPr>
        <p:spPr>
          <a:xfrm>
            <a:off x="1905000" y="914400"/>
            <a:ext cx="7086600" cy="5943600"/>
          </a:xfrm>
        </p:spPr>
        <p:txBody>
          <a:bodyPr>
            <a:noAutofit/>
          </a:bodyPr>
          <a:lstStyle/>
          <a:p>
            <a:pPr marL="0" indent="0">
              <a:spcBef>
                <a:spcPts val="0"/>
              </a:spcBef>
              <a:spcAft>
                <a:spcPts val="1200"/>
              </a:spcAft>
              <a:buSzPct val="100000"/>
              <a:buNone/>
            </a:pPr>
            <a:r>
              <a:rPr lang="en-US" sz="2400" dirty="0"/>
              <a:t>The completed application is to be submitted as a </a:t>
            </a:r>
            <a:r>
              <a:rPr lang="en-US" sz="2400" b="1" dirty="0"/>
              <a:t>single PDF</a:t>
            </a:r>
            <a:r>
              <a:rPr lang="en-US" sz="2400" dirty="0"/>
              <a:t>. Each of the items listed below must be included for the application to be considered complete and must be assembled in the order listed below.</a:t>
            </a:r>
          </a:p>
          <a:p>
            <a:pPr marL="457200" indent="-457200">
              <a:lnSpc>
                <a:spcPct val="90000"/>
              </a:lnSpc>
              <a:spcBef>
                <a:spcPts val="576"/>
              </a:spcBef>
              <a:spcAft>
                <a:spcPts val="600"/>
              </a:spcAft>
              <a:buSzPct val="100000"/>
              <a:buFont typeface="+mj-lt"/>
              <a:buAutoNum type="arabicPeriod"/>
            </a:pPr>
            <a:r>
              <a:rPr lang="en-US" sz="2400" dirty="0"/>
              <a:t>Application Cover Sheet (Attachment A)</a:t>
            </a:r>
          </a:p>
          <a:p>
            <a:pPr marL="457200" indent="-457200">
              <a:lnSpc>
                <a:spcPct val="90000"/>
              </a:lnSpc>
              <a:spcBef>
                <a:spcPts val="576"/>
              </a:spcBef>
              <a:spcAft>
                <a:spcPts val="600"/>
              </a:spcAft>
              <a:buSzPct val="100000"/>
              <a:buFont typeface="+mj-lt"/>
              <a:buAutoNum type="arabicPeriod"/>
            </a:pPr>
            <a:r>
              <a:rPr lang="en-US" sz="2400" dirty="0"/>
              <a:t>School Information Sheet (Attachment B)</a:t>
            </a:r>
          </a:p>
          <a:p>
            <a:pPr marL="457200" indent="-457200">
              <a:lnSpc>
                <a:spcPct val="90000"/>
              </a:lnSpc>
              <a:spcBef>
                <a:spcPts val="576"/>
              </a:spcBef>
              <a:spcAft>
                <a:spcPts val="600"/>
              </a:spcAft>
              <a:buSzPct val="100000"/>
              <a:buFont typeface="+mj-lt"/>
              <a:buAutoNum type="arabicPeriod"/>
            </a:pPr>
            <a:r>
              <a:rPr lang="en-US" sz="2400" dirty="0"/>
              <a:t>Certification Form for Applicant School and District (Attachment C)</a:t>
            </a:r>
          </a:p>
          <a:p>
            <a:pPr marL="457200" indent="-457200">
              <a:lnSpc>
                <a:spcPct val="90000"/>
              </a:lnSpc>
              <a:spcBef>
                <a:spcPts val="576"/>
              </a:spcBef>
              <a:spcAft>
                <a:spcPts val="600"/>
              </a:spcAft>
              <a:buSzPct val="100000"/>
              <a:buFont typeface="+mj-lt"/>
              <a:buAutoNum type="arabicPeriod"/>
            </a:pPr>
            <a:r>
              <a:rPr lang="en-US" sz="2400" dirty="0"/>
              <a:t>Glossary</a:t>
            </a:r>
          </a:p>
          <a:p>
            <a:pPr marL="457200" indent="-457200">
              <a:lnSpc>
                <a:spcPct val="90000"/>
              </a:lnSpc>
              <a:spcBef>
                <a:spcPts val="576"/>
              </a:spcBef>
              <a:spcAft>
                <a:spcPts val="600"/>
              </a:spcAft>
              <a:buSzPct val="100000"/>
              <a:buFont typeface="+mj-lt"/>
              <a:buAutoNum type="arabicPeriod"/>
            </a:pPr>
            <a:r>
              <a:rPr lang="en-US" sz="2400" dirty="0"/>
              <a:t>Narrative Statements (5 statements) </a:t>
            </a:r>
          </a:p>
          <a:p>
            <a:pPr marL="457200" indent="-457200">
              <a:lnSpc>
                <a:spcPct val="90000"/>
              </a:lnSpc>
              <a:spcBef>
                <a:spcPts val="576"/>
              </a:spcBef>
              <a:spcAft>
                <a:spcPts val="600"/>
              </a:spcAft>
              <a:buSzPct val="100000"/>
              <a:buFont typeface="+mj-lt"/>
              <a:buAutoNum type="arabicPeriod" startAt="5"/>
            </a:pPr>
            <a:r>
              <a:rPr lang="en-US" sz="2400" dirty="0"/>
              <a:t>WASC Award Letter (including extension letter, if applicable); only required if the school is accredited</a:t>
            </a:r>
          </a:p>
          <a:p>
            <a:pPr marL="457200" indent="-457200">
              <a:lnSpc>
                <a:spcPct val="90000"/>
              </a:lnSpc>
              <a:spcBef>
                <a:spcPts val="576"/>
              </a:spcBef>
              <a:spcAft>
                <a:spcPts val="1200"/>
              </a:spcAft>
              <a:buSzPct val="100000"/>
              <a:buFont typeface="+mj-lt"/>
              <a:buAutoNum type="arabicPeriod"/>
            </a:pPr>
            <a:endParaRPr lang="en-US" sz="2400" dirty="0"/>
          </a:p>
          <a:p>
            <a:pPr marL="0" indent="0">
              <a:spcAft>
                <a:spcPts val="600"/>
              </a:spcAft>
              <a:buSzPct val="100000"/>
              <a:buNone/>
            </a:pPr>
            <a:endParaRPr lang="en-US" sz="2400" dirty="0"/>
          </a:p>
        </p:txBody>
      </p:sp>
      <p:sp>
        <p:nvSpPr>
          <p:cNvPr id="4" name="Slide Number Placeholder 3">
            <a:extLst>
              <a:ext uri="{FF2B5EF4-FFF2-40B4-BE49-F238E27FC236}">
                <a16:creationId xmlns:a16="http://schemas.microsoft.com/office/drawing/2014/main" id="{AA0AEB1B-FA54-E990-C1BA-9776E2034AD4}"/>
              </a:ext>
            </a:extLst>
          </p:cNvPr>
          <p:cNvSpPr>
            <a:spLocks noGrp="1"/>
          </p:cNvSpPr>
          <p:nvPr>
            <p:ph type="sldNum" sz="quarter" idx="12"/>
          </p:nvPr>
        </p:nvSpPr>
        <p:spPr/>
        <p:txBody>
          <a:bodyPr/>
          <a:lstStyle/>
          <a:p>
            <a:fld id="{1A814AAE-762C-4AC7-BD8A-A2CC080682BD}" type="slidenum">
              <a:rPr lang="en-US" smtClean="0"/>
              <a:pPr/>
              <a:t>49</a:t>
            </a:fld>
            <a:endParaRPr lang="en-US" dirty="0"/>
          </a:p>
        </p:txBody>
      </p:sp>
    </p:spTree>
    <p:extLst>
      <p:ext uri="{BB962C8B-B14F-4D97-AF65-F5344CB8AC3E}">
        <p14:creationId xmlns:p14="http://schemas.microsoft.com/office/powerpoint/2010/main" val="3453482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87658-3AF8-06A0-91F3-46DB4C5D8A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0A92B-3361-80A5-5488-39CDCFBD32D1}"/>
              </a:ext>
            </a:extLst>
          </p:cNvPr>
          <p:cNvSpPr>
            <a:spLocks noGrp="1"/>
          </p:cNvSpPr>
          <p:nvPr>
            <p:ph type="title"/>
          </p:nvPr>
        </p:nvSpPr>
        <p:spPr>
          <a:xfrm>
            <a:off x="1905000" y="304800"/>
            <a:ext cx="6858000" cy="1143000"/>
          </a:xfrm>
        </p:spPr>
        <p:txBody>
          <a:bodyPr/>
          <a:lstStyle/>
          <a:p>
            <a:r>
              <a:rPr lang="en-US" dirty="0"/>
              <a:t>Background (2)</a:t>
            </a:r>
          </a:p>
        </p:txBody>
      </p:sp>
      <p:sp>
        <p:nvSpPr>
          <p:cNvPr id="3" name="Content Placeholder 2">
            <a:extLst>
              <a:ext uri="{FF2B5EF4-FFF2-40B4-BE49-F238E27FC236}">
                <a16:creationId xmlns:a16="http://schemas.microsoft.com/office/drawing/2014/main" id="{075CF17B-F5ED-49CB-9CC3-5F4D91DC7283}"/>
              </a:ext>
            </a:extLst>
          </p:cNvPr>
          <p:cNvSpPr>
            <a:spLocks noGrp="1"/>
          </p:cNvSpPr>
          <p:nvPr>
            <p:ph idx="1"/>
          </p:nvPr>
        </p:nvSpPr>
        <p:spPr>
          <a:xfrm>
            <a:off x="1905000" y="1600200"/>
            <a:ext cx="6705600" cy="3646593"/>
          </a:xfrm>
        </p:spPr>
        <p:txBody>
          <a:bodyPr>
            <a:noAutofit/>
          </a:bodyPr>
          <a:lstStyle/>
          <a:p>
            <a:pPr>
              <a:lnSpc>
                <a:spcPct val="90000"/>
              </a:lnSpc>
              <a:spcAft>
                <a:spcPts val="1200"/>
              </a:spcAft>
              <a:buFont typeface="Arial" panose="020B0604020202020204" pitchFamily="34" charset="0"/>
              <a:buChar char="•"/>
            </a:pPr>
            <a:r>
              <a:rPr lang="en-US" sz="2400" dirty="0"/>
              <a:t>The proposed application for the MCDS Recognition Program originally emerged at the end of July 2023.</a:t>
            </a:r>
          </a:p>
          <a:p>
            <a:pPr>
              <a:lnSpc>
                <a:spcPct val="90000"/>
              </a:lnSpc>
              <a:spcAft>
                <a:spcPts val="1200"/>
              </a:spcAft>
              <a:buFont typeface="Arial" panose="020B0604020202020204" pitchFamily="34" charset="0"/>
              <a:buChar char="•"/>
            </a:pPr>
            <a:r>
              <a:rPr lang="en-US" sz="2400" dirty="0"/>
              <a:t>The MCHS application was simplified and patterned after the MCDS application for the 2024–25 program year.</a:t>
            </a:r>
          </a:p>
          <a:p>
            <a:pPr>
              <a:lnSpc>
                <a:spcPct val="90000"/>
              </a:lnSpc>
              <a:spcAft>
                <a:spcPts val="1200"/>
              </a:spcAft>
              <a:buFont typeface="Arial" panose="020B0604020202020204" pitchFamily="34" charset="0"/>
              <a:buChar char="•"/>
            </a:pPr>
            <a:r>
              <a:rPr lang="en-US" sz="2400" dirty="0"/>
              <a:t>Both applications have been streamlined for the 2026–27 program year.</a:t>
            </a:r>
          </a:p>
        </p:txBody>
      </p:sp>
      <p:sp>
        <p:nvSpPr>
          <p:cNvPr id="4" name="Slide Number Placeholder 3">
            <a:extLst>
              <a:ext uri="{FF2B5EF4-FFF2-40B4-BE49-F238E27FC236}">
                <a16:creationId xmlns:a16="http://schemas.microsoft.com/office/drawing/2014/main" id="{678D2C00-FDA0-B8B8-F92D-56F9F416045E}"/>
              </a:ext>
            </a:extLst>
          </p:cNvPr>
          <p:cNvSpPr>
            <a:spLocks noGrp="1"/>
          </p:cNvSpPr>
          <p:nvPr>
            <p:ph type="sldNum" sz="quarter" idx="12"/>
          </p:nvPr>
        </p:nvSpPr>
        <p:spPr/>
        <p:txBody>
          <a:bodyPr/>
          <a:lstStyle/>
          <a:p>
            <a:fld id="{1A814AAE-762C-4AC7-BD8A-A2CC080682BD}" type="slidenum">
              <a:rPr lang="en-US" smtClean="0"/>
              <a:pPr/>
              <a:t>5</a:t>
            </a:fld>
            <a:endParaRPr lang="en-US" dirty="0"/>
          </a:p>
        </p:txBody>
      </p:sp>
    </p:spTree>
    <p:extLst>
      <p:ext uri="{BB962C8B-B14F-4D97-AF65-F5344CB8AC3E}">
        <p14:creationId xmlns:p14="http://schemas.microsoft.com/office/powerpoint/2010/main" val="20905282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1A5DF-116C-E81D-AA8B-4742035E7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D88B31-ED2B-E00D-023F-94F2C3B9A2FE}"/>
              </a:ext>
            </a:extLst>
          </p:cNvPr>
          <p:cNvSpPr>
            <a:spLocks noGrp="1"/>
          </p:cNvSpPr>
          <p:nvPr>
            <p:ph type="title"/>
          </p:nvPr>
        </p:nvSpPr>
        <p:spPr>
          <a:xfrm>
            <a:off x="1905000" y="381000"/>
            <a:ext cx="6934200" cy="762000"/>
          </a:xfrm>
        </p:spPr>
        <p:txBody>
          <a:bodyPr>
            <a:noAutofit/>
          </a:bodyPr>
          <a:lstStyle/>
          <a:p>
            <a:r>
              <a:rPr lang="en-US" sz="4000" dirty="0"/>
              <a:t>Submitting the Application (1)</a:t>
            </a:r>
          </a:p>
        </p:txBody>
      </p:sp>
      <p:sp>
        <p:nvSpPr>
          <p:cNvPr id="3" name="Content Placeholder 2">
            <a:extLst>
              <a:ext uri="{FF2B5EF4-FFF2-40B4-BE49-F238E27FC236}">
                <a16:creationId xmlns:a16="http://schemas.microsoft.com/office/drawing/2014/main" id="{EA2FF484-E9B9-09EA-0E46-1D1635E1565B}"/>
              </a:ext>
            </a:extLst>
          </p:cNvPr>
          <p:cNvSpPr>
            <a:spLocks noGrp="1"/>
          </p:cNvSpPr>
          <p:nvPr>
            <p:ph idx="1"/>
          </p:nvPr>
        </p:nvSpPr>
        <p:spPr>
          <a:xfrm>
            <a:off x="1905000" y="1143000"/>
            <a:ext cx="7010400" cy="5867400"/>
          </a:xfrm>
        </p:spPr>
        <p:txBody>
          <a:bodyPr>
            <a:noAutofit/>
          </a:bodyPr>
          <a:lstStyle/>
          <a:p>
            <a:pPr>
              <a:lnSpc>
                <a:spcPct val="90000"/>
              </a:lnSpc>
              <a:spcBef>
                <a:spcPts val="576"/>
              </a:spcBef>
              <a:spcAft>
                <a:spcPts val="1200"/>
              </a:spcAft>
              <a:buSzPct val="100000"/>
            </a:pPr>
            <a:r>
              <a:rPr lang="en-US" sz="2400" dirty="0"/>
              <a:t>Applications must be uploaded into the exFiles File Transfer System as a single PDF by 4 p.m. on </a:t>
            </a:r>
            <a:r>
              <a:rPr lang="en-US" sz="2400" b="1" dirty="0"/>
              <a:t>Wednesday, July 15, 2026</a:t>
            </a:r>
            <a:r>
              <a:rPr lang="en-US" sz="2400" dirty="0"/>
              <a:t>. If this presents a challenge, please reach out to discuss possible accommodations.</a:t>
            </a:r>
          </a:p>
          <a:p>
            <a:pPr>
              <a:lnSpc>
                <a:spcPct val="90000"/>
              </a:lnSpc>
              <a:spcBef>
                <a:spcPts val="576"/>
              </a:spcBef>
              <a:spcAft>
                <a:spcPts val="1200"/>
              </a:spcAft>
              <a:buSzPct val="100000"/>
            </a:pPr>
            <a:r>
              <a:rPr lang="en-US" sz="2400" dirty="0"/>
              <a:t>You must contact the CDE High School Innovations and Initiatives Office (HSIIO) by email to </a:t>
            </a:r>
            <a:r>
              <a:rPr lang="en-US" sz="2400" b="1" dirty="0"/>
              <a:t>request the Project URL, Project Code, and Password </a:t>
            </a:r>
            <a:r>
              <a:rPr lang="en-US" sz="2400" dirty="0"/>
              <a:t>needed to upload your application. This may be done any time prior to the day before the application deadline.</a:t>
            </a:r>
          </a:p>
          <a:p>
            <a:pPr lvl="1">
              <a:lnSpc>
                <a:spcPct val="90000"/>
              </a:lnSpc>
              <a:spcBef>
                <a:spcPts val="576"/>
              </a:spcBef>
              <a:spcAft>
                <a:spcPts val="0"/>
              </a:spcAft>
              <a:buSzPct val="100000"/>
              <a:buFont typeface="Courier New" panose="02070309020205020404" pitchFamily="49" charset="0"/>
              <a:buChar char="o"/>
            </a:pPr>
            <a:r>
              <a:rPr lang="en-US" sz="2400" dirty="0">
                <a:hlinkClick r:id="rId2"/>
              </a:rPr>
              <a:t>CommunityDaySch@cde.ca.gov</a:t>
            </a:r>
            <a:endParaRPr lang="en-US" sz="2400" dirty="0"/>
          </a:p>
          <a:p>
            <a:pPr lvl="1">
              <a:lnSpc>
                <a:spcPct val="90000"/>
              </a:lnSpc>
              <a:spcBef>
                <a:spcPts val="576"/>
              </a:spcBef>
              <a:spcAft>
                <a:spcPts val="1200"/>
              </a:spcAft>
              <a:buSzPct val="100000"/>
              <a:buFont typeface="Courier New" panose="02070309020205020404" pitchFamily="49" charset="0"/>
              <a:buChar char="o"/>
            </a:pPr>
            <a:r>
              <a:rPr lang="en-US" sz="2400" dirty="0">
                <a:hlinkClick r:id="rId3"/>
              </a:rPr>
              <a:t>ContinuationEduc@cde.ca.gov</a:t>
            </a:r>
            <a:r>
              <a:rPr lang="en-US" sz="2400" dirty="0"/>
              <a:t> </a:t>
            </a:r>
          </a:p>
        </p:txBody>
      </p:sp>
      <p:sp>
        <p:nvSpPr>
          <p:cNvPr id="4" name="Slide Number Placeholder 3">
            <a:extLst>
              <a:ext uri="{FF2B5EF4-FFF2-40B4-BE49-F238E27FC236}">
                <a16:creationId xmlns:a16="http://schemas.microsoft.com/office/drawing/2014/main" id="{B2E7BFA1-C939-1CC0-1DB4-4CEC0E93FAB0}"/>
              </a:ext>
            </a:extLst>
          </p:cNvPr>
          <p:cNvSpPr>
            <a:spLocks noGrp="1"/>
          </p:cNvSpPr>
          <p:nvPr>
            <p:ph type="sldNum" sz="quarter" idx="12"/>
          </p:nvPr>
        </p:nvSpPr>
        <p:spPr/>
        <p:txBody>
          <a:bodyPr/>
          <a:lstStyle/>
          <a:p>
            <a:fld id="{1A814AAE-762C-4AC7-BD8A-A2CC080682BD}" type="slidenum">
              <a:rPr lang="en-US" smtClean="0"/>
              <a:pPr/>
              <a:t>50</a:t>
            </a:fld>
            <a:endParaRPr lang="en-US" dirty="0"/>
          </a:p>
        </p:txBody>
      </p:sp>
    </p:spTree>
    <p:extLst>
      <p:ext uri="{BB962C8B-B14F-4D97-AF65-F5344CB8AC3E}">
        <p14:creationId xmlns:p14="http://schemas.microsoft.com/office/powerpoint/2010/main" val="18550712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DFE18-E3B1-4287-1134-CE8D15816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35CF9F-BAC8-F137-13DE-563DC5F9CE14}"/>
              </a:ext>
            </a:extLst>
          </p:cNvPr>
          <p:cNvSpPr>
            <a:spLocks noGrp="1"/>
          </p:cNvSpPr>
          <p:nvPr>
            <p:ph type="title"/>
          </p:nvPr>
        </p:nvSpPr>
        <p:spPr>
          <a:xfrm>
            <a:off x="1905000" y="381000"/>
            <a:ext cx="6934200" cy="762000"/>
          </a:xfrm>
        </p:spPr>
        <p:txBody>
          <a:bodyPr>
            <a:noAutofit/>
          </a:bodyPr>
          <a:lstStyle/>
          <a:p>
            <a:r>
              <a:rPr lang="en-US" sz="4000" dirty="0"/>
              <a:t>Submitting the Application (2)</a:t>
            </a:r>
          </a:p>
        </p:txBody>
      </p:sp>
      <p:sp>
        <p:nvSpPr>
          <p:cNvPr id="3" name="Content Placeholder 2">
            <a:extLst>
              <a:ext uri="{FF2B5EF4-FFF2-40B4-BE49-F238E27FC236}">
                <a16:creationId xmlns:a16="http://schemas.microsoft.com/office/drawing/2014/main" id="{2537F32D-A07B-B782-4D4B-32EB0A378A72}"/>
              </a:ext>
            </a:extLst>
          </p:cNvPr>
          <p:cNvSpPr>
            <a:spLocks noGrp="1"/>
          </p:cNvSpPr>
          <p:nvPr>
            <p:ph idx="1"/>
          </p:nvPr>
        </p:nvSpPr>
        <p:spPr>
          <a:xfrm>
            <a:off x="1905000" y="1143000"/>
            <a:ext cx="7010400" cy="5867400"/>
          </a:xfrm>
        </p:spPr>
        <p:txBody>
          <a:bodyPr>
            <a:noAutofit/>
          </a:bodyPr>
          <a:lstStyle/>
          <a:p>
            <a:pPr>
              <a:lnSpc>
                <a:spcPct val="90000"/>
              </a:lnSpc>
              <a:spcBef>
                <a:spcPts val="576"/>
              </a:spcBef>
              <a:spcAft>
                <a:spcPts val="1200"/>
              </a:spcAft>
              <a:buSzPct val="100000"/>
            </a:pPr>
            <a:r>
              <a:rPr lang="en-US" sz="2400" dirty="0"/>
              <a:t>Instructions for naming your PDF document and uploading your PDF document to the exFiles File Transfer can be found in each application. (See Appendix 2.)</a:t>
            </a:r>
          </a:p>
        </p:txBody>
      </p:sp>
      <p:sp>
        <p:nvSpPr>
          <p:cNvPr id="4" name="Slide Number Placeholder 3">
            <a:extLst>
              <a:ext uri="{FF2B5EF4-FFF2-40B4-BE49-F238E27FC236}">
                <a16:creationId xmlns:a16="http://schemas.microsoft.com/office/drawing/2014/main" id="{510C14BD-4ED3-C32D-9F36-AE54077D22ED}"/>
              </a:ext>
            </a:extLst>
          </p:cNvPr>
          <p:cNvSpPr>
            <a:spLocks noGrp="1"/>
          </p:cNvSpPr>
          <p:nvPr>
            <p:ph type="sldNum" sz="quarter" idx="12"/>
          </p:nvPr>
        </p:nvSpPr>
        <p:spPr/>
        <p:txBody>
          <a:bodyPr/>
          <a:lstStyle/>
          <a:p>
            <a:fld id="{1A814AAE-762C-4AC7-BD8A-A2CC080682BD}" type="slidenum">
              <a:rPr lang="en-US" smtClean="0"/>
              <a:pPr/>
              <a:t>51</a:t>
            </a:fld>
            <a:endParaRPr lang="en-US" dirty="0"/>
          </a:p>
        </p:txBody>
      </p:sp>
    </p:spTree>
    <p:extLst>
      <p:ext uri="{BB962C8B-B14F-4D97-AF65-F5344CB8AC3E}">
        <p14:creationId xmlns:p14="http://schemas.microsoft.com/office/powerpoint/2010/main" val="39300100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22B66-9298-B8E1-15FA-35A8B98F8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BBA9C-A6D5-5B78-6880-7C17F674B1F6}"/>
              </a:ext>
            </a:extLst>
          </p:cNvPr>
          <p:cNvSpPr>
            <a:spLocks noGrp="1"/>
          </p:cNvSpPr>
          <p:nvPr>
            <p:ph type="title"/>
          </p:nvPr>
        </p:nvSpPr>
        <p:spPr>
          <a:xfrm>
            <a:off x="1905000" y="228600"/>
            <a:ext cx="6858000" cy="1143000"/>
          </a:xfrm>
        </p:spPr>
        <p:txBody>
          <a:bodyPr>
            <a:noAutofit/>
          </a:bodyPr>
          <a:lstStyle/>
          <a:p>
            <a:r>
              <a:rPr lang="en-US" dirty="0"/>
              <a:t>Evaluation Process (1)</a:t>
            </a:r>
          </a:p>
        </p:txBody>
      </p:sp>
      <p:sp>
        <p:nvSpPr>
          <p:cNvPr id="3" name="Content Placeholder 2">
            <a:extLst>
              <a:ext uri="{FF2B5EF4-FFF2-40B4-BE49-F238E27FC236}">
                <a16:creationId xmlns:a16="http://schemas.microsoft.com/office/drawing/2014/main" id="{A723B349-3265-3D21-EC1F-F708117C0A09}"/>
              </a:ext>
            </a:extLst>
          </p:cNvPr>
          <p:cNvSpPr>
            <a:spLocks noGrp="1"/>
          </p:cNvSpPr>
          <p:nvPr>
            <p:ph idx="1"/>
          </p:nvPr>
        </p:nvSpPr>
        <p:spPr>
          <a:xfrm>
            <a:off x="1905000" y="1371600"/>
            <a:ext cx="6934200" cy="5014748"/>
          </a:xfrm>
        </p:spPr>
        <p:txBody>
          <a:bodyPr>
            <a:noAutofit/>
          </a:bodyPr>
          <a:lstStyle/>
          <a:p>
            <a:pPr marL="0" indent="0">
              <a:spcBef>
                <a:spcPts val="0"/>
              </a:spcBef>
              <a:spcAft>
                <a:spcPts val="1200"/>
              </a:spcAft>
              <a:buSzPct val="100000"/>
              <a:buNone/>
            </a:pPr>
            <a:r>
              <a:rPr lang="en-US" sz="2400" b="1" dirty="0"/>
              <a:t>Step 1: Application Screening</a:t>
            </a:r>
          </a:p>
          <a:p>
            <a:pPr>
              <a:lnSpc>
                <a:spcPct val="90000"/>
              </a:lnSpc>
              <a:spcBef>
                <a:spcPts val="300"/>
              </a:spcBef>
              <a:spcAft>
                <a:spcPts val="1200"/>
              </a:spcAft>
              <a:buSzPct val="100000"/>
            </a:pPr>
            <a:r>
              <a:rPr lang="en-US" sz="2400" dirty="0"/>
              <a:t>Each application received by the application deadline, 4 p.m. on July 15, 2026, will be downloaded and screened by CDE staff to ensure it meets the minimum eligibility criteria.</a:t>
            </a:r>
          </a:p>
          <a:p>
            <a:pPr marL="0" indent="0">
              <a:spcBef>
                <a:spcPts val="0"/>
              </a:spcBef>
              <a:spcAft>
                <a:spcPts val="1200"/>
              </a:spcAft>
              <a:buSzPct val="100000"/>
              <a:buNone/>
            </a:pPr>
            <a:r>
              <a:rPr lang="en-US" sz="2400" b="1" dirty="0"/>
              <a:t>Step 2: Application Review</a:t>
            </a:r>
          </a:p>
          <a:p>
            <a:pPr>
              <a:lnSpc>
                <a:spcPct val="90000"/>
              </a:lnSpc>
              <a:spcBef>
                <a:spcPts val="300"/>
              </a:spcBef>
              <a:spcAft>
                <a:spcPts val="1200"/>
              </a:spcAft>
              <a:buSzPct val="100000"/>
            </a:pPr>
            <a:r>
              <a:rPr lang="en-US" sz="2400" dirty="0"/>
              <a:t>Applications that pass the screening process will be reviewed and rated using the Scoring Rubric.</a:t>
            </a:r>
          </a:p>
          <a:p>
            <a:pPr>
              <a:lnSpc>
                <a:spcPct val="90000"/>
              </a:lnSpc>
              <a:spcBef>
                <a:spcPts val="300"/>
              </a:spcBef>
              <a:spcAft>
                <a:spcPts val="1200"/>
              </a:spcAft>
              <a:buSzPct val="100000"/>
            </a:pPr>
            <a:r>
              <a:rPr lang="en-US" sz="2400" dirty="0"/>
              <a:t>The application review process will occur during the months of September and October 2026.</a:t>
            </a:r>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722B142E-150C-4364-E35C-BFF2C5BB8164}"/>
              </a:ext>
            </a:extLst>
          </p:cNvPr>
          <p:cNvSpPr>
            <a:spLocks noGrp="1"/>
          </p:cNvSpPr>
          <p:nvPr>
            <p:ph type="sldNum" sz="quarter" idx="12"/>
          </p:nvPr>
        </p:nvSpPr>
        <p:spPr/>
        <p:txBody>
          <a:bodyPr/>
          <a:lstStyle/>
          <a:p>
            <a:fld id="{1A814AAE-762C-4AC7-BD8A-A2CC080682BD}" type="slidenum">
              <a:rPr lang="en-US" smtClean="0"/>
              <a:pPr/>
              <a:t>52</a:t>
            </a:fld>
            <a:endParaRPr lang="en-US" dirty="0"/>
          </a:p>
        </p:txBody>
      </p:sp>
    </p:spTree>
    <p:extLst>
      <p:ext uri="{BB962C8B-B14F-4D97-AF65-F5344CB8AC3E}">
        <p14:creationId xmlns:p14="http://schemas.microsoft.com/office/powerpoint/2010/main" val="140212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91AF5-74E2-13E6-1D9A-BECA38844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B9332-A97C-58EC-D6D3-115958C80873}"/>
              </a:ext>
            </a:extLst>
          </p:cNvPr>
          <p:cNvSpPr>
            <a:spLocks noGrp="1"/>
          </p:cNvSpPr>
          <p:nvPr>
            <p:ph type="title"/>
          </p:nvPr>
        </p:nvSpPr>
        <p:spPr>
          <a:xfrm>
            <a:off x="1909763" y="228600"/>
            <a:ext cx="6786563" cy="1143000"/>
          </a:xfrm>
        </p:spPr>
        <p:txBody>
          <a:bodyPr>
            <a:noAutofit/>
          </a:bodyPr>
          <a:lstStyle/>
          <a:p>
            <a:r>
              <a:rPr lang="en-US" dirty="0"/>
              <a:t>Evaluation Process (2)</a:t>
            </a:r>
          </a:p>
        </p:txBody>
      </p:sp>
      <p:sp>
        <p:nvSpPr>
          <p:cNvPr id="3" name="Content Placeholder 2">
            <a:extLst>
              <a:ext uri="{FF2B5EF4-FFF2-40B4-BE49-F238E27FC236}">
                <a16:creationId xmlns:a16="http://schemas.microsoft.com/office/drawing/2014/main" id="{228E3F01-10FA-A546-80A1-02C21FE052E6}"/>
              </a:ext>
            </a:extLst>
          </p:cNvPr>
          <p:cNvSpPr>
            <a:spLocks noGrp="1"/>
          </p:cNvSpPr>
          <p:nvPr>
            <p:ph idx="1"/>
          </p:nvPr>
        </p:nvSpPr>
        <p:spPr>
          <a:xfrm>
            <a:off x="1905000" y="1371600"/>
            <a:ext cx="6938963" cy="4114800"/>
          </a:xfrm>
        </p:spPr>
        <p:txBody>
          <a:bodyPr>
            <a:noAutofit/>
          </a:bodyPr>
          <a:lstStyle/>
          <a:p>
            <a:pPr marL="0" indent="0">
              <a:spcBef>
                <a:spcPts val="0"/>
              </a:spcBef>
              <a:spcAft>
                <a:spcPts val="1200"/>
              </a:spcAft>
              <a:buSzPct val="100000"/>
              <a:buNone/>
            </a:pPr>
            <a:r>
              <a:rPr lang="en-US" sz="2400" b="1" dirty="0"/>
              <a:t>Step 2: Application Review (continued)</a:t>
            </a:r>
          </a:p>
          <a:p>
            <a:pPr>
              <a:lnSpc>
                <a:spcPct val="90000"/>
              </a:lnSpc>
              <a:spcBef>
                <a:spcPts val="0"/>
              </a:spcBef>
              <a:spcAft>
                <a:spcPts val="1200"/>
              </a:spcAft>
              <a:buSzPct val="100000"/>
            </a:pPr>
            <a:r>
              <a:rPr lang="en-US" sz="2400" dirty="0"/>
              <a:t>Each application will be read and scored by a minimum of two readers, recruited by the CCEA Plus based on their extensive field experience. Applications will be randomly assigned to two readers, taking into consideration any conflicts of interest. The two scores are averaged to determine the final initial score.</a:t>
            </a:r>
          </a:p>
          <a:p>
            <a:pPr>
              <a:lnSpc>
                <a:spcPct val="90000"/>
              </a:lnSpc>
              <a:spcBef>
                <a:spcPts val="0"/>
              </a:spcBef>
              <a:spcAft>
                <a:spcPts val="1200"/>
              </a:spcAft>
              <a:buSzPct val="100000"/>
            </a:pPr>
            <a:endParaRPr lang="en-US" sz="2400" dirty="0"/>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0A71DB68-14EE-76DD-B692-AA32AC0040EA}"/>
              </a:ext>
            </a:extLst>
          </p:cNvPr>
          <p:cNvSpPr>
            <a:spLocks noGrp="1"/>
          </p:cNvSpPr>
          <p:nvPr>
            <p:ph type="sldNum" sz="quarter" idx="12"/>
          </p:nvPr>
        </p:nvSpPr>
        <p:spPr/>
        <p:txBody>
          <a:bodyPr/>
          <a:lstStyle/>
          <a:p>
            <a:fld id="{1A814AAE-762C-4AC7-BD8A-A2CC080682BD}" type="slidenum">
              <a:rPr lang="en-US" smtClean="0"/>
              <a:pPr/>
              <a:t>53</a:t>
            </a:fld>
            <a:endParaRPr lang="en-US" dirty="0"/>
          </a:p>
        </p:txBody>
      </p:sp>
    </p:spTree>
    <p:extLst>
      <p:ext uri="{BB962C8B-B14F-4D97-AF65-F5344CB8AC3E}">
        <p14:creationId xmlns:p14="http://schemas.microsoft.com/office/powerpoint/2010/main" val="71717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95519-F265-4564-4593-DFE0F5B37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1C9B9-F6C6-5920-FC49-6619F8A4CDC9}"/>
              </a:ext>
            </a:extLst>
          </p:cNvPr>
          <p:cNvSpPr>
            <a:spLocks noGrp="1"/>
          </p:cNvSpPr>
          <p:nvPr>
            <p:ph type="title"/>
          </p:nvPr>
        </p:nvSpPr>
        <p:spPr>
          <a:xfrm>
            <a:off x="1829208" y="228600"/>
            <a:ext cx="7007370" cy="1143000"/>
          </a:xfrm>
        </p:spPr>
        <p:txBody>
          <a:bodyPr>
            <a:noAutofit/>
          </a:bodyPr>
          <a:lstStyle/>
          <a:p>
            <a:r>
              <a:rPr lang="en-US" dirty="0"/>
              <a:t>Evaluation Process (3)</a:t>
            </a:r>
          </a:p>
        </p:txBody>
      </p:sp>
      <p:sp>
        <p:nvSpPr>
          <p:cNvPr id="3" name="Content Placeholder 2">
            <a:extLst>
              <a:ext uri="{FF2B5EF4-FFF2-40B4-BE49-F238E27FC236}">
                <a16:creationId xmlns:a16="http://schemas.microsoft.com/office/drawing/2014/main" id="{40C189FD-2FFA-CD90-5B62-D8956F0D6CF1}"/>
              </a:ext>
            </a:extLst>
          </p:cNvPr>
          <p:cNvSpPr>
            <a:spLocks noGrp="1"/>
          </p:cNvSpPr>
          <p:nvPr>
            <p:ph idx="1"/>
          </p:nvPr>
        </p:nvSpPr>
        <p:spPr>
          <a:xfrm>
            <a:off x="1828799" y="1295400"/>
            <a:ext cx="7007370" cy="5257800"/>
          </a:xfrm>
        </p:spPr>
        <p:txBody>
          <a:bodyPr>
            <a:noAutofit/>
          </a:bodyPr>
          <a:lstStyle/>
          <a:p>
            <a:pPr marL="0" indent="0">
              <a:spcBef>
                <a:spcPts val="0"/>
              </a:spcBef>
              <a:spcAft>
                <a:spcPts val="1200"/>
              </a:spcAft>
              <a:buSzPct val="100000"/>
              <a:buNone/>
            </a:pPr>
            <a:r>
              <a:rPr lang="en-US" sz="2400" b="1" dirty="0"/>
              <a:t>Step 2: Application Review (continued)</a:t>
            </a:r>
          </a:p>
          <a:p>
            <a:pPr>
              <a:lnSpc>
                <a:spcPct val="90000"/>
              </a:lnSpc>
              <a:spcBef>
                <a:spcPts val="0"/>
              </a:spcBef>
              <a:spcAft>
                <a:spcPts val="1200"/>
              </a:spcAft>
              <a:buSzPct val="100000"/>
            </a:pPr>
            <a:r>
              <a:rPr lang="en-US" sz="2400" dirty="0"/>
              <a:t>A passing score is 75 points or above. In cases where one reader’s score is at or above 75 and the other reader’s score is below 75, and the resulting average of these scores is below 75, a third read will be required. Upon receipt of the third score, the lowest of the three scores will be discarded. The final score for the application will be calculated as the average of the two highest remaining scores and must total 75 points or more. Applicants that receive a final score of less than 75 points will be notified of their disqualification via email by HSIIO staff.</a:t>
            </a:r>
          </a:p>
          <a:p>
            <a:pPr>
              <a:lnSpc>
                <a:spcPct val="90000"/>
              </a:lnSpc>
              <a:spcBef>
                <a:spcPts val="0"/>
              </a:spcBef>
              <a:spcAft>
                <a:spcPts val="1200"/>
              </a:spcAft>
              <a:buSzPct val="100000"/>
            </a:pPr>
            <a:r>
              <a:rPr lang="en-US" sz="2400" dirty="0"/>
              <a:t>An overall score of 75 points or more will lead to a site validation visit.</a:t>
            </a:r>
          </a:p>
          <a:p>
            <a:pPr>
              <a:lnSpc>
                <a:spcPct val="90000"/>
              </a:lnSpc>
              <a:spcBef>
                <a:spcPts val="0"/>
              </a:spcBef>
              <a:spcAft>
                <a:spcPts val="1200"/>
              </a:spcAft>
              <a:buSzPct val="100000"/>
            </a:pPr>
            <a:endParaRPr lang="en-US" sz="2400" dirty="0"/>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5E38EE68-1D27-619B-B95B-0D1193160CDD}"/>
              </a:ext>
            </a:extLst>
          </p:cNvPr>
          <p:cNvSpPr>
            <a:spLocks noGrp="1"/>
          </p:cNvSpPr>
          <p:nvPr>
            <p:ph type="sldNum" sz="quarter" idx="12"/>
          </p:nvPr>
        </p:nvSpPr>
        <p:spPr/>
        <p:txBody>
          <a:bodyPr/>
          <a:lstStyle/>
          <a:p>
            <a:fld id="{1A814AAE-762C-4AC7-BD8A-A2CC080682BD}" type="slidenum">
              <a:rPr lang="en-US" smtClean="0"/>
              <a:pPr/>
              <a:t>54</a:t>
            </a:fld>
            <a:endParaRPr lang="en-US" dirty="0"/>
          </a:p>
        </p:txBody>
      </p:sp>
    </p:spTree>
    <p:extLst>
      <p:ext uri="{BB962C8B-B14F-4D97-AF65-F5344CB8AC3E}">
        <p14:creationId xmlns:p14="http://schemas.microsoft.com/office/powerpoint/2010/main" val="41232241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2B47F-2C7C-3863-2816-A255DBDB9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C07DE4-53C2-6219-2F24-3892A544F35A}"/>
              </a:ext>
            </a:extLst>
          </p:cNvPr>
          <p:cNvSpPr>
            <a:spLocks noGrp="1"/>
          </p:cNvSpPr>
          <p:nvPr>
            <p:ph type="title"/>
          </p:nvPr>
        </p:nvSpPr>
        <p:spPr>
          <a:xfrm>
            <a:off x="1905000" y="304800"/>
            <a:ext cx="6858000" cy="1143000"/>
          </a:xfrm>
        </p:spPr>
        <p:txBody>
          <a:bodyPr>
            <a:noAutofit/>
          </a:bodyPr>
          <a:lstStyle/>
          <a:p>
            <a:r>
              <a:rPr lang="en-US" dirty="0"/>
              <a:t>Evaluation Process (4)</a:t>
            </a:r>
          </a:p>
        </p:txBody>
      </p:sp>
      <p:sp>
        <p:nvSpPr>
          <p:cNvPr id="3" name="Content Placeholder 2">
            <a:extLst>
              <a:ext uri="{FF2B5EF4-FFF2-40B4-BE49-F238E27FC236}">
                <a16:creationId xmlns:a16="http://schemas.microsoft.com/office/drawing/2014/main" id="{1A7BB550-374A-755A-FFEE-41FCACCDD9A5}"/>
              </a:ext>
            </a:extLst>
          </p:cNvPr>
          <p:cNvSpPr>
            <a:spLocks noGrp="1"/>
          </p:cNvSpPr>
          <p:nvPr>
            <p:ph idx="1"/>
          </p:nvPr>
        </p:nvSpPr>
        <p:spPr>
          <a:xfrm>
            <a:off x="1905000" y="1447800"/>
            <a:ext cx="6858000" cy="4114800"/>
          </a:xfrm>
        </p:spPr>
        <p:txBody>
          <a:bodyPr>
            <a:noAutofit/>
          </a:bodyPr>
          <a:lstStyle/>
          <a:p>
            <a:pPr marL="0" indent="0">
              <a:spcBef>
                <a:spcPts val="0"/>
              </a:spcBef>
              <a:spcAft>
                <a:spcPts val="1200"/>
              </a:spcAft>
              <a:buSzPct val="100000"/>
              <a:buNone/>
            </a:pPr>
            <a:r>
              <a:rPr lang="en-US" sz="2400" b="1" dirty="0"/>
              <a:t>Step 2: Application Review (continued)</a:t>
            </a:r>
          </a:p>
          <a:p>
            <a:pPr>
              <a:lnSpc>
                <a:spcPct val="90000"/>
              </a:lnSpc>
              <a:spcBef>
                <a:spcPts val="300"/>
              </a:spcBef>
              <a:spcAft>
                <a:spcPts val="1200"/>
              </a:spcAft>
              <a:buSzPct val="100000"/>
            </a:pPr>
            <a:r>
              <a:rPr lang="en-US" sz="2400" dirty="0"/>
              <a:t>Each Narrative Statement will be rated overall on a twenty-point scale, as follows, representing ratings of the depth and breadth of the extent and quality of the information for the school in describing specific qualities and innovative characteristics that make the applicant school an exemplary model and recommended mentor for other schools.</a:t>
            </a:r>
          </a:p>
          <a:p>
            <a:pPr>
              <a:lnSpc>
                <a:spcPct val="90000"/>
              </a:lnSpc>
              <a:spcBef>
                <a:spcPts val="300"/>
              </a:spcBef>
              <a:spcAft>
                <a:spcPts val="1200"/>
              </a:spcAft>
              <a:buSzPct val="100000"/>
            </a:pPr>
            <a:endParaRPr lang="en-US" sz="2400" dirty="0"/>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821B10F8-D181-32C6-F5C3-0F638F6F0A9C}"/>
              </a:ext>
            </a:extLst>
          </p:cNvPr>
          <p:cNvSpPr>
            <a:spLocks noGrp="1"/>
          </p:cNvSpPr>
          <p:nvPr>
            <p:ph type="sldNum" sz="quarter" idx="12"/>
          </p:nvPr>
        </p:nvSpPr>
        <p:spPr/>
        <p:txBody>
          <a:bodyPr/>
          <a:lstStyle/>
          <a:p>
            <a:fld id="{1A814AAE-762C-4AC7-BD8A-A2CC080682BD}" type="slidenum">
              <a:rPr lang="en-US" smtClean="0"/>
              <a:pPr/>
              <a:t>55</a:t>
            </a:fld>
            <a:endParaRPr lang="en-US" dirty="0"/>
          </a:p>
        </p:txBody>
      </p:sp>
    </p:spTree>
    <p:extLst>
      <p:ext uri="{BB962C8B-B14F-4D97-AF65-F5344CB8AC3E}">
        <p14:creationId xmlns:p14="http://schemas.microsoft.com/office/powerpoint/2010/main" val="37206297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71983-0D4F-FAC2-A575-7B840EC5A8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1C96B5-972F-C147-A6BE-EA9F85F9DDAE}"/>
              </a:ext>
            </a:extLst>
          </p:cNvPr>
          <p:cNvSpPr>
            <a:spLocks noGrp="1"/>
          </p:cNvSpPr>
          <p:nvPr>
            <p:ph type="title"/>
          </p:nvPr>
        </p:nvSpPr>
        <p:spPr>
          <a:xfrm>
            <a:off x="1905000" y="304800"/>
            <a:ext cx="6858000" cy="1143000"/>
          </a:xfrm>
        </p:spPr>
        <p:txBody>
          <a:bodyPr>
            <a:noAutofit/>
          </a:bodyPr>
          <a:lstStyle/>
          <a:p>
            <a:r>
              <a:rPr lang="en-US" dirty="0"/>
              <a:t>Evaluation Process (5)</a:t>
            </a:r>
          </a:p>
        </p:txBody>
      </p:sp>
      <p:sp>
        <p:nvSpPr>
          <p:cNvPr id="3" name="Content Placeholder 2">
            <a:extLst>
              <a:ext uri="{FF2B5EF4-FFF2-40B4-BE49-F238E27FC236}">
                <a16:creationId xmlns:a16="http://schemas.microsoft.com/office/drawing/2014/main" id="{617C832D-EE96-E2EE-66AC-D850265A793F}"/>
              </a:ext>
            </a:extLst>
          </p:cNvPr>
          <p:cNvSpPr>
            <a:spLocks noGrp="1"/>
          </p:cNvSpPr>
          <p:nvPr>
            <p:ph idx="1"/>
          </p:nvPr>
        </p:nvSpPr>
        <p:spPr>
          <a:xfrm>
            <a:off x="1905000" y="1447800"/>
            <a:ext cx="6858000" cy="4114800"/>
          </a:xfrm>
        </p:spPr>
        <p:txBody>
          <a:bodyPr>
            <a:noAutofit/>
          </a:bodyPr>
          <a:lstStyle/>
          <a:p>
            <a:pPr marL="0" indent="0">
              <a:spcBef>
                <a:spcPts val="0"/>
              </a:spcBef>
              <a:spcAft>
                <a:spcPts val="1200"/>
              </a:spcAft>
              <a:buSzPct val="100000"/>
              <a:buNone/>
            </a:pPr>
            <a:r>
              <a:rPr lang="en-US" sz="2400" b="1" dirty="0"/>
              <a:t>Step 2: Application Review (continued)</a:t>
            </a:r>
          </a:p>
          <a:p>
            <a:pPr>
              <a:lnSpc>
                <a:spcPct val="90000"/>
              </a:lnSpc>
              <a:spcBef>
                <a:spcPts val="300"/>
              </a:spcBef>
              <a:spcAft>
                <a:spcPts val="1200"/>
              </a:spcAft>
              <a:buSzPct val="100000"/>
            </a:pPr>
            <a:r>
              <a:rPr lang="en-US" sz="2400" dirty="0"/>
              <a:t>The prompt for each Narrative Statement contains multiple elements, which are listed separately in the Scoring Rubric, along with the relative weight of each element in considering the overall score for the narrative. The relative weights of the individual elements within a narrative add to a total of twenty, but are only a guide as some, such as graduation for elementary students, might have no meaning for a particular school.</a:t>
            </a:r>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DFA110D9-4614-7746-F3A0-31ADDAFB94CD}"/>
              </a:ext>
            </a:extLst>
          </p:cNvPr>
          <p:cNvSpPr>
            <a:spLocks noGrp="1"/>
          </p:cNvSpPr>
          <p:nvPr>
            <p:ph type="sldNum" sz="quarter" idx="12"/>
          </p:nvPr>
        </p:nvSpPr>
        <p:spPr/>
        <p:txBody>
          <a:bodyPr/>
          <a:lstStyle/>
          <a:p>
            <a:fld id="{1A814AAE-762C-4AC7-BD8A-A2CC080682BD}" type="slidenum">
              <a:rPr lang="en-US" smtClean="0"/>
              <a:pPr/>
              <a:t>56</a:t>
            </a:fld>
            <a:endParaRPr lang="en-US" dirty="0"/>
          </a:p>
        </p:txBody>
      </p:sp>
    </p:spTree>
    <p:extLst>
      <p:ext uri="{BB962C8B-B14F-4D97-AF65-F5344CB8AC3E}">
        <p14:creationId xmlns:p14="http://schemas.microsoft.com/office/powerpoint/2010/main" val="38880487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D3C35-8DE5-2F44-2228-51C400400C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0F7586-73F6-C4EF-E593-CF56C11D0CF3}"/>
              </a:ext>
            </a:extLst>
          </p:cNvPr>
          <p:cNvSpPr>
            <a:spLocks noGrp="1"/>
          </p:cNvSpPr>
          <p:nvPr>
            <p:ph type="title"/>
          </p:nvPr>
        </p:nvSpPr>
        <p:spPr>
          <a:xfrm>
            <a:off x="1905000" y="228600"/>
            <a:ext cx="6839607" cy="1143000"/>
          </a:xfrm>
        </p:spPr>
        <p:txBody>
          <a:bodyPr>
            <a:noAutofit/>
          </a:bodyPr>
          <a:lstStyle/>
          <a:p>
            <a:r>
              <a:rPr lang="en-US" dirty="0"/>
              <a:t>Evaluation Process (6)</a:t>
            </a:r>
          </a:p>
        </p:txBody>
      </p:sp>
      <p:sp>
        <p:nvSpPr>
          <p:cNvPr id="3" name="Content Placeholder 2">
            <a:extLst>
              <a:ext uri="{FF2B5EF4-FFF2-40B4-BE49-F238E27FC236}">
                <a16:creationId xmlns:a16="http://schemas.microsoft.com/office/drawing/2014/main" id="{BA6EEF04-997A-80C3-7F43-67724C069D1E}"/>
              </a:ext>
            </a:extLst>
          </p:cNvPr>
          <p:cNvSpPr>
            <a:spLocks noGrp="1"/>
          </p:cNvSpPr>
          <p:nvPr>
            <p:ph sz="half" idx="1"/>
          </p:nvPr>
        </p:nvSpPr>
        <p:spPr>
          <a:xfrm>
            <a:off x="1889760" y="1318259"/>
            <a:ext cx="7162800" cy="1348741"/>
          </a:xfrm>
        </p:spPr>
        <p:txBody>
          <a:bodyPr>
            <a:noAutofit/>
          </a:bodyPr>
          <a:lstStyle/>
          <a:p>
            <a:pPr marL="0" indent="0">
              <a:spcBef>
                <a:spcPts val="0"/>
              </a:spcBef>
              <a:spcAft>
                <a:spcPts val="1800"/>
              </a:spcAft>
              <a:buSzPct val="100000"/>
              <a:buNone/>
            </a:pPr>
            <a:r>
              <a:rPr lang="en-US" sz="2400" b="1" dirty="0"/>
              <a:t>Step 2: Application Review (continued)</a:t>
            </a:r>
          </a:p>
          <a:p>
            <a:pPr marL="0" indent="0">
              <a:lnSpc>
                <a:spcPct val="90000"/>
              </a:lnSpc>
              <a:spcBef>
                <a:spcPts val="300"/>
              </a:spcBef>
              <a:spcAft>
                <a:spcPts val="1200"/>
              </a:spcAft>
              <a:buSzPct val="100000"/>
              <a:buNone/>
            </a:pPr>
            <a:r>
              <a:rPr lang="en-US" sz="2400" dirty="0"/>
              <a:t>The table below provides the rating for the Narrative Statements.</a:t>
            </a:r>
          </a:p>
        </p:txBody>
      </p:sp>
      <p:graphicFrame>
        <p:nvGraphicFramePr>
          <p:cNvPr id="6" name="Content Placeholder 5">
            <a:extLst>
              <a:ext uri="{FF2B5EF4-FFF2-40B4-BE49-F238E27FC236}">
                <a16:creationId xmlns:a16="http://schemas.microsoft.com/office/drawing/2014/main" id="{7D5CA9AE-DDC6-9E22-880B-DC2CADF8B64C}"/>
              </a:ext>
            </a:extLst>
          </p:cNvPr>
          <p:cNvGraphicFramePr>
            <a:graphicFrameLocks noGrp="1"/>
          </p:cNvGraphicFramePr>
          <p:nvPr>
            <p:ph sz="half" idx="2"/>
            <p:extLst>
              <p:ext uri="{D42A27DB-BD31-4B8C-83A1-F6EECF244321}">
                <p14:modId xmlns:p14="http://schemas.microsoft.com/office/powerpoint/2010/main" val="2061004462"/>
              </p:ext>
            </p:extLst>
          </p:nvPr>
        </p:nvGraphicFramePr>
        <p:xfrm>
          <a:off x="1905000" y="2910840"/>
          <a:ext cx="6248401" cy="2651760"/>
        </p:xfrm>
        <a:graphic>
          <a:graphicData uri="http://schemas.openxmlformats.org/drawingml/2006/table">
            <a:tbl>
              <a:tblPr firstRow="1" bandRow="1">
                <a:tableStyleId>{21E4AEA4-8DFA-4A89-87EB-49C32662AFE0}</a:tableStyleId>
              </a:tblPr>
              <a:tblGrid>
                <a:gridCol w="3581401">
                  <a:extLst>
                    <a:ext uri="{9D8B030D-6E8A-4147-A177-3AD203B41FA5}">
                      <a16:colId xmlns:a16="http://schemas.microsoft.com/office/drawing/2014/main" val="3356667084"/>
                    </a:ext>
                  </a:extLst>
                </a:gridCol>
                <a:gridCol w="2667000">
                  <a:extLst>
                    <a:ext uri="{9D8B030D-6E8A-4147-A177-3AD203B41FA5}">
                      <a16:colId xmlns:a16="http://schemas.microsoft.com/office/drawing/2014/main" val="167942238"/>
                    </a:ext>
                  </a:extLst>
                </a:gridCol>
              </a:tblGrid>
              <a:tr h="370840">
                <a:tc>
                  <a:txBody>
                    <a:bodyPr/>
                    <a:lstStyle/>
                    <a:p>
                      <a:r>
                        <a:rPr lang="en-US" sz="2400" dirty="0"/>
                        <a:t>Rating</a:t>
                      </a:r>
                    </a:p>
                  </a:txBody>
                  <a:tcPr anchor="ctr"/>
                </a:tc>
                <a:tc>
                  <a:txBody>
                    <a:bodyPr/>
                    <a:lstStyle/>
                    <a:p>
                      <a:pPr algn="ctr"/>
                      <a:r>
                        <a:rPr lang="en-US" sz="2400" dirty="0"/>
                        <a:t>Possible Score</a:t>
                      </a:r>
                    </a:p>
                  </a:txBody>
                  <a:tcPr anchor="ctr"/>
                </a:tc>
                <a:extLst>
                  <a:ext uri="{0D108BD9-81ED-4DB2-BD59-A6C34878D82A}">
                    <a16:rowId xmlns:a16="http://schemas.microsoft.com/office/drawing/2014/main" val="3083653916"/>
                  </a:ext>
                </a:extLst>
              </a:tr>
              <a:tr h="370840">
                <a:tc>
                  <a:txBody>
                    <a:bodyPr/>
                    <a:lstStyle/>
                    <a:p>
                      <a:r>
                        <a:rPr lang="en-US" sz="2400" dirty="0"/>
                        <a:t>Exemplary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15</a:t>
                      </a:r>
                      <a:r>
                        <a:rPr lang="en-US" sz="2400" dirty="0">
                          <a:latin typeface="Arial" panose="020B0604020202020204" pitchFamily="34" charset="0"/>
                          <a:cs typeface="Arial" panose="020B0604020202020204" pitchFamily="34" charset="0"/>
                        </a:rPr>
                        <a:t>–20 points</a:t>
                      </a:r>
                      <a:endParaRPr lang="en-US" sz="2400" dirty="0"/>
                    </a:p>
                  </a:txBody>
                  <a:tcPr/>
                </a:tc>
                <a:extLst>
                  <a:ext uri="{0D108BD9-81ED-4DB2-BD59-A6C34878D82A}">
                    <a16:rowId xmlns:a16="http://schemas.microsoft.com/office/drawing/2014/main" val="2689625294"/>
                  </a:ext>
                </a:extLst>
              </a:tr>
              <a:tr h="370840">
                <a:tc>
                  <a:txBody>
                    <a:bodyPr/>
                    <a:lstStyle/>
                    <a:p>
                      <a:r>
                        <a:rPr lang="en-US" sz="2400" dirty="0"/>
                        <a:t>Promising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10</a:t>
                      </a:r>
                      <a:r>
                        <a:rPr lang="en-US" sz="2400" dirty="0">
                          <a:latin typeface="Arial" panose="020B0604020202020204" pitchFamily="34" charset="0"/>
                          <a:cs typeface="Arial" panose="020B0604020202020204" pitchFamily="34" charset="0"/>
                        </a:rPr>
                        <a:t>–14 points</a:t>
                      </a:r>
                      <a:endParaRPr lang="en-US" sz="2400" dirty="0"/>
                    </a:p>
                  </a:txBody>
                  <a:tcPr/>
                </a:tc>
                <a:extLst>
                  <a:ext uri="{0D108BD9-81ED-4DB2-BD59-A6C34878D82A}">
                    <a16:rowId xmlns:a16="http://schemas.microsoft.com/office/drawing/2014/main" val="1138710616"/>
                  </a:ext>
                </a:extLst>
              </a:tr>
              <a:tr h="370840">
                <a:tc>
                  <a:txBody>
                    <a:bodyPr/>
                    <a:lstStyle/>
                    <a:p>
                      <a:r>
                        <a:rPr lang="en-US" sz="2400" dirty="0"/>
                        <a:t>Emerging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6</a:t>
                      </a:r>
                      <a:r>
                        <a:rPr lang="en-US" sz="2400" dirty="0">
                          <a:latin typeface="Arial" panose="020B0604020202020204" pitchFamily="34" charset="0"/>
                          <a:cs typeface="Arial" panose="020B0604020202020204" pitchFamily="34" charset="0"/>
                        </a:rPr>
                        <a:t>–9 points</a:t>
                      </a:r>
                      <a:endParaRPr lang="en-US" sz="2400" dirty="0"/>
                    </a:p>
                  </a:txBody>
                  <a:tcPr/>
                </a:tc>
                <a:extLst>
                  <a:ext uri="{0D108BD9-81ED-4DB2-BD59-A6C34878D82A}">
                    <a16:rowId xmlns:a16="http://schemas.microsoft.com/office/drawing/2014/main" val="1971127965"/>
                  </a:ext>
                </a:extLst>
              </a:tr>
              <a:tr h="370840">
                <a:tc>
                  <a:txBody>
                    <a:bodyPr/>
                    <a:lstStyle/>
                    <a:p>
                      <a:r>
                        <a:rPr lang="en-US" sz="2400" dirty="0"/>
                        <a:t>Limited or no Evidence of Exemplary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0</a:t>
                      </a:r>
                      <a:r>
                        <a:rPr lang="en-US" sz="2400" dirty="0">
                          <a:latin typeface="Arial" panose="020B0604020202020204" pitchFamily="34" charset="0"/>
                          <a:cs typeface="Arial" panose="020B0604020202020204" pitchFamily="34" charset="0"/>
                        </a:rPr>
                        <a:t>–5 points</a:t>
                      </a:r>
                      <a:endParaRPr lang="en-US" sz="2400" dirty="0"/>
                    </a:p>
                  </a:txBody>
                  <a:tcPr/>
                </a:tc>
                <a:extLst>
                  <a:ext uri="{0D108BD9-81ED-4DB2-BD59-A6C34878D82A}">
                    <a16:rowId xmlns:a16="http://schemas.microsoft.com/office/drawing/2014/main" val="702219210"/>
                  </a:ext>
                </a:extLst>
              </a:tr>
            </a:tbl>
          </a:graphicData>
        </a:graphic>
      </p:graphicFrame>
      <p:sp>
        <p:nvSpPr>
          <p:cNvPr id="4" name="Slide Number Placeholder 3">
            <a:extLst>
              <a:ext uri="{FF2B5EF4-FFF2-40B4-BE49-F238E27FC236}">
                <a16:creationId xmlns:a16="http://schemas.microsoft.com/office/drawing/2014/main" id="{FCCB032A-7A17-1105-4A56-908C7A9DE962}"/>
              </a:ext>
            </a:extLst>
          </p:cNvPr>
          <p:cNvSpPr>
            <a:spLocks noGrp="1"/>
          </p:cNvSpPr>
          <p:nvPr>
            <p:ph type="sldNum" sz="quarter" idx="12"/>
          </p:nvPr>
        </p:nvSpPr>
        <p:spPr/>
        <p:txBody>
          <a:bodyPr/>
          <a:lstStyle/>
          <a:p>
            <a:fld id="{1A814AAE-762C-4AC7-BD8A-A2CC080682BD}" type="slidenum">
              <a:rPr lang="en-US" smtClean="0"/>
              <a:pPr/>
              <a:t>57</a:t>
            </a:fld>
            <a:endParaRPr lang="en-US" dirty="0"/>
          </a:p>
        </p:txBody>
      </p:sp>
    </p:spTree>
    <p:extLst>
      <p:ext uri="{BB962C8B-B14F-4D97-AF65-F5344CB8AC3E}">
        <p14:creationId xmlns:p14="http://schemas.microsoft.com/office/powerpoint/2010/main" val="12577129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AF69E-2E81-7C66-1AFB-D01A39DECA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1162A8-6672-1A78-75CF-4A86CE603026}"/>
              </a:ext>
            </a:extLst>
          </p:cNvPr>
          <p:cNvSpPr>
            <a:spLocks noGrp="1"/>
          </p:cNvSpPr>
          <p:nvPr>
            <p:ph type="title"/>
          </p:nvPr>
        </p:nvSpPr>
        <p:spPr>
          <a:xfrm>
            <a:off x="1905000" y="228600"/>
            <a:ext cx="6858000" cy="1143000"/>
          </a:xfrm>
        </p:spPr>
        <p:txBody>
          <a:bodyPr>
            <a:noAutofit/>
          </a:bodyPr>
          <a:lstStyle/>
          <a:p>
            <a:r>
              <a:rPr lang="en-US" dirty="0"/>
              <a:t>Evaluation Process (7)</a:t>
            </a:r>
          </a:p>
        </p:txBody>
      </p:sp>
      <p:sp>
        <p:nvSpPr>
          <p:cNvPr id="3" name="Content Placeholder 2">
            <a:extLst>
              <a:ext uri="{FF2B5EF4-FFF2-40B4-BE49-F238E27FC236}">
                <a16:creationId xmlns:a16="http://schemas.microsoft.com/office/drawing/2014/main" id="{CB2657B3-1A6B-261A-827B-5DEB0C973A52}"/>
              </a:ext>
            </a:extLst>
          </p:cNvPr>
          <p:cNvSpPr>
            <a:spLocks noGrp="1"/>
          </p:cNvSpPr>
          <p:nvPr>
            <p:ph idx="1"/>
          </p:nvPr>
        </p:nvSpPr>
        <p:spPr>
          <a:xfrm>
            <a:off x="1905000" y="1295400"/>
            <a:ext cx="6858000" cy="4724400"/>
          </a:xfrm>
        </p:spPr>
        <p:txBody>
          <a:bodyPr>
            <a:noAutofit/>
          </a:bodyPr>
          <a:lstStyle/>
          <a:p>
            <a:pPr marL="0" indent="0">
              <a:spcBef>
                <a:spcPts val="0"/>
              </a:spcBef>
              <a:spcAft>
                <a:spcPts val="1200"/>
              </a:spcAft>
              <a:buSzPct val="100000"/>
              <a:buNone/>
            </a:pPr>
            <a:r>
              <a:rPr lang="en-US" sz="2400" b="1" dirty="0"/>
              <a:t>Step 2: Application Review (continued)</a:t>
            </a:r>
          </a:p>
          <a:p>
            <a:pPr>
              <a:lnSpc>
                <a:spcPct val="90000"/>
              </a:lnSpc>
              <a:spcBef>
                <a:spcPts val="576"/>
              </a:spcBef>
              <a:spcAft>
                <a:spcPts val="1200"/>
              </a:spcAft>
              <a:buSzPct val="100000"/>
            </a:pPr>
            <a:r>
              <a:rPr lang="en-US" sz="2400" dirty="0"/>
              <a:t>Clearly, there is some overlap between narratives (e.g., between the instruction and the social, emotional and mental health and development narratives). Any relevant information provided in any narrative that applies to another counts towards scoring in that other narrative as well.</a:t>
            </a:r>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CAF47771-1599-E48E-81B6-6EAAB9EDDDF9}"/>
              </a:ext>
            </a:extLst>
          </p:cNvPr>
          <p:cNvSpPr>
            <a:spLocks noGrp="1"/>
          </p:cNvSpPr>
          <p:nvPr>
            <p:ph type="sldNum" sz="quarter" idx="12"/>
          </p:nvPr>
        </p:nvSpPr>
        <p:spPr/>
        <p:txBody>
          <a:bodyPr/>
          <a:lstStyle/>
          <a:p>
            <a:fld id="{1A814AAE-762C-4AC7-BD8A-A2CC080682BD}" type="slidenum">
              <a:rPr lang="en-US" smtClean="0"/>
              <a:pPr/>
              <a:t>58</a:t>
            </a:fld>
            <a:endParaRPr lang="en-US" dirty="0"/>
          </a:p>
        </p:txBody>
      </p:sp>
    </p:spTree>
    <p:extLst>
      <p:ext uri="{BB962C8B-B14F-4D97-AF65-F5344CB8AC3E}">
        <p14:creationId xmlns:p14="http://schemas.microsoft.com/office/powerpoint/2010/main" val="6382287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5F8FF-9D53-082E-AE47-41E1B20F6324}"/>
              </a:ext>
            </a:extLst>
          </p:cNvPr>
          <p:cNvSpPr>
            <a:spLocks noGrp="1"/>
          </p:cNvSpPr>
          <p:nvPr>
            <p:ph type="title"/>
          </p:nvPr>
        </p:nvSpPr>
        <p:spPr>
          <a:xfrm>
            <a:off x="1905000" y="381000"/>
            <a:ext cx="6858000" cy="685800"/>
          </a:xfrm>
        </p:spPr>
        <p:txBody>
          <a:bodyPr/>
          <a:lstStyle/>
          <a:p>
            <a:r>
              <a:rPr lang="en-US" dirty="0"/>
              <a:t>Scoring Rubric</a:t>
            </a:r>
          </a:p>
        </p:txBody>
      </p:sp>
      <p:sp>
        <p:nvSpPr>
          <p:cNvPr id="3" name="Content Placeholder 2">
            <a:extLst>
              <a:ext uri="{FF2B5EF4-FFF2-40B4-BE49-F238E27FC236}">
                <a16:creationId xmlns:a16="http://schemas.microsoft.com/office/drawing/2014/main" id="{DF0EFDC8-9FE4-B3F6-D146-D098C0BEC53E}"/>
              </a:ext>
            </a:extLst>
          </p:cNvPr>
          <p:cNvSpPr>
            <a:spLocks noGrp="1"/>
          </p:cNvSpPr>
          <p:nvPr>
            <p:ph idx="1"/>
          </p:nvPr>
        </p:nvSpPr>
        <p:spPr>
          <a:xfrm>
            <a:off x="1905000" y="1295400"/>
            <a:ext cx="6858000" cy="4114800"/>
          </a:xfrm>
        </p:spPr>
        <p:txBody>
          <a:bodyPr/>
          <a:lstStyle/>
          <a:p>
            <a:pPr marL="0" indent="0">
              <a:buNone/>
            </a:pPr>
            <a:r>
              <a:rPr lang="en-US" sz="2400" dirty="0"/>
              <a:t>The detailed Scoring Rubric is found in </a:t>
            </a:r>
            <a:r>
              <a:rPr lang="en-US" sz="2400" b="1" dirty="0"/>
              <a:t>Appendix 3 </a:t>
            </a:r>
            <a:r>
              <a:rPr lang="en-US" sz="2400" dirty="0"/>
              <a:t>of the application. We are presenting it during the webinar, but it is too detailed to do so within these PowerPoint slides due to format limitations of font size and available space. </a:t>
            </a:r>
          </a:p>
        </p:txBody>
      </p:sp>
      <p:sp>
        <p:nvSpPr>
          <p:cNvPr id="4" name="Slide Number Placeholder 3">
            <a:extLst>
              <a:ext uri="{FF2B5EF4-FFF2-40B4-BE49-F238E27FC236}">
                <a16:creationId xmlns:a16="http://schemas.microsoft.com/office/drawing/2014/main" id="{83278B59-E838-9AFF-5356-54DA640661B9}"/>
              </a:ext>
            </a:extLst>
          </p:cNvPr>
          <p:cNvSpPr>
            <a:spLocks noGrp="1"/>
          </p:cNvSpPr>
          <p:nvPr>
            <p:ph type="sldNum" sz="quarter" idx="12"/>
          </p:nvPr>
        </p:nvSpPr>
        <p:spPr/>
        <p:txBody>
          <a:bodyPr/>
          <a:lstStyle/>
          <a:p>
            <a:pPr>
              <a:defRPr/>
            </a:pPr>
            <a:fld id="{44D49D5E-395F-45AE-94B9-00F533986075}" type="slidenum">
              <a:rPr lang="en-US" altLang="en-US" smtClean="0"/>
              <a:pPr>
                <a:defRPr/>
              </a:pPr>
              <a:t>59</a:t>
            </a:fld>
            <a:endParaRPr lang="en-US" altLang="en-US" dirty="0"/>
          </a:p>
        </p:txBody>
      </p:sp>
    </p:spTree>
    <p:extLst>
      <p:ext uri="{BB962C8B-B14F-4D97-AF65-F5344CB8AC3E}">
        <p14:creationId xmlns:p14="http://schemas.microsoft.com/office/powerpoint/2010/main" val="245214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2DCCD-E396-0344-B36E-DB905B37B882}"/>
              </a:ext>
            </a:extLst>
          </p:cNvPr>
          <p:cNvSpPr>
            <a:spLocks noGrp="1"/>
          </p:cNvSpPr>
          <p:nvPr>
            <p:ph type="title"/>
          </p:nvPr>
        </p:nvSpPr>
        <p:spPr>
          <a:xfrm>
            <a:off x="1905000" y="304800"/>
            <a:ext cx="6858000" cy="1143000"/>
          </a:xfrm>
        </p:spPr>
        <p:txBody>
          <a:bodyPr/>
          <a:lstStyle/>
          <a:p>
            <a:r>
              <a:rPr lang="en-US" dirty="0"/>
              <a:t>Purpose</a:t>
            </a:r>
          </a:p>
        </p:txBody>
      </p:sp>
      <p:sp>
        <p:nvSpPr>
          <p:cNvPr id="3" name="Content Placeholder 2">
            <a:extLst>
              <a:ext uri="{FF2B5EF4-FFF2-40B4-BE49-F238E27FC236}">
                <a16:creationId xmlns:a16="http://schemas.microsoft.com/office/drawing/2014/main" id="{AD177E88-AED2-9D3B-4408-640DDC72352A}"/>
              </a:ext>
            </a:extLst>
          </p:cNvPr>
          <p:cNvSpPr>
            <a:spLocks noGrp="1"/>
          </p:cNvSpPr>
          <p:nvPr>
            <p:ph idx="1"/>
          </p:nvPr>
        </p:nvSpPr>
        <p:spPr>
          <a:xfrm>
            <a:off x="2045724" y="1524000"/>
            <a:ext cx="6576551" cy="3557846"/>
          </a:xfrm>
        </p:spPr>
        <p:txBody>
          <a:bodyPr>
            <a:noAutofit/>
          </a:bodyPr>
          <a:lstStyle/>
          <a:p>
            <a:pPr marL="0" indent="0">
              <a:spcBef>
                <a:spcPts val="0"/>
              </a:spcBef>
              <a:spcAft>
                <a:spcPts val="1200"/>
              </a:spcAft>
              <a:buNone/>
            </a:pPr>
            <a:r>
              <a:rPr lang="en-US" sz="2400" dirty="0"/>
              <a:t>The MCDS and MCHS Recognition Programs:</a:t>
            </a:r>
          </a:p>
          <a:p>
            <a:pPr>
              <a:lnSpc>
                <a:spcPct val="90000"/>
              </a:lnSpc>
              <a:spcAft>
                <a:spcPts val="1200"/>
              </a:spcAft>
              <a:buFont typeface="Arial" panose="020B0604020202020204" pitchFamily="34" charset="0"/>
              <a:buChar char="•"/>
            </a:pPr>
            <a:r>
              <a:rPr lang="en-US" sz="2400" dirty="0"/>
              <a:t>Identify and recognize exemplary programs.</a:t>
            </a:r>
          </a:p>
          <a:p>
            <a:pPr>
              <a:lnSpc>
                <a:spcPct val="90000"/>
              </a:lnSpc>
              <a:spcAft>
                <a:spcPts val="1200"/>
              </a:spcAft>
              <a:buFont typeface="Arial" panose="020B0604020202020204" pitchFamily="34" charset="0"/>
              <a:buChar char="•"/>
            </a:pPr>
            <a:r>
              <a:rPr lang="en-US" sz="2400" dirty="0"/>
              <a:t>Create resource lists of outstanding programs and practices for school visitations and other forms of peer mentoring.</a:t>
            </a:r>
          </a:p>
        </p:txBody>
      </p:sp>
      <p:sp>
        <p:nvSpPr>
          <p:cNvPr id="4" name="Slide Number Placeholder 3">
            <a:extLst>
              <a:ext uri="{FF2B5EF4-FFF2-40B4-BE49-F238E27FC236}">
                <a16:creationId xmlns:a16="http://schemas.microsoft.com/office/drawing/2014/main" id="{CB3AF9A7-1780-62A1-4809-6848EC28B3A2}"/>
              </a:ext>
            </a:extLst>
          </p:cNvPr>
          <p:cNvSpPr>
            <a:spLocks noGrp="1"/>
          </p:cNvSpPr>
          <p:nvPr>
            <p:ph type="sldNum" sz="quarter" idx="12"/>
          </p:nvPr>
        </p:nvSpPr>
        <p:spPr/>
        <p:txBody>
          <a:bodyPr/>
          <a:lstStyle/>
          <a:p>
            <a:fld id="{1A814AAE-762C-4AC7-BD8A-A2CC080682BD}" type="slidenum">
              <a:rPr lang="en-US" smtClean="0"/>
              <a:pPr/>
              <a:t>6</a:t>
            </a:fld>
            <a:endParaRPr lang="en-US" dirty="0"/>
          </a:p>
        </p:txBody>
      </p:sp>
    </p:spTree>
    <p:extLst>
      <p:ext uri="{BB962C8B-B14F-4D97-AF65-F5344CB8AC3E}">
        <p14:creationId xmlns:p14="http://schemas.microsoft.com/office/powerpoint/2010/main" val="41389063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C23EC-09BD-FCC0-ED25-24E6808A4E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9B943-E97F-8F04-FCAC-2883FADF58C5}"/>
              </a:ext>
            </a:extLst>
          </p:cNvPr>
          <p:cNvSpPr>
            <a:spLocks noGrp="1"/>
          </p:cNvSpPr>
          <p:nvPr>
            <p:ph type="title"/>
          </p:nvPr>
        </p:nvSpPr>
        <p:spPr>
          <a:xfrm>
            <a:off x="1909763" y="228600"/>
            <a:ext cx="6858000" cy="1143000"/>
          </a:xfrm>
        </p:spPr>
        <p:txBody>
          <a:bodyPr>
            <a:noAutofit/>
          </a:bodyPr>
          <a:lstStyle/>
          <a:p>
            <a:r>
              <a:rPr lang="en-US" dirty="0"/>
              <a:t>Evaluation Process (8)</a:t>
            </a:r>
          </a:p>
        </p:txBody>
      </p:sp>
      <p:sp>
        <p:nvSpPr>
          <p:cNvPr id="3" name="Content Placeholder 2">
            <a:extLst>
              <a:ext uri="{FF2B5EF4-FFF2-40B4-BE49-F238E27FC236}">
                <a16:creationId xmlns:a16="http://schemas.microsoft.com/office/drawing/2014/main" id="{07FF10D9-30DC-5E2A-9C47-5FF1638341AF}"/>
              </a:ext>
            </a:extLst>
          </p:cNvPr>
          <p:cNvSpPr>
            <a:spLocks noGrp="1"/>
          </p:cNvSpPr>
          <p:nvPr>
            <p:ph idx="1"/>
          </p:nvPr>
        </p:nvSpPr>
        <p:spPr>
          <a:xfrm>
            <a:off x="1909763" y="1295400"/>
            <a:ext cx="6858000" cy="5334000"/>
          </a:xfrm>
        </p:spPr>
        <p:txBody>
          <a:bodyPr>
            <a:noAutofit/>
          </a:bodyPr>
          <a:lstStyle/>
          <a:p>
            <a:pPr marL="0" indent="0">
              <a:spcAft>
                <a:spcPts val="600"/>
              </a:spcAft>
              <a:buSzPct val="100000"/>
              <a:buNone/>
            </a:pPr>
            <a:r>
              <a:rPr lang="en-US" sz="2400" b="1" dirty="0"/>
              <a:t>Step 3: Site Validation Visit</a:t>
            </a:r>
          </a:p>
          <a:p>
            <a:pPr>
              <a:lnSpc>
                <a:spcPct val="90000"/>
              </a:lnSpc>
              <a:spcBef>
                <a:spcPts val="300"/>
              </a:spcBef>
              <a:spcAft>
                <a:spcPts val="1200"/>
              </a:spcAft>
              <a:buSzPct val="100000"/>
            </a:pPr>
            <a:r>
              <a:rPr lang="en-US" sz="2400" dirty="0"/>
              <a:t>A review team, recruited by CCEA Plus, will conduct a Site Validation Visit to applicant schools receiving a total score of 75 points or more. </a:t>
            </a:r>
          </a:p>
          <a:p>
            <a:pPr>
              <a:lnSpc>
                <a:spcPct val="90000"/>
              </a:lnSpc>
              <a:spcBef>
                <a:spcPts val="300"/>
              </a:spcBef>
              <a:spcAft>
                <a:spcPts val="1200"/>
              </a:spcAft>
              <a:buSzPct val="100000"/>
            </a:pPr>
            <a:r>
              <a:rPr lang="en-US" sz="2400" dirty="0"/>
              <a:t>During the Site Validation Visit, the review team will interview the principal, teachers, students, guidance and support staff, stakeholders, and others familiar with the school. The review team may select teachers and students at random for brief interviews during the visit. The review team will share their recommendation for approval or reasons not to approve with the principal prior to the end of the Site Validation Visit.</a:t>
            </a:r>
          </a:p>
          <a:p>
            <a:pPr>
              <a:lnSpc>
                <a:spcPct val="90000"/>
              </a:lnSpc>
              <a:spcBef>
                <a:spcPts val="300"/>
              </a:spcBef>
              <a:spcAft>
                <a:spcPts val="1200"/>
              </a:spcAft>
              <a:buSzPct val="100000"/>
            </a:pPr>
            <a:endParaRPr lang="en-US" sz="2400" dirty="0"/>
          </a:p>
          <a:p>
            <a:pPr>
              <a:lnSpc>
                <a:spcPct val="90000"/>
              </a:lnSpc>
              <a:spcBef>
                <a:spcPts val="300"/>
              </a:spcBef>
              <a:spcAft>
                <a:spcPts val="1200"/>
              </a:spcAft>
              <a:buSzPct val="100000"/>
            </a:pPr>
            <a:endParaRPr lang="en-US" sz="2400" dirty="0"/>
          </a:p>
          <a:p>
            <a:pPr>
              <a:spcAft>
                <a:spcPts val="600"/>
              </a:spcAft>
              <a:buSzPct val="100000"/>
            </a:pPr>
            <a:endParaRPr lang="en-US" sz="2400" dirty="0"/>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D6FC59D7-6D18-9D4E-6C0A-CA04D00CA324}"/>
              </a:ext>
            </a:extLst>
          </p:cNvPr>
          <p:cNvSpPr>
            <a:spLocks noGrp="1"/>
          </p:cNvSpPr>
          <p:nvPr>
            <p:ph type="sldNum" sz="quarter" idx="12"/>
          </p:nvPr>
        </p:nvSpPr>
        <p:spPr/>
        <p:txBody>
          <a:bodyPr/>
          <a:lstStyle/>
          <a:p>
            <a:fld id="{1A814AAE-762C-4AC7-BD8A-A2CC080682BD}" type="slidenum">
              <a:rPr lang="en-US" smtClean="0"/>
              <a:pPr/>
              <a:t>60</a:t>
            </a:fld>
            <a:endParaRPr lang="en-US" dirty="0"/>
          </a:p>
        </p:txBody>
      </p:sp>
    </p:spTree>
    <p:extLst>
      <p:ext uri="{BB962C8B-B14F-4D97-AF65-F5344CB8AC3E}">
        <p14:creationId xmlns:p14="http://schemas.microsoft.com/office/powerpoint/2010/main" val="60851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A1057-3E2E-7C8D-3180-CBFF5C207B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B07D4E-726E-D512-7493-3AFA0E7EEDEA}"/>
              </a:ext>
            </a:extLst>
          </p:cNvPr>
          <p:cNvSpPr>
            <a:spLocks noGrp="1"/>
          </p:cNvSpPr>
          <p:nvPr>
            <p:ph type="title"/>
          </p:nvPr>
        </p:nvSpPr>
        <p:spPr>
          <a:xfrm>
            <a:off x="1909967" y="304800"/>
            <a:ext cx="6927575" cy="914400"/>
          </a:xfrm>
        </p:spPr>
        <p:txBody>
          <a:bodyPr>
            <a:noAutofit/>
          </a:bodyPr>
          <a:lstStyle/>
          <a:p>
            <a:r>
              <a:rPr lang="en-US" sz="4000" dirty="0"/>
              <a:t>Reasons for Disqualification from the Reading Process: </a:t>
            </a:r>
          </a:p>
        </p:txBody>
      </p:sp>
      <p:sp>
        <p:nvSpPr>
          <p:cNvPr id="3" name="Content Placeholder 2">
            <a:extLst>
              <a:ext uri="{FF2B5EF4-FFF2-40B4-BE49-F238E27FC236}">
                <a16:creationId xmlns:a16="http://schemas.microsoft.com/office/drawing/2014/main" id="{355F00B3-540A-B6EA-4122-3FF41C50C967}"/>
              </a:ext>
            </a:extLst>
          </p:cNvPr>
          <p:cNvSpPr>
            <a:spLocks noGrp="1"/>
          </p:cNvSpPr>
          <p:nvPr>
            <p:ph idx="1"/>
          </p:nvPr>
        </p:nvSpPr>
        <p:spPr>
          <a:xfrm>
            <a:off x="1828800" y="1447800"/>
            <a:ext cx="7239000" cy="5105400"/>
          </a:xfrm>
        </p:spPr>
        <p:txBody>
          <a:bodyPr>
            <a:noAutofit/>
          </a:bodyPr>
          <a:lstStyle/>
          <a:p>
            <a:pPr lvl="0">
              <a:lnSpc>
                <a:spcPct val="90000"/>
              </a:lnSpc>
            </a:pPr>
            <a:r>
              <a:rPr lang="en-US" sz="2400" dirty="0"/>
              <a:t>The due date for the application is </a:t>
            </a:r>
            <a:r>
              <a:rPr lang="en-US" sz="2400" b="1" dirty="0"/>
              <a:t>Wednesday, July 15, 2026</a:t>
            </a:r>
            <a:r>
              <a:rPr lang="en-US" sz="2400" dirty="0"/>
              <a:t>. If this presents a challenge, please reach out to discuss possible accommodations.</a:t>
            </a:r>
          </a:p>
          <a:p>
            <a:pPr>
              <a:lnSpc>
                <a:spcPct val="90000"/>
              </a:lnSpc>
              <a:spcBef>
                <a:spcPts val="576"/>
              </a:spcBef>
              <a:spcAft>
                <a:spcPts val="0"/>
              </a:spcAft>
              <a:buSzPct val="100000"/>
            </a:pPr>
            <a:r>
              <a:rPr lang="en-US" sz="2400" dirty="0"/>
              <a:t>Narrative Statements that exceed the maximum of two pages, are not formatted as outlined in each application, and do not include the title of the Narrative Statement as a heading will also be disqualified.</a:t>
            </a:r>
          </a:p>
          <a:p>
            <a:pPr>
              <a:lnSpc>
                <a:spcPct val="90000"/>
              </a:lnSpc>
              <a:spcBef>
                <a:spcPts val="576"/>
              </a:spcBef>
              <a:spcAft>
                <a:spcPts val="1200"/>
              </a:spcAft>
              <a:buSzPct val="100000"/>
            </a:pPr>
            <a:r>
              <a:rPr lang="en-US" sz="2400" dirty="0"/>
              <a:t>If an applicant submits multiple PDF documents with only partial information, regardless of whether they comprise all the requirements in the 2026–27 MCHS Application, they will be considered two separate incomplete applications, and the application will be disqualified.</a:t>
            </a:r>
          </a:p>
          <a:p>
            <a:pPr>
              <a:lnSpc>
                <a:spcPct val="90000"/>
              </a:lnSpc>
              <a:spcBef>
                <a:spcPts val="576"/>
              </a:spcBef>
              <a:spcAft>
                <a:spcPts val="1200"/>
              </a:spcAft>
              <a:buSzPct val="100000"/>
            </a:pPr>
            <a:endParaRPr lang="en-US" sz="2400" dirty="0"/>
          </a:p>
          <a:p>
            <a:pPr>
              <a:spcAft>
                <a:spcPts val="600"/>
              </a:spcAft>
              <a:buSzPct val="100000"/>
            </a:pPr>
            <a:endParaRPr lang="en-US" sz="2400" dirty="0"/>
          </a:p>
          <a:p>
            <a:pPr>
              <a:spcAft>
                <a:spcPts val="600"/>
              </a:spcAft>
              <a:buSzPct val="100000"/>
            </a:pPr>
            <a:endParaRPr lang="en-US" sz="2400" dirty="0"/>
          </a:p>
          <a:p>
            <a:pPr>
              <a:spcAft>
                <a:spcPts val="600"/>
              </a:spcAft>
              <a:buSzPct val="100000"/>
            </a:pPr>
            <a:endParaRPr lang="en-US" sz="2400" dirty="0"/>
          </a:p>
        </p:txBody>
      </p:sp>
      <p:sp>
        <p:nvSpPr>
          <p:cNvPr id="4" name="Slide Number Placeholder 3">
            <a:extLst>
              <a:ext uri="{FF2B5EF4-FFF2-40B4-BE49-F238E27FC236}">
                <a16:creationId xmlns:a16="http://schemas.microsoft.com/office/drawing/2014/main" id="{06294ABF-25E6-C2C1-A79F-FFCEA6DB82CE}"/>
              </a:ext>
            </a:extLst>
          </p:cNvPr>
          <p:cNvSpPr>
            <a:spLocks noGrp="1"/>
          </p:cNvSpPr>
          <p:nvPr>
            <p:ph type="sldNum" sz="quarter" idx="12"/>
          </p:nvPr>
        </p:nvSpPr>
        <p:spPr/>
        <p:txBody>
          <a:bodyPr/>
          <a:lstStyle/>
          <a:p>
            <a:fld id="{1A814AAE-762C-4AC7-BD8A-A2CC080682BD}" type="slidenum">
              <a:rPr lang="en-US" smtClean="0"/>
              <a:pPr/>
              <a:t>61</a:t>
            </a:fld>
            <a:endParaRPr lang="en-US" dirty="0"/>
          </a:p>
        </p:txBody>
      </p:sp>
    </p:spTree>
    <p:extLst>
      <p:ext uri="{BB962C8B-B14F-4D97-AF65-F5344CB8AC3E}">
        <p14:creationId xmlns:p14="http://schemas.microsoft.com/office/powerpoint/2010/main" val="33393055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E8BEE-48A1-39AD-9F30-692D555748CD}"/>
              </a:ext>
            </a:extLst>
          </p:cNvPr>
          <p:cNvSpPr>
            <a:spLocks noGrp="1"/>
          </p:cNvSpPr>
          <p:nvPr>
            <p:ph type="title"/>
          </p:nvPr>
        </p:nvSpPr>
        <p:spPr>
          <a:xfrm>
            <a:off x="1828800" y="304800"/>
            <a:ext cx="7086600" cy="1143000"/>
          </a:xfrm>
        </p:spPr>
        <p:txBody>
          <a:bodyPr/>
          <a:lstStyle/>
          <a:p>
            <a:r>
              <a:rPr lang="en-US" dirty="0"/>
              <a:t>District Audit Report (1)</a:t>
            </a:r>
          </a:p>
        </p:txBody>
      </p:sp>
      <p:sp>
        <p:nvSpPr>
          <p:cNvPr id="3" name="Content Placeholder 2">
            <a:extLst>
              <a:ext uri="{FF2B5EF4-FFF2-40B4-BE49-F238E27FC236}">
                <a16:creationId xmlns:a16="http://schemas.microsoft.com/office/drawing/2014/main" id="{E6518167-C8F5-0DE4-4F09-90AA8F758D0B}"/>
              </a:ext>
            </a:extLst>
          </p:cNvPr>
          <p:cNvSpPr>
            <a:spLocks noGrp="1"/>
          </p:cNvSpPr>
          <p:nvPr>
            <p:ph idx="1"/>
          </p:nvPr>
        </p:nvSpPr>
        <p:spPr>
          <a:xfrm>
            <a:off x="1828800" y="1524000"/>
            <a:ext cx="7086600" cy="4114800"/>
          </a:xfrm>
        </p:spPr>
        <p:txBody>
          <a:bodyPr/>
          <a:lstStyle/>
          <a:p>
            <a:pPr marL="0" indent="0">
              <a:spcBef>
                <a:spcPts val="0"/>
              </a:spcBef>
              <a:spcAft>
                <a:spcPts val="1200"/>
              </a:spcAft>
              <a:buNone/>
            </a:pPr>
            <a:r>
              <a:rPr lang="en-US" sz="2400" b="1" dirty="0"/>
              <a:t>The District Audit Report requirement pertains to MCHS applicants only.</a:t>
            </a:r>
          </a:p>
          <a:p>
            <a:pPr>
              <a:lnSpc>
                <a:spcPct val="90000"/>
              </a:lnSpc>
              <a:spcBef>
                <a:spcPts val="576"/>
              </a:spcBef>
              <a:spcAft>
                <a:spcPts val="1200"/>
              </a:spcAft>
              <a:buSzPct val="100000"/>
            </a:pPr>
            <a:r>
              <a:rPr lang="en-US" sz="2400" dirty="0"/>
              <a:t>Pursuant to EC Section 41020(h), “Not later than December 15, a report of each local educational agency audit for the preceding fiscal year shall be filed with the county superintendent of schools of the county in which the local educational agency is located, the department, and the Controller…”</a:t>
            </a:r>
          </a:p>
          <a:p>
            <a:pPr marL="0" indent="0">
              <a:buNone/>
            </a:pPr>
            <a:endParaRPr lang="en-US" sz="2400" dirty="0"/>
          </a:p>
        </p:txBody>
      </p:sp>
      <p:sp>
        <p:nvSpPr>
          <p:cNvPr id="4" name="Slide Number Placeholder 3">
            <a:extLst>
              <a:ext uri="{FF2B5EF4-FFF2-40B4-BE49-F238E27FC236}">
                <a16:creationId xmlns:a16="http://schemas.microsoft.com/office/drawing/2014/main" id="{C30FA60F-E686-54AA-8E1B-E619F9D503DE}"/>
              </a:ext>
            </a:extLst>
          </p:cNvPr>
          <p:cNvSpPr>
            <a:spLocks noGrp="1"/>
          </p:cNvSpPr>
          <p:nvPr>
            <p:ph type="sldNum" sz="quarter" idx="12"/>
          </p:nvPr>
        </p:nvSpPr>
        <p:spPr/>
        <p:txBody>
          <a:bodyPr/>
          <a:lstStyle/>
          <a:p>
            <a:pPr>
              <a:defRPr/>
            </a:pPr>
            <a:fld id="{44D49D5E-395F-45AE-94B9-00F533986075}" type="slidenum">
              <a:rPr lang="en-US" altLang="en-US" smtClean="0"/>
              <a:pPr>
                <a:defRPr/>
              </a:pPr>
              <a:t>62</a:t>
            </a:fld>
            <a:endParaRPr lang="en-US" altLang="en-US" dirty="0"/>
          </a:p>
        </p:txBody>
      </p:sp>
    </p:spTree>
    <p:extLst>
      <p:ext uri="{BB962C8B-B14F-4D97-AF65-F5344CB8AC3E}">
        <p14:creationId xmlns:p14="http://schemas.microsoft.com/office/powerpoint/2010/main" val="22518476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A9467-85A9-5819-CBC3-65AE03EBC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D27112-2FF8-646D-9E8B-D87E96951DC8}"/>
              </a:ext>
            </a:extLst>
          </p:cNvPr>
          <p:cNvSpPr>
            <a:spLocks noGrp="1"/>
          </p:cNvSpPr>
          <p:nvPr>
            <p:ph type="title"/>
          </p:nvPr>
        </p:nvSpPr>
        <p:spPr>
          <a:xfrm>
            <a:off x="1828800" y="304800"/>
            <a:ext cx="7086600" cy="1143000"/>
          </a:xfrm>
        </p:spPr>
        <p:txBody>
          <a:bodyPr/>
          <a:lstStyle/>
          <a:p>
            <a:r>
              <a:rPr lang="en-US" dirty="0"/>
              <a:t>District Audit Report (2)</a:t>
            </a:r>
          </a:p>
        </p:txBody>
      </p:sp>
      <p:sp>
        <p:nvSpPr>
          <p:cNvPr id="3" name="Content Placeholder 2">
            <a:extLst>
              <a:ext uri="{FF2B5EF4-FFF2-40B4-BE49-F238E27FC236}">
                <a16:creationId xmlns:a16="http://schemas.microsoft.com/office/drawing/2014/main" id="{0950DDEF-E720-A179-5661-3FD17460606F}"/>
              </a:ext>
            </a:extLst>
          </p:cNvPr>
          <p:cNvSpPr>
            <a:spLocks noGrp="1"/>
          </p:cNvSpPr>
          <p:nvPr>
            <p:ph idx="1"/>
          </p:nvPr>
        </p:nvSpPr>
        <p:spPr>
          <a:xfrm>
            <a:off x="1828800" y="1524000"/>
            <a:ext cx="7086600" cy="4114800"/>
          </a:xfrm>
        </p:spPr>
        <p:txBody>
          <a:bodyPr/>
          <a:lstStyle/>
          <a:p>
            <a:pPr>
              <a:lnSpc>
                <a:spcPct val="90000"/>
              </a:lnSpc>
              <a:spcAft>
                <a:spcPts val="1200"/>
              </a:spcAft>
            </a:pPr>
            <a:r>
              <a:rPr lang="en-US" sz="2400" dirty="0"/>
              <a:t>High School Innovations and Initiatives Office (HSIIO) staff will review the applicant school’s District Audit Report provided to the CDE’s School Fiscal Services Division. The purpose of the review is to determine if there are any continuation education attendance audit findings associated with the applicant. CDE staff will also review the District Audit Report to establish if there are any internal control findings or any other notes that may raise doubt as to the quality of the applicant’s program.</a:t>
            </a:r>
          </a:p>
          <a:p>
            <a:endParaRPr lang="en-US" sz="2400" b="1" dirty="0"/>
          </a:p>
          <a:p>
            <a:pPr marL="0" indent="0">
              <a:buNone/>
            </a:pPr>
            <a:endParaRPr lang="en-US" sz="2400" dirty="0"/>
          </a:p>
        </p:txBody>
      </p:sp>
      <p:sp>
        <p:nvSpPr>
          <p:cNvPr id="4" name="Slide Number Placeholder 3">
            <a:extLst>
              <a:ext uri="{FF2B5EF4-FFF2-40B4-BE49-F238E27FC236}">
                <a16:creationId xmlns:a16="http://schemas.microsoft.com/office/drawing/2014/main" id="{3C6C691D-2B86-28F4-E89D-25D14B7A314C}"/>
              </a:ext>
            </a:extLst>
          </p:cNvPr>
          <p:cNvSpPr>
            <a:spLocks noGrp="1"/>
          </p:cNvSpPr>
          <p:nvPr>
            <p:ph type="sldNum" sz="quarter" idx="12"/>
          </p:nvPr>
        </p:nvSpPr>
        <p:spPr/>
        <p:txBody>
          <a:bodyPr/>
          <a:lstStyle/>
          <a:p>
            <a:pPr>
              <a:defRPr/>
            </a:pPr>
            <a:fld id="{44D49D5E-395F-45AE-94B9-00F533986075}" type="slidenum">
              <a:rPr lang="en-US" altLang="en-US" smtClean="0"/>
              <a:pPr>
                <a:defRPr/>
              </a:pPr>
              <a:t>63</a:t>
            </a:fld>
            <a:endParaRPr lang="en-US" altLang="en-US" dirty="0"/>
          </a:p>
        </p:txBody>
      </p:sp>
    </p:spTree>
    <p:extLst>
      <p:ext uri="{BB962C8B-B14F-4D97-AF65-F5344CB8AC3E}">
        <p14:creationId xmlns:p14="http://schemas.microsoft.com/office/powerpoint/2010/main" val="83425018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DBC1E-6CBB-F931-A701-8EFB18E7F0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518023-DF1C-395E-438B-2B11C41A7BF1}"/>
              </a:ext>
            </a:extLst>
          </p:cNvPr>
          <p:cNvSpPr>
            <a:spLocks noGrp="1"/>
          </p:cNvSpPr>
          <p:nvPr>
            <p:ph type="title"/>
          </p:nvPr>
        </p:nvSpPr>
        <p:spPr>
          <a:xfrm>
            <a:off x="1828800" y="304800"/>
            <a:ext cx="7086600" cy="1143000"/>
          </a:xfrm>
        </p:spPr>
        <p:txBody>
          <a:bodyPr/>
          <a:lstStyle/>
          <a:p>
            <a:r>
              <a:rPr lang="en-US" dirty="0"/>
              <a:t>District Audit Report (3)</a:t>
            </a:r>
          </a:p>
        </p:txBody>
      </p:sp>
      <p:sp>
        <p:nvSpPr>
          <p:cNvPr id="3" name="Content Placeholder 2">
            <a:extLst>
              <a:ext uri="{FF2B5EF4-FFF2-40B4-BE49-F238E27FC236}">
                <a16:creationId xmlns:a16="http://schemas.microsoft.com/office/drawing/2014/main" id="{A84E7F2D-92F3-F927-A8EB-CE78863E3747}"/>
              </a:ext>
            </a:extLst>
          </p:cNvPr>
          <p:cNvSpPr>
            <a:spLocks noGrp="1"/>
          </p:cNvSpPr>
          <p:nvPr>
            <p:ph idx="1"/>
          </p:nvPr>
        </p:nvSpPr>
        <p:spPr>
          <a:xfrm>
            <a:off x="1828800" y="1447800"/>
            <a:ext cx="7086600" cy="5181600"/>
          </a:xfrm>
        </p:spPr>
        <p:txBody>
          <a:bodyPr/>
          <a:lstStyle/>
          <a:p>
            <a:pPr>
              <a:lnSpc>
                <a:spcPct val="90000"/>
              </a:lnSpc>
              <a:spcAft>
                <a:spcPts val="1200"/>
              </a:spcAft>
            </a:pPr>
            <a:r>
              <a:rPr lang="en-US" sz="2400" dirty="0"/>
              <a:t>Failure of a district’s audit report to be submitted to the CDE’s School Fiscal Services Division by December 15, 2026, will result in the applicant being considered ineligible for designation as a 2027 MCHS.</a:t>
            </a:r>
          </a:p>
          <a:p>
            <a:pPr>
              <a:lnSpc>
                <a:spcPct val="90000"/>
              </a:lnSpc>
              <a:spcAft>
                <a:spcPts val="1200"/>
              </a:spcAft>
            </a:pPr>
            <a:r>
              <a:rPr lang="en-US" sz="2400" dirty="0"/>
              <a:t>However, if the district is granted an extension, the applicant may obtain a letter from the auditor. The letter must state that there are no audit findings related to the applicant. This document </a:t>
            </a:r>
            <a:r>
              <a:rPr lang="en-US" sz="2400" b="1" dirty="0"/>
              <a:t>must</a:t>
            </a:r>
            <a:r>
              <a:rPr lang="en-US" sz="2400" dirty="0"/>
              <a:t> be submitted to the HSIIO via email at </a:t>
            </a:r>
            <a:r>
              <a:rPr lang="en-US" sz="2400" dirty="0">
                <a:hlinkClick r:id="rId2"/>
              </a:rPr>
              <a:t>ContinuationEduc@cde.ca.gov</a:t>
            </a:r>
            <a:r>
              <a:rPr lang="en-US" sz="2400" dirty="0"/>
              <a:t> by January 4, 2027.</a:t>
            </a:r>
          </a:p>
          <a:p>
            <a:pPr>
              <a:lnSpc>
                <a:spcPct val="90000"/>
              </a:lnSpc>
              <a:spcAft>
                <a:spcPts val="1200"/>
              </a:spcAft>
            </a:pPr>
            <a:r>
              <a:rPr lang="en-US" sz="2400" dirty="0"/>
              <a:t>It is up to the applicant to relay the importance of a timely submission to their district.</a:t>
            </a:r>
          </a:p>
          <a:p>
            <a:endParaRPr lang="en-US" sz="2400" b="1" dirty="0"/>
          </a:p>
          <a:p>
            <a:pPr marL="0" indent="0">
              <a:buNone/>
            </a:pPr>
            <a:endParaRPr lang="en-US" sz="2400" dirty="0"/>
          </a:p>
        </p:txBody>
      </p:sp>
      <p:sp>
        <p:nvSpPr>
          <p:cNvPr id="4" name="Slide Number Placeholder 3">
            <a:extLst>
              <a:ext uri="{FF2B5EF4-FFF2-40B4-BE49-F238E27FC236}">
                <a16:creationId xmlns:a16="http://schemas.microsoft.com/office/drawing/2014/main" id="{FE4A78ED-A765-5A5D-87DE-6A9D452F65B4}"/>
              </a:ext>
            </a:extLst>
          </p:cNvPr>
          <p:cNvSpPr>
            <a:spLocks noGrp="1"/>
          </p:cNvSpPr>
          <p:nvPr>
            <p:ph type="sldNum" sz="quarter" idx="12"/>
          </p:nvPr>
        </p:nvSpPr>
        <p:spPr/>
        <p:txBody>
          <a:bodyPr/>
          <a:lstStyle/>
          <a:p>
            <a:pPr>
              <a:defRPr/>
            </a:pPr>
            <a:fld id="{44D49D5E-395F-45AE-94B9-00F533986075}" type="slidenum">
              <a:rPr lang="en-US" altLang="en-US" smtClean="0"/>
              <a:pPr>
                <a:defRPr/>
              </a:pPr>
              <a:t>64</a:t>
            </a:fld>
            <a:endParaRPr lang="en-US" altLang="en-US" dirty="0"/>
          </a:p>
        </p:txBody>
      </p:sp>
    </p:spTree>
    <p:extLst>
      <p:ext uri="{BB962C8B-B14F-4D97-AF65-F5344CB8AC3E}">
        <p14:creationId xmlns:p14="http://schemas.microsoft.com/office/powerpoint/2010/main" val="36148625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F8B52-80EE-F180-F1C3-64968CC71AB3}"/>
              </a:ext>
            </a:extLst>
          </p:cNvPr>
          <p:cNvSpPr>
            <a:spLocks noGrp="1"/>
          </p:cNvSpPr>
          <p:nvPr>
            <p:ph type="title"/>
          </p:nvPr>
        </p:nvSpPr>
        <p:spPr>
          <a:xfrm>
            <a:off x="1905000" y="304800"/>
            <a:ext cx="6858000" cy="1143000"/>
          </a:xfrm>
        </p:spPr>
        <p:txBody>
          <a:bodyPr/>
          <a:lstStyle/>
          <a:p>
            <a:r>
              <a:rPr lang="en-US" dirty="0"/>
              <a:t>Designation Period</a:t>
            </a:r>
          </a:p>
        </p:txBody>
      </p:sp>
      <p:sp>
        <p:nvSpPr>
          <p:cNvPr id="3" name="Content Placeholder 2">
            <a:extLst>
              <a:ext uri="{FF2B5EF4-FFF2-40B4-BE49-F238E27FC236}">
                <a16:creationId xmlns:a16="http://schemas.microsoft.com/office/drawing/2014/main" id="{98A2F49B-7188-57A2-9A20-9EA11B740E58}"/>
              </a:ext>
            </a:extLst>
          </p:cNvPr>
          <p:cNvSpPr>
            <a:spLocks noGrp="1"/>
          </p:cNvSpPr>
          <p:nvPr>
            <p:ph idx="1"/>
          </p:nvPr>
        </p:nvSpPr>
        <p:spPr>
          <a:xfrm>
            <a:off x="1905000" y="1447800"/>
            <a:ext cx="6858000" cy="4114800"/>
          </a:xfrm>
        </p:spPr>
        <p:txBody>
          <a:bodyPr/>
          <a:lstStyle/>
          <a:p>
            <a:pPr>
              <a:lnSpc>
                <a:spcPct val="90000"/>
              </a:lnSpc>
              <a:spcAft>
                <a:spcPts val="1200"/>
              </a:spcAft>
            </a:pPr>
            <a:r>
              <a:rPr lang="en-US" sz="2400" dirty="0"/>
              <a:t>Schools that are awarded MCDS or MCHS designation for the 2026–27 application year will be for the period of April 2027 through March 2030. </a:t>
            </a:r>
          </a:p>
          <a:p>
            <a:pPr>
              <a:lnSpc>
                <a:spcPct val="90000"/>
              </a:lnSpc>
              <a:spcAft>
                <a:spcPts val="1200"/>
              </a:spcAft>
            </a:pPr>
            <a:r>
              <a:rPr lang="en-US" sz="2400" dirty="0"/>
              <a:t>Schools that receive the MCDS or MCHS designation in 2027 are encouraged to submit a new application in the 2029–30 application year to avoid a possible gap in model school designation status. </a:t>
            </a:r>
          </a:p>
          <a:p>
            <a:endParaRPr lang="en-US" sz="2400" dirty="0"/>
          </a:p>
        </p:txBody>
      </p:sp>
      <p:sp>
        <p:nvSpPr>
          <p:cNvPr id="4" name="Slide Number Placeholder 3">
            <a:extLst>
              <a:ext uri="{FF2B5EF4-FFF2-40B4-BE49-F238E27FC236}">
                <a16:creationId xmlns:a16="http://schemas.microsoft.com/office/drawing/2014/main" id="{493AF23E-8E96-B152-A366-D69B2FAE73F5}"/>
              </a:ext>
            </a:extLst>
          </p:cNvPr>
          <p:cNvSpPr>
            <a:spLocks noGrp="1"/>
          </p:cNvSpPr>
          <p:nvPr>
            <p:ph type="sldNum" sz="quarter" idx="12"/>
          </p:nvPr>
        </p:nvSpPr>
        <p:spPr/>
        <p:txBody>
          <a:bodyPr/>
          <a:lstStyle/>
          <a:p>
            <a:pPr>
              <a:defRPr/>
            </a:pPr>
            <a:fld id="{44D49D5E-395F-45AE-94B9-00F533986075}" type="slidenum">
              <a:rPr lang="en-US" altLang="en-US" smtClean="0"/>
              <a:pPr>
                <a:defRPr/>
              </a:pPr>
              <a:t>65</a:t>
            </a:fld>
            <a:endParaRPr lang="en-US" altLang="en-US" dirty="0"/>
          </a:p>
        </p:txBody>
      </p:sp>
    </p:spTree>
    <p:extLst>
      <p:ext uri="{BB962C8B-B14F-4D97-AF65-F5344CB8AC3E}">
        <p14:creationId xmlns:p14="http://schemas.microsoft.com/office/powerpoint/2010/main" val="36410739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0B199-0850-99E0-B85F-48BE28560545}"/>
              </a:ext>
            </a:extLst>
          </p:cNvPr>
          <p:cNvSpPr>
            <a:spLocks noGrp="1"/>
          </p:cNvSpPr>
          <p:nvPr>
            <p:ph type="title"/>
          </p:nvPr>
        </p:nvSpPr>
        <p:spPr>
          <a:xfrm>
            <a:off x="1909763" y="2514600"/>
            <a:ext cx="6858000" cy="1143000"/>
          </a:xfrm>
        </p:spPr>
        <p:txBody>
          <a:bodyPr/>
          <a:lstStyle/>
          <a:p>
            <a:r>
              <a:rPr lang="en-US" sz="7200" dirty="0"/>
              <a:t>Questions &amp; Answers</a:t>
            </a:r>
          </a:p>
        </p:txBody>
      </p:sp>
      <p:sp>
        <p:nvSpPr>
          <p:cNvPr id="3" name="Slide Number Placeholder 2">
            <a:extLst>
              <a:ext uri="{FF2B5EF4-FFF2-40B4-BE49-F238E27FC236}">
                <a16:creationId xmlns:a16="http://schemas.microsoft.com/office/drawing/2014/main" id="{9B54D37F-A0FB-7C77-FE73-C0937CD91BB0}"/>
              </a:ext>
            </a:extLst>
          </p:cNvPr>
          <p:cNvSpPr>
            <a:spLocks noGrp="1"/>
          </p:cNvSpPr>
          <p:nvPr>
            <p:ph type="sldNum" sz="quarter" idx="12"/>
          </p:nvPr>
        </p:nvSpPr>
        <p:spPr/>
        <p:txBody>
          <a:bodyPr/>
          <a:lstStyle/>
          <a:p>
            <a:pPr>
              <a:defRPr/>
            </a:pPr>
            <a:fld id="{F30AF8A1-53B2-4B27-92B5-2E9297874BE1}" type="slidenum">
              <a:rPr lang="en-US" altLang="en-US" smtClean="0"/>
              <a:pPr>
                <a:defRPr/>
              </a:pPr>
              <a:t>66</a:t>
            </a:fld>
            <a:endParaRPr lang="en-US" altLang="en-US" dirty="0"/>
          </a:p>
        </p:txBody>
      </p:sp>
    </p:spTree>
    <p:extLst>
      <p:ext uri="{BB962C8B-B14F-4D97-AF65-F5344CB8AC3E}">
        <p14:creationId xmlns:p14="http://schemas.microsoft.com/office/powerpoint/2010/main" val="18545265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F18BD-E431-9154-5178-AA2B8C8D94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EC469-1555-B86E-CC19-6132799B2388}"/>
              </a:ext>
            </a:extLst>
          </p:cNvPr>
          <p:cNvSpPr>
            <a:spLocks noGrp="1"/>
          </p:cNvSpPr>
          <p:nvPr>
            <p:ph type="title"/>
          </p:nvPr>
        </p:nvSpPr>
        <p:spPr>
          <a:xfrm>
            <a:off x="1909763" y="2514600"/>
            <a:ext cx="6858000" cy="1143000"/>
          </a:xfrm>
        </p:spPr>
        <p:txBody>
          <a:bodyPr/>
          <a:lstStyle/>
          <a:p>
            <a:r>
              <a:rPr lang="en-US" sz="7200" dirty="0"/>
              <a:t>exFiles</a:t>
            </a:r>
          </a:p>
        </p:txBody>
      </p:sp>
      <p:sp>
        <p:nvSpPr>
          <p:cNvPr id="3" name="Slide Number Placeholder 2">
            <a:extLst>
              <a:ext uri="{FF2B5EF4-FFF2-40B4-BE49-F238E27FC236}">
                <a16:creationId xmlns:a16="http://schemas.microsoft.com/office/drawing/2014/main" id="{8E86F12A-ED54-1D9E-DFA2-465699439048}"/>
              </a:ext>
            </a:extLst>
          </p:cNvPr>
          <p:cNvSpPr>
            <a:spLocks noGrp="1"/>
          </p:cNvSpPr>
          <p:nvPr>
            <p:ph type="sldNum" sz="quarter" idx="12"/>
          </p:nvPr>
        </p:nvSpPr>
        <p:spPr/>
        <p:txBody>
          <a:bodyPr/>
          <a:lstStyle/>
          <a:p>
            <a:pPr>
              <a:defRPr/>
            </a:pPr>
            <a:fld id="{F30AF8A1-53B2-4B27-92B5-2E9297874BE1}" type="slidenum">
              <a:rPr lang="en-US" altLang="en-US" smtClean="0"/>
              <a:pPr>
                <a:defRPr/>
              </a:pPr>
              <a:t>67</a:t>
            </a:fld>
            <a:endParaRPr lang="en-US" altLang="en-US" dirty="0"/>
          </a:p>
        </p:txBody>
      </p:sp>
    </p:spTree>
    <p:extLst>
      <p:ext uri="{BB962C8B-B14F-4D97-AF65-F5344CB8AC3E}">
        <p14:creationId xmlns:p14="http://schemas.microsoft.com/office/powerpoint/2010/main" val="18722719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1F163-6FF3-47A7-4519-72AC9E9872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C52D10-118C-74FC-BD64-40B823AC12E4}"/>
              </a:ext>
            </a:extLst>
          </p:cNvPr>
          <p:cNvSpPr>
            <a:spLocks noGrp="1"/>
          </p:cNvSpPr>
          <p:nvPr>
            <p:ph type="title"/>
          </p:nvPr>
        </p:nvSpPr>
        <p:spPr>
          <a:xfrm>
            <a:off x="1828800" y="609600"/>
            <a:ext cx="7086600" cy="1143000"/>
          </a:xfrm>
        </p:spPr>
        <p:txBody>
          <a:bodyPr/>
          <a:lstStyle/>
          <a:p>
            <a:r>
              <a:rPr lang="en-US" dirty="0"/>
              <a:t>Listserv:</a:t>
            </a:r>
            <a:br>
              <a:rPr lang="en-US" dirty="0"/>
            </a:br>
            <a:r>
              <a:rPr lang="en-US" dirty="0"/>
              <a:t>Community Day School</a:t>
            </a:r>
          </a:p>
        </p:txBody>
      </p:sp>
      <p:sp>
        <p:nvSpPr>
          <p:cNvPr id="3" name="Content Placeholder 2">
            <a:extLst>
              <a:ext uri="{FF2B5EF4-FFF2-40B4-BE49-F238E27FC236}">
                <a16:creationId xmlns:a16="http://schemas.microsoft.com/office/drawing/2014/main" id="{486C7F47-E025-0CBD-32E2-BB0B6BB8253E}"/>
              </a:ext>
            </a:extLst>
          </p:cNvPr>
          <p:cNvSpPr>
            <a:spLocks noGrp="1"/>
          </p:cNvSpPr>
          <p:nvPr>
            <p:ph idx="1"/>
          </p:nvPr>
        </p:nvSpPr>
        <p:spPr>
          <a:xfrm>
            <a:off x="1828800" y="1981200"/>
            <a:ext cx="7086600" cy="4114800"/>
          </a:xfrm>
        </p:spPr>
        <p:txBody>
          <a:bodyPr/>
          <a:lstStyle/>
          <a:p>
            <a:pPr marL="0" indent="0">
              <a:lnSpc>
                <a:spcPct val="90000"/>
              </a:lnSpc>
              <a:spcAft>
                <a:spcPts val="1200"/>
              </a:spcAft>
              <a:buNone/>
            </a:pPr>
            <a:r>
              <a:rPr lang="en-US" sz="2400" dirty="0"/>
              <a:t>Join the community day school listserv to receive timely information about the establishment and operation of community day schools. This includes professional development and funding opportunities.</a:t>
            </a:r>
          </a:p>
          <a:p>
            <a:pPr marL="0" indent="0">
              <a:lnSpc>
                <a:spcPct val="90000"/>
              </a:lnSpc>
              <a:spcAft>
                <a:spcPts val="1200"/>
              </a:spcAft>
              <a:buNone/>
            </a:pPr>
            <a:r>
              <a:rPr lang="en-US" sz="2400" dirty="0"/>
              <a:t>To subscribe to the listserv, go the Community Day School Email List web page at: </a:t>
            </a:r>
            <a:r>
              <a:rPr lang="en-US" sz="2400" dirty="0">
                <a:hlinkClick r:id="rId2" tooltip="Community Day School Email List web page"/>
              </a:rPr>
              <a:t>https://www.cde.ca.gov/sp/eo/cd/cdsmail.asp</a:t>
            </a:r>
            <a:r>
              <a:rPr lang="en-US" sz="2400" dirty="0"/>
              <a:t>. Provide your email address and name. Then, select the Join Community Day School E-mail List button.</a:t>
            </a:r>
          </a:p>
          <a:p>
            <a:endParaRPr lang="en-US" sz="2400" dirty="0"/>
          </a:p>
        </p:txBody>
      </p:sp>
      <p:sp>
        <p:nvSpPr>
          <p:cNvPr id="4" name="Slide Number Placeholder 3">
            <a:extLst>
              <a:ext uri="{FF2B5EF4-FFF2-40B4-BE49-F238E27FC236}">
                <a16:creationId xmlns:a16="http://schemas.microsoft.com/office/drawing/2014/main" id="{ACD778D5-02B5-3E08-3FBC-27B94C91836A}"/>
              </a:ext>
            </a:extLst>
          </p:cNvPr>
          <p:cNvSpPr>
            <a:spLocks noGrp="1"/>
          </p:cNvSpPr>
          <p:nvPr>
            <p:ph type="sldNum" sz="quarter" idx="12"/>
          </p:nvPr>
        </p:nvSpPr>
        <p:spPr/>
        <p:txBody>
          <a:bodyPr/>
          <a:lstStyle/>
          <a:p>
            <a:pPr>
              <a:defRPr/>
            </a:pPr>
            <a:fld id="{44D49D5E-395F-45AE-94B9-00F533986075}" type="slidenum">
              <a:rPr lang="en-US" altLang="en-US" smtClean="0"/>
              <a:pPr>
                <a:defRPr/>
              </a:pPr>
              <a:t>68</a:t>
            </a:fld>
            <a:endParaRPr lang="en-US" altLang="en-US" dirty="0"/>
          </a:p>
        </p:txBody>
      </p:sp>
    </p:spTree>
    <p:extLst>
      <p:ext uri="{BB962C8B-B14F-4D97-AF65-F5344CB8AC3E}">
        <p14:creationId xmlns:p14="http://schemas.microsoft.com/office/powerpoint/2010/main" val="20276832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4AC61-7C7C-C5FC-5D25-C1B6DBC90544}"/>
              </a:ext>
            </a:extLst>
          </p:cNvPr>
          <p:cNvSpPr>
            <a:spLocks noGrp="1"/>
          </p:cNvSpPr>
          <p:nvPr>
            <p:ph type="title"/>
          </p:nvPr>
        </p:nvSpPr>
        <p:spPr>
          <a:xfrm>
            <a:off x="1828800" y="76200"/>
            <a:ext cx="7162800" cy="1143000"/>
          </a:xfrm>
        </p:spPr>
        <p:txBody>
          <a:bodyPr/>
          <a:lstStyle/>
          <a:p>
            <a:r>
              <a:rPr lang="en-US" dirty="0"/>
              <a:t>Listserv: </a:t>
            </a:r>
            <a:br>
              <a:rPr lang="en-US" dirty="0"/>
            </a:br>
            <a:r>
              <a:rPr lang="en-US" dirty="0"/>
              <a:t>Continuation Education</a:t>
            </a:r>
          </a:p>
        </p:txBody>
      </p:sp>
      <p:sp>
        <p:nvSpPr>
          <p:cNvPr id="3" name="Content Placeholder 2">
            <a:extLst>
              <a:ext uri="{FF2B5EF4-FFF2-40B4-BE49-F238E27FC236}">
                <a16:creationId xmlns:a16="http://schemas.microsoft.com/office/drawing/2014/main" id="{A52D1CBF-5636-D630-7467-81E260D4A08C}"/>
              </a:ext>
            </a:extLst>
          </p:cNvPr>
          <p:cNvSpPr>
            <a:spLocks noGrp="1"/>
          </p:cNvSpPr>
          <p:nvPr>
            <p:ph idx="1"/>
          </p:nvPr>
        </p:nvSpPr>
        <p:spPr>
          <a:xfrm>
            <a:off x="1828800" y="1371600"/>
            <a:ext cx="7162800" cy="4648200"/>
          </a:xfrm>
        </p:spPr>
        <p:txBody>
          <a:bodyPr/>
          <a:lstStyle/>
          <a:p>
            <a:pPr marL="0" indent="0">
              <a:lnSpc>
                <a:spcPct val="90000"/>
              </a:lnSpc>
              <a:spcAft>
                <a:spcPts val="1200"/>
              </a:spcAft>
              <a:buNone/>
            </a:pPr>
            <a:r>
              <a:rPr lang="en-US" sz="2400" dirty="0"/>
              <a:t>Join the continuation education listserv to receive timely information about the establishment and operation of continuation education schools and programs This includes professional development and funding opportunities, opportunities for your students, and policy and best practices.</a:t>
            </a:r>
          </a:p>
          <a:p>
            <a:pPr marL="0" indent="0">
              <a:lnSpc>
                <a:spcPct val="90000"/>
              </a:lnSpc>
              <a:spcAft>
                <a:spcPts val="1200"/>
              </a:spcAft>
              <a:buNone/>
            </a:pPr>
            <a:r>
              <a:rPr lang="en-US" sz="2400" dirty="0"/>
              <a:t>To subscribe to the listserv, go to the CDE Listservs web page at </a:t>
            </a:r>
            <a:r>
              <a:rPr lang="en-US" sz="2400" dirty="0">
                <a:hlinkClick r:id="rId2" tooltip="CDE Listservs web page"/>
              </a:rPr>
              <a:t>https://www.cde.ca.gov/re/di/cd/listservs.asp</a:t>
            </a:r>
            <a:r>
              <a:rPr lang="en-US" sz="2400" dirty="0"/>
              <a:t>. Select the subscribe link for the Continuation Education listserv. This will cause your default email program to open a blank pre-addressed email. There is no need to include a subject or message content. Simply send this email in order to submit your subscribe request. </a:t>
            </a:r>
          </a:p>
        </p:txBody>
      </p:sp>
      <p:sp>
        <p:nvSpPr>
          <p:cNvPr id="4" name="Slide Number Placeholder 3">
            <a:extLst>
              <a:ext uri="{FF2B5EF4-FFF2-40B4-BE49-F238E27FC236}">
                <a16:creationId xmlns:a16="http://schemas.microsoft.com/office/drawing/2014/main" id="{F90C42C8-3762-DCE0-948F-D33C4F7F4C32}"/>
              </a:ext>
            </a:extLst>
          </p:cNvPr>
          <p:cNvSpPr>
            <a:spLocks noGrp="1"/>
          </p:cNvSpPr>
          <p:nvPr>
            <p:ph type="sldNum" sz="quarter" idx="12"/>
          </p:nvPr>
        </p:nvSpPr>
        <p:spPr/>
        <p:txBody>
          <a:bodyPr/>
          <a:lstStyle/>
          <a:p>
            <a:pPr>
              <a:defRPr/>
            </a:pPr>
            <a:fld id="{44D49D5E-395F-45AE-94B9-00F533986075}" type="slidenum">
              <a:rPr lang="en-US" altLang="en-US" smtClean="0"/>
              <a:pPr>
                <a:defRPr/>
              </a:pPr>
              <a:t>69</a:t>
            </a:fld>
            <a:endParaRPr lang="en-US" altLang="en-US" dirty="0"/>
          </a:p>
        </p:txBody>
      </p:sp>
    </p:spTree>
    <p:extLst>
      <p:ext uri="{BB962C8B-B14F-4D97-AF65-F5344CB8AC3E}">
        <p14:creationId xmlns:p14="http://schemas.microsoft.com/office/powerpoint/2010/main" val="293732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B0EC6-E5C5-714E-27DF-930711F58CBF}"/>
              </a:ext>
            </a:extLst>
          </p:cNvPr>
          <p:cNvSpPr>
            <a:spLocks noGrp="1"/>
          </p:cNvSpPr>
          <p:nvPr>
            <p:ph type="title"/>
          </p:nvPr>
        </p:nvSpPr>
        <p:spPr>
          <a:xfrm>
            <a:off x="1828800" y="540802"/>
            <a:ext cx="7086599" cy="1059398"/>
          </a:xfrm>
        </p:spPr>
        <p:txBody>
          <a:bodyPr>
            <a:noAutofit/>
          </a:bodyPr>
          <a:lstStyle/>
          <a:p>
            <a:r>
              <a:rPr lang="en-US" sz="4300" dirty="0"/>
              <a:t>Eligibility Criteria: </a:t>
            </a:r>
            <a:br>
              <a:rPr lang="en-US" sz="4300" dirty="0"/>
            </a:br>
            <a:r>
              <a:rPr lang="en-US" sz="4300" dirty="0"/>
              <a:t>Community Day Schools (1)</a:t>
            </a:r>
          </a:p>
        </p:txBody>
      </p:sp>
      <p:sp>
        <p:nvSpPr>
          <p:cNvPr id="3" name="Content Placeholder 2">
            <a:extLst>
              <a:ext uri="{FF2B5EF4-FFF2-40B4-BE49-F238E27FC236}">
                <a16:creationId xmlns:a16="http://schemas.microsoft.com/office/drawing/2014/main" id="{2D1372EF-1CA0-4666-F0B3-B416791EF1C9}"/>
              </a:ext>
            </a:extLst>
          </p:cNvPr>
          <p:cNvSpPr>
            <a:spLocks noGrp="1"/>
          </p:cNvSpPr>
          <p:nvPr>
            <p:ph idx="1"/>
          </p:nvPr>
        </p:nvSpPr>
        <p:spPr>
          <a:xfrm>
            <a:off x="1828800" y="2057399"/>
            <a:ext cx="7086599" cy="3875219"/>
          </a:xfrm>
        </p:spPr>
        <p:txBody>
          <a:bodyPr>
            <a:noAutofit/>
          </a:bodyPr>
          <a:lstStyle/>
          <a:p>
            <a:pPr marL="347472" indent="-342900">
              <a:lnSpc>
                <a:spcPct val="90000"/>
              </a:lnSpc>
              <a:spcBef>
                <a:spcPts val="576"/>
              </a:spcBef>
              <a:spcAft>
                <a:spcPts val="1200"/>
              </a:spcAft>
              <a:buSzPct val="100000"/>
              <a:buFont typeface="+mj-lt"/>
              <a:buAutoNum type="arabicPeriod"/>
            </a:pPr>
            <a:r>
              <a:rPr lang="en-US" sz="2400" dirty="0"/>
              <a:t>The school is established as a “community day school” according to </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California</a:t>
            </a:r>
            <a:r>
              <a:rPr lang="en-US" sz="2400" i="1" dirty="0">
                <a:effectLst/>
                <a:latin typeface="Arial" panose="020B0604020202020204" pitchFamily="34" charset="0"/>
                <a:ea typeface="Times New Roman" panose="02020603050405020304" pitchFamily="18" charset="0"/>
                <a:cs typeface="Times New Roman" panose="02020603050405020304" pitchFamily="18" charset="0"/>
              </a:rPr>
              <a:t> Education Code</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400" i="1" dirty="0">
                <a:effectLst/>
                <a:latin typeface="Arial" panose="020B0604020202020204" pitchFamily="34" charset="0"/>
                <a:ea typeface="Times New Roman" panose="02020603050405020304" pitchFamily="18" charset="0"/>
                <a:cs typeface="Times New Roman" panose="02020603050405020304" pitchFamily="18" charset="0"/>
              </a:rPr>
              <a:t>EC</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a:t>
            </a:r>
            <a:r>
              <a:rPr lang="en-US" sz="2400" dirty="0"/>
              <a:t> sections 48660–48666.</a:t>
            </a:r>
          </a:p>
          <a:p>
            <a:pPr marL="347472" indent="-342900">
              <a:lnSpc>
                <a:spcPct val="90000"/>
              </a:lnSpc>
              <a:spcBef>
                <a:spcPts val="576"/>
              </a:spcBef>
              <a:spcAft>
                <a:spcPts val="600"/>
              </a:spcAft>
              <a:buSzPct val="100000"/>
              <a:buFont typeface="+mj-lt"/>
              <a:buAutoNum type="arabicPeriod"/>
            </a:pPr>
            <a:r>
              <a:rPr lang="en-US" sz="2400" dirty="0"/>
              <a:t>It is recommended but not required that the school be accredited by WASC</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a:t>
            </a:r>
            <a:r>
              <a:rPr lang="en-US" sz="2400" dirty="0"/>
              <a:t> Educational institutions benefit from the stimulus for self-study and self-improvement provided by the accreditation process.</a:t>
            </a:r>
          </a:p>
          <a:p>
            <a:pPr marL="347472" indent="-342900">
              <a:lnSpc>
                <a:spcPct val="90000"/>
              </a:lnSpc>
              <a:spcBef>
                <a:spcPts val="576"/>
              </a:spcBef>
              <a:spcAft>
                <a:spcPts val="1200"/>
              </a:spcAft>
              <a:buSzPct val="100000"/>
              <a:buFont typeface="+mj-lt"/>
              <a:buAutoNum type="arabicPeriod"/>
            </a:pPr>
            <a:endParaRPr lang="en-US" sz="2400" dirty="0"/>
          </a:p>
          <a:p>
            <a:endParaRPr lang="en-US" sz="2400" dirty="0"/>
          </a:p>
        </p:txBody>
      </p:sp>
      <p:sp>
        <p:nvSpPr>
          <p:cNvPr id="4" name="Slide Number Placeholder 3">
            <a:extLst>
              <a:ext uri="{FF2B5EF4-FFF2-40B4-BE49-F238E27FC236}">
                <a16:creationId xmlns:a16="http://schemas.microsoft.com/office/drawing/2014/main" id="{EB0B18AC-63B7-95EE-D503-8A6B70A8FEDC}"/>
              </a:ext>
            </a:extLst>
          </p:cNvPr>
          <p:cNvSpPr>
            <a:spLocks noGrp="1"/>
          </p:cNvSpPr>
          <p:nvPr>
            <p:ph type="sldNum" sz="quarter" idx="12"/>
          </p:nvPr>
        </p:nvSpPr>
        <p:spPr/>
        <p:txBody>
          <a:bodyPr/>
          <a:lstStyle/>
          <a:p>
            <a:fld id="{1A814AAE-762C-4AC7-BD8A-A2CC080682BD}" type="slidenum">
              <a:rPr lang="en-US" smtClean="0"/>
              <a:pPr/>
              <a:t>7</a:t>
            </a:fld>
            <a:endParaRPr lang="en-US" dirty="0"/>
          </a:p>
        </p:txBody>
      </p:sp>
    </p:spTree>
    <p:extLst>
      <p:ext uri="{BB962C8B-B14F-4D97-AF65-F5344CB8AC3E}">
        <p14:creationId xmlns:p14="http://schemas.microsoft.com/office/powerpoint/2010/main" val="13721141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97169-41A9-82EC-64A1-4F5AD9DA3F51}"/>
              </a:ext>
            </a:extLst>
          </p:cNvPr>
          <p:cNvSpPr>
            <a:spLocks noGrp="1"/>
          </p:cNvSpPr>
          <p:nvPr>
            <p:ph type="title"/>
          </p:nvPr>
        </p:nvSpPr>
        <p:spPr>
          <a:xfrm>
            <a:off x="1905000" y="152400"/>
            <a:ext cx="6858000" cy="838200"/>
          </a:xfrm>
        </p:spPr>
        <p:txBody>
          <a:bodyPr/>
          <a:lstStyle/>
          <a:p>
            <a:r>
              <a:rPr lang="en-US" dirty="0"/>
              <a:t>Contact Information</a:t>
            </a:r>
          </a:p>
        </p:txBody>
      </p:sp>
      <p:sp>
        <p:nvSpPr>
          <p:cNvPr id="3" name="Content Placeholder 2">
            <a:extLst>
              <a:ext uri="{FF2B5EF4-FFF2-40B4-BE49-F238E27FC236}">
                <a16:creationId xmlns:a16="http://schemas.microsoft.com/office/drawing/2014/main" id="{60DA1E8E-1CC4-929D-9853-5A24225DAA40}"/>
              </a:ext>
            </a:extLst>
          </p:cNvPr>
          <p:cNvSpPr>
            <a:spLocks noGrp="1"/>
          </p:cNvSpPr>
          <p:nvPr>
            <p:ph idx="1"/>
          </p:nvPr>
        </p:nvSpPr>
        <p:spPr>
          <a:xfrm>
            <a:off x="1905000" y="990600"/>
            <a:ext cx="6858000" cy="5562600"/>
          </a:xfrm>
        </p:spPr>
        <p:txBody>
          <a:bodyPr/>
          <a:lstStyle/>
          <a:p>
            <a:pPr marL="0" indent="0" algn="ctr">
              <a:spcBef>
                <a:spcPts val="0"/>
              </a:spcBef>
              <a:spcAft>
                <a:spcPts val="0"/>
              </a:spcAft>
              <a:buNone/>
            </a:pPr>
            <a:r>
              <a:rPr lang="en-US" sz="2400" b="1" dirty="0"/>
              <a:t>For application questions, please contact:</a:t>
            </a:r>
          </a:p>
          <a:p>
            <a:pPr marL="0" indent="0" algn="ctr">
              <a:spcBef>
                <a:spcPts val="0"/>
              </a:spcBef>
              <a:spcAft>
                <a:spcPts val="3000"/>
              </a:spcAft>
              <a:buNone/>
            </a:pPr>
            <a:r>
              <a:rPr lang="en-US" sz="2400" dirty="0"/>
              <a:t>Dan Sackheim, Education Programs Consultant</a:t>
            </a:r>
          </a:p>
          <a:p>
            <a:pPr marL="0" indent="0" algn="ctr">
              <a:spcBef>
                <a:spcPts val="0"/>
              </a:spcBef>
              <a:buNone/>
            </a:pPr>
            <a:r>
              <a:rPr lang="en-US" sz="2400" b="1" dirty="0"/>
              <a:t>For technical assistance, please contact:</a:t>
            </a:r>
          </a:p>
          <a:p>
            <a:pPr marL="0" indent="0" algn="ctr">
              <a:spcBef>
                <a:spcPts val="0"/>
              </a:spcBef>
              <a:spcAft>
                <a:spcPts val="3000"/>
              </a:spcAft>
              <a:buNone/>
            </a:pPr>
            <a:r>
              <a:rPr lang="en-US" sz="2400" dirty="0"/>
              <a:t>Darice Barefield, Analyst II</a:t>
            </a:r>
          </a:p>
          <a:p>
            <a:pPr marL="0" indent="0" algn="ctr">
              <a:spcBef>
                <a:spcPts val="0"/>
              </a:spcBef>
              <a:spcAft>
                <a:spcPts val="0"/>
              </a:spcAft>
              <a:buNone/>
            </a:pPr>
            <a:r>
              <a:rPr lang="en-US" sz="2400" dirty="0"/>
              <a:t>California Department of Education</a:t>
            </a:r>
          </a:p>
          <a:p>
            <a:pPr marL="0" indent="0" algn="ctr">
              <a:spcBef>
                <a:spcPts val="0"/>
              </a:spcBef>
              <a:spcAft>
                <a:spcPts val="0"/>
              </a:spcAft>
              <a:buNone/>
            </a:pPr>
            <a:r>
              <a:rPr lang="en-US" sz="2400" dirty="0"/>
              <a:t>Educational Options Team</a:t>
            </a:r>
          </a:p>
          <a:p>
            <a:pPr marL="0" indent="0" algn="ctr">
              <a:spcBef>
                <a:spcPts val="0"/>
              </a:spcBef>
              <a:spcAft>
                <a:spcPts val="0"/>
              </a:spcAft>
              <a:buNone/>
            </a:pPr>
            <a:r>
              <a:rPr lang="en-US" sz="2400" dirty="0"/>
              <a:t>High School Innovations and Initiatives Office</a:t>
            </a:r>
          </a:p>
          <a:p>
            <a:pPr marL="0" indent="0" algn="ctr">
              <a:buNone/>
            </a:pPr>
            <a:r>
              <a:rPr lang="en-US" sz="2400" dirty="0"/>
              <a:t>916-323-2183</a:t>
            </a:r>
          </a:p>
          <a:p>
            <a:pPr marL="0" indent="0" algn="ctr">
              <a:spcBef>
                <a:spcPts val="0"/>
              </a:spcBef>
              <a:buNone/>
            </a:pPr>
            <a:r>
              <a:rPr lang="en-US" sz="2400" dirty="0">
                <a:hlinkClick r:id="rId2"/>
              </a:rPr>
              <a:t>CommunityDaySch@cde.ca.gov</a:t>
            </a:r>
            <a:r>
              <a:rPr lang="en-US" sz="2400" dirty="0"/>
              <a:t> </a:t>
            </a:r>
          </a:p>
          <a:p>
            <a:pPr marL="0" indent="0" algn="ctr">
              <a:spcBef>
                <a:spcPts val="0"/>
              </a:spcBef>
              <a:buNone/>
            </a:pPr>
            <a:r>
              <a:rPr lang="en-US" sz="2400" dirty="0">
                <a:hlinkClick r:id="rId3"/>
              </a:rPr>
              <a:t>ContinuationEduc@cde.ca.gov</a:t>
            </a:r>
            <a:endParaRPr lang="en-US" sz="2400" dirty="0"/>
          </a:p>
          <a:p>
            <a:pPr marL="0" indent="0">
              <a:spcAft>
                <a:spcPts val="1800"/>
              </a:spcAft>
              <a:buNone/>
            </a:pPr>
            <a:endParaRPr lang="en-US" sz="2400" dirty="0"/>
          </a:p>
          <a:p>
            <a:pPr marL="0" indent="0">
              <a:buNone/>
            </a:pPr>
            <a:endParaRPr lang="en-US" sz="2400" dirty="0"/>
          </a:p>
          <a:p>
            <a:pPr marL="0" indent="0">
              <a:buNone/>
            </a:pPr>
            <a:endParaRPr lang="en-US" sz="2400" dirty="0"/>
          </a:p>
        </p:txBody>
      </p:sp>
      <p:sp>
        <p:nvSpPr>
          <p:cNvPr id="4" name="Slide Number Placeholder 3">
            <a:extLst>
              <a:ext uri="{FF2B5EF4-FFF2-40B4-BE49-F238E27FC236}">
                <a16:creationId xmlns:a16="http://schemas.microsoft.com/office/drawing/2014/main" id="{6A672D58-62DD-265D-1469-DF8C7F3E561C}"/>
              </a:ext>
            </a:extLst>
          </p:cNvPr>
          <p:cNvSpPr>
            <a:spLocks noGrp="1"/>
          </p:cNvSpPr>
          <p:nvPr>
            <p:ph type="sldNum" sz="quarter" idx="12"/>
          </p:nvPr>
        </p:nvSpPr>
        <p:spPr/>
        <p:txBody>
          <a:bodyPr/>
          <a:lstStyle/>
          <a:p>
            <a:pPr>
              <a:defRPr/>
            </a:pPr>
            <a:fld id="{44D49D5E-395F-45AE-94B9-00F533986075}" type="slidenum">
              <a:rPr lang="en-US" altLang="en-US" smtClean="0"/>
              <a:pPr>
                <a:defRPr/>
              </a:pPr>
              <a:t>70</a:t>
            </a:fld>
            <a:endParaRPr lang="en-US" altLang="en-US" dirty="0"/>
          </a:p>
        </p:txBody>
      </p:sp>
    </p:spTree>
    <p:extLst>
      <p:ext uri="{BB962C8B-B14F-4D97-AF65-F5344CB8AC3E}">
        <p14:creationId xmlns:p14="http://schemas.microsoft.com/office/powerpoint/2010/main" val="38942523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5248B-9339-7B4C-AC27-227A7586B769}"/>
              </a:ext>
            </a:extLst>
          </p:cNvPr>
          <p:cNvSpPr>
            <a:spLocks noGrp="1"/>
          </p:cNvSpPr>
          <p:nvPr>
            <p:ph type="title"/>
          </p:nvPr>
        </p:nvSpPr>
        <p:spPr>
          <a:xfrm>
            <a:off x="1909763" y="2362200"/>
            <a:ext cx="6858000" cy="1143000"/>
          </a:xfrm>
        </p:spPr>
        <p:txBody>
          <a:bodyPr/>
          <a:lstStyle/>
          <a:p>
            <a:r>
              <a:rPr lang="en-US" sz="7200" dirty="0"/>
              <a:t>Thank You</a:t>
            </a:r>
          </a:p>
        </p:txBody>
      </p:sp>
      <p:sp>
        <p:nvSpPr>
          <p:cNvPr id="3" name="Slide Number Placeholder 2">
            <a:extLst>
              <a:ext uri="{FF2B5EF4-FFF2-40B4-BE49-F238E27FC236}">
                <a16:creationId xmlns:a16="http://schemas.microsoft.com/office/drawing/2014/main" id="{8E38F925-3AA4-1773-F950-1603AD24BA93}"/>
              </a:ext>
            </a:extLst>
          </p:cNvPr>
          <p:cNvSpPr>
            <a:spLocks noGrp="1"/>
          </p:cNvSpPr>
          <p:nvPr>
            <p:ph type="sldNum" sz="quarter" idx="12"/>
          </p:nvPr>
        </p:nvSpPr>
        <p:spPr/>
        <p:txBody>
          <a:bodyPr/>
          <a:lstStyle/>
          <a:p>
            <a:pPr>
              <a:defRPr/>
            </a:pPr>
            <a:fld id="{F30AF8A1-53B2-4B27-92B5-2E9297874BE1}" type="slidenum">
              <a:rPr lang="en-US" altLang="en-US" smtClean="0"/>
              <a:pPr>
                <a:defRPr/>
              </a:pPr>
              <a:t>71</a:t>
            </a:fld>
            <a:endParaRPr lang="en-US" altLang="en-US" dirty="0"/>
          </a:p>
        </p:txBody>
      </p:sp>
    </p:spTree>
    <p:extLst>
      <p:ext uri="{BB962C8B-B14F-4D97-AF65-F5344CB8AC3E}">
        <p14:creationId xmlns:p14="http://schemas.microsoft.com/office/powerpoint/2010/main" val="465360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08301-AF0A-2536-68A7-F9327B1F0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273EB-5729-CC10-693F-D1775E694C05}"/>
              </a:ext>
            </a:extLst>
          </p:cNvPr>
          <p:cNvSpPr>
            <a:spLocks noGrp="1"/>
          </p:cNvSpPr>
          <p:nvPr>
            <p:ph type="title"/>
          </p:nvPr>
        </p:nvSpPr>
        <p:spPr>
          <a:xfrm>
            <a:off x="1828801" y="468181"/>
            <a:ext cx="7086599" cy="1208219"/>
          </a:xfrm>
        </p:spPr>
        <p:txBody>
          <a:bodyPr>
            <a:noAutofit/>
          </a:bodyPr>
          <a:lstStyle/>
          <a:p>
            <a:r>
              <a:rPr lang="en-US" sz="4300" dirty="0"/>
              <a:t>Eligibility Criteria: </a:t>
            </a:r>
            <a:br>
              <a:rPr lang="en-US" sz="4300" dirty="0"/>
            </a:br>
            <a:r>
              <a:rPr lang="en-US" sz="4300" dirty="0"/>
              <a:t>Community Day Schools (2)</a:t>
            </a:r>
          </a:p>
        </p:txBody>
      </p:sp>
      <p:sp>
        <p:nvSpPr>
          <p:cNvPr id="3" name="Content Placeholder 2">
            <a:extLst>
              <a:ext uri="{FF2B5EF4-FFF2-40B4-BE49-F238E27FC236}">
                <a16:creationId xmlns:a16="http://schemas.microsoft.com/office/drawing/2014/main" id="{6B294C47-44DB-17E7-C75E-266E125DD323}"/>
              </a:ext>
            </a:extLst>
          </p:cNvPr>
          <p:cNvSpPr>
            <a:spLocks noGrp="1"/>
          </p:cNvSpPr>
          <p:nvPr>
            <p:ph idx="1"/>
          </p:nvPr>
        </p:nvSpPr>
        <p:spPr>
          <a:xfrm>
            <a:off x="1828800" y="2057400"/>
            <a:ext cx="7086599" cy="4419600"/>
          </a:xfrm>
        </p:spPr>
        <p:txBody>
          <a:bodyPr>
            <a:noAutofit/>
          </a:bodyPr>
          <a:lstStyle/>
          <a:p>
            <a:pPr marL="461772" indent="-457200">
              <a:lnSpc>
                <a:spcPct val="90000"/>
              </a:lnSpc>
              <a:spcBef>
                <a:spcPts val="576"/>
              </a:spcBef>
              <a:spcAft>
                <a:spcPts val="600"/>
              </a:spcAft>
              <a:buSzPct val="100000"/>
              <a:buFont typeface="+mj-lt"/>
              <a:buAutoNum type="arabicPeriod" startAt="3"/>
            </a:pPr>
            <a:r>
              <a:rPr lang="en-US" sz="2400" dirty="0"/>
              <a:t>If accredited, the school’s WASC Visiting Committee Report must verify that the school has completed a full self-study, which typically involves a three- and one-half-day visit.</a:t>
            </a:r>
          </a:p>
          <a:p>
            <a:pPr marL="861822" lvl="1" indent="-457200">
              <a:lnSpc>
                <a:spcPct val="90000"/>
              </a:lnSpc>
              <a:spcBef>
                <a:spcPts val="576"/>
              </a:spcBef>
              <a:spcAft>
                <a:spcPts val="600"/>
              </a:spcAft>
              <a:buSzPct val="100000"/>
              <a:buFont typeface="+mj-lt"/>
              <a:buAutoNum type="alphaLcPeriod"/>
            </a:pPr>
            <a:r>
              <a:rPr lang="en-US" sz="2400" dirty="0"/>
              <a:t>Schools that are not WASC accredited </a:t>
            </a:r>
            <a:r>
              <a:rPr lang="en-US" sz="2400" b="1" dirty="0"/>
              <a:t>are still eligible to apply.</a:t>
            </a:r>
          </a:p>
          <a:p>
            <a:pPr marL="347472" indent="-342900">
              <a:lnSpc>
                <a:spcPct val="90000"/>
              </a:lnSpc>
              <a:spcBef>
                <a:spcPts val="576"/>
              </a:spcBef>
              <a:spcAft>
                <a:spcPts val="1200"/>
              </a:spcAft>
              <a:buSzPct val="100000"/>
              <a:buFont typeface="+mj-lt"/>
              <a:buAutoNum type="arabicPeriod" startAt="3"/>
            </a:pPr>
            <a:endParaRPr lang="en-US" sz="2400" dirty="0"/>
          </a:p>
          <a:p>
            <a:endParaRPr lang="en-US" sz="2400" dirty="0"/>
          </a:p>
        </p:txBody>
      </p:sp>
      <p:sp>
        <p:nvSpPr>
          <p:cNvPr id="4" name="Slide Number Placeholder 3">
            <a:extLst>
              <a:ext uri="{FF2B5EF4-FFF2-40B4-BE49-F238E27FC236}">
                <a16:creationId xmlns:a16="http://schemas.microsoft.com/office/drawing/2014/main" id="{FD67636E-D001-A304-6DE2-F9E6200314C2}"/>
              </a:ext>
            </a:extLst>
          </p:cNvPr>
          <p:cNvSpPr>
            <a:spLocks noGrp="1"/>
          </p:cNvSpPr>
          <p:nvPr>
            <p:ph type="sldNum" sz="quarter" idx="12"/>
          </p:nvPr>
        </p:nvSpPr>
        <p:spPr/>
        <p:txBody>
          <a:bodyPr/>
          <a:lstStyle/>
          <a:p>
            <a:fld id="{1A814AAE-762C-4AC7-BD8A-A2CC080682BD}" type="slidenum">
              <a:rPr lang="en-US" smtClean="0"/>
              <a:pPr/>
              <a:t>8</a:t>
            </a:fld>
            <a:endParaRPr lang="en-US" dirty="0"/>
          </a:p>
        </p:txBody>
      </p:sp>
    </p:spTree>
    <p:extLst>
      <p:ext uri="{BB962C8B-B14F-4D97-AF65-F5344CB8AC3E}">
        <p14:creationId xmlns:p14="http://schemas.microsoft.com/office/powerpoint/2010/main" val="1408214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B0EC6-E5C5-714E-27DF-930711F58CBF}"/>
              </a:ext>
            </a:extLst>
          </p:cNvPr>
          <p:cNvSpPr>
            <a:spLocks noGrp="1"/>
          </p:cNvSpPr>
          <p:nvPr>
            <p:ph type="title"/>
          </p:nvPr>
        </p:nvSpPr>
        <p:spPr>
          <a:xfrm>
            <a:off x="1981200" y="457200"/>
            <a:ext cx="6786563" cy="1295400"/>
          </a:xfrm>
        </p:spPr>
        <p:txBody>
          <a:bodyPr>
            <a:noAutofit/>
          </a:bodyPr>
          <a:lstStyle/>
          <a:p>
            <a:r>
              <a:rPr lang="en-US" sz="4300" dirty="0"/>
              <a:t>Eligibility Criteria: Continuation High Schools</a:t>
            </a:r>
          </a:p>
        </p:txBody>
      </p:sp>
      <p:sp>
        <p:nvSpPr>
          <p:cNvPr id="3" name="Content Placeholder 2">
            <a:extLst>
              <a:ext uri="{FF2B5EF4-FFF2-40B4-BE49-F238E27FC236}">
                <a16:creationId xmlns:a16="http://schemas.microsoft.com/office/drawing/2014/main" id="{2D1372EF-1CA0-4666-F0B3-B416791EF1C9}"/>
              </a:ext>
            </a:extLst>
          </p:cNvPr>
          <p:cNvSpPr>
            <a:spLocks noGrp="1"/>
          </p:cNvSpPr>
          <p:nvPr>
            <p:ph idx="1"/>
          </p:nvPr>
        </p:nvSpPr>
        <p:spPr>
          <a:xfrm>
            <a:off x="1981200" y="2133600"/>
            <a:ext cx="6629400" cy="3505200"/>
          </a:xfrm>
        </p:spPr>
        <p:txBody>
          <a:bodyPr>
            <a:noAutofit/>
          </a:bodyPr>
          <a:lstStyle/>
          <a:p>
            <a:pPr marR="0" lvl="0">
              <a:lnSpc>
                <a:spcPct val="90000"/>
              </a:lnSpc>
              <a:spcBef>
                <a:spcPts val="576"/>
              </a:spcBef>
              <a:spcAft>
                <a:spcPts val="1200"/>
              </a:spcAft>
              <a:buSzPct val="100000"/>
              <a:buFont typeface="+mj-lt"/>
              <a:buAutoNum type="arabicPeriod"/>
            </a:pPr>
            <a:r>
              <a:rPr lang="en-US" sz="2400" dirty="0"/>
              <a:t>The school is established as a “continuation high school” according to EC sections 48430–48438.</a:t>
            </a:r>
          </a:p>
          <a:p>
            <a:pPr marR="0" lvl="0">
              <a:lnSpc>
                <a:spcPct val="90000"/>
              </a:lnSpc>
              <a:spcBef>
                <a:spcPts val="576"/>
              </a:spcBef>
              <a:spcAft>
                <a:spcPts val="1200"/>
              </a:spcAft>
              <a:buSzPct val="100000"/>
              <a:buFont typeface="+mj-lt"/>
              <a:buAutoNum type="arabicPeriod"/>
            </a:pPr>
            <a:r>
              <a:rPr lang="en-US" sz="2400" dirty="0"/>
              <a:t>The school is accredited by WASC.</a:t>
            </a:r>
          </a:p>
          <a:p>
            <a:pPr marR="0" lvl="0">
              <a:lnSpc>
                <a:spcPct val="90000"/>
              </a:lnSpc>
              <a:spcBef>
                <a:spcPts val="576"/>
              </a:spcBef>
              <a:spcAft>
                <a:spcPts val="1200"/>
              </a:spcAft>
              <a:buSzPct val="100000"/>
              <a:buFont typeface="+mj-lt"/>
              <a:buAutoNum type="arabicPeriod"/>
            </a:pPr>
            <a:r>
              <a:rPr lang="en-US" sz="2400" dirty="0"/>
              <a:t>The school’s WASC Visiting Committee Report verifies that the school has completed a full self-study, which typically involves a three- and one-half-day visit.</a:t>
            </a:r>
          </a:p>
        </p:txBody>
      </p:sp>
      <p:sp>
        <p:nvSpPr>
          <p:cNvPr id="4" name="Slide Number Placeholder 3">
            <a:extLst>
              <a:ext uri="{FF2B5EF4-FFF2-40B4-BE49-F238E27FC236}">
                <a16:creationId xmlns:a16="http://schemas.microsoft.com/office/drawing/2014/main" id="{EB0B18AC-63B7-95EE-D503-8A6B70A8FEDC}"/>
              </a:ext>
            </a:extLst>
          </p:cNvPr>
          <p:cNvSpPr>
            <a:spLocks noGrp="1"/>
          </p:cNvSpPr>
          <p:nvPr>
            <p:ph type="sldNum" sz="quarter" idx="12"/>
          </p:nvPr>
        </p:nvSpPr>
        <p:spPr/>
        <p:txBody>
          <a:bodyPr/>
          <a:lstStyle/>
          <a:p>
            <a:fld id="{1A814AAE-762C-4AC7-BD8A-A2CC080682BD}" type="slidenum">
              <a:rPr lang="en-US" smtClean="0"/>
              <a:pPr/>
              <a:t>9</a:t>
            </a:fld>
            <a:endParaRPr lang="en-US" dirty="0"/>
          </a:p>
        </p:txBody>
      </p:sp>
    </p:spTree>
    <p:extLst>
      <p:ext uri="{BB962C8B-B14F-4D97-AF65-F5344CB8AC3E}">
        <p14:creationId xmlns:p14="http://schemas.microsoft.com/office/powerpoint/2010/main" val="4103374834"/>
      </p:ext>
    </p:extLst>
  </p:cSld>
  <p:clrMapOvr>
    <a:masterClrMapping/>
  </p:clrMapOvr>
</p:sld>
</file>

<file path=ppt/theme/theme1.xml><?xml version="1.0" encoding="utf-8"?>
<a:theme xmlns:a="http://schemas.openxmlformats.org/drawingml/2006/main" name="Master">
  <a:themeElements>
    <a:clrScheme name="Custom 2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21218A"/>
      </a:hlink>
      <a:folHlink>
        <a:srgbClr val="21218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smtClean="0">
            <a:ln>
              <a:noFill/>
            </a:ln>
            <a:solidFill>
              <a:srgbClr val="000054"/>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300" b="0" i="0" u="none" strike="noStrike" cap="none" normalizeH="0" baseline="0" smtClean="0">
            <a:ln>
              <a:noFill/>
            </a:ln>
            <a:solidFill>
              <a:srgbClr val="000054"/>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Template>
  <TotalTime>0</TotalTime>
  <Words>5293</Words>
  <Application>Microsoft Office PowerPoint</Application>
  <PresentationFormat>On-screen Show (4:3)</PresentationFormat>
  <Paragraphs>384</Paragraphs>
  <Slides>71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71</vt:i4>
      </vt:variant>
    </vt:vector>
  </HeadingPairs>
  <TitlesOfParts>
    <vt:vector size="77" baseType="lpstr">
      <vt:lpstr>Arial</vt:lpstr>
      <vt:lpstr>Calibri</vt:lpstr>
      <vt:lpstr>Courier New</vt:lpstr>
      <vt:lpstr>Times</vt:lpstr>
      <vt:lpstr>Times New Roman</vt:lpstr>
      <vt:lpstr>Master</vt:lpstr>
      <vt:lpstr>Model Community Day School and Model Continuation High School Application Webinar  2026–27 Program Year Thursday, June 4, 2026 California Department of Education </vt:lpstr>
      <vt:lpstr>Outline (1)</vt:lpstr>
      <vt:lpstr>Outline (2)</vt:lpstr>
      <vt:lpstr>Background (1)</vt:lpstr>
      <vt:lpstr>Background (2)</vt:lpstr>
      <vt:lpstr>Purpose</vt:lpstr>
      <vt:lpstr>Eligibility Criteria:  Community Day Schools (1)</vt:lpstr>
      <vt:lpstr>Eligibility Criteria:  Community Day Schools (2)</vt:lpstr>
      <vt:lpstr>Eligibility Criteria: Continuation High Schools</vt:lpstr>
      <vt:lpstr>Obligations of  Model Schools (1)</vt:lpstr>
      <vt:lpstr>Obligations of  Model Schools (2)</vt:lpstr>
      <vt:lpstr>Program Timeline (1)</vt:lpstr>
      <vt:lpstr>Program Timeline (2)</vt:lpstr>
      <vt:lpstr>Public Information</vt:lpstr>
      <vt:lpstr>Overall Content  of the Application</vt:lpstr>
      <vt:lpstr>Narrative Statements</vt:lpstr>
      <vt:lpstr>How to Prepare the Narrative Statements</vt:lpstr>
      <vt:lpstr>Sample Narrative Statement (1)</vt:lpstr>
      <vt:lpstr>Sample Narrative Statement (2)</vt:lpstr>
      <vt:lpstr>Underlying Questions When  Writing Narrative Statements (1) </vt:lpstr>
      <vt:lpstr>Underlying Questions When  Writing Narrative Statements (2)</vt:lpstr>
      <vt:lpstr>Central Theme:  This Whole Child (1)</vt:lpstr>
      <vt:lpstr>Central Theme: This Whole Child (2)</vt:lpstr>
      <vt:lpstr>Narrative Statement 1:  School Profile (1) </vt:lpstr>
      <vt:lpstr>Narrative Statement 1:  School Profile (2) </vt:lpstr>
      <vt:lpstr>Narrative Statement 1:  School Profile (3) </vt:lpstr>
      <vt:lpstr>Narrative Statement 1:  School Profile (4) </vt:lpstr>
      <vt:lpstr>Narrative Statement 2: School Leadership and Management (1)</vt:lpstr>
      <vt:lpstr>Narrative Statement 2: School Leadership and Management (2)</vt:lpstr>
      <vt:lpstr>Narrative Statement 3: Educating “The Whole Child” (Instruction) (1) </vt:lpstr>
      <vt:lpstr>Narrative Statement 3: Educating “The Whole Child” (Instruction) (2) </vt:lpstr>
      <vt:lpstr>Narrative Statement 3: Educating “The Whole Child” (Instruction) (3) </vt:lpstr>
      <vt:lpstr>Narrative Statement 4: Educating “The Whole Child” (Social, Emotional and Mental Health and Development) (1)  </vt:lpstr>
      <vt:lpstr>Narrative Statement 4: Educating “The Whole Child” (Social, Emotional and Mental Health and Development) (2)  </vt:lpstr>
      <vt:lpstr>Narrative Statement 4: Educating “This Whole Child” (Social, Emotional and Mental Health and Development) (3) </vt:lpstr>
      <vt:lpstr>Narrative Statement 4: Educating “The Whole Child” (Social, Emotional and Mental Health and Development) (4) </vt:lpstr>
      <vt:lpstr>Narrative Statement 4: Educating “This Whole Child” (Social, Emotional and Mental Health and Development) (Reference1) </vt:lpstr>
      <vt:lpstr>Narrative Statement 5:  School Evaluation of Effectiveness (1)</vt:lpstr>
      <vt:lpstr>Narrative Statement 5:  School Evaluation of Effectiveness (2)</vt:lpstr>
      <vt:lpstr>Narrative Statement 5:  School Evaluation of Effectiveness (3)</vt:lpstr>
      <vt:lpstr>Western Association of Schools and Colleges Accreditation for Community  Day Schools (1)</vt:lpstr>
      <vt:lpstr>Western Association of Schools and Colleges Accreditation for Community  Day Schools (2)</vt:lpstr>
      <vt:lpstr>Western Association of Schools and Colleges Accreditation for Continuation High Schools (1)</vt:lpstr>
      <vt:lpstr>Western Association of Schools and Colleges Accreditation for Continuation High Schools (2)</vt:lpstr>
      <vt:lpstr>Attachment Assistance (1)</vt:lpstr>
      <vt:lpstr>Attachment Assistance (2)</vt:lpstr>
      <vt:lpstr>Glossary (1)</vt:lpstr>
      <vt:lpstr>Glossary (2)</vt:lpstr>
      <vt:lpstr>Assembling the Application</vt:lpstr>
      <vt:lpstr>Submitting the Application (1)</vt:lpstr>
      <vt:lpstr>Submitting the Application (2)</vt:lpstr>
      <vt:lpstr>Evaluation Process (1)</vt:lpstr>
      <vt:lpstr>Evaluation Process (2)</vt:lpstr>
      <vt:lpstr>Evaluation Process (3)</vt:lpstr>
      <vt:lpstr>Evaluation Process (4)</vt:lpstr>
      <vt:lpstr>Evaluation Process (5)</vt:lpstr>
      <vt:lpstr>Evaluation Process (6)</vt:lpstr>
      <vt:lpstr>Evaluation Process (7)</vt:lpstr>
      <vt:lpstr>Scoring Rubric</vt:lpstr>
      <vt:lpstr>Evaluation Process (8)</vt:lpstr>
      <vt:lpstr>Reasons for Disqualification from the Reading Process: </vt:lpstr>
      <vt:lpstr>District Audit Report (1)</vt:lpstr>
      <vt:lpstr>District Audit Report (2)</vt:lpstr>
      <vt:lpstr>District Audit Report (3)</vt:lpstr>
      <vt:lpstr>Designation Period</vt:lpstr>
      <vt:lpstr>Questions &amp; Answers</vt:lpstr>
      <vt:lpstr>exFiles</vt:lpstr>
      <vt:lpstr>Listserv: Community Day School</vt:lpstr>
      <vt:lpstr>Listserv:  Continuation Education</vt:lpstr>
      <vt:lpstr>Contact Information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2026-27 MCDS and MCHS Application Webinar - Awards and Recognition (CA Dept of Education)</dc:title>
  <dc:subject>Model Community Day School (MCDS) and Model Continuation High School (MCHS) Application Webinar 2026-27 Program Year.</dc:subject>
  <dc:creator/>
  <cp:keywords>model community day school, model continuation high school</cp:keywords>
  <cp:lastModifiedBy/>
  <cp:revision>1</cp:revision>
  <dcterms:created xsi:type="dcterms:W3CDTF">2026-06-10T17:47:01Z</dcterms:created>
  <dcterms:modified xsi:type="dcterms:W3CDTF">2026-06-10T19:44:04Z</dcterms:modified>
</cp:coreProperties>
</file>