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4"/>
  </p:sldMasterIdLst>
  <p:notesMasterIdLst>
    <p:notesMasterId r:id="rId47"/>
  </p:notesMasterIdLst>
  <p:sldIdLst>
    <p:sldId id="256" r:id="rId5"/>
    <p:sldId id="257" r:id="rId6"/>
    <p:sldId id="258" r:id="rId7"/>
    <p:sldId id="259" r:id="rId8"/>
    <p:sldId id="291" r:id="rId9"/>
    <p:sldId id="301" r:id="rId10"/>
    <p:sldId id="261" r:id="rId11"/>
    <p:sldId id="260" r:id="rId12"/>
    <p:sldId id="262" r:id="rId13"/>
    <p:sldId id="302" r:id="rId14"/>
    <p:sldId id="268" r:id="rId15"/>
    <p:sldId id="269" r:id="rId16"/>
    <p:sldId id="278" r:id="rId17"/>
    <p:sldId id="282" r:id="rId18"/>
    <p:sldId id="284" r:id="rId19"/>
    <p:sldId id="281" r:id="rId20"/>
    <p:sldId id="286" r:id="rId21"/>
    <p:sldId id="283" r:id="rId22"/>
    <p:sldId id="287" r:id="rId23"/>
    <p:sldId id="288" r:id="rId24"/>
    <p:sldId id="289" r:id="rId25"/>
    <p:sldId id="290" r:id="rId26"/>
    <p:sldId id="279" r:id="rId27"/>
    <p:sldId id="292" r:id="rId28"/>
    <p:sldId id="263" r:id="rId29"/>
    <p:sldId id="264" r:id="rId30"/>
    <p:sldId id="265" r:id="rId31"/>
    <p:sldId id="266" r:id="rId32"/>
    <p:sldId id="267" r:id="rId33"/>
    <p:sldId id="270" r:id="rId34"/>
    <p:sldId id="271" r:id="rId35"/>
    <p:sldId id="276" r:id="rId36"/>
    <p:sldId id="285" r:id="rId37"/>
    <p:sldId id="293" r:id="rId38"/>
    <p:sldId id="303" r:id="rId39"/>
    <p:sldId id="296" r:id="rId40"/>
    <p:sldId id="295" r:id="rId41"/>
    <p:sldId id="297" r:id="rId42"/>
    <p:sldId id="298" r:id="rId43"/>
    <p:sldId id="299" r:id="rId44"/>
    <p:sldId id="300" r:id="rId45"/>
    <p:sldId id="304"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3792" autoAdjust="0"/>
  </p:normalViewPr>
  <p:slideViewPr>
    <p:cSldViewPr snapToGrid="0">
      <p:cViewPr varScale="1">
        <p:scale>
          <a:sx n="59" d="100"/>
          <a:sy n="59" d="100"/>
        </p:scale>
        <p:origin x="700" y="60"/>
      </p:cViewPr>
      <p:guideLst/>
    </p:cSldViewPr>
  </p:slideViewPr>
  <p:outlineViewPr>
    <p:cViewPr>
      <p:scale>
        <a:sx n="33" d="100"/>
        <a:sy n="33" d="100"/>
      </p:scale>
      <p:origin x="0" y="-1744"/>
    </p:cViewPr>
  </p:outlineViewPr>
  <p:notesTextViewPr>
    <p:cViewPr>
      <p:scale>
        <a:sx n="1" d="1"/>
        <a:sy n="1" d="1"/>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2EEC97-7F6F-4459-A316-EDF53B1657F3}" type="datetimeFigureOut">
              <a:rPr lang="en-US" smtClean="0"/>
              <a:t>10/2/2023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F4FE8-88ED-474D-A55B-C66CF3313116}" type="slidenum">
              <a:rPr lang="en-US" smtClean="0"/>
              <a:t>‹#›</a:t>
            </a:fld>
            <a:endParaRPr lang="en-US" dirty="0"/>
          </a:p>
        </p:txBody>
      </p:sp>
    </p:spTree>
    <p:extLst>
      <p:ext uri="{BB962C8B-B14F-4D97-AF65-F5344CB8AC3E}">
        <p14:creationId xmlns:p14="http://schemas.microsoft.com/office/powerpoint/2010/main" val="1931127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7F4FE8-88ED-474D-A55B-C66CF3313116}" type="slidenum">
              <a:rPr lang="en-US" smtClean="0"/>
              <a:t>33</a:t>
            </a:fld>
            <a:endParaRPr lang="en-US" dirty="0"/>
          </a:p>
        </p:txBody>
      </p:sp>
    </p:spTree>
    <p:extLst>
      <p:ext uri="{BB962C8B-B14F-4D97-AF65-F5344CB8AC3E}">
        <p14:creationId xmlns:p14="http://schemas.microsoft.com/office/powerpoint/2010/main" val="976949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D4C57BE9-DCE6-4343-B3BD-C2D7D77A5B0E}"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Picture Placeholder 7">
            <a:extLst>
              <a:ext uri="{FF2B5EF4-FFF2-40B4-BE49-F238E27FC236}">
                <a16:creationId xmlns:a16="http://schemas.microsoft.com/office/drawing/2014/main" id="{5C9E34E0-7077-F58F-CF0E-B96B3CFCF04A}"/>
              </a:ext>
            </a:extLst>
          </p:cNvPr>
          <p:cNvSpPr>
            <a:spLocks noGrp="1"/>
          </p:cNvSpPr>
          <p:nvPr>
            <p:ph type="pic" sz="quarter" idx="13"/>
          </p:nvPr>
        </p:nvSpPr>
        <p:spPr>
          <a:xfrm>
            <a:off x="347663" y="188913"/>
            <a:ext cx="2008187" cy="1646237"/>
          </a:xfrm>
        </p:spPr>
        <p:txBody>
          <a:bodyPr/>
          <a:lstStyle/>
          <a:p>
            <a:endParaRPr lang="en-US" dirty="0"/>
          </a:p>
        </p:txBody>
      </p:sp>
      <p:sp>
        <p:nvSpPr>
          <p:cNvPr id="11" name="Content Placeholder 10">
            <a:extLst>
              <a:ext uri="{FF2B5EF4-FFF2-40B4-BE49-F238E27FC236}">
                <a16:creationId xmlns:a16="http://schemas.microsoft.com/office/drawing/2014/main" id="{CCE33B4C-9B15-CA91-92D0-D843C7F37F64}"/>
              </a:ext>
            </a:extLst>
          </p:cNvPr>
          <p:cNvSpPr>
            <a:spLocks noGrp="1"/>
          </p:cNvSpPr>
          <p:nvPr>
            <p:ph sz="quarter" idx="14"/>
          </p:nvPr>
        </p:nvSpPr>
        <p:spPr>
          <a:xfrm>
            <a:off x="347663" y="1835150"/>
            <a:ext cx="2008187" cy="5048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3262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9B0F80-DD6C-43B5-886E-34820D77455E}"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2435092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D0B6FC-7FBD-4A2F-92DC-A50A5D74BAEE}"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14AAE-762C-4AC7-BD8A-A2CC080682B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5675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4BB9A6-ADB2-4D66-A9B8-F3A98A40D059}"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3988009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B77B9C-3E0C-4F63-B6C7-E31CE24387B7}"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14AAE-762C-4AC7-BD8A-A2CC080682B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44108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BD717E-BAD6-4620-96F6-7AF08CB4C26E}"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1571174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76DE48-8EB4-4507-A0F5-3198437F05BC}"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1830661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E8333C-B5E2-41F2-81A8-EA28DEF92C17}"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3603554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569843"/>
            <a:ext cx="8596668" cy="692427"/>
          </a:xfrm>
        </p:spPr>
        <p:txBody>
          <a:bodyPr/>
          <a:lstStyle>
            <a:lvl1pPr>
              <a:defRPr>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77334" y="1544363"/>
            <a:ext cx="8596668" cy="3880773"/>
          </a:xfrm>
        </p:spPr>
        <p:txBody>
          <a:bodyPr/>
          <a:lstStyle>
            <a:lvl1pPr>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a:defRPr>
                <a:solidFill>
                  <a:schemeClr val="tx1"/>
                </a:solidFill>
                <a:latin typeface="Arial" panose="020B0604020202020204" pitchFamily="34" charset="0"/>
                <a:cs typeface="Arial" panose="020B0604020202020204" pitchFamily="34" charset="0"/>
              </a:defRPr>
            </a:lvl3pPr>
            <a:lvl4pPr>
              <a:defRPr>
                <a:solidFill>
                  <a:schemeClr val="tx1"/>
                </a:solidFill>
                <a:latin typeface="Arial" panose="020B0604020202020204" pitchFamily="34" charset="0"/>
                <a:cs typeface="Arial" panose="020B0604020202020204" pitchFamily="34" charset="0"/>
              </a:defRPr>
            </a:lvl4pPr>
            <a:lvl5pPr>
              <a:defRPr>
                <a:solidFill>
                  <a:schemeClr val="tx1"/>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ADFDD0-C792-49FC-B1CA-EBEFBF0C7DDA}"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400">
                <a:solidFill>
                  <a:schemeClr val="tx1"/>
                </a:solidFill>
                <a:latin typeface="Arial" panose="020B0604020202020204" pitchFamily="34" charset="0"/>
                <a:cs typeface="Arial" panose="020B0604020202020204" pitchFamily="34" charset="0"/>
              </a:defRPr>
            </a:lvl1pPr>
          </a:lstStyle>
          <a:p>
            <a:fld id="{1A814AAE-762C-4AC7-BD8A-A2CC080682BD}" type="slidenum">
              <a:rPr lang="en-US" smtClean="0"/>
              <a:pPr/>
              <a:t>‹#›</a:t>
            </a:fld>
            <a:endParaRPr lang="en-US" dirty="0"/>
          </a:p>
        </p:txBody>
      </p:sp>
    </p:spTree>
    <p:extLst>
      <p:ext uri="{BB962C8B-B14F-4D97-AF65-F5344CB8AC3E}">
        <p14:creationId xmlns:p14="http://schemas.microsoft.com/office/powerpoint/2010/main" val="163948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6130F0-5A14-4DB0-8209-A5184EE77E1E}"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576978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569844"/>
            <a:ext cx="8596668" cy="682486"/>
          </a:xfrm>
        </p:spPr>
        <p:txBody>
          <a:bodyPr/>
          <a:lstStyle>
            <a:lvl1pPr>
              <a:defRPr>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77334" y="1603997"/>
            <a:ext cx="4184035" cy="3880772"/>
          </a:xfrm>
        </p:spPr>
        <p:txBody>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1584119"/>
            <a:ext cx="4184034" cy="3880773"/>
          </a:xfrm>
        </p:spPr>
        <p:txBody>
          <a:bodyPr/>
          <a:lstStyle>
            <a:lvl1pPr>
              <a:defRPr sz="24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90DFC26-14E0-4D93-8664-AE504988E20D}" type="datetime1">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3848598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728A8F-3235-4BC4-9E7F-2E7B4C8723E2}" type="datetime1">
              <a:rPr lang="en-US" smtClean="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2400">
                <a:latin typeface="Arial" panose="020B0604020202020204" pitchFamily="34" charset="0"/>
                <a:cs typeface="Arial" panose="020B0604020202020204" pitchFamily="34" charset="0"/>
              </a:defRPr>
            </a:lvl1pPr>
          </a:lstStyle>
          <a:p>
            <a:fld id="{1A814AAE-762C-4AC7-BD8A-A2CC080682BD}" type="slidenum">
              <a:rPr lang="en-US" smtClean="0"/>
              <a:pPr/>
              <a:t>‹#›</a:t>
            </a:fld>
            <a:endParaRPr lang="en-US" dirty="0"/>
          </a:p>
        </p:txBody>
      </p:sp>
    </p:spTree>
    <p:extLst>
      <p:ext uri="{BB962C8B-B14F-4D97-AF65-F5344CB8AC3E}">
        <p14:creationId xmlns:p14="http://schemas.microsoft.com/office/powerpoint/2010/main" val="3436556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lvl1pPr>
              <a:defRPr>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F15310-C6AD-41C4-9405-BD4C3F43DBEF}" type="datetime1">
              <a:rPr lang="en-US" smtClean="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sz="2400">
                <a:latin typeface="Arial" panose="020B0604020202020204" pitchFamily="34" charset="0"/>
                <a:cs typeface="Arial" panose="020B0604020202020204" pitchFamily="34" charset="0"/>
              </a:defRPr>
            </a:lvl1pPr>
          </a:lstStyle>
          <a:p>
            <a:fld id="{1A814AAE-762C-4AC7-BD8A-A2CC080682BD}" type="slidenum">
              <a:rPr lang="en-US" smtClean="0"/>
              <a:pPr/>
              <a:t>‹#›</a:t>
            </a:fld>
            <a:endParaRPr lang="en-US" dirty="0"/>
          </a:p>
        </p:txBody>
      </p:sp>
    </p:spTree>
    <p:extLst>
      <p:ext uri="{BB962C8B-B14F-4D97-AF65-F5344CB8AC3E}">
        <p14:creationId xmlns:p14="http://schemas.microsoft.com/office/powerpoint/2010/main" val="278782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2EBC4-04DF-416D-819E-A0454569A993}" type="datetime1">
              <a:rPr lang="en-US" smtClean="0"/>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3131464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0EC58D-4B6B-4A97-82AD-588A5B8AB7BF}" type="datetime1">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14AAE-762C-4AC7-BD8A-A2CC080682BD}" type="slidenum">
              <a:rPr lang="en-US" smtClean="0"/>
              <a:t>‹#›</a:t>
            </a:fld>
            <a:endParaRPr lang="en-US" dirty="0"/>
          </a:p>
        </p:txBody>
      </p:sp>
    </p:spTree>
    <p:extLst>
      <p:ext uri="{BB962C8B-B14F-4D97-AF65-F5344CB8AC3E}">
        <p14:creationId xmlns:p14="http://schemas.microsoft.com/office/powerpoint/2010/main" val="403429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A814AAE-762C-4AC7-BD8A-A2CC080682BD}" type="slidenum">
              <a:rPr lang="en-US" smtClean="0"/>
              <a:t>‹#›</a:t>
            </a:fld>
            <a:endParaRPr lang="en-US" dirty="0"/>
          </a:p>
        </p:txBody>
      </p:sp>
      <p:sp>
        <p:nvSpPr>
          <p:cNvPr id="5" name="Date Placeholder 4"/>
          <p:cNvSpPr>
            <a:spLocks noGrp="1"/>
          </p:cNvSpPr>
          <p:nvPr>
            <p:ph type="dt" sz="half" idx="10"/>
          </p:nvPr>
        </p:nvSpPr>
        <p:spPr/>
        <p:txBody>
          <a:bodyPr/>
          <a:lstStyle/>
          <a:p>
            <a:fld id="{4AFDBC88-890D-4C86-809B-6EA6F22C8271}" type="datetime1">
              <a:rPr lang="en-US" smtClean="0"/>
              <a:t>10/2/2023</a:t>
            </a:fld>
            <a:endParaRPr lang="en-US" dirty="0"/>
          </a:p>
        </p:txBody>
      </p:sp>
    </p:spTree>
    <p:extLst>
      <p:ext uri="{BB962C8B-B14F-4D97-AF65-F5344CB8AC3E}">
        <p14:creationId xmlns:p14="http://schemas.microsoft.com/office/powerpoint/2010/main" val="3442702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549964"/>
            <a:ext cx="8596668" cy="77410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1603997"/>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B1D64D4-4A86-4B0C-94D6-DB68B4611D90}" type="datetime1">
              <a:rPr lang="en-US" smtClean="0"/>
              <a:t>10/2/2023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046786" y="6041362"/>
            <a:ext cx="683339" cy="365125"/>
          </a:xfrm>
          <a:prstGeom prst="rect">
            <a:avLst/>
          </a:prstGeom>
        </p:spPr>
        <p:txBody>
          <a:bodyPr vert="horz" lIns="91440" tIns="45720" rIns="91440" bIns="45720" rtlCol="0" anchor="ctr"/>
          <a:lstStyle>
            <a:lvl1pPr algn="r">
              <a:defRPr sz="2400">
                <a:solidFill>
                  <a:schemeClr val="tx1"/>
                </a:solidFill>
                <a:latin typeface="Arial" panose="020B0604020202020204" pitchFamily="34" charset="0"/>
                <a:cs typeface="Arial" panose="020B0604020202020204" pitchFamily="34" charset="0"/>
              </a:defRPr>
            </a:lvl1pPr>
          </a:lstStyle>
          <a:p>
            <a:fld id="{780A68E6-D570-443F-B185-852AA37CD02D}" type="slidenum">
              <a:rPr lang="en-US" smtClean="0"/>
              <a:pPr/>
              <a:t>‹#›</a:t>
            </a:fld>
            <a:endParaRPr lang="en-US" dirty="0"/>
          </a:p>
        </p:txBody>
      </p:sp>
    </p:spTree>
    <p:extLst>
      <p:ext uri="{BB962C8B-B14F-4D97-AF65-F5344CB8AC3E}">
        <p14:creationId xmlns:p14="http://schemas.microsoft.com/office/powerpoint/2010/main" val="47210872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hdr="0" ftr="0" dt="0"/>
  <p:txStyles>
    <p:titleStyle>
      <a:lvl1pPr algn="l" defTabSz="457200" rtl="0" eaLnBrk="1" latinLnBrk="0" hangingPunct="1">
        <a:spcBef>
          <a:spcPct val="0"/>
        </a:spcBef>
        <a:buNone/>
        <a:defRPr sz="3600" b="1" kern="1200">
          <a:solidFill>
            <a:schemeClr val="tx1"/>
          </a:solidFill>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2.ed.gov/policy/gen/guid/school-discipline/index.html" TargetMode="External"/><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cde.ca.gov/ta/sr/mr/documents/atta-mcds23.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cde.ca.gov/ta/sr/mr/documents/attb-mcds23.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cde.ca.gov/ta/sr/mr/documents/attc-mcds23.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cde.ca.gov/ta/sr/mr/documents/attd-mcds23.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cceanet.org/awards/model-school/" TargetMode="External"/><Relationship Id="rId2" Type="http://schemas.openxmlformats.org/officeDocument/2006/relationships/hyperlink" Target="https://www.cde.ca.gov/ta/sr/mr/"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mailto:COMMUNITYDAYSCL@cde.c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cde.ca.gov/ta/sr/mr/" TargetMode="External"/><Relationship Id="rId2" Type="http://schemas.openxmlformats.org/officeDocument/2006/relationships/hyperlink" Target="mailto:CONTINUATIONEDUC@cde.ca.gov"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COMMUNITYDAYSCL@cde.ca.gov" TargetMode="External"/><Relationship Id="rId2" Type="http://schemas.openxmlformats.org/officeDocument/2006/relationships/hyperlink" Target="https://surveys3.cde.ca.gov/go/mcds-intent-2023-24.as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968CC-8072-E17B-7742-4E48500F9AD5}"/>
              </a:ext>
            </a:extLst>
          </p:cNvPr>
          <p:cNvSpPr>
            <a:spLocks noGrp="1"/>
          </p:cNvSpPr>
          <p:nvPr>
            <p:ph type="ctrTitle"/>
          </p:nvPr>
        </p:nvSpPr>
        <p:spPr>
          <a:xfrm>
            <a:off x="1186543" y="2220686"/>
            <a:ext cx="8087460" cy="2113186"/>
          </a:xfrm>
        </p:spPr>
        <p:txBody>
          <a:bodyPr/>
          <a:lstStyle/>
          <a:p>
            <a:r>
              <a:rPr lang="en-US" sz="4400" b="1" dirty="0"/>
              <a:t>Model Community Day School Recognition Program</a:t>
            </a:r>
          </a:p>
        </p:txBody>
      </p:sp>
      <p:sp>
        <p:nvSpPr>
          <p:cNvPr id="3" name="Subtitle 2">
            <a:extLst>
              <a:ext uri="{FF2B5EF4-FFF2-40B4-BE49-F238E27FC236}">
                <a16:creationId xmlns:a16="http://schemas.microsoft.com/office/drawing/2014/main" id="{2CF88427-364D-204C-0554-CCC191D00FE3}"/>
              </a:ext>
            </a:extLst>
          </p:cNvPr>
          <p:cNvSpPr>
            <a:spLocks noGrp="1"/>
          </p:cNvSpPr>
          <p:nvPr>
            <p:ph type="subTitle" idx="1"/>
          </p:nvPr>
        </p:nvSpPr>
        <p:spPr>
          <a:xfrm>
            <a:off x="1507067" y="4431843"/>
            <a:ext cx="7766936" cy="1096899"/>
          </a:xfrm>
        </p:spPr>
        <p:txBody>
          <a:bodyPr>
            <a:normAutofit fontScale="85000" lnSpcReduction="20000"/>
          </a:bodyPr>
          <a:lstStyle/>
          <a:p>
            <a:r>
              <a:rPr lang="en-US" sz="2400" dirty="0"/>
              <a:t>Technical Assistance Webinar</a:t>
            </a:r>
          </a:p>
          <a:p>
            <a:r>
              <a:rPr lang="en-US" dirty="0"/>
              <a:t>Wednesday, September 20, 2023</a:t>
            </a:r>
          </a:p>
          <a:p>
            <a:r>
              <a:rPr lang="en-US" dirty="0"/>
              <a:t>California Department of Education</a:t>
            </a:r>
          </a:p>
        </p:txBody>
      </p:sp>
      <p:sp>
        <p:nvSpPr>
          <p:cNvPr id="4" name="Content Placeholder 3">
            <a:extLst>
              <a:ext uri="{FF2B5EF4-FFF2-40B4-BE49-F238E27FC236}">
                <a16:creationId xmlns:a16="http://schemas.microsoft.com/office/drawing/2014/main" id="{6A8F9231-56D2-25D0-4FD8-ECC934B40F57}"/>
              </a:ext>
            </a:extLst>
          </p:cNvPr>
          <p:cNvSpPr>
            <a:spLocks noGrp="1"/>
          </p:cNvSpPr>
          <p:nvPr>
            <p:ph sz="quarter" idx="14"/>
          </p:nvPr>
        </p:nvSpPr>
        <p:spPr>
          <a:xfrm>
            <a:off x="594908" y="1792060"/>
            <a:ext cx="2043305" cy="775528"/>
          </a:xfrm>
        </p:spPr>
        <p:txBody>
          <a:bodyPr>
            <a:normAutofit/>
          </a:bodyPr>
          <a:lstStyle/>
          <a:p>
            <a:pPr marL="0" indent="0" algn="ctr">
              <a:spcBef>
                <a:spcPts val="0"/>
              </a:spcBef>
              <a:buNone/>
            </a:pPr>
            <a:r>
              <a:rPr lang="en-US" sz="1050" b="1" dirty="0"/>
              <a:t>TONY THURMOND</a:t>
            </a:r>
          </a:p>
          <a:p>
            <a:pPr marL="0" indent="0" algn="ctr">
              <a:spcBef>
                <a:spcPts val="0"/>
              </a:spcBef>
              <a:buNone/>
            </a:pPr>
            <a:r>
              <a:rPr lang="en-US" sz="1050" dirty="0"/>
              <a:t>State Superintendent of </a:t>
            </a:r>
            <a:br>
              <a:rPr lang="en-US" sz="1050" dirty="0"/>
            </a:br>
            <a:r>
              <a:rPr lang="en-US" sz="1050" dirty="0"/>
              <a:t>Public Instruction</a:t>
            </a:r>
          </a:p>
        </p:txBody>
      </p:sp>
      <p:pic>
        <p:nvPicPr>
          <p:cNvPr id="9" name="Picture Placeholder 8" descr="California Department of Education Logo">
            <a:extLst>
              <a:ext uri="{FF2B5EF4-FFF2-40B4-BE49-F238E27FC236}">
                <a16:creationId xmlns:a16="http://schemas.microsoft.com/office/drawing/2014/main" id="{80EE847D-5764-FEE7-0FB7-8EA860485F9D}"/>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tretch>
            <a:fillRect/>
          </a:stretch>
        </p:blipFill>
        <p:spPr>
          <a:xfrm>
            <a:off x="950892" y="379835"/>
            <a:ext cx="1331339" cy="1286883"/>
          </a:xfrm>
        </p:spPr>
      </p:pic>
    </p:spTree>
    <p:extLst>
      <p:ext uri="{BB962C8B-B14F-4D97-AF65-F5344CB8AC3E}">
        <p14:creationId xmlns:p14="http://schemas.microsoft.com/office/powerpoint/2010/main" val="226277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4BA3A-42C1-4C32-B709-1622EE32E0CE}"/>
              </a:ext>
            </a:extLst>
          </p:cNvPr>
          <p:cNvSpPr>
            <a:spLocks noGrp="1"/>
          </p:cNvSpPr>
          <p:nvPr>
            <p:ph type="title"/>
          </p:nvPr>
        </p:nvSpPr>
        <p:spPr>
          <a:xfrm>
            <a:off x="677334" y="569843"/>
            <a:ext cx="8596668" cy="888843"/>
          </a:xfrm>
        </p:spPr>
        <p:txBody>
          <a:bodyPr>
            <a:normAutofit/>
          </a:bodyPr>
          <a:lstStyle/>
          <a:p>
            <a:r>
              <a:rPr lang="en-US" dirty="0"/>
              <a:t>Overall Content of the Application</a:t>
            </a:r>
          </a:p>
        </p:txBody>
      </p:sp>
      <p:sp>
        <p:nvSpPr>
          <p:cNvPr id="3" name="Content Placeholder 2">
            <a:extLst>
              <a:ext uri="{FF2B5EF4-FFF2-40B4-BE49-F238E27FC236}">
                <a16:creationId xmlns:a16="http://schemas.microsoft.com/office/drawing/2014/main" id="{D41C5054-6FB3-4528-B135-4ACF0AB7C923}"/>
              </a:ext>
            </a:extLst>
          </p:cNvPr>
          <p:cNvSpPr>
            <a:spLocks noGrp="1"/>
          </p:cNvSpPr>
          <p:nvPr>
            <p:ph idx="1"/>
          </p:nvPr>
        </p:nvSpPr>
        <p:spPr>
          <a:xfrm>
            <a:off x="677334" y="1555240"/>
            <a:ext cx="8596668" cy="2555368"/>
          </a:xfrm>
        </p:spPr>
        <p:txBody>
          <a:bodyPr/>
          <a:lstStyle/>
          <a:p>
            <a:r>
              <a:rPr lang="en-US" dirty="0"/>
              <a:t>There are four (4) pages/PDFs for signatures and basic school information, Attachments A–D.</a:t>
            </a:r>
          </a:p>
          <a:p>
            <a:r>
              <a:rPr lang="en-US" dirty="0"/>
              <a:t>There are five (5) Narrative Statements that will be scored based on ratings of being exemplary (above the performance of normally effective community day schools).</a:t>
            </a:r>
          </a:p>
        </p:txBody>
      </p:sp>
      <p:sp>
        <p:nvSpPr>
          <p:cNvPr id="4" name="Slide Number Placeholder 3">
            <a:extLst>
              <a:ext uri="{FF2B5EF4-FFF2-40B4-BE49-F238E27FC236}">
                <a16:creationId xmlns:a16="http://schemas.microsoft.com/office/drawing/2014/main" id="{A0E29B2E-BC4F-416F-BF9F-0EC69770664C}"/>
              </a:ext>
            </a:extLst>
          </p:cNvPr>
          <p:cNvSpPr>
            <a:spLocks noGrp="1"/>
          </p:cNvSpPr>
          <p:nvPr>
            <p:ph type="sldNum" sz="quarter" idx="12"/>
          </p:nvPr>
        </p:nvSpPr>
        <p:spPr/>
        <p:txBody>
          <a:bodyPr/>
          <a:lstStyle/>
          <a:p>
            <a:fld id="{1A814AAE-762C-4AC7-BD8A-A2CC080682BD}" type="slidenum">
              <a:rPr lang="en-US" smtClean="0"/>
              <a:pPr/>
              <a:t>10</a:t>
            </a:fld>
            <a:endParaRPr lang="en-US" dirty="0"/>
          </a:p>
        </p:txBody>
      </p:sp>
    </p:spTree>
    <p:extLst>
      <p:ext uri="{BB962C8B-B14F-4D97-AF65-F5344CB8AC3E}">
        <p14:creationId xmlns:p14="http://schemas.microsoft.com/office/powerpoint/2010/main" val="172692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85CD4-3599-E592-413A-97C28B0793C9}"/>
              </a:ext>
            </a:extLst>
          </p:cNvPr>
          <p:cNvSpPr>
            <a:spLocks noGrp="1"/>
          </p:cNvSpPr>
          <p:nvPr>
            <p:ph type="title"/>
          </p:nvPr>
        </p:nvSpPr>
        <p:spPr/>
        <p:txBody>
          <a:bodyPr/>
          <a:lstStyle/>
          <a:p>
            <a:r>
              <a:rPr lang="en-US" dirty="0"/>
              <a:t>Narrative Statements</a:t>
            </a:r>
          </a:p>
        </p:txBody>
      </p:sp>
      <p:sp>
        <p:nvSpPr>
          <p:cNvPr id="3" name="Content Placeholder 2">
            <a:extLst>
              <a:ext uri="{FF2B5EF4-FFF2-40B4-BE49-F238E27FC236}">
                <a16:creationId xmlns:a16="http://schemas.microsoft.com/office/drawing/2014/main" id="{68EC578C-38CE-2046-F656-ECDA82589B7F}"/>
              </a:ext>
            </a:extLst>
          </p:cNvPr>
          <p:cNvSpPr>
            <a:spLocks noGrp="1"/>
          </p:cNvSpPr>
          <p:nvPr>
            <p:ph idx="1"/>
          </p:nvPr>
        </p:nvSpPr>
        <p:spPr/>
        <p:txBody>
          <a:bodyPr/>
          <a:lstStyle/>
          <a:p>
            <a:pPr marL="0" indent="0">
              <a:buNone/>
            </a:pPr>
            <a:r>
              <a:rPr lang="en-US" dirty="0"/>
              <a:t>There are a total of five (5) Narrative Statements as described on pages 10–13 of the application. </a:t>
            </a:r>
          </a:p>
          <a:p>
            <a:pPr marL="857250" lvl="1" indent="-457200">
              <a:buClr>
                <a:srgbClr val="0A4056"/>
              </a:buClr>
              <a:buFont typeface="+mj-lt"/>
              <a:buAutoNum type="arabicPeriod"/>
            </a:pPr>
            <a:r>
              <a:rPr lang="en-US" sz="2400" dirty="0"/>
              <a:t>School Profile</a:t>
            </a:r>
          </a:p>
          <a:p>
            <a:pPr marL="857250" lvl="1" indent="-457200">
              <a:buClr>
                <a:srgbClr val="0A4056"/>
              </a:buClr>
              <a:buFont typeface="+mj-lt"/>
              <a:buAutoNum type="arabicPeriod"/>
            </a:pPr>
            <a:r>
              <a:rPr lang="en-US" sz="2400" dirty="0"/>
              <a:t>School Management</a:t>
            </a:r>
          </a:p>
          <a:p>
            <a:pPr marL="857250" lvl="1" indent="-457200">
              <a:buClr>
                <a:srgbClr val="0A4056"/>
              </a:buClr>
              <a:buFont typeface="+mj-lt"/>
              <a:buAutoNum type="arabicPeriod"/>
            </a:pPr>
            <a:r>
              <a:rPr lang="en-US" sz="2400" dirty="0"/>
              <a:t>Educating “This Whole Child” (Instruction)</a:t>
            </a:r>
          </a:p>
          <a:p>
            <a:pPr marL="857250" lvl="1" indent="-457200">
              <a:buClr>
                <a:srgbClr val="0A4056"/>
              </a:buClr>
              <a:buFont typeface="+mj-lt"/>
              <a:buAutoNum type="arabicPeriod"/>
            </a:pPr>
            <a:r>
              <a:rPr lang="en-US" sz="2400" dirty="0"/>
              <a:t>Educating “This Whole Child” (Social, Emotional and Mental Health and Development)</a:t>
            </a:r>
          </a:p>
          <a:p>
            <a:pPr marL="857250" lvl="1" indent="-457200">
              <a:buClr>
                <a:srgbClr val="0A4056"/>
              </a:buClr>
              <a:buFont typeface="+mj-lt"/>
              <a:buAutoNum type="arabicPeriod"/>
            </a:pPr>
            <a:r>
              <a:rPr lang="en-US" sz="2400" dirty="0"/>
              <a:t>School Evaluation of Effectiveness</a:t>
            </a:r>
          </a:p>
        </p:txBody>
      </p:sp>
      <p:sp>
        <p:nvSpPr>
          <p:cNvPr id="4" name="Slide Number Placeholder 3">
            <a:extLst>
              <a:ext uri="{FF2B5EF4-FFF2-40B4-BE49-F238E27FC236}">
                <a16:creationId xmlns:a16="http://schemas.microsoft.com/office/drawing/2014/main" id="{9523E94B-ACF3-7720-0573-2C0DF6555690}"/>
              </a:ext>
            </a:extLst>
          </p:cNvPr>
          <p:cNvSpPr>
            <a:spLocks noGrp="1"/>
          </p:cNvSpPr>
          <p:nvPr>
            <p:ph type="sldNum" sz="quarter" idx="12"/>
          </p:nvPr>
        </p:nvSpPr>
        <p:spPr/>
        <p:txBody>
          <a:bodyPr/>
          <a:lstStyle/>
          <a:p>
            <a:fld id="{1A814AAE-762C-4AC7-BD8A-A2CC080682BD}" type="slidenum">
              <a:rPr lang="en-US" smtClean="0"/>
              <a:pPr/>
              <a:t>11</a:t>
            </a:fld>
            <a:endParaRPr lang="en-US" dirty="0"/>
          </a:p>
        </p:txBody>
      </p:sp>
    </p:spTree>
    <p:extLst>
      <p:ext uri="{BB962C8B-B14F-4D97-AF65-F5344CB8AC3E}">
        <p14:creationId xmlns:p14="http://schemas.microsoft.com/office/powerpoint/2010/main" val="1107111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56688-CD55-459B-8083-D887EFC1F078}"/>
              </a:ext>
            </a:extLst>
          </p:cNvPr>
          <p:cNvSpPr>
            <a:spLocks noGrp="1"/>
          </p:cNvSpPr>
          <p:nvPr>
            <p:ph type="title"/>
          </p:nvPr>
        </p:nvSpPr>
        <p:spPr>
          <a:xfrm>
            <a:off x="677333" y="569843"/>
            <a:ext cx="9130695" cy="692427"/>
          </a:xfrm>
        </p:spPr>
        <p:txBody>
          <a:bodyPr>
            <a:noAutofit/>
          </a:bodyPr>
          <a:lstStyle/>
          <a:p>
            <a:r>
              <a:rPr lang="en-US" dirty="0"/>
              <a:t>How to Prepare the Narrative Statements</a:t>
            </a:r>
          </a:p>
        </p:txBody>
      </p:sp>
      <p:sp>
        <p:nvSpPr>
          <p:cNvPr id="3" name="Content Placeholder 2">
            <a:extLst>
              <a:ext uri="{FF2B5EF4-FFF2-40B4-BE49-F238E27FC236}">
                <a16:creationId xmlns:a16="http://schemas.microsoft.com/office/drawing/2014/main" id="{29C1E780-029D-0E1E-BB55-D2EB44C72F50}"/>
              </a:ext>
            </a:extLst>
          </p:cNvPr>
          <p:cNvSpPr>
            <a:spLocks noGrp="1"/>
          </p:cNvSpPr>
          <p:nvPr>
            <p:ph idx="1"/>
          </p:nvPr>
        </p:nvSpPr>
        <p:spPr/>
        <p:txBody>
          <a:bodyPr>
            <a:normAutofit/>
          </a:bodyPr>
          <a:lstStyle/>
          <a:p>
            <a:r>
              <a:rPr lang="en-US" dirty="0"/>
              <a:t>Review the guidelines for each statement.</a:t>
            </a:r>
          </a:p>
          <a:p>
            <a:r>
              <a:rPr lang="en-US" dirty="0"/>
              <a:t>Each of the topics includes multiple elements, all of which should be addressed.</a:t>
            </a:r>
          </a:p>
          <a:p>
            <a:r>
              <a:rPr lang="en-US" dirty="0"/>
              <a:t>The title of the statement must be included as the header.</a:t>
            </a:r>
          </a:p>
          <a:p>
            <a:r>
              <a:rPr lang="en-US" dirty="0"/>
              <a:t>Statements must be on 8 ½ by 11-inch white paper, typewritten, using 11 or 12-point Arial font, single-spaced, normal character spacing with one-inch margins.</a:t>
            </a:r>
          </a:p>
          <a:p>
            <a:r>
              <a:rPr lang="en-US" dirty="0"/>
              <a:t>Each statement is limited to two pages.</a:t>
            </a:r>
          </a:p>
        </p:txBody>
      </p:sp>
      <p:sp>
        <p:nvSpPr>
          <p:cNvPr id="4" name="Slide Number Placeholder 3">
            <a:extLst>
              <a:ext uri="{FF2B5EF4-FFF2-40B4-BE49-F238E27FC236}">
                <a16:creationId xmlns:a16="http://schemas.microsoft.com/office/drawing/2014/main" id="{CA59A6B8-5D24-6B0D-6407-2D6EF1844F0A}"/>
              </a:ext>
            </a:extLst>
          </p:cNvPr>
          <p:cNvSpPr>
            <a:spLocks noGrp="1"/>
          </p:cNvSpPr>
          <p:nvPr>
            <p:ph type="sldNum" sz="quarter" idx="12"/>
          </p:nvPr>
        </p:nvSpPr>
        <p:spPr/>
        <p:txBody>
          <a:bodyPr/>
          <a:lstStyle/>
          <a:p>
            <a:fld id="{1A814AAE-762C-4AC7-BD8A-A2CC080682BD}" type="slidenum">
              <a:rPr lang="en-US" smtClean="0"/>
              <a:pPr/>
              <a:t>12</a:t>
            </a:fld>
            <a:endParaRPr lang="en-US" dirty="0"/>
          </a:p>
        </p:txBody>
      </p:sp>
    </p:spTree>
    <p:extLst>
      <p:ext uri="{BB962C8B-B14F-4D97-AF65-F5344CB8AC3E}">
        <p14:creationId xmlns:p14="http://schemas.microsoft.com/office/powerpoint/2010/main" val="421551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p:txBody>
          <a:bodyPr/>
          <a:lstStyle/>
          <a:p>
            <a:r>
              <a:rPr lang="en-US" dirty="0"/>
              <a:t>Narrative Statement 1: School Profile</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p:txBody>
          <a:bodyPr>
            <a:normAutofit/>
          </a:bodyPr>
          <a:lstStyle/>
          <a:p>
            <a:pPr marL="114300" marR="0" indent="0">
              <a:spcBef>
                <a:spcPts val="0"/>
              </a:spcBef>
              <a:spcAft>
                <a:spcPts val="1200"/>
              </a:spcAft>
              <a:buNone/>
            </a:pPr>
            <a:r>
              <a:rPr lang="en-US" dirty="0">
                <a:effectLst/>
                <a:latin typeface="Arial" panose="020B0604020202020204" pitchFamily="34" charset="0"/>
                <a:ea typeface="Calibri" panose="020F0502020204030204" pitchFamily="34" charset="0"/>
              </a:rPr>
              <a:t>Please describe the following:</a:t>
            </a:r>
          </a:p>
          <a:p>
            <a:pPr marL="457200" lvl="0">
              <a:spcBef>
                <a:spcPts val="0"/>
              </a:spcBef>
              <a:spcAft>
                <a:spcPts val="1200"/>
              </a:spcAft>
              <a:tabLst>
                <a:tab pos="914400" algn="l"/>
              </a:tabLst>
            </a:pPr>
            <a:r>
              <a:rPr lang="en-US" dirty="0"/>
              <a:t>The school, grade levels served, student demographics, community context, staffing, and district support. </a:t>
            </a:r>
          </a:p>
          <a:p>
            <a:pPr marL="457200" lvl="0">
              <a:spcBef>
                <a:spcPts val="0"/>
              </a:spcBef>
              <a:spcAft>
                <a:spcPts val="1200"/>
              </a:spcAft>
              <a:tabLst>
                <a:tab pos="914400" algn="l"/>
              </a:tabLst>
            </a:pPr>
            <a:r>
              <a:rPr lang="en-US" dirty="0"/>
              <a:t>Describe the use of professional learning communities and professional development to identify needs and approaches to support continuous improvement for students and the community day school.</a:t>
            </a:r>
          </a:p>
          <a:p>
            <a:endParaRPr lang="en-US" dirty="0"/>
          </a:p>
        </p:txBody>
      </p:sp>
      <p:sp>
        <p:nvSpPr>
          <p:cNvPr id="4" name="Slide Number Placeholder 3">
            <a:extLst>
              <a:ext uri="{FF2B5EF4-FFF2-40B4-BE49-F238E27FC236}">
                <a16:creationId xmlns:a16="http://schemas.microsoft.com/office/drawing/2014/main" id="{65DF4845-FED3-CFE4-EFE8-1418D1CE11FC}"/>
              </a:ext>
            </a:extLst>
          </p:cNvPr>
          <p:cNvSpPr>
            <a:spLocks noGrp="1"/>
          </p:cNvSpPr>
          <p:nvPr>
            <p:ph type="sldNum" sz="quarter" idx="12"/>
          </p:nvPr>
        </p:nvSpPr>
        <p:spPr/>
        <p:txBody>
          <a:bodyPr/>
          <a:lstStyle/>
          <a:p>
            <a:fld id="{1A814AAE-762C-4AC7-BD8A-A2CC080682BD}" type="slidenum">
              <a:rPr lang="en-US" smtClean="0"/>
              <a:pPr/>
              <a:t>13</a:t>
            </a:fld>
            <a:endParaRPr lang="en-US" dirty="0"/>
          </a:p>
        </p:txBody>
      </p:sp>
    </p:spTree>
    <p:extLst>
      <p:ext uri="{BB962C8B-B14F-4D97-AF65-F5344CB8AC3E}">
        <p14:creationId xmlns:p14="http://schemas.microsoft.com/office/powerpoint/2010/main" val="751313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56561"/>
            <a:ext cx="9632857" cy="1232482"/>
          </a:xfrm>
        </p:spPr>
        <p:txBody>
          <a:bodyPr>
            <a:noAutofit/>
          </a:bodyPr>
          <a:lstStyle/>
          <a:p>
            <a:r>
              <a:rPr lang="en-US" dirty="0"/>
              <a:t>Narrative Statement 2: </a:t>
            </a:r>
            <a:br>
              <a:rPr lang="en-US" dirty="0"/>
            </a:br>
            <a:r>
              <a:rPr lang="en-US" dirty="0"/>
              <a:t>School Management (Slide 1 of 2)</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074452"/>
            <a:ext cx="8596668" cy="3880773"/>
          </a:xfrm>
        </p:spPr>
        <p:txBody>
          <a:bodyPr>
            <a:noAutofit/>
          </a:bodyPr>
          <a:lstStyle/>
          <a:p>
            <a:pPr marL="0" indent="0">
              <a:buNone/>
              <a:tabLst>
                <a:tab pos="914400" algn="l"/>
              </a:tabLst>
            </a:pPr>
            <a:r>
              <a:rPr lang="en-US" dirty="0">
                <a:effectLst/>
                <a:latin typeface="Arial" panose="020B0604020202020204" pitchFamily="34" charset="0"/>
                <a:ea typeface="Calibri" panose="020F0502020204030204" pitchFamily="34" charset="0"/>
              </a:rPr>
              <a:t>Please describe the following:</a:t>
            </a:r>
          </a:p>
          <a:p>
            <a:pPr marR="0" lvl="0">
              <a:tabLst>
                <a:tab pos="914400" algn="l"/>
              </a:tabLst>
            </a:pPr>
            <a:r>
              <a:rPr lang="en-US" dirty="0">
                <a:cs typeface="Times New Roman" panose="02020603050405020304" pitchFamily="18" charset="0"/>
              </a:rPr>
              <a:t>How staff, students, and other educational partners are involved in collaborating and contributing to school management.</a:t>
            </a:r>
          </a:p>
          <a:p>
            <a:pPr>
              <a:tabLst>
                <a:tab pos="914400" algn="l"/>
              </a:tabLst>
            </a:pPr>
            <a:r>
              <a:rPr lang="en-US" dirty="0">
                <a:cs typeface="Times New Roman" panose="02020603050405020304" pitchFamily="18" charset="0"/>
              </a:rPr>
              <a:t>How the community day school coordinates with the traditional schools and other alternative education schools within the district to provide for seamless and supportive transfer into and from the community day school, including how student assets are emphasized in addition to any challenges.</a:t>
            </a:r>
          </a:p>
        </p:txBody>
      </p:sp>
      <p:sp>
        <p:nvSpPr>
          <p:cNvPr id="4" name="Slide Number Placeholder 3">
            <a:extLst>
              <a:ext uri="{FF2B5EF4-FFF2-40B4-BE49-F238E27FC236}">
                <a16:creationId xmlns:a16="http://schemas.microsoft.com/office/drawing/2014/main" id="{E5BFAAE7-C9F4-BD1A-35B4-DEA0D6AF846E}"/>
              </a:ext>
            </a:extLst>
          </p:cNvPr>
          <p:cNvSpPr>
            <a:spLocks noGrp="1"/>
          </p:cNvSpPr>
          <p:nvPr>
            <p:ph type="sldNum" sz="quarter" idx="12"/>
          </p:nvPr>
        </p:nvSpPr>
        <p:spPr/>
        <p:txBody>
          <a:bodyPr/>
          <a:lstStyle/>
          <a:p>
            <a:fld id="{1A814AAE-762C-4AC7-BD8A-A2CC080682BD}" type="slidenum">
              <a:rPr lang="en-US" smtClean="0"/>
              <a:pPr/>
              <a:t>14</a:t>
            </a:fld>
            <a:endParaRPr lang="en-US" dirty="0"/>
          </a:p>
        </p:txBody>
      </p:sp>
    </p:spTree>
    <p:extLst>
      <p:ext uri="{BB962C8B-B14F-4D97-AF65-F5344CB8AC3E}">
        <p14:creationId xmlns:p14="http://schemas.microsoft.com/office/powerpoint/2010/main" val="430229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69843"/>
            <a:ext cx="9632857" cy="692427"/>
          </a:xfrm>
        </p:spPr>
        <p:txBody>
          <a:bodyPr>
            <a:noAutofit/>
          </a:bodyPr>
          <a:lstStyle/>
          <a:p>
            <a:r>
              <a:rPr lang="en-US" dirty="0"/>
              <a:t>Narrative Statement 2: </a:t>
            </a:r>
            <a:br>
              <a:rPr lang="en-US" dirty="0"/>
            </a:br>
            <a:r>
              <a:rPr lang="en-US" dirty="0"/>
              <a:t>School Management (Slide 2 of 2)</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114202"/>
            <a:ext cx="8596668" cy="3880773"/>
          </a:xfrm>
        </p:spPr>
        <p:txBody>
          <a:bodyPr>
            <a:noAutofit/>
          </a:bodyPr>
          <a:lstStyle/>
          <a:p>
            <a:r>
              <a:rPr lang="en-US" dirty="0">
                <a:effectLst/>
                <a:latin typeface="Arial" panose="020B0604020202020204" pitchFamily="34" charset="0"/>
                <a:ea typeface="Times New Roman" panose="02020603050405020304" pitchFamily="18" charset="0"/>
                <a:cs typeface="Times New Roman" panose="02020603050405020304" pitchFamily="18" charset="0"/>
              </a:rPr>
              <a:t>How district leadership, other district schools, educational partners and community members are informed of the activities, successful academic, social and emotional progress of </a:t>
            </a:r>
            <a:r>
              <a:rPr lang="en-US" dirty="0">
                <a:ea typeface="Times New Roman" panose="02020603050405020304" pitchFamily="18" charset="0"/>
                <a:cs typeface="Times New Roman" panose="02020603050405020304" pitchFamily="18" charset="0"/>
              </a:rPr>
              <a:t>community day school</a:t>
            </a:r>
            <a:r>
              <a:rPr lang="en-US" dirty="0">
                <a:effectLst/>
                <a:latin typeface="Arial" panose="020B0604020202020204" pitchFamily="34" charset="0"/>
                <a:ea typeface="Times New Roman" panose="02020603050405020304" pitchFamily="18" charset="0"/>
                <a:cs typeface="Times New Roman" panose="02020603050405020304" pitchFamily="18" charset="0"/>
              </a:rPr>
              <a:t> students, and challenges within the </a:t>
            </a:r>
            <a:r>
              <a:rPr lang="en-US" dirty="0">
                <a:ea typeface="Times New Roman" panose="02020603050405020304" pitchFamily="18" charset="0"/>
                <a:cs typeface="Times New Roman" panose="02020603050405020304" pitchFamily="18" charset="0"/>
              </a:rPr>
              <a:t>community day school</a:t>
            </a:r>
            <a:r>
              <a:rPr lang="en-US" dirty="0">
                <a:effectLst/>
                <a:latin typeface="Arial" panose="020B0604020202020204" pitchFamily="34" charset="0"/>
                <a:ea typeface="Times New Roman" panose="02020603050405020304" pitchFamily="18" charset="0"/>
                <a:cs typeface="Times New Roman" panose="02020603050405020304" pitchFamily="18" charset="0"/>
              </a:rPr>
              <a:t> needing additional support.</a:t>
            </a:r>
            <a:endParaRPr lang="en-US" dirty="0"/>
          </a:p>
        </p:txBody>
      </p:sp>
      <p:sp>
        <p:nvSpPr>
          <p:cNvPr id="4" name="Slide Number Placeholder 3">
            <a:extLst>
              <a:ext uri="{FF2B5EF4-FFF2-40B4-BE49-F238E27FC236}">
                <a16:creationId xmlns:a16="http://schemas.microsoft.com/office/drawing/2014/main" id="{1964ED9F-72E4-6834-A545-56E7318DF10C}"/>
              </a:ext>
            </a:extLst>
          </p:cNvPr>
          <p:cNvSpPr>
            <a:spLocks noGrp="1"/>
          </p:cNvSpPr>
          <p:nvPr>
            <p:ph type="sldNum" sz="quarter" idx="12"/>
          </p:nvPr>
        </p:nvSpPr>
        <p:spPr/>
        <p:txBody>
          <a:bodyPr/>
          <a:lstStyle/>
          <a:p>
            <a:fld id="{1A814AAE-762C-4AC7-BD8A-A2CC080682BD}" type="slidenum">
              <a:rPr lang="en-US" smtClean="0"/>
              <a:pPr/>
              <a:t>15</a:t>
            </a:fld>
            <a:endParaRPr lang="en-US" dirty="0"/>
          </a:p>
        </p:txBody>
      </p:sp>
    </p:spTree>
    <p:extLst>
      <p:ext uri="{BB962C8B-B14F-4D97-AF65-F5344CB8AC3E}">
        <p14:creationId xmlns:p14="http://schemas.microsoft.com/office/powerpoint/2010/main" val="4061652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69843"/>
            <a:ext cx="9323916" cy="1199804"/>
          </a:xfrm>
        </p:spPr>
        <p:txBody>
          <a:bodyPr>
            <a:noAutofit/>
          </a:bodyPr>
          <a:lstStyle/>
          <a:p>
            <a:r>
              <a:rPr lang="en-US" dirty="0"/>
              <a:t>Narrative Statement 3: Educating “This Whole Child” (Instruction) (Slide 1 of 2)</a:t>
            </a:r>
            <a:br>
              <a:rPr lang="en-US" dirty="0"/>
            </a:br>
            <a:endParaRPr lang="en-US" dirty="0"/>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074450"/>
            <a:ext cx="8596668" cy="3880773"/>
          </a:xfrm>
        </p:spPr>
        <p:txBody>
          <a:bodyPr>
            <a:noAutofit/>
          </a:bodyPr>
          <a:lstStyle/>
          <a:p>
            <a:pPr marL="0" indent="0">
              <a:buNone/>
            </a:pPr>
            <a:r>
              <a:rPr lang="en-US" dirty="0"/>
              <a:t>Please describe the following:</a:t>
            </a:r>
          </a:p>
          <a:p>
            <a:r>
              <a:rPr lang="en-US" dirty="0"/>
              <a:t>How instruction and curriculum are matched to student developmental levels, student learning strengths and interests, and the student’s lived-experience and identity.</a:t>
            </a:r>
          </a:p>
          <a:p>
            <a:r>
              <a:rPr lang="en-US" dirty="0"/>
              <a:t>All methods students may use to earn credits. Indicate the maximum number of credits that can be earned per quarter, semester, and year.</a:t>
            </a:r>
          </a:p>
          <a:p>
            <a:r>
              <a:rPr lang="en-US" dirty="0"/>
              <a:t>The scoring rubrics for projects, essays, and other individual assignments.</a:t>
            </a:r>
          </a:p>
          <a:p>
            <a:endParaRPr lang="en-US" dirty="0"/>
          </a:p>
          <a:p>
            <a:endParaRPr lang="en-US" dirty="0"/>
          </a:p>
        </p:txBody>
      </p:sp>
      <p:sp>
        <p:nvSpPr>
          <p:cNvPr id="4" name="Slide Number Placeholder 3">
            <a:extLst>
              <a:ext uri="{FF2B5EF4-FFF2-40B4-BE49-F238E27FC236}">
                <a16:creationId xmlns:a16="http://schemas.microsoft.com/office/drawing/2014/main" id="{6C29C7E0-6EFA-4A3F-9395-1E982A426C3A}"/>
              </a:ext>
            </a:extLst>
          </p:cNvPr>
          <p:cNvSpPr>
            <a:spLocks noGrp="1"/>
          </p:cNvSpPr>
          <p:nvPr>
            <p:ph type="sldNum" sz="quarter" idx="12"/>
          </p:nvPr>
        </p:nvSpPr>
        <p:spPr/>
        <p:txBody>
          <a:bodyPr/>
          <a:lstStyle/>
          <a:p>
            <a:fld id="{1A814AAE-762C-4AC7-BD8A-A2CC080682BD}" type="slidenum">
              <a:rPr lang="en-US" smtClean="0"/>
              <a:pPr/>
              <a:t>16</a:t>
            </a:fld>
            <a:endParaRPr lang="en-US" dirty="0"/>
          </a:p>
        </p:txBody>
      </p:sp>
    </p:spTree>
    <p:extLst>
      <p:ext uri="{BB962C8B-B14F-4D97-AF65-F5344CB8AC3E}">
        <p14:creationId xmlns:p14="http://schemas.microsoft.com/office/powerpoint/2010/main" val="2928617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3" y="569843"/>
            <a:ext cx="9138179" cy="1199804"/>
          </a:xfrm>
        </p:spPr>
        <p:txBody>
          <a:bodyPr>
            <a:noAutofit/>
          </a:bodyPr>
          <a:lstStyle/>
          <a:p>
            <a:r>
              <a:rPr lang="en-US" dirty="0"/>
              <a:t>Narrative Statement 3: Educating “This Whole Child” (Instruction) (Slide 2 of 2)</a:t>
            </a:r>
            <a:br>
              <a:rPr lang="en-US" dirty="0"/>
            </a:br>
            <a:endParaRPr lang="en-US" dirty="0"/>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3" y="2105690"/>
            <a:ext cx="8596668" cy="4518510"/>
          </a:xfrm>
        </p:spPr>
        <p:txBody>
          <a:bodyPr>
            <a:noAutofit/>
          </a:bodyPr>
          <a:lstStyle/>
          <a:p>
            <a:r>
              <a:rPr lang="en-US" dirty="0"/>
              <a:t>The use of competency, mastery, in-class and out-of-class projects, homework, and length of each class period. State if all credits and partial credits are transferable to other schools in the district.</a:t>
            </a:r>
          </a:p>
          <a:p>
            <a:r>
              <a:rPr lang="en-US" dirty="0"/>
              <a:t>The instructional delivery system (e.g., directed teaching, project-based assignments, group projects, and other modalities).</a:t>
            </a:r>
          </a:p>
          <a:p>
            <a:r>
              <a:rPr lang="en-US" dirty="0"/>
              <a:t>If the number of credits to graduate from the community day school is less than the number required to graduate from the traditional high school(s) in the district, explain the differences and the rationale for requiring fewer credits.</a:t>
            </a:r>
          </a:p>
          <a:p>
            <a:endParaRPr lang="en-US" dirty="0"/>
          </a:p>
          <a:p>
            <a:endParaRPr lang="en-US" dirty="0"/>
          </a:p>
        </p:txBody>
      </p:sp>
      <p:sp>
        <p:nvSpPr>
          <p:cNvPr id="4" name="Slide Number Placeholder 3">
            <a:extLst>
              <a:ext uri="{FF2B5EF4-FFF2-40B4-BE49-F238E27FC236}">
                <a16:creationId xmlns:a16="http://schemas.microsoft.com/office/drawing/2014/main" id="{B33481EB-B781-C262-784E-AB4C3B415DB7}"/>
              </a:ext>
            </a:extLst>
          </p:cNvPr>
          <p:cNvSpPr>
            <a:spLocks noGrp="1"/>
          </p:cNvSpPr>
          <p:nvPr>
            <p:ph type="sldNum" sz="quarter" idx="12"/>
          </p:nvPr>
        </p:nvSpPr>
        <p:spPr/>
        <p:txBody>
          <a:bodyPr/>
          <a:lstStyle/>
          <a:p>
            <a:fld id="{1A814AAE-762C-4AC7-BD8A-A2CC080682BD}" type="slidenum">
              <a:rPr lang="en-US" smtClean="0"/>
              <a:pPr/>
              <a:t>17</a:t>
            </a:fld>
            <a:endParaRPr lang="en-US" dirty="0"/>
          </a:p>
        </p:txBody>
      </p:sp>
    </p:spTree>
    <p:extLst>
      <p:ext uri="{BB962C8B-B14F-4D97-AF65-F5344CB8AC3E}">
        <p14:creationId xmlns:p14="http://schemas.microsoft.com/office/powerpoint/2010/main" val="3707613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69843"/>
            <a:ext cx="8596668" cy="1585528"/>
          </a:xfrm>
        </p:spPr>
        <p:txBody>
          <a:bodyPr>
            <a:normAutofit fontScale="90000"/>
          </a:bodyPr>
          <a:lstStyle/>
          <a:p>
            <a:r>
              <a:rPr lang="en-US" dirty="0"/>
              <a:t>Narrative Statement 4: </a:t>
            </a:r>
            <a:r>
              <a:rPr lang="en-US" sz="3600" dirty="0"/>
              <a:t>Educating “This Whole Child” (</a:t>
            </a:r>
            <a:r>
              <a:rPr lang="en-US" sz="3600" dirty="0">
                <a:effectLst/>
                <a:latin typeface="Arial" panose="020B0604020202020204" pitchFamily="34" charset="0"/>
                <a:ea typeface="Calibri" panose="020F0502020204030204" pitchFamily="34" charset="0"/>
              </a:rPr>
              <a:t>Social, Emotional and Mental Health and Development) (Slide 1 of 4)</a:t>
            </a:r>
            <a:br>
              <a:rPr lang="en-US" sz="3600" dirty="0">
                <a:effectLst/>
                <a:latin typeface="Arial" panose="020B0604020202020204" pitchFamily="34" charset="0"/>
                <a:ea typeface="Calibri" panose="020F0502020204030204" pitchFamily="34" charset="0"/>
              </a:rPr>
            </a:br>
            <a:br>
              <a:rPr lang="en-US" sz="3600" dirty="0"/>
            </a:br>
            <a:endParaRPr lang="en-US" dirty="0"/>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425151"/>
            <a:ext cx="8596668" cy="3880773"/>
          </a:xfrm>
        </p:spPr>
        <p:txBody>
          <a:bodyPr>
            <a:noAutofit/>
          </a:bodyPr>
          <a:lstStyle/>
          <a:p>
            <a:pPr marL="0" indent="0">
              <a:buNone/>
            </a:pPr>
            <a:r>
              <a:rPr lang="en-US" dirty="0"/>
              <a:t>Please describe the following:</a:t>
            </a:r>
          </a:p>
          <a:p>
            <a:r>
              <a:rPr lang="en-US" dirty="0"/>
              <a:t>How social, emotional and mental health needs and appropriate responses are identified and provided to students, including trauma-informed practices, and by whom. How are these elements integrated into the total school program?</a:t>
            </a:r>
          </a:p>
          <a:p>
            <a:r>
              <a:rPr lang="en-US" dirty="0"/>
              <a:t>How respect for the student within the school community is actively supported. </a:t>
            </a:r>
          </a:p>
        </p:txBody>
      </p:sp>
      <p:sp>
        <p:nvSpPr>
          <p:cNvPr id="4" name="Slide Number Placeholder 3">
            <a:extLst>
              <a:ext uri="{FF2B5EF4-FFF2-40B4-BE49-F238E27FC236}">
                <a16:creationId xmlns:a16="http://schemas.microsoft.com/office/drawing/2014/main" id="{30E5BAE5-0642-4B87-C53C-34FD0BBAB185}"/>
              </a:ext>
            </a:extLst>
          </p:cNvPr>
          <p:cNvSpPr>
            <a:spLocks noGrp="1"/>
          </p:cNvSpPr>
          <p:nvPr>
            <p:ph type="sldNum" sz="quarter" idx="12"/>
          </p:nvPr>
        </p:nvSpPr>
        <p:spPr/>
        <p:txBody>
          <a:bodyPr/>
          <a:lstStyle/>
          <a:p>
            <a:fld id="{1A814AAE-762C-4AC7-BD8A-A2CC080682BD}" type="slidenum">
              <a:rPr lang="en-US" smtClean="0"/>
              <a:pPr/>
              <a:t>18</a:t>
            </a:fld>
            <a:endParaRPr lang="en-US" dirty="0"/>
          </a:p>
        </p:txBody>
      </p:sp>
    </p:spTree>
    <p:extLst>
      <p:ext uri="{BB962C8B-B14F-4D97-AF65-F5344CB8AC3E}">
        <p14:creationId xmlns:p14="http://schemas.microsoft.com/office/powerpoint/2010/main" val="3463509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69843"/>
            <a:ext cx="8596668" cy="1694386"/>
          </a:xfrm>
        </p:spPr>
        <p:txBody>
          <a:bodyPr>
            <a:normAutofit fontScale="90000"/>
          </a:bodyPr>
          <a:lstStyle/>
          <a:p>
            <a:r>
              <a:rPr lang="en-US" dirty="0"/>
              <a:t>Narrative Statement 4: </a:t>
            </a:r>
            <a:r>
              <a:rPr lang="en-US" sz="3600" dirty="0"/>
              <a:t>Educating “This Whole Child” (</a:t>
            </a:r>
            <a:r>
              <a:rPr lang="en-US" sz="3600" dirty="0">
                <a:effectLst/>
                <a:latin typeface="Arial" panose="020B0604020202020204" pitchFamily="34" charset="0"/>
                <a:ea typeface="Calibri" panose="020F0502020204030204" pitchFamily="34" charset="0"/>
              </a:rPr>
              <a:t>Social, Emotional and Mental Health and Development) (Slide 2 of 4)</a:t>
            </a:r>
            <a:br>
              <a:rPr lang="en-US" sz="3600" dirty="0">
                <a:effectLst/>
                <a:latin typeface="Arial" panose="020B0604020202020204" pitchFamily="34" charset="0"/>
                <a:ea typeface="Calibri" panose="020F0502020204030204" pitchFamily="34" charset="0"/>
              </a:rPr>
            </a:br>
            <a:br>
              <a:rPr lang="en-US" sz="3600" dirty="0"/>
            </a:br>
            <a:endParaRPr lang="en-US" dirty="0"/>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392498"/>
            <a:ext cx="8596668" cy="3880773"/>
          </a:xfrm>
        </p:spPr>
        <p:txBody>
          <a:bodyPr>
            <a:noAutofit/>
          </a:bodyPr>
          <a:lstStyle/>
          <a:p>
            <a:r>
              <a:rPr lang="en-US" dirty="0"/>
              <a:t>How the school culture, climate and practices are supportive as a learning community, personally and culturally relevant, sustaining and revitalizing, respectful of the lived experience of the student and family, and how implicit and explicit bias are identified and addressed.</a:t>
            </a:r>
          </a:p>
          <a:p>
            <a:endParaRPr lang="en-US" dirty="0"/>
          </a:p>
        </p:txBody>
      </p:sp>
      <p:sp>
        <p:nvSpPr>
          <p:cNvPr id="4" name="Slide Number Placeholder 3">
            <a:extLst>
              <a:ext uri="{FF2B5EF4-FFF2-40B4-BE49-F238E27FC236}">
                <a16:creationId xmlns:a16="http://schemas.microsoft.com/office/drawing/2014/main" id="{F26A09C5-E0F4-AA98-498C-F5645C6F6B0D}"/>
              </a:ext>
            </a:extLst>
          </p:cNvPr>
          <p:cNvSpPr>
            <a:spLocks noGrp="1"/>
          </p:cNvSpPr>
          <p:nvPr>
            <p:ph type="sldNum" sz="quarter" idx="12"/>
          </p:nvPr>
        </p:nvSpPr>
        <p:spPr/>
        <p:txBody>
          <a:bodyPr/>
          <a:lstStyle/>
          <a:p>
            <a:fld id="{1A814AAE-762C-4AC7-BD8A-A2CC080682BD}" type="slidenum">
              <a:rPr lang="en-US" smtClean="0"/>
              <a:pPr/>
              <a:t>19</a:t>
            </a:fld>
            <a:endParaRPr lang="en-US" dirty="0"/>
          </a:p>
        </p:txBody>
      </p:sp>
    </p:spTree>
    <p:extLst>
      <p:ext uri="{BB962C8B-B14F-4D97-AF65-F5344CB8AC3E}">
        <p14:creationId xmlns:p14="http://schemas.microsoft.com/office/powerpoint/2010/main" val="779422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0C87C9-B170-658C-46B8-D133961490BD}"/>
              </a:ext>
            </a:extLst>
          </p:cNvPr>
          <p:cNvSpPr>
            <a:spLocks noGrp="1"/>
          </p:cNvSpPr>
          <p:nvPr>
            <p:ph type="title"/>
          </p:nvPr>
        </p:nvSpPr>
        <p:spPr/>
        <p:txBody>
          <a:bodyPr>
            <a:normAutofit fontScale="90000"/>
          </a:bodyPr>
          <a:lstStyle/>
          <a:p>
            <a:r>
              <a:rPr lang="en-US" b="1" dirty="0"/>
              <a:t>Overview of the 2023–24 Model Community Day School Application</a:t>
            </a:r>
          </a:p>
        </p:txBody>
      </p:sp>
      <p:sp>
        <p:nvSpPr>
          <p:cNvPr id="5" name="Text Placeholder 4">
            <a:extLst>
              <a:ext uri="{FF2B5EF4-FFF2-40B4-BE49-F238E27FC236}">
                <a16:creationId xmlns:a16="http://schemas.microsoft.com/office/drawing/2014/main" id="{4E17FB43-45C7-C100-0174-61F684E2384F}"/>
              </a:ext>
            </a:extLst>
          </p:cNvPr>
          <p:cNvSpPr>
            <a:spLocks noGrp="1"/>
          </p:cNvSpPr>
          <p:nvPr>
            <p:ph type="body" idx="1"/>
          </p:nvPr>
        </p:nvSpPr>
        <p:spPr/>
        <p:txBody>
          <a:bodyPr/>
          <a:lstStyle/>
          <a:p>
            <a:r>
              <a:rPr lang="en-US" dirty="0">
                <a:solidFill>
                  <a:schemeClr val="tx1"/>
                </a:solidFill>
              </a:rPr>
              <a:t>The following set of slides provide an overview of the </a:t>
            </a:r>
            <a:br>
              <a:rPr lang="en-US" dirty="0">
                <a:solidFill>
                  <a:schemeClr val="tx1"/>
                </a:solidFill>
              </a:rPr>
            </a:br>
            <a:r>
              <a:rPr lang="en-US" dirty="0">
                <a:solidFill>
                  <a:schemeClr val="tx1"/>
                </a:solidFill>
              </a:rPr>
              <a:t>2023–24 Model Community Day School (MCDS) Application.</a:t>
            </a:r>
          </a:p>
          <a:p>
            <a:endParaRPr lang="en-US" dirty="0">
              <a:solidFill>
                <a:schemeClr val="tx1"/>
              </a:solidFill>
            </a:endParaRPr>
          </a:p>
        </p:txBody>
      </p:sp>
      <p:sp>
        <p:nvSpPr>
          <p:cNvPr id="2" name="Slide Number Placeholder 1">
            <a:extLst>
              <a:ext uri="{FF2B5EF4-FFF2-40B4-BE49-F238E27FC236}">
                <a16:creationId xmlns:a16="http://schemas.microsoft.com/office/drawing/2014/main" id="{EB36EB95-E0E4-1F01-5B6D-E8AA59E819AD}"/>
              </a:ext>
            </a:extLst>
          </p:cNvPr>
          <p:cNvSpPr>
            <a:spLocks noGrp="1"/>
          </p:cNvSpPr>
          <p:nvPr>
            <p:ph type="sldNum" sz="quarter" idx="12"/>
          </p:nvPr>
        </p:nvSpPr>
        <p:spPr/>
        <p:txBody>
          <a:bodyPr/>
          <a:lstStyle/>
          <a:p>
            <a:fld id="{1A814AAE-762C-4AC7-BD8A-A2CC080682BD}" type="slidenum">
              <a:rPr lang="en-US" smtClean="0"/>
              <a:t>2</a:t>
            </a:fld>
            <a:endParaRPr lang="en-US" dirty="0"/>
          </a:p>
        </p:txBody>
      </p:sp>
    </p:spTree>
    <p:extLst>
      <p:ext uri="{BB962C8B-B14F-4D97-AF65-F5344CB8AC3E}">
        <p14:creationId xmlns:p14="http://schemas.microsoft.com/office/powerpoint/2010/main" val="2820670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69843"/>
            <a:ext cx="8596668" cy="1531100"/>
          </a:xfrm>
        </p:spPr>
        <p:txBody>
          <a:bodyPr>
            <a:normAutofit fontScale="90000"/>
          </a:bodyPr>
          <a:lstStyle/>
          <a:p>
            <a:r>
              <a:rPr lang="en-US" dirty="0"/>
              <a:t>Narrative Statement 4: </a:t>
            </a:r>
            <a:r>
              <a:rPr lang="en-US" sz="3600" dirty="0"/>
              <a:t>Educating “This Whole Child” (</a:t>
            </a:r>
            <a:r>
              <a:rPr lang="en-US" sz="3600" dirty="0">
                <a:effectLst/>
                <a:latin typeface="Arial" panose="020B0604020202020204" pitchFamily="34" charset="0"/>
                <a:ea typeface="Calibri" panose="020F0502020204030204" pitchFamily="34" charset="0"/>
              </a:rPr>
              <a:t>Social, Emotional and Mental Health and Development) (Slide 3 of 4)</a:t>
            </a:r>
            <a:br>
              <a:rPr lang="en-US" sz="3600" dirty="0">
                <a:effectLst/>
                <a:latin typeface="Arial" panose="020B0604020202020204" pitchFamily="34" charset="0"/>
                <a:ea typeface="Calibri" panose="020F0502020204030204" pitchFamily="34" charset="0"/>
              </a:rPr>
            </a:br>
            <a:br>
              <a:rPr lang="en-US" sz="3600" dirty="0"/>
            </a:br>
            <a:endParaRPr lang="en-US" dirty="0"/>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444887"/>
            <a:ext cx="10338329" cy="4194045"/>
          </a:xfrm>
        </p:spPr>
        <p:txBody>
          <a:bodyPr>
            <a:noAutofit/>
          </a:bodyPr>
          <a:lstStyle/>
          <a:p>
            <a:r>
              <a:rPr lang="en-US" dirty="0"/>
              <a:t>The alternative means of supportive improvement and intervention used to prevent or respond to behavioral and/or attendance challenges and barriers, and to minimize the use of exclusionary practices such as suspension, expulsion and other restrictions on students’ active engagement and opportunities within the learning community. These might include restorative practices, student success teams, social, emotional and mental health supports, and other positive, asset-based recommended practices per California </a:t>
            </a:r>
            <a:r>
              <a:rPr lang="en-US" i="1" dirty="0"/>
              <a:t>Education Code </a:t>
            </a:r>
            <a:r>
              <a:rPr lang="en-US" dirty="0"/>
              <a:t>sections 48900.5 and 48900 paragraphs (v) and (w). Provide a specific explanation of how those practices relate to any disproportionate representation of minority students and any other identified equity concerns in such interventions.</a:t>
            </a:r>
            <a:r>
              <a:rPr lang="en-US" b="1" baseline="30000" dirty="0">
                <a:hlinkClick r:id="rId2" action="ppaction://hlinksldjump" tooltip="Reference: guidance issued by the U.S. Department of Education (ED) and the Department of Justice on the ED School Climate and Student Discipline Resources web page "/>
              </a:rPr>
              <a:t>1</a:t>
            </a:r>
            <a:endParaRPr lang="en-US" b="1" dirty="0"/>
          </a:p>
          <a:p>
            <a:endParaRPr lang="en-US" dirty="0"/>
          </a:p>
        </p:txBody>
      </p:sp>
      <p:sp>
        <p:nvSpPr>
          <p:cNvPr id="4" name="Slide Number Placeholder 3">
            <a:extLst>
              <a:ext uri="{FF2B5EF4-FFF2-40B4-BE49-F238E27FC236}">
                <a16:creationId xmlns:a16="http://schemas.microsoft.com/office/drawing/2014/main" id="{01A7BDCB-E20E-DCD8-4B62-F1BF3E8C1396}"/>
              </a:ext>
            </a:extLst>
          </p:cNvPr>
          <p:cNvSpPr>
            <a:spLocks noGrp="1"/>
          </p:cNvSpPr>
          <p:nvPr>
            <p:ph type="sldNum" sz="quarter" idx="12"/>
          </p:nvPr>
        </p:nvSpPr>
        <p:spPr>
          <a:xfrm>
            <a:off x="11045900" y="6045201"/>
            <a:ext cx="683339" cy="365125"/>
          </a:xfrm>
        </p:spPr>
        <p:txBody>
          <a:bodyPr/>
          <a:lstStyle/>
          <a:p>
            <a:fld id="{1A814AAE-762C-4AC7-BD8A-A2CC080682BD}" type="slidenum">
              <a:rPr lang="en-US" smtClean="0"/>
              <a:pPr/>
              <a:t>20</a:t>
            </a:fld>
            <a:endParaRPr lang="en-US" dirty="0"/>
          </a:p>
        </p:txBody>
      </p:sp>
    </p:spTree>
    <p:extLst>
      <p:ext uri="{BB962C8B-B14F-4D97-AF65-F5344CB8AC3E}">
        <p14:creationId xmlns:p14="http://schemas.microsoft.com/office/powerpoint/2010/main" val="1598137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69843"/>
            <a:ext cx="8596668" cy="1585528"/>
          </a:xfrm>
        </p:spPr>
        <p:txBody>
          <a:bodyPr>
            <a:normAutofit fontScale="90000"/>
          </a:bodyPr>
          <a:lstStyle/>
          <a:p>
            <a:r>
              <a:rPr lang="en-US" dirty="0"/>
              <a:t>Narrative Statement 4: </a:t>
            </a:r>
            <a:r>
              <a:rPr lang="en-US" sz="3600" dirty="0"/>
              <a:t>Educating “This Whole Child” (</a:t>
            </a:r>
            <a:r>
              <a:rPr lang="en-US" sz="3600" dirty="0">
                <a:effectLst/>
                <a:latin typeface="Arial" panose="020B0604020202020204" pitchFamily="34" charset="0"/>
                <a:ea typeface="Calibri" panose="020F0502020204030204" pitchFamily="34" charset="0"/>
              </a:rPr>
              <a:t>Social, Emotional and Mental Health and Development) (Slide 4 of 4)</a:t>
            </a:r>
            <a:br>
              <a:rPr lang="en-US" sz="3600" dirty="0">
                <a:effectLst/>
                <a:latin typeface="Arial" panose="020B0604020202020204" pitchFamily="34" charset="0"/>
                <a:ea typeface="Calibri" panose="020F0502020204030204" pitchFamily="34" charset="0"/>
              </a:rPr>
            </a:br>
            <a:br>
              <a:rPr lang="en-US" sz="3600" dirty="0"/>
            </a:br>
            <a:endParaRPr lang="en-US" dirty="0"/>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425156"/>
            <a:ext cx="8596668" cy="3880773"/>
          </a:xfrm>
        </p:spPr>
        <p:txBody>
          <a:bodyPr>
            <a:normAutofit/>
          </a:bodyPr>
          <a:lstStyle/>
          <a:p>
            <a:r>
              <a:rPr lang="en-US" dirty="0"/>
              <a:t>How you collaborate with the student in identifying valid challenges, goals, values and pains that might be being expressed problematically, including those that the student identifies as a response to specific school practices, and in identifying positive, viable alternatives to the problematic behaviors.</a:t>
            </a:r>
          </a:p>
          <a:p>
            <a:endParaRPr lang="en-US" dirty="0"/>
          </a:p>
        </p:txBody>
      </p:sp>
      <p:sp>
        <p:nvSpPr>
          <p:cNvPr id="4" name="Slide Number Placeholder 3">
            <a:extLst>
              <a:ext uri="{FF2B5EF4-FFF2-40B4-BE49-F238E27FC236}">
                <a16:creationId xmlns:a16="http://schemas.microsoft.com/office/drawing/2014/main" id="{6E9EE799-2D7C-E5BA-1204-61BD9AA9536C}"/>
              </a:ext>
            </a:extLst>
          </p:cNvPr>
          <p:cNvSpPr>
            <a:spLocks noGrp="1"/>
          </p:cNvSpPr>
          <p:nvPr>
            <p:ph type="sldNum" sz="quarter" idx="12"/>
          </p:nvPr>
        </p:nvSpPr>
        <p:spPr/>
        <p:txBody>
          <a:bodyPr/>
          <a:lstStyle/>
          <a:p>
            <a:fld id="{1A814AAE-762C-4AC7-BD8A-A2CC080682BD}" type="slidenum">
              <a:rPr lang="en-US" smtClean="0"/>
              <a:pPr/>
              <a:t>21</a:t>
            </a:fld>
            <a:endParaRPr lang="en-US" dirty="0"/>
          </a:p>
        </p:txBody>
      </p:sp>
    </p:spTree>
    <p:extLst>
      <p:ext uri="{BB962C8B-B14F-4D97-AF65-F5344CB8AC3E}">
        <p14:creationId xmlns:p14="http://schemas.microsoft.com/office/powerpoint/2010/main" val="283948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493643"/>
            <a:ext cx="8596668" cy="1727043"/>
          </a:xfrm>
        </p:spPr>
        <p:txBody>
          <a:bodyPr>
            <a:normAutofit fontScale="90000"/>
          </a:bodyPr>
          <a:lstStyle/>
          <a:p>
            <a:r>
              <a:rPr lang="en-US" dirty="0"/>
              <a:t>Narrative Statement 4: </a:t>
            </a:r>
            <a:r>
              <a:rPr lang="en-US" sz="3600" dirty="0"/>
              <a:t>Educating “This Whole Child” (</a:t>
            </a:r>
            <a:r>
              <a:rPr lang="en-US" sz="3600" dirty="0">
                <a:effectLst/>
                <a:latin typeface="Arial" panose="020B0604020202020204" pitchFamily="34" charset="0"/>
                <a:ea typeface="Calibri" panose="020F0502020204030204" pitchFamily="34" charset="0"/>
              </a:rPr>
              <a:t>Social, Emotional and Mental Health and Development) </a:t>
            </a:r>
            <a:r>
              <a:rPr lang="en-US" dirty="0">
                <a:ea typeface="Calibri" panose="020F0502020204030204" pitchFamily="34" charset="0"/>
                <a:hlinkClick r:id="rId2" action="ppaction://hlinksldjump" tooltip="Refernce to Narrative Statement 4: Educating &quot;This Whole Child: (Social, Emotional and Mental Health and Development) (Slide 3 of 4)"/>
              </a:rPr>
              <a:t>Reference</a:t>
            </a:r>
            <a:r>
              <a:rPr lang="en-US" baseline="30000" dirty="0">
                <a:ea typeface="Calibri" panose="020F0502020204030204" pitchFamily="34" charset="0"/>
                <a:hlinkClick r:id="rId2" action="ppaction://hlinksldjump" tooltip="Refernce to Narrative Statement 4: Educating &quot;This Whole Child: (Social, Emotional and Mental Health and Development) (Slide 3 of 4)"/>
              </a:rPr>
              <a:t>1</a:t>
            </a:r>
            <a:br>
              <a:rPr lang="en-US" sz="3600" dirty="0">
                <a:effectLst/>
                <a:latin typeface="Arial" panose="020B0604020202020204" pitchFamily="34" charset="0"/>
                <a:ea typeface="Calibri" panose="020F0502020204030204" pitchFamily="34" charset="0"/>
              </a:rPr>
            </a:br>
            <a:br>
              <a:rPr lang="en-US" sz="3600" dirty="0"/>
            </a:br>
            <a:endParaRPr lang="en-US" dirty="0"/>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451928"/>
            <a:ext cx="10338329" cy="4194045"/>
          </a:xfrm>
        </p:spPr>
        <p:txBody>
          <a:bodyPr>
            <a:noAutofit/>
          </a:bodyPr>
          <a:lstStyle/>
          <a:p>
            <a:r>
              <a:rPr lang="en-US" dirty="0"/>
              <a:t> For assistance in this area, you may review recent guidance issued by the U.S. Department of Education (ED) and the Department of Justice on the ED School Climate and Student Discipline Resources web page at </a:t>
            </a:r>
            <a:r>
              <a:rPr lang="en-US" dirty="0">
                <a:hlinkClick r:id="rId3" tooltip="U.S. Department of Education (ED) and the Department of Justice on the ED School Climate and Student Discipline Resources web page "/>
              </a:rPr>
              <a:t>http://www2.ed.gov/policy/gen/guid/school-discipline/index.html</a:t>
            </a:r>
            <a:r>
              <a:rPr lang="en-US" dirty="0"/>
              <a:t>. </a:t>
            </a:r>
          </a:p>
        </p:txBody>
      </p:sp>
      <p:sp>
        <p:nvSpPr>
          <p:cNvPr id="4" name="Slide Number Placeholder 3">
            <a:extLst>
              <a:ext uri="{FF2B5EF4-FFF2-40B4-BE49-F238E27FC236}">
                <a16:creationId xmlns:a16="http://schemas.microsoft.com/office/drawing/2014/main" id="{36FC00D3-6F0E-0DF8-416B-02B67A7C08B7}"/>
              </a:ext>
            </a:extLst>
          </p:cNvPr>
          <p:cNvSpPr>
            <a:spLocks noGrp="1"/>
          </p:cNvSpPr>
          <p:nvPr>
            <p:ph type="sldNum" sz="quarter" idx="12"/>
          </p:nvPr>
        </p:nvSpPr>
        <p:spPr/>
        <p:txBody>
          <a:bodyPr/>
          <a:lstStyle/>
          <a:p>
            <a:fld id="{1A814AAE-762C-4AC7-BD8A-A2CC080682BD}" type="slidenum">
              <a:rPr lang="en-US" smtClean="0"/>
              <a:pPr/>
              <a:t>22</a:t>
            </a:fld>
            <a:endParaRPr lang="en-US" dirty="0"/>
          </a:p>
        </p:txBody>
      </p:sp>
    </p:spTree>
    <p:extLst>
      <p:ext uri="{BB962C8B-B14F-4D97-AF65-F5344CB8AC3E}">
        <p14:creationId xmlns:p14="http://schemas.microsoft.com/office/powerpoint/2010/main" val="2400280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69843"/>
            <a:ext cx="8596668" cy="1346043"/>
          </a:xfrm>
        </p:spPr>
        <p:txBody>
          <a:bodyPr>
            <a:noAutofit/>
          </a:bodyPr>
          <a:lstStyle/>
          <a:p>
            <a:r>
              <a:rPr lang="en-US" dirty="0"/>
              <a:t>Narrative Statement 5: School Evaluation Effectiveness (Slide 1 of 2)</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061200"/>
            <a:ext cx="8596668" cy="3880773"/>
          </a:xfrm>
        </p:spPr>
        <p:txBody>
          <a:bodyPr/>
          <a:lstStyle/>
          <a:p>
            <a:pPr marL="0" indent="0">
              <a:buNone/>
            </a:pPr>
            <a:r>
              <a:rPr lang="en-US" dirty="0"/>
              <a:t>Please describe the following:</a:t>
            </a:r>
          </a:p>
          <a:p>
            <a:r>
              <a:rPr lang="en-US" dirty="0"/>
              <a:t>How the school evaluates the effectiveness of its educational program, both on an ongoing basis and as measured over time.</a:t>
            </a:r>
          </a:p>
          <a:p>
            <a:r>
              <a:rPr lang="en-US" dirty="0"/>
              <a:t>What procedures are used to determine what is working and what needs to be improved (e.g., test results, student surveys, teacher feedback, and other examples).</a:t>
            </a:r>
          </a:p>
          <a:p>
            <a:endParaRPr lang="en-US" dirty="0"/>
          </a:p>
        </p:txBody>
      </p:sp>
      <p:sp>
        <p:nvSpPr>
          <p:cNvPr id="4" name="Slide Number Placeholder 3">
            <a:extLst>
              <a:ext uri="{FF2B5EF4-FFF2-40B4-BE49-F238E27FC236}">
                <a16:creationId xmlns:a16="http://schemas.microsoft.com/office/drawing/2014/main" id="{40183069-29BB-9989-A2D7-61FA0FB672DD}"/>
              </a:ext>
            </a:extLst>
          </p:cNvPr>
          <p:cNvSpPr>
            <a:spLocks noGrp="1"/>
          </p:cNvSpPr>
          <p:nvPr>
            <p:ph type="sldNum" sz="quarter" idx="12"/>
          </p:nvPr>
        </p:nvSpPr>
        <p:spPr/>
        <p:txBody>
          <a:bodyPr/>
          <a:lstStyle/>
          <a:p>
            <a:fld id="{1A814AAE-762C-4AC7-BD8A-A2CC080682BD}" type="slidenum">
              <a:rPr lang="en-US" smtClean="0"/>
              <a:pPr/>
              <a:t>23</a:t>
            </a:fld>
            <a:endParaRPr lang="en-US" dirty="0"/>
          </a:p>
        </p:txBody>
      </p:sp>
    </p:spTree>
    <p:extLst>
      <p:ext uri="{BB962C8B-B14F-4D97-AF65-F5344CB8AC3E}">
        <p14:creationId xmlns:p14="http://schemas.microsoft.com/office/powerpoint/2010/main" val="3440672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755C-0F1C-9C03-3030-A3341AEB5AD4}"/>
              </a:ext>
            </a:extLst>
          </p:cNvPr>
          <p:cNvSpPr>
            <a:spLocks noGrp="1"/>
          </p:cNvSpPr>
          <p:nvPr>
            <p:ph type="title"/>
          </p:nvPr>
        </p:nvSpPr>
        <p:spPr>
          <a:xfrm>
            <a:off x="677334" y="569843"/>
            <a:ext cx="8596668" cy="1084786"/>
          </a:xfrm>
        </p:spPr>
        <p:txBody>
          <a:bodyPr>
            <a:noAutofit/>
          </a:bodyPr>
          <a:lstStyle/>
          <a:p>
            <a:r>
              <a:rPr lang="en-US" dirty="0"/>
              <a:t>Narrative Statement 5: School Evaluation Effectiveness (Slide 2 of 2)</a:t>
            </a:r>
          </a:p>
        </p:txBody>
      </p:sp>
      <p:sp>
        <p:nvSpPr>
          <p:cNvPr id="3" name="Content Placeholder 2">
            <a:extLst>
              <a:ext uri="{FF2B5EF4-FFF2-40B4-BE49-F238E27FC236}">
                <a16:creationId xmlns:a16="http://schemas.microsoft.com/office/drawing/2014/main" id="{A2FB7F26-ADC7-EF81-365E-B7667538362F}"/>
              </a:ext>
            </a:extLst>
          </p:cNvPr>
          <p:cNvSpPr>
            <a:spLocks noGrp="1"/>
          </p:cNvSpPr>
          <p:nvPr>
            <p:ph idx="1"/>
          </p:nvPr>
        </p:nvSpPr>
        <p:spPr>
          <a:xfrm>
            <a:off x="677334" y="2126516"/>
            <a:ext cx="8596668" cy="3880773"/>
          </a:xfrm>
        </p:spPr>
        <p:txBody>
          <a:bodyPr>
            <a:normAutofit lnSpcReduction="10000"/>
          </a:bodyPr>
          <a:lstStyle/>
          <a:p>
            <a:r>
              <a:rPr lang="en-US" dirty="0"/>
              <a:t>How the community day school measures and records ongoing value-added academic, social and emotional, and attendance progress, compared to from before the student entered the CDS, and throughout their participation in the community day school.</a:t>
            </a:r>
          </a:p>
          <a:p>
            <a:pPr lvl="1">
              <a:buFont typeface="Courier New" panose="02070309020205020404" pitchFamily="49" charset="0"/>
              <a:buChar char="o"/>
            </a:pPr>
            <a:r>
              <a:rPr lang="en-US" sz="2400" dirty="0"/>
              <a:t>Discuss how staff use these objective and formative data to support instructional and school culture improvement, and how this information is shared with the student, family members, community day school staff, district, educational partners and community members.</a:t>
            </a:r>
          </a:p>
        </p:txBody>
      </p:sp>
      <p:sp>
        <p:nvSpPr>
          <p:cNvPr id="4" name="Slide Number Placeholder 3">
            <a:extLst>
              <a:ext uri="{FF2B5EF4-FFF2-40B4-BE49-F238E27FC236}">
                <a16:creationId xmlns:a16="http://schemas.microsoft.com/office/drawing/2014/main" id="{51ACB737-8004-31AC-A0B9-8C5C93A4AB38}"/>
              </a:ext>
            </a:extLst>
          </p:cNvPr>
          <p:cNvSpPr>
            <a:spLocks noGrp="1"/>
          </p:cNvSpPr>
          <p:nvPr>
            <p:ph type="sldNum" sz="quarter" idx="12"/>
          </p:nvPr>
        </p:nvSpPr>
        <p:spPr/>
        <p:txBody>
          <a:bodyPr/>
          <a:lstStyle/>
          <a:p>
            <a:fld id="{1A814AAE-762C-4AC7-BD8A-A2CC080682BD}" type="slidenum">
              <a:rPr lang="en-US" smtClean="0"/>
              <a:pPr/>
              <a:t>24</a:t>
            </a:fld>
            <a:endParaRPr lang="en-US" dirty="0"/>
          </a:p>
        </p:txBody>
      </p:sp>
    </p:spTree>
    <p:extLst>
      <p:ext uri="{BB962C8B-B14F-4D97-AF65-F5344CB8AC3E}">
        <p14:creationId xmlns:p14="http://schemas.microsoft.com/office/powerpoint/2010/main" val="29794368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BE024-19A9-D5E4-1003-8E99E71A80D2}"/>
              </a:ext>
            </a:extLst>
          </p:cNvPr>
          <p:cNvSpPr>
            <a:spLocks noGrp="1"/>
          </p:cNvSpPr>
          <p:nvPr>
            <p:ph type="title"/>
          </p:nvPr>
        </p:nvSpPr>
        <p:spPr/>
        <p:txBody>
          <a:bodyPr/>
          <a:lstStyle/>
          <a:p>
            <a:r>
              <a:rPr lang="en-US" dirty="0"/>
              <a:t>Attachments (PDF Forms)</a:t>
            </a:r>
          </a:p>
        </p:txBody>
      </p:sp>
      <p:sp>
        <p:nvSpPr>
          <p:cNvPr id="3" name="Content Placeholder 2">
            <a:extLst>
              <a:ext uri="{FF2B5EF4-FFF2-40B4-BE49-F238E27FC236}">
                <a16:creationId xmlns:a16="http://schemas.microsoft.com/office/drawing/2014/main" id="{FF78199F-1826-367B-316A-D7D4BC9DAFA7}"/>
              </a:ext>
            </a:extLst>
          </p:cNvPr>
          <p:cNvSpPr>
            <a:spLocks noGrp="1"/>
          </p:cNvSpPr>
          <p:nvPr>
            <p:ph sz="half" idx="1"/>
          </p:nvPr>
        </p:nvSpPr>
        <p:spPr>
          <a:xfrm>
            <a:off x="677334" y="1485675"/>
            <a:ext cx="9051882" cy="3880772"/>
          </a:xfrm>
        </p:spPr>
        <p:txBody>
          <a:bodyPr>
            <a:normAutofit/>
          </a:bodyPr>
          <a:lstStyle/>
          <a:p>
            <a:pPr marL="0" indent="0">
              <a:buNone/>
            </a:pPr>
            <a:r>
              <a:rPr lang="en-US" sz="2800" dirty="0"/>
              <a:t>Attachments A–D must be:</a:t>
            </a:r>
          </a:p>
          <a:p>
            <a:r>
              <a:rPr lang="en-US" dirty="0">
                <a:solidFill>
                  <a:schemeClr val="tx1"/>
                </a:solidFill>
              </a:rPr>
              <a:t>Taken from the current year’s application (2023–24)</a:t>
            </a:r>
          </a:p>
          <a:p>
            <a:r>
              <a:rPr lang="en-US" dirty="0">
                <a:solidFill>
                  <a:schemeClr val="tx1"/>
                </a:solidFill>
              </a:rPr>
              <a:t>Typewritten</a:t>
            </a:r>
          </a:p>
          <a:p>
            <a:r>
              <a:rPr lang="en-US" dirty="0">
                <a:solidFill>
                  <a:schemeClr val="tx1"/>
                </a:solidFill>
              </a:rPr>
              <a:t>Submitted in the exact format as provided in the application (on 8 ½ by 11-inch paper)</a:t>
            </a:r>
          </a:p>
        </p:txBody>
      </p:sp>
      <p:pic>
        <p:nvPicPr>
          <p:cNvPr id="6" name="Content Placeholder 5">
            <a:extLst>
              <a:ext uri="{FF2B5EF4-FFF2-40B4-BE49-F238E27FC236}">
                <a16:creationId xmlns:a16="http://schemas.microsoft.com/office/drawing/2014/main" id="{B7379DD5-D480-ECE6-89C0-4B6E3155B720}"/>
              </a:ext>
              <a:ext uri="{C183D7F6-B498-43B3-948B-1728B52AA6E4}">
                <adec:decorative xmlns:adec="http://schemas.microsoft.com/office/drawing/2017/decorative" val="1"/>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390484" y="3972185"/>
            <a:ext cx="1411031" cy="1731720"/>
          </a:xfrm>
        </p:spPr>
      </p:pic>
      <p:sp>
        <p:nvSpPr>
          <p:cNvPr id="4" name="Slide Number Placeholder 3">
            <a:extLst>
              <a:ext uri="{FF2B5EF4-FFF2-40B4-BE49-F238E27FC236}">
                <a16:creationId xmlns:a16="http://schemas.microsoft.com/office/drawing/2014/main" id="{0CE2A5E8-0868-DD48-E76F-F5FCF991B6FA}"/>
              </a:ext>
            </a:extLst>
          </p:cNvPr>
          <p:cNvSpPr>
            <a:spLocks noGrp="1"/>
          </p:cNvSpPr>
          <p:nvPr>
            <p:ph type="sldNum" sz="quarter" idx="12"/>
          </p:nvPr>
        </p:nvSpPr>
        <p:spPr/>
        <p:txBody>
          <a:bodyPr/>
          <a:lstStyle/>
          <a:p>
            <a:fld id="{1A814AAE-762C-4AC7-BD8A-A2CC080682BD}" type="slidenum">
              <a:rPr lang="en-US" smtClean="0"/>
              <a:t>25</a:t>
            </a:fld>
            <a:endParaRPr lang="en-US" dirty="0"/>
          </a:p>
        </p:txBody>
      </p:sp>
    </p:spTree>
    <p:extLst>
      <p:ext uri="{BB962C8B-B14F-4D97-AF65-F5344CB8AC3E}">
        <p14:creationId xmlns:p14="http://schemas.microsoft.com/office/powerpoint/2010/main" val="3875663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4112-876A-62C0-388B-BD4AA0C2CB16}"/>
              </a:ext>
            </a:extLst>
          </p:cNvPr>
          <p:cNvSpPr>
            <a:spLocks noGrp="1"/>
          </p:cNvSpPr>
          <p:nvPr>
            <p:ph type="title"/>
          </p:nvPr>
        </p:nvSpPr>
        <p:spPr/>
        <p:txBody>
          <a:bodyPr>
            <a:normAutofit fontScale="90000"/>
          </a:bodyPr>
          <a:lstStyle/>
          <a:p>
            <a:r>
              <a:rPr lang="en-US" sz="4000" dirty="0"/>
              <a:t>Attachment</a:t>
            </a:r>
            <a:r>
              <a:rPr lang="en-US" dirty="0"/>
              <a:t> A: Application Cover Sheet</a:t>
            </a:r>
          </a:p>
        </p:txBody>
      </p:sp>
      <p:sp>
        <p:nvSpPr>
          <p:cNvPr id="3" name="Content Placeholder 2">
            <a:extLst>
              <a:ext uri="{FF2B5EF4-FFF2-40B4-BE49-F238E27FC236}">
                <a16:creationId xmlns:a16="http://schemas.microsoft.com/office/drawing/2014/main" id="{FC36CD5D-82E8-3F15-7184-E4BE47FD156B}"/>
              </a:ext>
            </a:extLst>
          </p:cNvPr>
          <p:cNvSpPr>
            <a:spLocks noGrp="1"/>
          </p:cNvSpPr>
          <p:nvPr>
            <p:ph idx="1"/>
          </p:nvPr>
        </p:nvSpPr>
        <p:spPr/>
        <p:txBody>
          <a:bodyPr/>
          <a:lstStyle/>
          <a:p>
            <a:r>
              <a:rPr lang="en-US" dirty="0"/>
              <a:t>Please follow the link provided to access Attachment A: Application Cover Sheet: </a:t>
            </a:r>
            <a:r>
              <a:rPr lang="en-US" u="sng" dirty="0">
                <a:solidFill>
                  <a:srgbClr val="0563C1"/>
                </a:solidFill>
                <a:effectLst/>
                <a:latin typeface="Arial" panose="020B0604020202020204" pitchFamily="34" charset="0"/>
                <a:ea typeface="Calibri" panose="020F0502020204030204" pitchFamily="34" charset="0"/>
                <a:hlinkClick r:id="rId2" tooltip="Attachment A: Application Cover Sheet"/>
              </a:rPr>
              <a:t>https://www.cde.ca.gov/ta/sr/mr/documents/atta-mcds23.pdf</a:t>
            </a:r>
            <a:r>
              <a:rPr lang="en-US" dirty="0"/>
              <a:t>.</a:t>
            </a:r>
          </a:p>
          <a:p>
            <a:r>
              <a:rPr lang="en-US" dirty="0"/>
              <a:t>Provide all requested information.</a:t>
            </a:r>
          </a:p>
          <a:p>
            <a:r>
              <a:rPr lang="en-US" dirty="0"/>
              <a:t>Include the completed Application Cover Sheet as the first page of your application.</a:t>
            </a:r>
          </a:p>
          <a:p>
            <a:r>
              <a:rPr lang="en-US" dirty="0"/>
              <a:t>The signature on this form may be electronic or typed.</a:t>
            </a:r>
          </a:p>
        </p:txBody>
      </p:sp>
      <p:sp>
        <p:nvSpPr>
          <p:cNvPr id="4" name="Slide Number Placeholder 3">
            <a:extLst>
              <a:ext uri="{FF2B5EF4-FFF2-40B4-BE49-F238E27FC236}">
                <a16:creationId xmlns:a16="http://schemas.microsoft.com/office/drawing/2014/main" id="{22D1E7B9-DE89-0A49-A6C8-216DCE221D1D}"/>
              </a:ext>
            </a:extLst>
          </p:cNvPr>
          <p:cNvSpPr>
            <a:spLocks noGrp="1"/>
          </p:cNvSpPr>
          <p:nvPr>
            <p:ph type="sldNum" sz="quarter" idx="12"/>
          </p:nvPr>
        </p:nvSpPr>
        <p:spPr/>
        <p:txBody>
          <a:bodyPr/>
          <a:lstStyle/>
          <a:p>
            <a:fld id="{1A814AAE-762C-4AC7-BD8A-A2CC080682BD}" type="slidenum">
              <a:rPr lang="en-US" smtClean="0"/>
              <a:pPr/>
              <a:t>26</a:t>
            </a:fld>
            <a:endParaRPr lang="en-US" dirty="0"/>
          </a:p>
        </p:txBody>
      </p:sp>
    </p:spTree>
    <p:extLst>
      <p:ext uri="{BB962C8B-B14F-4D97-AF65-F5344CB8AC3E}">
        <p14:creationId xmlns:p14="http://schemas.microsoft.com/office/powerpoint/2010/main" val="3802110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4112-876A-62C0-388B-BD4AA0C2CB16}"/>
              </a:ext>
            </a:extLst>
          </p:cNvPr>
          <p:cNvSpPr>
            <a:spLocks noGrp="1"/>
          </p:cNvSpPr>
          <p:nvPr>
            <p:ph type="title"/>
          </p:nvPr>
        </p:nvSpPr>
        <p:spPr/>
        <p:txBody>
          <a:bodyPr>
            <a:normAutofit fontScale="90000"/>
          </a:bodyPr>
          <a:lstStyle/>
          <a:p>
            <a:r>
              <a:rPr lang="en-US" sz="4000" dirty="0"/>
              <a:t>Attachment</a:t>
            </a:r>
            <a:r>
              <a:rPr lang="en-US" dirty="0"/>
              <a:t> B: School Information Sheet</a:t>
            </a:r>
          </a:p>
        </p:txBody>
      </p:sp>
      <p:sp>
        <p:nvSpPr>
          <p:cNvPr id="3" name="Content Placeholder 2">
            <a:extLst>
              <a:ext uri="{FF2B5EF4-FFF2-40B4-BE49-F238E27FC236}">
                <a16:creationId xmlns:a16="http://schemas.microsoft.com/office/drawing/2014/main" id="{FC36CD5D-82E8-3F15-7184-E4BE47FD156B}"/>
              </a:ext>
            </a:extLst>
          </p:cNvPr>
          <p:cNvSpPr>
            <a:spLocks noGrp="1"/>
          </p:cNvSpPr>
          <p:nvPr>
            <p:ph idx="1"/>
          </p:nvPr>
        </p:nvSpPr>
        <p:spPr>
          <a:xfrm>
            <a:off x="677334" y="1532153"/>
            <a:ext cx="8596668" cy="3880773"/>
          </a:xfrm>
        </p:spPr>
        <p:txBody>
          <a:bodyPr/>
          <a:lstStyle/>
          <a:p>
            <a:r>
              <a:rPr lang="en-US" dirty="0"/>
              <a:t>Please follow the link provided to access Attachment B: School Information Sheet: </a:t>
            </a:r>
            <a:r>
              <a:rPr lang="en-US" u="sng" dirty="0">
                <a:solidFill>
                  <a:srgbClr val="0563C1"/>
                </a:solidFill>
                <a:effectLst/>
                <a:latin typeface="Arial" panose="020B0604020202020204" pitchFamily="34" charset="0"/>
                <a:ea typeface="Calibri" panose="020F0502020204030204" pitchFamily="34" charset="0"/>
                <a:hlinkClick r:id="rId2" tooltip="Attachment B: School Information Sheet"/>
              </a:rPr>
              <a:t>https://www.cde.ca.gov/ta/sr/mr/documents/attb-mcds23.pdf</a:t>
            </a:r>
            <a:r>
              <a:rPr lang="en-US" dirty="0"/>
              <a:t>.</a:t>
            </a:r>
            <a:endParaRPr lang="en-US" dirty="0">
              <a:highlight>
                <a:srgbClr val="FFFF00"/>
              </a:highlight>
            </a:endParaRPr>
          </a:p>
          <a:p>
            <a:r>
              <a:rPr lang="en-US" dirty="0"/>
              <a:t>Provide all requested information.</a:t>
            </a:r>
          </a:p>
        </p:txBody>
      </p:sp>
      <p:sp>
        <p:nvSpPr>
          <p:cNvPr id="4" name="Slide Number Placeholder 3">
            <a:extLst>
              <a:ext uri="{FF2B5EF4-FFF2-40B4-BE49-F238E27FC236}">
                <a16:creationId xmlns:a16="http://schemas.microsoft.com/office/drawing/2014/main" id="{395885B9-2A88-D97D-1F0B-CB0088135184}"/>
              </a:ext>
            </a:extLst>
          </p:cNvPr>
          <p:cNvSpPr>
            <a:spLocks noGrp="1"/>
          </p:cNvSpPr>
          <p:nvPr>
            <p:ph type="sldNum" sz="quarter" idx="12"/>
          </p:nvPr>
        </p:nvSpPr>
        <p:spPr/>
        <p:txBody>
          <a:bodyPr/>
          <a:lstStyle/>
          <a:p>
            <a:fld id="{1A814AAE-762C-4AC7-BD8A-A2CC080682BD}" type="slidenum">
              <a:rPr lang="en-US" smtClean="0"/>
              <a:pPr/>
              <a:t>27</a:t>
            </a:fld>
            <a:endParaRPr lang="en-US" dirty="0"/>
          </a:p>
        </p:txBody>
      </p:sp>
    </p:spTree>
    <p:extLst>
      <p:ext uri="{BB962C8B-B14F-4D97-AF65-F5344CB8AC3E}">
        <p14:creationId xmlns:p14="http://schemas.microsoft.com/office/powerpoint/2010/main" val="4271437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4112-876A-62C0-388B-BD4AA0C2CB16}"/>
              </a:ext>
            </a:extLst>
          </p:cNvPr>
          <p:cNvSpPr>
            <a:spLocks noGrp="1"/>
          </p:cNvSpPr>
          <p:nvPr>
            <p:ph type="title"/>
          </p:nvPr>
        </p:nvSpPr>
        <p:spPr/>
        <p:txBody>
          <a:bodyPr/>
          <a:lstStyle/>
          <a:p>
            <a:r>
              <a:rPr lang="en-US" dirty="0"/>
              <a:t>Attachment C: Certification Form</a:t>
            </a:r>
          </a:p>
        </p:txBody>
      </p:sp>
      <p:sp>
        <p:nvSpPr>
          <p:cNvPr id="3" name="Content Placeholder 2">
            <a:extLst>
              <a:ext uri="{FF2B5EF4-FFF2-40B4-BE49-F238E27FC236}">
                <a16:creationId xmlns:a16="http://schemas.microsoft.com/office/drawing/2014/main" id="{FC36CD5D-82E8-3F15-7184-E4BE47FD156B}"/>
              </a:ext>
            </a:extLst>
          </p:cNvPr>
          <p:cNvSpPr>
            <a:spLocks noGrp="1"/>
          </p:cNvSpPr>
          <p:nvPr>
            <p:ph idx="1"/>
          </p:nvPr>
        </p:nvSpPr>
        <p:spPr>
          <a:xfrm>
            <a:off x="677333" y="1544363"/>
            <a:ext cx="8793237" cy="4722022"/>
          </a:xfrm>
        </p:spPr>
        <p:txBody>
          <a:bodyPr>
            <a:noAutofit/>
          </a:bodyPr>
          <a:lstStyle/>
          <a:p>
            <a:r>
              <a:rPr lang="en-US" dirty="0"/>
              <a:t>Please follow the link provided to access Attachment C: Certification Form: </a:t>
            </a:r>
            <a:r>
              <a:rPr lang="en-US" u="sng" dirty="0">
                <a:solidFill>
                  <a:srgbClr val="0563C1"/>
                </a:solidFill>
                <a:effectLst/>
                <a:latin typeface="Arial" panose="020B0604020202020204" pitchFamily="34" charset="0"/>
                <a:ea typeface="Calibri" panose="020F0502020204030204" pitchFamily="34" charset="0"/>
                <a:hlinkClick r:id="rId2" tooltip="Attachment C: Certification Form"/>
              </a:rPr>
              <a:t>https://www.cde.ca.gov/ta/sr/mr/documents/attc-mcds23.pdf</a:t>
            </a:r>
            <a:r>
              <a:rPr lang="en-US" dirty="0"/>
              <a:t>.</a:t>
            </a:r>
          </a:p>
          <a:p>
            <a:r>
              <a:rPr lang="en-US" dirty="0"/>
              <a:t>By completing the form, the District certifies that the diploma earned at this community day school is equivalent to the diploma earned at the traditional high school(s) in the district, as appropriate, and that every graduate, whether from a traditional high school or community day school, is equally prepared for productive community participation. </a:t>
            </a:r>
          </a:p>
          <a:p>
            <a:r>
              <a:rPr lang="en-US" dirty="0"/>
              <a:t>The District also certifies that all information presented in the 2023–24 MCDS Application is true and accurate.</a:t>
            </a:r>
          </a:p>
          <a:p>
            <a:r>
              <a:rPr lang="en-US" dirty="0"/>
              <a:t>The signature on this form may be electronic or typed.</a:t>
            </a:r>
          </a:p>
          <a:p>
            <a:endParaRPr lang="en-US" dirty="0"/>
          </a:p>
        </p:txBody>
      </p:sp>
      <p:sp>
        <p:nvSpPr>
          <p:cNvPr id="4" name="Slide Number Placeholder 3">
            <a:extLst>
              <a:ext uri="{FF2B5EF4-FFF2-40B4-BE49-F238E27FC236}">
                <a16:creationId xmlns:a16="http://schemas.microsoft.com/office/drawing/2014/main" id="{36823045-9BFB-FAB0-4EC5-30ABC832EF22}"/>
              </a:ext>
            </a:extLst>
          </p:cNvPr>
          <p:cNvSpPr>
            <a:spLocks noGrp="1"/>
          </p:cNvSpPr>
          <p:nvPr>
            <p:ph type="sldNum" sz="quarter" idx="12"/>
          </p:nvPr>
        </p:nvSpPr>
        <p:spPr/>
        <p:txBody>
          <a:bodyPr/>
          <a:lstStyle/>
          <a:p>
            <a:fld id="{1A814AAE-762C-4AC7-BD8A-A2CC080682BD}" type="slidenum">
              <a:rPr lang="en-US" smtClean="0"/>
              <a:pPr/>
              <a:t>28</a:t>
            </a:fld>
            <a:endParaRPr lang="en-US" dirty="0"/>
          </a:p>
        </p:txBody>
      </p:sp>
    </p:spTree>
    <p:extLst>
      <p:ext uri="{BB962C8B-B14F-4D97-AF65-F5344CB8AC3E}">
        <p14:creationId xmlns:p14="http://schemas.microsoft.com/office/powerpoint/2010/main" val="2887610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B4112-876A-62C0-388B-BD4AA0C2CB16}"/>
              </a:ext>
            </a:extLst>
          </p:cNvPr>
          <p:cNvSpPr>
            <a:spLocks noGrp="1"/>
          </p:cNvSpPr>
          <p:nvPr>
            <p:ph type="title"/>
          </p:nvPr>
        </p:nvSpPr>
        <p:spPr/>
        <p:txBody>
          <a:bodyPr/>
          <a:lstStyle/>
          <a:p>
            <a:r>
              <a:rPr lang="en-US" dirty="0"/>
              <a:t>Attachment D: Glossary</a:t>
            </a:r>
          </a:p>
        </p:txBody>
      </p:sp>
      <p:sp>
        <p:nvSpPr>
          <p:cNvPr id="3" name="Content Placeholder 2">
            <a:extLst>
              <a:ext uri="{FF2B5EF4-FFF2-40B4-BE49-F238E27FC236}">
                <a16:creationId xmlns:a16="http://schemas.microsoft.com/office/drawing/2014/main" id="{FC36CD5D-82E8-3F15-7184-E4BE47FD156B}"/>
              </a:ext>
            </a:extLst>
          </p:cNvPr>
          <p:cNvSpPr>
            <a:spLocks noGrp="1"/>
          </p:cNvSpPr>
          <p:nvPr>
            <p:ph idx="1"/>
          </p:nvPr>
        </p:nvSpPr>
        <p:spPr/>
        <p:txBody>
          <a:bodyPr>
            <a:normAutofit/>
          </a:bodyPr>
          <a:lstStyle/>
          <a:p>
            <a:r>
              <a:rPr lang="en-US" dirty="0"/>
              <a:t>Please follow the link provided to access Attachment D: Glossary: </a:t>
            </a:r>
            <a:r>
              <a:rPr lang="en-US" u="sng" dirty="0">
                <a:solidFill>
                  <a:srgbClr val="0563C1"/>
                </a:solidFill>
                <a:effectLst/>
                <a:latin typeface="Arial" panose="020B0604020202020204" pitchFamily="34" charset="0"/>
                <a:ea typeface="Calibri" panose="020F0502020204030204" pitchFamily="34" charset="0"/>
                <a:hlinkClick r:id="rId2" tooltip="Attachment D: Glossary"/>
              </a:rPr>
              <a:t>https://www.cde.ca.gov/ta/sr/mr/documents/attd-mcds23.pdf</a:t>
            </a:r>
            <a:r>
              <a:rPr lang="en-US" dirty="0"/>
              <a:t>.</a:t>
            </a:r>
          </a:p>
          <a:p>
            <a:r>
              <a:rPr lang="en-US" dirty="0"/>
              <a:t>List all of the acronyms or initialisms used within the Narrative Statements.</a:t>
            </a:r>
          </a:p>
          <a:p>
            <a:r>
              <a:rPr lang="en-US" dirty="0"/>
              <a:t>Spell out the full name or term in the “Description” column.</a:t>
            </a:r>
          </a:p>
          <a:p>
            <a:r>
              <a:rPr lang="en-US" dirty="0"/>
              <a:t>Use an additional sheet of paper, if necessary.</a:t>
            </a:r>
          </a:p>
          <a:p>
            <a:endParaRPr lang="en-US" dirty="0"/>
          </a:p>
        </p:txBody>
      </p:sp>
      <p:sp>
        <p:nvSpPr>
          <p:cNvPr id="4" name="Slide Number Placeholder 3">
            <a:extLst>
              <a:ext uri="{FF2B5EF4-FFF2-40B4-BE49-F238E27FC236}">
                <a16:creationId xmlns:a16="http://schemas.microsoft.com/office/drawing/2014/main" id="{44DB73E8-DED2-33A9-288F-E560571D528E}"/>
              </a:ext>
            </a:extLst>
          </p:cNvPr>
          <p:cNvSpPr>
            <a:spLocks noGrp="1"/>
          </p:cNvSpPr>
          <p:nvPr>
            <p:ph type="sldNum" sz="quarter" idx="12"/>
          </p:nvPr>
        </p:nvSpPr>
        <p:spPr/>
        <p:txBody>
          <a:bodyPr/>
          <a:lstStyle/>
          <a:p>
            <a:fld id="{1A814AAE-762C-4AC7-BD8A-A2CC080682BD}" type="slidenum">
              <a:rPr lang="en-US" smtClean="0"/>
              <a:pPr/>
              <a:t>29</a:t>
            </a:fld>
            <a:endParaRPr lang="en-US" dirty="0"/>
          </a:p>
        </p:txBody>
      </p:sp>
    </p:spTree>
    <p:extLst>
      <p:ext uri="{BB962C8B-B14F-4D97-AF65-F5344CB8AC3E}">
        <p14:creationId xmlns:p14="http://schemas.microsoft.com/office/powerpoint/2010/main" val="3006625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82821-FAAF-38B9-D556-78617625BF93}"/>
              </a:ext>
            </a:extLst>
          </p:cNvPr>
          <p:cNvSpPr>
            <a:spLocks noGrp="1"/>
          </p:cNvSpPr>
          <p:nvPr>
            <p:ph type="title"/>
          </p:nvPr>
        </p:nvSpPr>
        <p:spPr/>
        <p:txBody>
          <a:bodyPr>
            <a:normAutofit fontScale="90000"/>
          </a:bodyPr>
          <a:lstStyle/>
          <a:p>
            <a:r>
              <a:rPr lang="en-US" sz="4000" dirty="0"/>
              <a:t>Overview</a:t>
            </a:r>
          </a:p>
        </p:txBody>
      </p:sp>
      <p:sp>
        <p:nvSpPr>
          <p:cNvPr id="3" name="Content Placeholder 2">
            <a:extLst>
              <a:ext uri="{FF2B5EF4-FFF2-40B4-BE49-F238E27FC236}">
                <a16:creationId xmlns:a16="http://schemas.microsoft.com/office/drawing/2014/main" id="{6E311107-14B6-1C91-A16F-8AC547979096}"/>
              </a:ext>
            </a:extLst>
          </p:cNvPr>
          <p:cNvSpPr>
            <a:spLocks noGrp="1"/>
          </p:cNvSpPr>
          <p:nvPr>
            <p:ph idx="1"/>
          </p:nvPr>
        </p:nvSpPr>
        <p:spPr>
          <a:xfrm>
            <a:off x="677334" y="1681611"/>
            <a:ext cx="9152466" cy="4512359"/>
          </a:xfrm>
        </p:spPr>
        <p:txBody>
          <a:bodyPr numCol="2">
            <a:noAutofit/>
          </a:bodyPr>
          <a:lstStyle/>
          <a:p>
            <a:r>
              <a:rPr lang="en-US" dirty="0"/>
              <a:t>Background</a:t>
            </a:r>
          </a:p>
          <a:p>
            <a:r>
              <a:rPr lang="en-US" dirty="0"/>
              <a:t>Purpose</a:t>
            </a:r>
          </a:p>
          <a:p>
            <a:r>
              <a:rPr lang="en-US" dirty="0"/>
              <a:t>The Role of Model CDS Educators</a:t>
            </a:r>
          </a:p>
          <a:p>
            <a:r>
              <a:rPr lang="en-US" dirty="0"/>
              <a:t>Timeline</a:t>
            </a:r>
          </a:p>
          <a:p>
            <a:r>
              <a:rPr lang="en-US" dirty="0"/>
              <a:t>Public Information</a:t>
            </a:r>
          </a:p>
          <a:p>
            <a:r>
              <a:rPr lang="en-US" dirty="0"/>
              <a:t>Intent to Submit</a:t>
            </a:r>
          </a:p>
          <a:p>
            <a:r>
              <a:rPr lang="en-US" dirty="0"/>
              <a:t>Overall Content of the </a:t>
            </a:r>
            <a:br>
              <a:rPr lang="en-US" dirty="0"/>
            </a:br>
            <a:r>
              <a:rPr lang="en-US" dirty="0"/>
              <a:t>Application</a:t>
            </a:r>
          </a:p>
          <a:p>
            <a:r>
              <a:rPr lang="en-US" dirty="0"/>
              <a:t>Narrative Statements</a:t>
            </a:r>
          </a:p>
          <a:p>
            <a:r>
              <a:rPr lang="en-US" dirty="0"/>
              <a:t>Attachments (PDF Forms)</a:t>
            </a:r>
          </a:p>
          <a:p>
            <a:r>
              <a:rPr lang="en-US" dirty="0"/>
              <a:t>Assembling the Application</a:t>
            </a:r>
          </a:p>
          <a:p>
            <a:r>
              <a:rPr lang="en-US" dirty="0"/>
              <a:t>Submitting the Application</a:t>
            </a:r>
          </a:p>
          <a:p>
            <a:r>
              <a:rPr lang="en-US" dirty="0"/>
              <a:t>Evaluation Process</a:t>
            </a:r>
          </a:p>
          <a:p>
            <a:r>
              <a:rPr lang="en-US" dirty="0"/>
              <a:t>Reasons for Disqualification from the Reading Process</a:t>
            </a:r>
          </a:p>
          <a:p>
            <a:r>
              <a:rPr lang="en-US" dirty="0"/>
              <a:t>Designation Period</a:t>
            </a:r>
          </a:p>
          <a:p>
            <a:r>
              <a:rPr lang="en-US" dirty="0"/>
              <a:t>Questions and Answers</a:t>
            </a:r>
          </a:p>
        </p:txBody>
      </p:sp>
      <p:sp>
        <p:nvSpPr>
          <p:cNvPr id="4" name="Slide Number Placeholder 3">
            <a:extLst>
              <a:ext uri="{FF2B5EF4-FFF2-40B4-BE49-F238E27FC236}">
                <a16:creationId xmlns:a16="http://schemas.microsoft.com/office/drawing/2014/main" id="{8021C465-9576-CD2F-C2E6-0367695C070D}"/>
              </a:ext>
            </a:extLst>
          </p:cNvPr>
          <p:cNvSpPr>
            <a:spLocks noGrp="1"/>
          </p:cNvSpPr>
          <p:nvPr>
            <p:ph type="sldNum" sz="quarter" idx="12"/>
          </p:nvPr>
        </p:nvSpPr>
        <p:spPr/>
        <p:txBody>
          <a:bodyPr/>
          <a:lstStyle/>
          <a:p>
            <a:fld id="{1A814AAE-762C-4AC7-BD8A-A2CC080682BD}" type="slidenum">
              <a:rPr lang="en-US" smtClean="0"/>
              <a:pPr/>
              <a:t>3</a:t>
            </a:fld>
            <a:endParaRPr lang="en-US" dirty="0"/>
          </a:p>
        </p:txBody>
      </p:sp>
    </p:spTree>
    <p:extLst>
      <p:ext uri="{BB962C8B-B14F-4D97-AF65-F5344CB8AC3E}">
        <p14:creationId xmlns:p14="http://schemas.microsoft.com/office/powerpoint/2010/main" val="20599048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93E08-7552-DBC8-B7E5-D5252EE4A17B}"/>
              </a:ext>
            </a:extLst>
          </p:cNvPr>
          <p:cNvSpPr>
            <a:spLocks noGrp="1"/>
          </p:cNvSpPr>
          <p:nvPr>
            <p:ph type="title"/>
          </p:nvPr>
        </p:nvSpPr>
        <p:spPr/>
        <p:txBody>
          <a:bodyPr/>
          <a:lstStyle/>
          <a:p>
            <a:r>
              <a:rPr lang="en-US" dirty="0"/>
              <a:t>Assembling the Application</a:t>
            </a:r>
          </a:p>
        </p:txBody>
      </p:sp>
      <p:sp>
        <p:nvSpPr>
          <p:cNvPr id="3" name="Content Placeholder 2">
            <a:extLst>
              <a:ext uri="{FF2B5EF4-FFF2-40B4-BE49-F238E27FC236}">
                <a16:creationId xmlns:a16="http://schemas.microsoft.com/office/drawing/2014/main" id="{F25D38F3-32BE-DCA3-9DB7-4C7508DE6AA4}"/>
              </a:ext>
            </a:extLst>
          </p:cNvPr>
          <p:cNvSpPr>
            <a:spLocks noGrp="1"/>
          </p:cNvSpPr>
          <p:nvPr>
            <p:ph idx="1"/>
          </p:nvPr>
        </p:nvSpPr>
        <p:spPr/>
        <p:txBody>
          <a:bodyPr>
            <a:normAutofit fontScale="92500" lnSpcReduction="10000"/>
          </a:bodyPr>
          <a:lstStyle/>
          <a:p>
            <a:pPr marL="0" marR="0" indent="0">
              <a:spcBef>
                <a:spcPts val="0"/>
              </a:spcBef>
              <a:spcAft>
                <a:spcPts val="1200"/>
              </a:spcAft>
              <a:buNone/>
            </a:pPr>
            <a:r>
              <a:rPr lang="en-US" sz="2600" dirty="0">
                <a:effectLst/>
                <a:latin typeface="Arial" panose="020B0604020202020204" pitchFamily="34" charset="0"/>
                <a:ea typeface="Times New Roman" panose="02020603050405020304" pitchFamily="18" charset="0"/>
                <a:cs typeface="Times New Roman" panose="02020603050405020304" pitchFamily="18" charset="0"/>
              </a:rPr>
              <a:t>The completed application is to be submitted as a </a:t>
            </a:r>
            <a:r>
              <a:rPr lang="en-US" sz="2600" b="1" dirty="0">
                <a:effectLst/>
                <a:latin typeface="Arial" panose="020B0604020202020204" pitchFamily="34" charset="0"/>
                <a:ea typeface="Times New Roman" panose="02020603050405020304" pitchFamily="18" charset="0"/>
                <a:cs typeface="Times New Roman" panose="02020603050405020304" pitchFamily="18" charset="0"/>
              </a:rPr>
              <a:t>single PDF</a:t>
            </a:r>
            <a:r>
              <a:rPr lang="en-US" sz="2600" dirty="0">
                <a:effectLst/>
                <a:latin typeface="Arial" panose="020B0604020202020204" pitchFamily="34" charset="0"/>
                <a:ea typeface="Times New Roman" panose="02020603050405020304" pitchFamily="18" charset="0"/>
                <a:cs typeface="Times New Roman" panose="02020603050405020304" pitchFamily="18" charset="0"/>
              </a:rPr>
              <a:t>. Each of the items listed below must be included for the application to be considered complete and must be assembled in the order listed below.</a:t>
            </a:r>
            <a:endParaRPr lang="en-US" sz="2600" dirty="0">
              <a:effectLst/>
              <a:latin typeface="Arial" panose="020B0604020202020204" pitchFamily="34" charset="0"/>
              <a:ea typeface="Calibri" panose="020F0502020204030204" pitchFamily="34" charset="0"/>
            </a:endParaRPr>
          </a:p>
          <a:p>
            <a:pPr marR="0" lvl="0"/>
            <a:r>
              <a:rPr lang="en-US" sz="2600" dirty="0"/>
              <a:t>Application Cover Sheet (Attachment A)</a:t>
            </a:r>
          </a:p>
          <a:p>
            <a:pPr marR="0" lvl="0"/>
            <a:r>
              <a:rPr lang="en-US" sz="2600" dirty="0"/>
              <a:t>School Information Sheet (Attachment B)</a:t>
            </a:r>
          </a:p>
          <a:p>
            <a:pPr marR="0" lvl="0"/>
            <a:r>
              <a:rPr lang="en-US" sz="2600" dirty="0"/>
              <a:t>Certification Form (Attachment C)</a:t>
            </a:r>
          </a:p>
          <a:p>
            <a:pPr marR="0" lvl="0"/>
            <a:r>
              <a:rPr lang="en-US" sz="2600" dirty="0"/>
              <a:t>Glossary (Attachment D)</a:t>
            </a:r>
          </a:p>
          <a:p>
            <a:pPr marR="0" lvl="0"/>
            <a:r>
              <a:rPr lang="en-US" sz="2600" dirty="0"/>
              <a:t>Narrative Statements (5 statements)</a:t>
            </a:r>
          </a:p>
          <a:p>
            <a:pPr marL="0" indent="0">
              <a:buNone/>
            </a:pPr>
            <a:endParaRPr lang="en-US" dirty="0"/>
          </a:p>
        </p:txBody>
      </p:sp>
      <p:sp>
        <p:nvSpPr>
          <p:cNvPr id="4" name="Slide Number Placeholder 3">
            <a:extLst>
              <a:ext uri="{FF2B5EF4-FFF2-40B4-BE49-F238E27FC236}">
                <a16:creationId xmlns:a16="http://schemas.microsoft.com/office/drawing/2014/main" id="{CD6D5934-F0D6-5960-CF30-A9CCBB66D644}"/>
              </a:ext>
            </a:extLst>
          </p:cNvPr>
          <p:cNvSpPr>
            <a:spLocks noGrp="1"/>
          </p:cNvSpPr>
          <p:nvPr>
            <p:ph type="sldNum" sz="quarter" idx="12"/>
          </p:nvPr>
        </p:nvSpPr>
        <p:spPr/>
        <p:txBody>
          <a:bodyPr/>
          <a:lstStyle/>
          <a:p>
            <a:fld id="{1A814AAE-762C-4AC7-BD8A-A2CC080682BD}" type="slidenum">
              <a:rPr lang="en-US" smtClean="0"/>
              <a:pPr/>
              <a:t>30</a:t>
            </a:fld>
            <a:endParaRPr lang="en-US" dirty="0"/>
          </a:p>
        </p:txBody>
      </p:sp>
    </p:spTree>
    <p:extLst>
      <p:ext uri="{BB962C8B-B14F-4D97-AF65-F5344CB8AC3E}">
        <p14:creationId xmlns:p14="http://schemas.microsoft.com/office/powerpoint/2010/main" val="28363506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11086-6A0E-0BD7-C5A6-7C2D6F72E0E1}"/>
              </a:ext>
            </a:extLst>
          </p:cNvPr>
          <p:cNvSpPr>
            <a:spLocks noGrp="1"/>
          </p:cNvSpPr>
          <p:nvPr>
            <p:ph type="title"/>
          </p:nvPr>
        </p:nvSpPr>
        <p:spPr>
          <a:xfrm>
            <a:off x="677334" y="548075"/>
            <a:ext cx="8923866" cy="692427"/>
          </a:xfrm>
        </p:spPr>
        <p:txBody>
          <a:bodyPr>
            <a:noAutofit/>
          </a:bodyPr>
          <a:lstStyle/>
          <a:p>
            <a:r>
              <a:rPr lang="en-US" dirty="0"/>
              <a:t>Submitting the Application</a:t>
            </a:r>
          </a:p>
        </p:txBody>
      </p:sp>
      <p:sp>
        <p:nvSpPr>
          <p:cNvPr id="3" name="Content Placeholder 2">
            <a:extLst>
              <a:ext uri="{FF2B5EF4-FFF2-40B4-BE49-F238E27FC236}">
                <a16:creationId xmlns:a16="http://schemas.microsoft.com/office/drawing/2014/main" id="{67FA8902-22CE-575A-8FBC-E11A9468FE55}"/>
              </a:ext>
            </a:extLst>
          </p:cNvPr>
          <p:cNvSpPr>
            <a:spLocks noGrp="1"/>
          </p:cNvSpPr>
          <p:nvPr>
            <p:ph idx="1"/>
          </p:nvPr>
        </p:nvSpPr>
        <p:spPr/>
        <p:txBody>
          <a:bodyPr>
            <a:normAutofit lnSpcReduction="10000"/>
          </a:bodyPr>
          <a:lstStyle/>
          <a:p>
            <a:pPr marL="0" indent="0">
              <a:lnSpc>
                <a:spcPct val="90000"/>
              </a:lnSpc>
              <a:spcBef>
                <a:spcPts val="0"/>
              </a:spcBef>
              <a:spcAft>
                <a:spcPts val="1200"/>
              </a:spcAft>
              <a:buNone/>
            </a:pPr>
            <a:r>
              <a:rPr lang="en-US" dirty="0"/>
              <a:t>An email was sent to everyone who registered for today’s webinar. The email included a document with instructions on how to name and upload a PDF document into the exFiles File Transfer System. We will review the following steps together at the end of the presentation: </a:t>
            </a:r>
          </a:p>
          <a:p>
            <a:pPr>
              <a:lnSpc>
                <a:spcPct val="90000"/>
              </a:lnSpc>
            </a:pPr>
            <a:r>
              <a:rPr lang="en-US" dirty="0"/>
              <a:t>Step 1: Naming Your Document </a:t>
            </a:r>
          </a:p>
          <a:p>
            <a:pPr>
              <a:lnSpc>
                <a:spcPct val="90000"/>
              </a:lnSpc>
            </a:pPr>
            <a:r>
              <a:rPr lang="en-US" altLang="en-US" dirty="0"/>
              <a:t>Step 2: Uploading Your PDF Document</a:t>
            </a:r>
          </a:p>
          <a:p>
            <a:pPr marL="0" indent="0">
              <a:lnSpc>
                <a:spcPct val="90000"/>
              </a:lnSpc>
              <a:buNone/>
            </a:pPr>
            <a:endParaRPr lang="en-US" altLang="en-US" dirty="0"/>
          </a:p>
          <a:p>
            <a:pPr marL="0" indent="0">
              <a:lnSpc>
                <a:spcPct val="90000"/>
              </a:lnSpc>
              <a:buNone/>
            </a:pPr>
            <a:r>
              <a:rPr lang="en-US" b="1" dirty="0"/>
              <a:t>Note: </a:t>
            </a:r>
            <a:r>
              <a:rPr lang="en-US" dirty="0"/>
              <a:t>These same general instructions can also be found on pp. 4–6 of the 2023–24 MCDS Application.</a:t>
            </a:r>
          </a:p>
          <a:p>
            <a:pPr marL="0" indent="0">
              <a:lnSpc>
                <a:spcPct val="90000"/>
              </a:lnSpc>
              <a:buNone/>
            </a:pPr>
            <a:endParaRPr lang="en-US" dirty="0"/>
          </a:p>
        </p:txBody>
      </p:sp>
      <p:sp>
        <p:nvSpPr>
          <p:cNvPr id="4" name="Slide Number Placeholder 3">
            <a:extLst>
              <a:ext uri="{FF2B5EF4-FFF2-40B4-BE49-F238E27FC236}">
                <a16:creationId xmlns:a16="http://schemas.microsoft.com/office/drawing/2014/main" id="{C5C4029E-40DA-A01D-8975-A47D94585786}"/>
              </a:ext>
            </a:extLst>
          </p:cNvPr>
          <p:cNvSpPr>
            <a:spLocks noGrp="1"/>
          </p:cNvSpPr>
          <p:nvPr>
            <p:ph type="sldNum" sz="quarter" idx="12"/>
          </p:nvPr>
        </p:nvSpPr>
        <p:spPr/>
        <p:txBody>
          <a:bodyPr/>
          <a:lstStyle/>
          <a:p>
            <a:fld id="{1A814AAE-762C-4AC7-BD8A-A2CC080682BD}" type="slidenum">
              <a:rPr lang="en-US" smtClean="0"/>
              <a:pPr/>
              <a:t>31</a:t>
            </a:fld>
            <a:endParaRPr lang="en-US" dirty="0"/>
          </a:p>
        </p:txBody>
      </p:sp>
    </p:spTree>
    <p:extLst>
      <p:ext uri="{BB962C8B-B14F-4D97-AF65-F5344CB8AC3E}">
        <p14:creationId xmlns:p14="http://schemas.microsoft.com/office/powerpoint/2010/main" val="4004533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2C78C-9877-E26D-2BAC-78C39A06BC32}"/>
              </a:ext>
            </a:extLst>
          </p:cNvPr>
          <p:cNvSpPr>
            <a:spLocks noGrp="1"/>
          </p:cNvSpPr>
          <p:nvPr>
            <p:ph type="title"/>
          </p:nvPr>
        </p:nvSpPr>
        <p:spPr/>
        <p:txBody>
          <a:bodyPr/>
          <a:lstStyle/>
          <a:p>
            <a:r>
              <a:rPr lang="en-US" dirty="0"/>
              <a:t>Evaluation Process (Slide 1 of 4)</a:t>
            </a:r>
          </a:p>
        </p:txBody>
      </p:sp>
      <p:sp>
        <p:nvSpPr>
          <p:cNvPr id="3" name="Content Placeholder 2">
            <a:extLst>
              <a:ext uri="{FF2B5EF4-FFF2-40B4-BE49-F238E27FC236}">
                <a16:creationId xmlns:a16="http://schemas.microsoft.com/office/drawing/2014/main" id="{A4D60D45-0BF7-D2EF-534B-0091570092AF}"/>
              </a:ext>
            </a:extLst>
          </p:cNvPr>
          <p:cNvSpPr>
            <a:spLocks noGrp="1"/>
          </p:cNvSpPr>
          <p:nvPr>
            <p:ph idx="1"/>
          </p:nvPr>
        </p:nvSpPr>
        <p:spPr/>
        <p:txBody>
          <a:bodyPr/>
          <a:lstStyle/>
          <a:p>
            <a:pPr marL="0" indent="0">
              <a:buNone/>
            </a:pPr>
            <a:r>
              <a:rPr lang="en-US" b="1" dirty="0"/>
              <a:t>Step 1: Application Screening</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Each application </a:t>
            </a:r>
            <a:r>
              <a:rPr lang="en-US" dirty="0">
                <a:effectLst/>
                <a:latin typeface="Arial" panose="020B0604020202020204" pitchFamily="34" charset="0"/>
                <a:ea typeface="Calibri" panose="020F0502020204030204" pitchFamily="34" charset="0"/>
              </a:rPr>
              <a:t>received by the application deadline, </a:t>
            </a:r>
            <a:br>
              <a:rPr lang="en-US" dirty="0">
                <a:effectLst/>
                <a:latin typeface="Arial" panose="020B0604020202020204" pitchFamily="34" charset="0"/>
                <a:ea typeface="Calibri" panose="020F0502020204030204" pitchFamily="34" charset="0"/>
              </a:rPr>
            </a:br>
            <a:r>
              <a:rPr lang="en-US" dirty="0">
                <a:effectLst/>
                <a:latin typeface="Arial" panose="020B0604020202020204" pitchFamily="34" charset="0"/>
                <a:ea typeface="Calibri" panose="020F0502020204030204" pitchFamily="34" charset="0"/>
              </a:rPr>
              <a:t>4 p.m. on </a:t>
            </a:r>
            <a:r>
              <a:rPr lang="en-US" dirty="0">
                <a:effectLst/>
                <a:latin typeface="Arial" panose="020B0604020202020204" pitchFamily="34" charset="0"/>
                <a:ea typeface="Times New Roman" panose="02020603050405020304" pitchFamily="18" charset="0"/>
                <a:cs typeface="Times New Roman" panose="02020603050405020304" pitchFamily="18" charset="0"/>
              </a:rPr>
              <a:t>October 20, 2023</a:t>
            </a:r>
            <a:r>
              <a:rPr lang="en-US" dirty="0">
                <a:effectLst/>
                <a:latin typeface="Arial" panose="020B0604020202020204" pitchFamily="34" charset="0"/>
                <a:ea typeface="Calibri" panose="020F0502020204030204" pitchFamily="34" charset="0"/>
              </a:rPr>
              <a:t>, will be downloaded and reviewed by Educational Options Office (EOO) staff to ensure it meets the minimum eligibility criteria.</a:t>
            </a:r>
          </a:p>
          <a:p>
            <a:pPr marL="0" indent="0">
              <a:buNone/>
            </a:pPr>
            <a:r>
              <a:rPr lang="en-US" b="1" dirty="0">
                <a:effectLst/>
                <a:latin typeface="Arial" panose="020B0604020202020204" pitchFamily="34" charset="0"/>
                <a:ea typeface="Calibri" panose="020F0502020204030204" pitchFamily="34" charset="0"/>
              </a:rPr>
              <a:t>Step 2: Application Review</a:t>
            </a:r>
          </a:p>
          <a:p>
            <a:r>
              <a:rPr lang="en-US" dirty="0">
                <a:effectLst/>
                <a:latin typeface="Arial" panose="020B0604020202020204" pitchFamily="34" charset="0"/>
                <a:ea typeface="Calibri" panose="020F0502020204030204" pitchFamily="34" charset="0"/>
              </a:rPr>
              <a:t>Applications that pass the screening process performed by EOO staff will be evaluated by trained field experts. </a:t>
            </a:r>
            <a:endParaRPr lang="en-US" sz="3200" dirty="0"/>
          </a:p>
        </p:txBody>
      </p:sp>
      <p:sp>
        <p:nvSpPr>
          <p:cNvPr id="4" name="Slide Number Placeholder 3">
            <a:extLst>
              <a:ext uri="{FF2B5EF4-FFF2-40B4-BE49-F238E27FC236}">
                <a16:creationId xmlns:a16="http://schemas.microsoft.com/office/drawing/2014/main" id="{0A9AF1EC-6BAB-81BB-0E2A-AEA0B741C6CE}"/>
              </a:ext>
            </a:extLst>
          </p:cNvPr>
          <p:cNvSpPr>
            <a:spLocks noGrp="1"/>
          </p:cNvSpPr>
          <p:nvPr>
            <p:ph type="sldNum" sz="quarter" idx="12"/>
          </p:nvPr>
        </p:nvSpPr>
        <p:spPr/>
        <p:txBody>
          <a:bodyPr/>
          <a:lstStyle/>
          <a:p>
            <a:fld id="{1A814AAE-762C-4AC7-BD8A-A2CC080682BD}" type="slidenum">
              <a:rPr lang="en-US" smtClean="0"/>
              <a:pPr/>
              <a:t>32</a:t>
            </a:fld>
            <a:endParaRPr lang="en-US" dirty="0"/>
          </a:p>
        </p:txBody>
      </p:sp>
    </p:spTree>
    <p:extLst>
      <p:ext uri="{BB962C8B-B14F-4D97-AF65-F5344CB8AC3E}">
        <p14:creationId xmlns:p14="http://schemas.microsoft.com/office/powerpoint/2010/main" val="2737833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2C78C-9877-E26D-2BAC-78C39A06BC32}"/>
              </a:ext>
            </a:extLst>
          </p:cNvPr>
          <p:cNvSpPr>
            <a:spLocks noGrp="1"/>
          </p:cNvSpPr>
          <p:nvPr>
            <p:ph type="title"/>
          </p:nvPr>
        </p:nvSpPr>
        <p:spPr/>
        <p:txBody>
          <a:bodyPr/>
          <a:lstStyle/>
          <a:p>
            <a:r>
              <a:rPr lang="en-US" dirty="0"/>
              <a:t>Evaluation Process (Slide 2 of 4) </a:t>
            </a:r>
          </a:p>
        </p:txBody>
      </p:sp>
      <p:sp>
        <p:nvSpPr>
          <p:cNvPr id="3" name="Content Placeholder 2">
            <a:extLst>
              <a:ext uri="{FF2B5EF4-FFF2-40B4-BE49-F238E27FC236}">
                <a16:creationId xmlns:a16="http://schemas.microsoft.com/office/drawing/2014/main" id="{A4D60D45-0BF7-D2EF-534B-0091570092AF}"/>
              </a:ext>
            </a:extLst>
          </p:cNvPr>
          <p:cNvSpPr>
            <a:spLocks noGrp="1"/>
          </p:cNvSpPr>
          <p:nvPr>
            <p:ph sz="half" idx="1"/>
          </p:nvPr>
        </p:nvSpPr>
        <p:spPr>
          <a:xfrm>
            <a:off x="677334" y="1527621"/>
            <a:ext cx="5933327" cy="4961693"/>
          </a:xfrm>
        </p:spPr>
        <p:txBody>
          <a:bodyPr>
            <a:noAutofit/>
          </a:bodyPr>
          <a:lstStyle/>
          <a:p>
            <a:pPr marL="0" indent="0">
              <a:buNone/>
            </a:pPr>
            <a:r>
              <a:rPr lang="en-US" b="1" dirty="0"/>
              <a:t>Step 2: Application Review (continued)</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Each Narrative Statement will be rated on a twenty-point scale </a:t>
            </a:r>
            <a:r>
              <a:rPr lang="en-US" dirty="0">
                <a:effectLst/>
                <a:latin typeface="Arial" panose="020B0604020202020204" pitchFamily="34" charset="0"/>
                <a:ea typeface="Calibri" panose="020F0502020204030204" pitchFamily="34" charset="0"/>
              </a:rPr>
              <a:t>as follows, </a:t>
            </a:r>
            <a:r>
              <a:rPr lang="en-US" dirty="0">
                <a:effectLst/>
                <a:latin typeface="Arial" panose="020B0604020202020204" pitchFamily="34" charset="0"/>
                <a:ea typeface="Calibri" panose="020F0502020204030204" pitchFamily="34" charset="0"/>
                <a:cs typeface="Times New Roman" panose="02020603050405020304" pitchFamily="18" charset="0"/>
              </a:rPr>
              <a:t>representing ratings of being exemplary (above the performance of normally effective community day schools) </a:t>
            </a:r>
            <a:r>
              <a:rPr lang="en-US" dirty="0">
                <a:effectLst/>
                <a:latin typeface="Arial" panose="020B0604020202020204" pitchFamily="34" charset="0"/>
                <a:ea typeface="Calibri" panose="020F0502020204030204" pitchFamily="34" charset="0"/>
              </a:rPr>
              <a:t>for a possible combined total of 100 points.</a:t>
            </a:r>
          </a:p>
          <a:p>
            <a:r>
              <a:rPr lang="en-US" dirty="0">
                <a:ea typeface="Calibri" panose="020F0502020204030204" pitchFamily="34" charset="0"/>
              </a:rPr>
              <a:t>Applications that receive a total score of 75 points or more will qualify for a Site Validation Visit.</a:t>
            </a:r>
          </a:p>
          <a:p>
            <a:r>
              <a:rPr lang="en-US" dirty="0">
                <a:effectLst/>
                <a:latin typeface="Arial" panose="020B0604020202020204" pitchFamily="34" charset="0"/>
                <a:ea typeface="Calibri" panose="020F0502020204030204" pitchFamily="34" charset="0"/>
              </a:rPr>
              <a:t>Applications that receive less than 75 points will be disqualified.</a:t>
            </a:r>
          </a:p>
        </p:txBody>
      </p:sp>
      <p:graphicFrame>
        <p:nvGraphicFramePr>
          <p:cNvPr id="5" name="Table 5">
            <a:extLst>
              <a:ext uri="{FF2B5EF4-FFF2-40B4-BE49-F238E27FC236}">
                <a16:creationId xmlns:a16="http://schemas.microsoft.com/office/drawing/2014/main" id="{56CDC545-9386-1E71-3CBC-063250B82952}"/>
              </a:ext>
            </a:extLst>
          </p:cNvPr>
          <p:cNvGraphicFramePr>
            <a:graphicFrameLocks noGrp="1"/>
          </p:cNvGraphicFramePr>
          <p:nvPr>
            <p:ph sz="half" idx="2"/>
            <p:extLst>
              <p:ext uri="{D42A27DB-BD31-4B8C-83A1-F6EECF244321}">
                <p14:modId xmlns:p14="http://schemas.microsoft.com/office/powerpoint/2010/main" val="1116980695"/>
              </p:ext>
            </p:extLst>
          </p:nvPr>
        </p:nvGraphicFramePr>
        <p:xfrm>
          <a:off x="7030384" y="2181059"/>
          <a:ext cx="3937957" cy="2599236"/>
        </p:xfrm>
        <a:graphic>
          <a:graphicData uri="http://schemas.openxmlformats.org/drawingml/2006/table">
            <a:tbl>
              <a:tblPr firstRow="1" bandRow="1">
                <a:tableStyleId>{5C22544A-7EE6-4342-B048-85BDC9FD1C3A}</a:tableStyleId>
              </a:tblPr>
              <a:tblGrid>
                <a:gridCol w="2653259">
                  <a:extLst>
                    <a:ext uri="{9D8B030D-6E8A-4147-A177-3AD203B41FA5}">
                      <a16:colId xmlns:a16="http://schemas.microsoft.com/office/drawing/2014/main" val="374824888"/>
                    </a:ext>
                  </a:extLst>
                </a:gridCol>
                <a:gridCol w="1284698">
                  <a:extLst>
                    <a:ext uri="{9D8B030D-6E8A-4147-A177-3AD203B41FA5}">
                      <a16:colId xmlns:a16="http://schemas.microsoft.com/office/drawing/2014/main" val="460368013"/>
                    </a:ext>
                  </a:extLst>
                </a:gridCol>
              </a:tblGrid>
              <a:tr h="592092">
                <a:tc>
                  <a:txBody>
                    <a:bodyPr/>
                    <a:lstStyle/>
                    <a:p>
                      <a:pPr algn="l"/>
                      <a:r>
                        <a:rPr lang="en-US" sz="2400" dirty="0">
                          <a:solidFill>
                            <a:schemeClr val="tx1"/>
                          </a:solidFill>
                          <a:latin typeface="Arial" panose="020B0604020202020204" pitchFamily="34" charset="0"/>
                          <a:cs typeface="Arial" panose="020B0604020202020204" pitchFamily="34" charset="0"/>
                        </a:rPr>
                        <a:t>Rating</a:t>
                      </a:r>
                    </a:p>
                  </a:txBody>
                  <a:tcPr anchor="ctr"/>
                </a:tc>
                <a:tc>
                  <a:txBody>
                    <a:bodyPr/>
                    <a:lstStyle/>
                    <a:p>
                      <a:pPr algn="ctr"/>
                      <a:r>
                        <a:rPr lang="en-US" sz="2400" dirty="0">
                          <a:solidFill>
                            <a:schemeClr val="tx1"/>
                          </a:solidFill>
                          <a:latin typeface="Arial" panose="020B0604020202020204" pitchFamily="34" charset="0"/>
                          <a:cs typeface="Arial" panose="020B0604020202020204" pitchFamily="34" charset="0"/>
                        </a:rPr>
                        <a:t>Points</a:t>
                      </a:r>
                    </a:p>
                  </a:txBody>
                  <a:tcPr anchor="ctr"/>
                </a:tc>
                <a:extLst>
                  <a:ext uri="{0D108BD9-81ED-4DB2-BD59-A6C34878D82A}">
                    <a16:rowId xmlns:a16="http://schemas.microsoft.com/office/drawing/2014/main" val="222044841"/>
                  </a:ext>
                </a:extLst>
              </a:tr>
              <a:tr h="592092">
                <a:tc>
                  <a:txBody>
                    <a:bodyPr/>
                    <a:lstStyle/>
                    <a:p>
                      <a:r>
                        <a:rPr lang="en-US" sz="2400" dirty="0">
                          <a:latin typeface="Arial" panose="020B0604020202020204" pitchFamily="34" charset="0"/>
                          <a:cs typeface="Arial" panose="020B0604020202020204" pitchFamily="34" charset="0"/>
                        </a:rPr>
                        <a:t>Excellent</a:t>
                      </a:r>
                    </a:p>
                  </a:txBody>
                  <a:tcPr/>
                </a:tc>
                <a:tc>
                  <a:txBody>
                    <a:bodyPr/>
                    <a:lstStyle/>
                    <a:p>
                      <a:pPr algn="ctr"/>
                      <a:r>
                        <a:rPr lang="en-US" sz="2400" dirty="0">
                          <a:latin typeface="Arial" panose="020B0604020202020204" pitchFamily="34" charset="0"/>
                          <a:cs typeface="Arial" panose="020B0604020202020204" pitchFamily="34" charset="0"/>
                        </a:rPr>
                        <a:t>15–20</a:t>
                      </a:r>
                    </a:p>
                  </a:txBody>
                  <a:tcPr/>
                </a:tc>
                <a:extLst>
                  <a:ext uri="{0D108BD9-81ED-4DB2-BD59-A6C34878D82A}">
                    <a16:rowId xmlns:a16="http://schemas.microsoft.com/office/drawing/2014/main" val="3982987830"/>
                  </a:ext>
                </a:extLst>
              </a:tr>
              <a:tr h="592092">
                <a:tc>
                  <a:txBody>
                    <a:bodyPr/>
                    <a:lstStyle/>
                    <a:p>
                      <a:r>
                        <a:rPr lang="en-US" sz="2400" dirty="0">
                          <a:latin typeface="Arial" panose="020B0604020202020204" pitchFamily="34" charset="0"/>
                          <a:cs typeface="Arial" panose="020B0604020202020204" pitchFamily="34" charset="0"/>
                        </a:rPr>
                        <a:t>Moderate</a:t>
                      </a:r>
                    </a:p>
                  </a:txBody>
                  <a:tcPr/>
                </a:tc>
                <a:tc>
                  <a:txBody>
                    <a:bodyPr/>
                    <a:lstStyle/>
                    <a:p>
                      <a:pPr algn="ctr"/>
                      <a:r>
                        <a:rPr lang="en-US" sz="2400" dirty="0">
                          <a:latin typeface="Arial" panose="020B0604020202020204" pitchFamily="34" charset="0"/>
                          <a:cs typeface="Arial" panose="020B0604020202020204" pitchFamily="34" charset="0"/>
                        </a:rPr>
                        <a:t>6–14</a:t>
                      </a:r>
                    </a:p>
                  </a:txBody>
                  <a:tcPr/>
                </a:tc>
                <a:extLst>
                  <a:ext uri="{0D108BD9-81ED-4DB2-BD59-A6C34878D82A}">
                    <a16:rowId xmlns:a16="http://schemas.microsoft.com/office/drawing/2014/main" val="2385148682"/>
                  </a:ext>
                </a:extLst>
              </a:tr>
              <a:tr h="592092">
                <a:tc>
                  <a:txBody>
                    <a:bodyPr/>
                    <a:lstStyle/>
                    <a:p>
                      <a:r>
                        <a:rPr lang="en-US" sz="2400" dirty="0">
                          <a:latin typeface="Arial" panose="020B0604020202020204" pitchFamily="34" charset="0"/>
                          <a:cs typeface="Arial" panose="020B0604020202020204" pitchFamily="34" charset="0"/>
                        </a:rPr>
                        <a:t>Not above normal expectations</a:t>
                      </a:r>
                    </a:p>
                  </a:txBody>
                  <a:tcPr/>
                </a:tc>
                <a:tc>
                  <a:txBody>
                    <a:bodyPr/>
                    <a:lstStyle/>
                    <a:p>
                      <a:pPr algn="ctr"/>
                      <a:r>
                        <a:rPr lang="en-US" sz="2400" dirty="0">
                          <a:latin typeface="Arial" panose="020B0604020202020204" pitchFamily="34" charset="0"/>
                          <a:cs typeface="Arial" panose="020B0604020202020204" pitchFamily="34" charset="0"/>
                        </a:rPr>
                        <a:t>0–5</a:t>
                      </a:r>
                    </a:p>
                  </a:txBody>
                  <a:tcPr/>
                </a:tc>
                <a:extLst>
                  <a:ext uri="{0D108BD9-81ED-4DB2-BD59-A6C34878D82A}">
                    <a16:rowId xmlns:a16="http://schemas.microsoft.com/office/drawing/2014/main" val="610429762"/>
                  </a:ext>
                </a:extLst>
              </a:tr>
            </a:tbl>
          </a:graphicData>
        </a:graphic>
      </p:graphicFrame>
      <p:sp>
        <p:nvSpPr>
          <p:cNvPr id="4" name="Slide Number Placeholder 3">
            <a:extLst>
              <a:ext uri="{FF2B5EF4-FFF2-40B4-BE49-F238E27FC236}">
                <a16:creationId xmlns:a16="http://schemas.microsoft.com/office/drawing/2014/main" id="{0362E878-A8F5-EAB8-D4D8-E18E4396204B}"/>
              </a:ext>
            </a:extLst>
          </p:cNvPr>
          <p:cNvSpPr>
            <a:spLocks noGrp="1"/>
          </p:cNvSpPr>
          <p:nvPr>
            <p:ph type="sldNum" sz="quarter" idx="12"/>
          </p:nvPr>
        </p:nvSpPr>
        <p:spPr/>
        <p:txBody>
          <a:bodyPr/>
          <a:lstStyle/>
          <a:p>
            <a:fld id="{1A814AAE-762C-4AC7-BD8A-A2CC080682BD}" type="slidenum">
              <a:rPr lang="en-US" smtClean="0"/>
              <a:t>33</a:t>
            </a:fld>
            <a:endParaRPr lang="en-US" dirty="0"/>
          </a:p>
        </p:txBody>
      </p:sp>
    </p:spTree>
    <p:extLst>
      <p:ext uri="{BB962C8B-B14F-4D97-AF65-F5344CB8AC3E}">
        <p14:creationId xmlns:p14="http://schemas.microsoft.com/office/powerpoint/2010/main" val="28127722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AC6ED-23E4-C366-B8F9-3CB5305B33AC}"/>
              </a:ext>
            </a:extLst>
          </p:cNvPr>
          <p:cNvSpPr>
            <a:spLocks noGrp="1"/>
          </p:cNvSpPr>
          <p:nvPr>
            <p:ph type="title"/>
          </p:nvPr>
        </p:nvSpPr>
        <p:spPr/>
        <p:txBody>
          <a:bodyPr/>
          <a:lstStyle/>
          <a:p>
            <a:r>
              <a:rPr lang="en-US" dirty="0"/>
              <a:t>Evaluation Process (Slide 3 of 4)</a:t>
            </a:r>
          </a:p>
        </p:txBody>
      </p:sp>
      <p:sp>
        <p:nvSpPr>
          <p:cNvPr id="3" name="Content Placeholder 2">
            <a:extLst>
              <a:ext uri="{FF2B5EF4-FFF2-40B4-BE49-F238E27FC236}">
                <a16:creationId xmlns:a16="http://schemas.microsoft.com/office/drawing/2014/main" id="{9CA633B4-2BBC-4881-4D5A-C86D08247CC2}"/>
              </a:ext>
            </a:extLst>
          </p:cNvPr>
          <p:cNvSpPr>
            <a:spLocks noGrp="1"/>
          </p:cNvSpPr>
          <p:nvPr>
            <p:ph idx="1"/>
          </p:nvPr>
        </p:nvSpPr>
        <p:spPr>
          <a:xfrm>
            <a:off x="677334" y="1553929"/>
            <a:ext cx="8596668" cy="5047098"/>
          </a:xfrm>
        </p:spPr>
        <p:txBody>
          <a:bodyPr>
            <a:noAutofit/>
          </a:bodyPr>
          <a:lstStyle/>
          <a:p>
            <a:pPr marL="0" indent="0">
              <a:buNone/>
            </a:pPr>
            <a:r>
              <a:rPr lang="en-US" b="1" dirty="0"/>
              <a:t>Step 2: Application Review (continued)</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Applicants that receive a score of less than 75 points will be notified via email. Notifications will be sent out following the conclusion of the reading process.</a:t>
            </a:r>
          </a:p>
          <a:p>
            <a:pPr marL="0" indent="0">
              <a:buNone/>
            </a:pPr>
            <a:r>
              <a:rPr lang="en-US" b="1" dirty="0">
                <a:cs typeface="Times New Roman" panose="02020603050405020304" pitchFamily="18" charset="0"/>
              </a:rPr>
              <a:t>Step 3: Validation Visit</a:t>
            </a:r>
            <a:endParaRPr lang="en-US" b="1" dirty="0"/>
          </a:p>
          <a:p>
            <a:r>
              <a:rPr lang="en-US" dirty="0">
                <a:effectLst/>
                <a:latin typeface="Arial" panose="020B0604020202020204" pitchFamily="34" charset="0"/>
                <a:ea typeface="Times New Roman" panose="02020603050405020304" pitchFamily="18" charset="0"/>
                <a:cs typeface="Times New Roman" panose="02020603050405020304" pitchFamily="18" charset="0"/>
              </a:rPr>
              <a:t>A review team will conduct a Site Validation Visit to applicant schools receiving a total score of 75 points or more. </a:t>
            </a:r>
          </a:p>
          <a:p>
            <a:r>
              <a:rPr lang="en-US" dirty="0">
                <a:ea typeface="Times New Roman" panose="02020603050405020304" pitchFamily="18" charset="0"/>
                <a:cs typeface="Times New Roman" panose="02020603050405020304" pitchFamily="18" charset="0"/>
              </a:rPr>
              <a:t>T</a:t>
            </a:r>
            <a:r>
              <a:rPr lang="en-US" dirty="0">
                <a:effectLst/>
                <a:latin typeface="Arial" panose="020B0604020202020204" pitchFamily="34" charset="0"/>
                <a:ea typeface="Times New Roman" panose="02020603050405020304" pitchFamily="18" charset="0"/>
                <a:cs typeface="Times New Roman" panose="02020603050405020304" pitchFamily="18" charset="0"/>
              </a:rPr>
              <a:t>he review team will interview the principal, teachers, students, guidance and support staff, stakeholders, and others familiar with the school. </a:t>
            </a:r>
            <a:endParaRPr lang="en-US" dirty="0"/>
          </a:p>
        </p:txBody>
      </p:sp>
      <p:sp>
        <p:nvSpPr>
          <p:cNvPr id="4" name="Slide Number Placeholder 3">
            <a:extLst>
              <a:ext uri="{FF2B5EF4-FFF2-40B4-BE49-F238E27FC236}">
                <a16:creationId xmlns:a16="http://schemas.microsoft.com/office/drawing/2014/main" id="{B9180BE1-98EA-4F53-6F5B-027CC9085E44}"/>
              </a:ext>
            </a:extLst>
          </p:cNvPr>
          <p:cNvSpPr>
            <a:spLocks noGrp="1"/>
          </p:cNvSpPr>
          <p:nvPr>
            <p:ph type="sldNum" sz="quarter" idx="12"/>
          </p:nvPr>
        </p:nvSpPr>
        <p:spPr/>
        <p:txBody>
          <a:bodyPr/>
          <a:lstStyle/>
          <a:p>
            <a:fld id="{1A814AAE-762C-4AC7-BD8A-A2CC080682BD}" type="slidenum">
              <a:rPr lang="en-US" smtClean="0"/>
              <a:pPr/>
              <a:t>34</a:t>
            </a:fld>
            <a:endParaRPr lang="en-US" dirty="0"/>
          </a:p>
        </p:txBody>
      </p:sp>
    </p:spTree>
    <p:extLst>
      <p:ext uri="{BB962C8B-B14F-4D97-AF65-F5344CB8AC3E}">
        <p14:creationId xmlns:p14="http://schemas.microsoft.com/office/powerpoint/2010/main" val="32213459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AC6ED-23E4-C366-B8F9-3CB5305B33AC}"/>
              </a:ext>
            </a:extLst>
          </p:cNvPr>
          <p:cNvSpPr>
            <a:spLocks noGrp="1"/>
          </p:cNvSpPr>
          <p:nvPr>
            <p:ph type="title"/>
          </p:nvPr>
        </p:nvSpPr>
        <p:spPr/>
        <p:txBody>
          <a:bodyPr/>
          <a:lstStyle/>
          <a:p>
            <a:r>
              <a:rPr lang="en-US" dirty="0"/>
              <a:t>Evaluation Process (Slide 4 of 4)</a:t>
            </a:r>
          </a:p>
        </p:txBody>
      </p:sp>
      <p:sp>
        <p:nvSpPr>
          <p:cNvPr id="3" name="Content Placeholder 2">
            <a:extLst>
              <a:ext uri="{FF2B5EF4-FFF2-40B4-BE49-F238E27FC236}">
                <a16:creationId xmlns:a16="http://schemas.microsoft.com/office/drawing/2014/main" id="{9CA633B4-2BBC-4881-4D5A-C86D08247CC2}"/>
              </a:ext>
            </a:extLst>
          </p:cNvPr>
          <p:cNvSpPr>
            <a:spLocks noGrp="1"/>
          </p:cNvSpPr>
          <p:nvPr>
            <p:ph idx="1"/>
          </p:nvPr>
        </p:nvSpPr>
        <p:spPr>
          <a:xfrm>
            <a:off x="677334" y="1553929"/>
            <a:ext cx="8596668" cy="2713271"/>
          </a:xfrm>
        </p:spPr>
        <p:txBody>
          <a:bodyPr>
            <a:noAutofit/>
          </a:bodyPr>
          <a:lstStyle/>
          <a:p>
            <a:pPr marL="0" indent="0">
              <a:buNone/>
            </a:pPr>
            <a:r>
              <a:rPr lang="en-US" b="1" dirty="0">
                <a:cs typeface="Times New Roman" panose="02020603050405020304" pitchFamily="18" charset="0"/>
              </a:rPr>
              <a:t>Step 3: Validation Visit (continued)</a:t>
            </a:r>
            <a:endParaRPr lang="en-US" b="1" dirty="0"/>
          </a:p>
          <a:p>
            <a:r>
              <a:rPr lang="en-US" dirty="0">
                <a:ea typeface="Times New Roman" panose="02020603050405020304" pitchFamily="18" charset="0"/>
                <a:cs typeface="Times New Roman" panose="02020603050405020304" pitchFamily="18" charset="0"/>
              </a:rPr>
              <a:t>The </a:t>
            </a:r>
            <a:r>
              <a:rPr lang="en-US" dirty="0">
                <a:effectLst/>
                <a:latin typeface="Arial" panose="020B0604020202020204" pitchFamily="34" charset="0"/>
                <a:ea typeface="Times New Roman" panose="02020603050405020304" pitchFamily="18" charset="0"/>
                <a:cs typeface="Times New Roman" panose="02020603050405020304" pitchFamily="18" charset="0"/>
              </a:rPr>
              <a:t>review team may recommend the applicant school for MCDS status to the CDE, where a final determination will be made.</a:t>
            </a:r>
            <a:endParaRPr lang="en-US" dirty="0"/>
          </a:p>
        </p:txBody>
      </p:sp>
      <p:sp>
        <p:nvSpPr>
          <p:cNvPr id="4" name="Slide Number Placeholder 3">
            <a:extLst>
              <a:ext uri="{FF2B5EF4-FFF2-40B4-BE49-F238E27FC236}">
                <a16:creationId xmlns:a16="http://schemas.microsoft.com/office/drawing/2014/main" id="{B9180BE1-98EA-4F53-6F5B-027CC9085E44}"/>
              </a:ext>
            </a:extLst>
          </p:cNvPr>
          <p:cNvSpPr>
            <a:spLocks noGrp="1"/>
          </p:cNvSpPr>
          <p:nvPr>
            <p:ph type="sldNum" sz="quarter" idx="12"/>
          </p:nvPr>
        </p:nvSpPr>
        <p:spPr/>
        <p:txBody>
          <a:bodyPr/>
          <a:lstStyle/>
          <a:p>
            <a:fld id="{1A814AAE-762C-4AC7-BD8A-A2CC080682BD}" type="slidenum">
              <a:rPr lang="en-US" smtClean="0"/>
              <a:pPr/>
              <a:t>35</a:t>
            </a:fld>
            <a:endParaRPr lang="en-US" dirty="0"/>
          </a:p>
        </p:txBody>
      </p:sp>
    </p:spTree>
    <p:extLst>
      <p:ext uri="{BB962C8B-B14F-4D97-AF65-F5344CB8AC3E}">
        <p14:creationId xmlns:p14="http://schemas.microsoft.com/office/powerpoint/2010/main" val="33955141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F66F6-8251-52C7-6BF4-AE6C205A12A6}"/>
              </a:ext>
            </a:extLst>
          </p:cNvPr>
          <p:cNvSpPr>
            <a:spLocks noGrp="1"/>
          </p:cNvSpPr>
          <p:nvPr>
            <p:ph type="title"/>
          </p:nvPr>
        </p:nvSpPr>
        <p:spPr>
          <a:xfrm>
            <a:off x="677334" y="569843"/>
            <a:ext cx="8596668" cy="1237186"/>
          </a:xfrm>
        </p:spPr>
        <p:txBody>
          <a:bodyPr>
            <a:noAutofit/>
          </a:bodyPr>
          <a:lstStyle/>
          <a:p>
            <a:r>
              <a:rPr lang="en-US" dirty="0"/>
              <a:t>Reasons for Disqualification from the Screening Process</a:t>
            </a:r>
          </a:p>
        </p:txBody>
      </p:sp>
      <p:sp>
        <p:nvSpPr>
          <p:cNvPr id="3" name="Content Placeholder 2">
            <a:extLst>
              <a:ext uri="{FF2B5EF4-FFF2-40B4-BE49-F238E27FC236}">
                <a16:creationId xmlns:a16="http://schemas.microsoft.com/office/drawing/2014/main" id="{F8F57371-E771-0434-987E-2A1247AEB1FF}"/>
              </a:ext>
            </a:extLst>
          </p:cNvPr>
          <p:cNvSpPr>
            <a:spLocks noGrp="1"/>
          </p:cNvSpPr>
          <p:nvPr>
            <p:ph idx="1"/>
          </p:nvPr>
        </p:nvSpPr>
        <p:spPr>
          <a:xfrm>
            <a:off x="677334" y="1959232"/>
            <a:ext cx="8596668" cy="3880773"/>
          </a:xfrm>
        </p:spPr>
        <p:txBody>
          <a:bodyPr>
            <a:noAutofit/>
          </a:bodyPr>
          <a:lstStyle/>
          <a:p>
            <a:r>
              <a:rPr lang="en-US" dirty="0">
                <a:effectLst/>
                <a:latin typeface="Arial" panose="020B0604020202020204" pitchFamily="34" charset="0"/>
                <a:ea typeface="Times New Roman" panose="02020603050405020304" pitchFamily="18" charset="0"/>
                <a:cs typeface="Times New Roman" panose="02020603050405020304" pitchFamily="18" charset="0"/>
              </a:rPr>
              <a:t>Any applications that are not received by the October 20, 2023, deadline </a:t>
            </a:r>
            <a:r>
              <a:rPr lang="en-US" b="1" dirty="0">
                <a:effectLst/>
                <a:latin typeface="Arial" panose="020B0604020202020204" pitchFamily="34" charset="0"/>
                <a:ea typeface="Times New Roman" panose="02020603050405020304" pitchFamily="18" charset="0"/>
                <a:cs typeface="Times New Roman" panose="02020603050405020304" pitchFamily="18" charset="0"/>
              </a:rPr>
              <a:t>will be disqualified.</a:t>
            </a:r>
          </a:p>
          <a:p>
            <a:r>
              <a:rPr lang="en-US" dirty="0">
                <a:effectLst/>
                <a:latin typeface="Arial" panose="020B0604020202020204" pitchFamily="34" charset="0"/>
                <a:ea typeface="Calibri" panose="020F0502020204030204" pitchFamily="34" charset="0"/>
              </a:rPr>
              <a:t>Narrative Statements that exceed the maximum of two pages, are not typewritten, in 11 or 12-point Arial font, single-spaced, normal character spacing, with one-inch margins and do not include the title of the Narrative </a:t>
            </a:r>
            <a:r>
              <a:rPr lang="en-US" dirty="0">
                <a:ea typeface="Calibri" panose="020F0502020204030204" pitchFamily="34" charset="0"/>
              </a:rPr>
              <a:t>S</a:t>
            </a:r>
            <a:r>
              <a:rPr lang="en-US" dirty="0">
                <a:effectLst/>
                <a:latin typeface="Arial" panose="020B0604020202020204" pitchFamily="34" charset="0"/>
                <a:ea typeface="Calibri" panose="020F0502020204030204" pitchFamily="34" charset="0"/>
              </a:rPr>
              <a:t>tatement as a header will also be disqualified.</a:t>
            </a:r>
          </a:p>
        </p:txBody>
      </p:sp>
      <p:sp>
        <p:nvSpPr>
          <p:cNvPr id="4" name="Slide Number Placeholder 3">
            <a:extLst>
              <a:ext uri="{FF2B5EF4-FFF2-40B4-BE49-F238E27FC236}">
                <a16:creationId xmlns:a16="http://schemas.microsoft.com/office/drawing/2014/main" id="{7C104CBE-BCFB-51CD-454F-705BCE2B226F}"/>
              </a:ext>
            </a:extLst>
          </p:cNvPr>
          <p:cNvSpPr>
            <a:spLocks noGrp="1"/>
          </p:cNvSpPr>
          <p:nvPr>
            <p:ph type="sldNum" sz="quarter" idx="12"/>
          </p:nvPr>
        </p:nvSpPr>
        <p:spPr/>
        <p:txBody>
          <a:bodyPr/>
          <a:lstStyle/>
          <a:p>
            <a:fld id="{1A814AAE-762C-4AC7-BD8A-A2CC080682BD}" type="slidenum">
              <a:rPr lang="en-US" smtClean="0"/>
              <a:pPr/>
              <a:t>36</a:t>
            </a:fld>
            <a:endParaRPr lang="en-US" dirty="0"/>
          </a:p>
        </p:txBody>
      </p:sp>
    </p:spTree>
    <p:extLst>
      <p:ext uri="{BB962C8B-B14F-4D97-AF65-F5344CB8AC3E}">
        <p14:creationId xmlns:p14="http://schemas.microsoft.com/office/powerpoint/2010/main" val="474818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1352-8BB9-15A0-757E-ECA020E0E4FA}"/>
              </a:ext>
            </a:extLst>
          </p:cNvPr>
          <p:cNvSpPr>
            <a:spLocks noGrp="1"/>
          </p:cNvSpPr>
          <p:nvPr>
            <p:ph type="title"/>
          </p:nvPr>
        </p:nvSpPr>
        <p:spPr/>
        <p:txBody>
          <a:bodyPr/>
          <a:lstStyle/>
          <a:p>
            <a:r>
              <a:rPr lang="en-US" dirty="0"/>
              <a:t>Designation Period</a:t>
            </a:r>
          </a:p>
        </p:txBody>
      </p:sp>
      <p:sp>
        <p:nvSpPr>
          <p:cNvPr id="3" name="Content Placeholder 2">
            <a:extLst>
              <a:ext uri="{FF2B5EF4-FFF2-40B4-BE49-F238E27FC236}">
                <a16:creationId xmlns:a16="http://schemas.microsoft.com/office/drawing/2014/main" id="{42A2268E-B412-A004-7E7B-2326172E0088}"/>
              </a:ext>
            </a:extLst>
          </p:cNvPr>
          <p:cNvSpPr>
            <a:spLocks noGrp="1"/>
          </p:cNvSpPr>
          <p:nvPr>
            <p:ph idx="1"/>
          </p:nvPr>
        </p:nvSpPr>
        <p:spPr>
          <a:xfrm>
            <a:off x="677334" y="1544363"/>
            <a:ext cx="8596668" cy="4331504"/>
          </a:xfrm>
        </p:spPr>
        <p:txBody>
          <a:bodyPr>
            <a:noAutofit/>
          </a:bodyPr>
          <a:lstStyle/>
          <a:p>
            <a:r>
              <a:rPr lang="en-US" dirty="0"/>
              <a:t>Schools that are awarded MCDS designation for the 2023–24 MCDS application year will be for the period of April 2024 through March 2027. </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Schools that receive the MCDS designation are encouraged to submit a new MCDS application in the 2026–27 MCDS application year to avoid a possible gap in model school designation status.</a:t>
            </a:r>
            <a:endParaRPr lang="en-US" dirty="0"/>
          </a:p>
          <a:p>
            <a:r>
              <a:rPr lang="en-US" dirty="0">
                <a:effectLst/>
                <a:latin typeface="Arial" panose="020B0604020202020204" pitchFamily="34" charset="0"/>
                <a:ea typeface="Times New Roman" panose="02020603050405020304" pitchFamily="18" charset="0"/>
                <a:cs typeface="Times New Roman" panose="02020603050405020304" pitchFamily="18" charset="0"/>
              </a:rPr>
              <a:t>Schools selected as MCDSs agree to submit an Annual Assurance of Services Form by June 30 for each of the </a:t>
            </a:r>
            <a:r>
              <a:rPr lang="en-US" b="1" dirty="0">
                <a:effectLst/>
                <a:latin typeface="Arial" panose="020B0604020202020204" pitchFamily="34" charset="0"/>
                <a:ea typeface="Times New Roman" panose="02020603050405020304" pitchFamily="18" charset="0"/>
                <a:cs typeface="Times New Roman" panose="02020603050405020304" pitchFamily="18" charset="0"/>
              </a:rPr>
              <a:t>second and third years</a:t>
            </a:r>
            <a:r>
              <a:rPr lang="en-US" dirty="0">
                <a:effectLst/>
                <a:latin typeface="Arial" panose="020B0604020202020204" pitchFamily="34" charset="0"/>
                <a:ea typeface="Times New Roman" panose="02020603050405020304" pitchFamily="18" charset="0"/>
                <a:cs typeface="Times New Roman" panose="02020603050405020304" pitchFamily="18" charset="0"/>
              </a:rPr>
              <a:t> of designation. </a:t>
            </a:r>
            <a:endParaRPr lang="en-US" dirty="0"/>
          </a:p>
        </p:txBody>
      </p:sp>
      <p:sp>
        <p:nvSpPr>
          <p:cNvPr id="4" name="Slide Number Placeholder 3">
            <a:extLst>
              <a:ext uri="{FF2B5EF4-FFF2-40B4-BE49-F238E27FC236}">
                <a16:creationId xmlns:a16="http://schemas.microsoft.com/office/drawing/2014/main" id="{F08485E6-CE3B-6412-FA4B-E2CB42525CDE}"/>
              </a:ext>
            </a:extLst>
          </p:cNvPr>
          <p:cNvSpPr>
            <a:spLocks noGrp="1"/>
          </p:cNvSpPr>
          <p:nvPr>
            <p:ph type="sldNum" sz="quarter" idx="12"/>
          </p:nvPr>
        </p:nvSpPr>
        <p:spPr/>
        <p:txBody>
          <a:bodyPr/>
          <a:lstStyle/>
          <a:p>
            <a:fld id="{1A814AAE-762C-4AC7-BD8A-A2CC080682BD}" type="slidenum">
              <a:rPr lang="en-US" smtClean="0"/>
              <a:pPr/>
              <a:t>37</a:t>
            </a:fld>
            <a:endParaRPr lang="en-US" dirty="0"/>
          </a:p>
        </p:txBody>
      </p:sp>
    </p:spTree>
    <p:extLst>
      <p:ext uri="{BB962C8B-B14F-4D97-AF65-F5344CB8AC3E}">
        <p14:creationId xmlns:p14="http://schemas.microsoft.com/office/powerpoint/2010/main" val="13312809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EEDA0-B687-9E6E-8799-788530CEAB70}"/>
              </a:ext>
            </a:extLst>
          </p:cNvPr>
          <p:cNvSpPr>
            <a:spLocks noGrp="1"/>
          </p:cNvSpPr>
          <p:nvPr>
            <p:ph type="title"/>
          </p:nvPr>
        </p:nvSpPr>
        <p:spPr/>
        <p:txBody>
          <a:bodyPr/>
          <a:lstStyle/>
          <a:p>
            <a:r>
              <a:rPr lang="en-US" dirty="0"/>
              <a:t>Webinar Materials</a:t>
            </a:r>
          </a:p>
        </p:txBody>
      </p:sp>
      <p:sp>
        <p:nvSpPr>
          <p:cNvPr id="3" name="Content Placeholder 2">
            <a:extLst>
              <a:ext uri="{FF2B5EF4-FFF2-40B4-BE49-F238E27FC236}">
                <a16:creationId xmlns:a16="http://schemas.microsoft.com/office/drawing/2014/main" id="{6671D1FE-662D-4AAD-DF2A-C8DF65AE9E22}"/>
              </a:ext>
            </a:extLst>
          </p:cNvPr>
          <p:cNvSpPr>
            <a:spLocks noGrp="1"/>
          </p:cNvSpPr>
          <p:nvPr>
            <p:ph idx="1"/>
          </p:nvPr>
        </p:nvSpPr>
        <p:spPr/>
        <p:txBody>
          <a:bodyPr/>
          <a:lstStyle/>
          <a:p>
            <a:pPr marL="0" indent="0">
              <a:spcAft>
                <a:spcPts val="1200"/>
              </a:spcAft>
              <a:buNone/>
            </a:pPr>
            <a:r>
              <a:rPr lang="en-US" dirty="0"/>
              <a:t>The PowerPoint from today's webinar will be made available on the following web pages:</a:t>
            </a:r>
          </a:p>
          <a:p>
            <a:pPr>
              <a:spcBef>
                <a:spcPts val="0"/>
              </a:spcBef>
              <a:spcAft>
                <a:spcPts val="1200"/>
              </a:spcAft>
            </a:pPr>
            <a:r>
              <a:rPr lang="en-US" dirty="0"/>
              <a:t>CDE MCDS Recognition Program web page at </a:t>
            </a:r>
            <a:br>
              <a:rPr lang="en-US" dirty="0"/>
            </a:br>
            <a:r>
              <a:rPr lang="en-US" u="sng" dirty="0">
                <a:solidFill>
                  <a:srgbClr val="0563C1"/>
                </a:solidFill>
                <a:effectLst/>
                <a:latin typeface="Arial" panose="020B0604020202020204" pitchFamily="34" charset="0"/>
                <a:ea typeface="Calibri" panose="020F0502020204030204" pitchFamily="34" charset="0"/>
                <a:hlinkClick r:id="rId2" tooltip="CDE MCDS Recognition Program web page "/>
              </a:rPr>
              <a:t>https://www.cde.ca.gov/ta/sr/mr/</a:t>
            </a:r>
            <a:r>
              <a:rPr lang="en-US" dirty="0"/>
              <a:t>.</a:t>
            </a:r>
          </a:p>
          <a:p>
            <a:r>
              <a:rPr lang="en-US" dirty="0"/>
              <a:t>CCEA Plus Model School Recognition Program web page at </a:t>
            </a:r>
            <a:r>
              <a:rPr lang="en-US" dirty="0">
                <a:hlinkClick r:id="rId3" tooltip="CCEA Plus Model School Recognition Program web page"/>
              </a:rPr>
              <a:t>https://cceanet.org/awards/model-school/. </a:t>
            </a:r>
            <a:endParaRPr lang="en-US" dirty="0"/>
          </a:p>
          <a:p>
            <a:endParaRPr lang="en-US" dirty="0"/>
          </a:p>
        </p:txBody>
      </p:sp>
      <p:sp>
        <p:nvSpPr>
          <p:cNvPr id="4" name="Slide Number Placeholder 3">
            <a:extLst>
              <a:ext uri="{FF2B5EF4-FFF2-40B4-BE49-F238E27FC236}">
                <a16:creationId xmlns:a16="http://schemas.microsoft.com/office/drawing/2014/main" id="{2576DC3D-3B37-2CE1-B748-8710C1986272}"/>
              </a:ext>
            </a:extLst>
          </p:cNvPr>
          <p:cNvSpPr>
            <a:spLocks noGrp="1"/>
          </p:cNvSpPr>
          <p:nvPr>
            <p:ph type="sldNum" sz="quarter" idx="12"/>
          </p:nvPr>
        </p:nvSpPr>
        <p:spPr/>
        <p:txBody>
          <a:bodyPr/>
          <a:lstStyle/>
          <a:p>
            <a:fld id="{1A814AAE-762C-4AC7-BD8A-A2CC080682BD}" type="slidenum">
              <a:rPr lang="en-US" smtClean="0"/>
              <a:pPr/>
              <a:t>38</a:t>
            </a:fld>
            <a:endParaRPr lang="en-US" dirty="0"/>
          </a:p>
        </p:txBody>
      </p:sp>
    </p:spTree>
    <p:extLst>
      <p:ext uri="{BB962C8B-B14F-4D97-AF65-F5344CB8AC3E}">
        <p14:creationId xmlns:p14="http://schemas.microsoft.com/office/powerpoint/2010/main" val="11331781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344C3-0DCA-CB82-25BB-7E93134C67E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FFCEF1ED-F112-B513-06AF-6190B86509AD}"/>
              </a:ext>
            </a:extLst>
          </p:cNvPr>
          <p:cNvSpPr>
            <a:spLocks noGrp="1"/>
          </p:cNvSpPr>
          <p:nvPr>
            <p:ph idx="1"/>
          </p:nvPr>
        </p:nvSpPr>
        <p:spPr/>
        <p:txBody>
          <a:bodyPr/>
          <a:lstStyle/>
          <a:p>
            <a:pPr marL="0" indent="0">
              <a:spcBef>
                <a:spcPts val="2400"/>
              </a:spcBef>
              <a:spcAft>
                <a:spcPts val="2400"/>
              </a:spcAft>
              <a:buNone/>
            </a:pPr>
            <a:r>
              <a:rPr lang="en-US" sz="2400" dirty="0"/>
              <a:t>Send your questions and/or comments to the following email address:</a:t>
            </a:r>
            <a:r>
              <a:rPr lang="en-US" dirty="0"/>
              <a:t> </a:t>
            </a:r>
            <a:r>
              <a:rPr lang="en-US" dirty="0">
                <a:hlinkClick r:id="rId2"/>
              </a:rPr>
              <a:t>CommunityDayScl@cde.ca.gov</a:t>
            </a:r>
            <a:r>
              <a:rPr lang="en-US" dirty="0"/>
              <a:t> </a:t>
            </a:r>
            <a:endParaRPr lang="en-US" sz="2400" dirty="0"/>
          </a:p>
          <a:p>
            <a:pPr marL="0" indent="0">
              <a:buNone/>
            </a:pPr>
            <a:endParaRPr lang="en-US" dirty="0"/>
          </a:p>
        </p:txBody>
      </p:sp>
      <p:sp>
        <p:nvSpPr>
          <p:cNvPr id="4" name="Slide Number Placeholder 3">
            <a:extLst>
              <a:ext uri="{FF2B5EF4-FFF2-40B4-BE49-F238E27FC236}">
                <a16:creationId xmlns:a16="http://schemas.microsoft.com/office/drawing/2014/main" id="{B2A3C742-BBA3-9550-9618-ECA8D764EFAF}"/>
              </a:ext>
            </a:extLst>
          </p:cNvPr>
          <p:cNvSpPr>
            <a:spLocks noGrp="1"/>
          </p:cNvSpPr>
          <p:nvPr>
            <p:ph type="sldNum" sz="quarter" idx="12"/>
          </p:nvPr>
        </p:nvSpPr>
        <p:spPr/>
        <p:txBody>
          <a:bodyPr/>
          <a:lstStyle/>
          <a:p>
            <a:fld id="{1A814AAE-762C-4AC7-BD8A-A2CC080682BD}" type="slidenum">
              <a:rPr lang="en-US" smtClean="0"/>
              <a:pPr/>
              <a:t>39</a:t>
            </a:fld>
            <a:endParaRPr lang="en-US" dirty="0"/>
          </a:p>
        </p:txBody>
      </p:sp>
    </p:spTree>
    <p:extLst>
      <p:ext uri="{BB962C8B-B14F-4D97-AF65-F5344CB8AC3E}">
        <p14:creationId xmlns:p14="http://schemas.microsoft.com/office/powerpoint/2010/main" val="268581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DCCD-E396-0344-B36E-DB905B37B882}"/>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AD177E88-AED2-9D3B-4408-640DDC72352A}"/>
              </a:ext>
            </a:extLst>
          </p:cNvPr>
          <p:cNvSpPr>
            <a:spLocks noGrp="1"/>
          </p:cNvSpPr>
          <p:nvPr>
            <p:ph idx="1"/>
          </p:nvPr>
        </p:nvSpPr>
        <p:spPr>
          <a:xfrm>
            <a:off x="677334" y="1544363"/>
            <a:ext cx="8596668" cy="4496999"/>
          </a:xfrm>
        </p:spPr>
        <p:txBody>
          <a:bodyPr>
            <a:noAutofit/>
          </a:bodyPr>
          <a:lstStyle/>
          <a:p>
            <a:r>
              <a:rPr lang="en-US" dirty="0"/>
              <a:t>The California Continuation Education Association (CCEA) Plus is the merged organization of the CCEA and the Community Day School Network that occurred in 2019.</a:t>
            </a:r>
          </a:p>
          <a:p>
            <a:r>
              <a:rPr lang="en-US" dirty="0"/>
              <a:t>Following the merger, discussions began about the possible development of a MCDS Recognition Program, based on the Model Continuation High School Recognition Program and the priorities of the State Superintendent of Public Instruction, through a collaboration between the California Department of Education (CDE) and CCEA Plus.</a:t>
            </a:r>
          </a:p>
          <a:p>
            <a:r>
              <a:rPr lang="en-US" dirty="0"/>
              <a:t>The proposed application for the MCDS Recognition Program emerged at the end of July 2023.</a:t>
            </a:r>
          </a:p>
        </p:txBody>
      </p:sp>
      <p:sp>
        <p:nvSpPr>
          <p:cNvPr id="4" name="Slide Number Placeholder 3">
            <a:extLst>
              <a:ext uri="{FF2B5EF4-FFF2-40B4-BE49-F238E27FC236}">
                <a16:creationId xmlns:a16="http://schemas.microsoft.com/office/drawing/2014/main" id="{84762355-2CA2-251E-1889-280C9F4BD013}"/>
              </a:ext>
            </a:extLst>
          </p:cNvPr>
          <p:cNvSpPr>
            <a:spLocks noGrp="1"/>
          </p:cNvSpPr>
          <p:nvPr>
            <p:ph type="sldNum" sz="quarter" idx="12"/>
          </p:nvPr>
        </p:nvSpPr>
        <p:spPr/>
        <p:txBody>
          <a:bodyPr/>
          <a:lstStyle/>
          <a:p>
            <a:fld id="{1A814AAE-762C-4AC7-BD8A-A2CC080682BD}" type="slidenum">
              <a:rPr lang="en-US" smtClean="0"/>
              <a:pPr/>
              <a:t>4</a:t>
            </a:fld>
            <a:endParaRPr lang="en-US" dirty="0"/>
          </a:p>
        </p:txBody>
      </p:sp>
    </p:spTree>
    <p:extLst>
      <p:ext uri="{BB962C8B-B14F-4D97-AF65-F5344CB8AC3E}">
        <p14:creationId xmlns:p14="http://schemas.microsoft.com/office/powerpoint/2010/main" val="1924202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5D3E-0E4F-6CA8-7144-BE10B79CBAC2}"/>
              </a:ext>
            </a:extLst>
          </p:cNvPr>
          <p:cNvSpPr>
            <a:spLocks noGrp="1"/>
          </p:cNvSpPr>
          <p:nvPr>
            <p:ph type="title"/>
          </p:nvPr>
        </p:nvSpPr>
        <p:spPr/>
        <p:txBody>
          <a:bodyPr/>
          <a:lstStyle/>
          <a:p>
            <a:r>
              <a:rPr lang="en-US" dirty="0"/>
              <a:t>Contact Information</a:t>
            </a:r>
          </a:p>
        </p:txBody>
      </p:sp>
      <p:sp>
        <p:nvSpPr>
          <p:cNvPr id="3" name="Content Placeholder 2">
            <a:extLst>
              <a:ext uri="{FF2B5EF4-FFF2-40B4-BE49-F238E27FC236}">
                <a16:creationId xmlns:a16="http://schemas.microsoft.com/office/drawing/2014/main" id="{633B52AD-F9B9-F2EB-B1DB-A7972CDBE9D1}"/>
              </a:ext>
            </a:extLst>
          </p:cNvPr>
          <p:cNvSpPr>
            <a:spLocks noGrp="1"/>
          </p:cNvSpPr>
          <p:nvPr>
            <p:ph idx="1"/>
          </p:nvPr>
        </p:nvSpPr>
        <p:spPr>
          <a:xfrm>
            <a:off x="677333" y="1544363"/>
            <a:ext cx="8891209" cy="3880773"/>
          </a:xfrm>
        </p:spPr>
        <p:txBody>
          <a:bodyPr>
            <a:noAutofit/>
          </a:bodyPr>
          <a:lstStyle/>
          <a:p>
            <a:pPr marL="0" indent="0">
              <a:spcBef>
                <a:spcPts val="0"/>
              </a:spcBef>
              <a:spcAft>
                <a:spcPts val="1200"/>
              </a:spcAft>
              <a:buNone/>
              <a:defRPr/>
            </a:pPr>
            <a:r>
              <a:rPr lang="en-US" altLang="en-US" dirty="0">
                <a:solidFill>
                  <a:srgbClr val="000000"/>
                </a:solidFill>
              </a:rPr>
              <a:t>For assistance with completing the application, please contact:</a:t>
            </a:r>
            <a:endParaRPr lang="en-US" dirty="0"/>
          </a:p>
          <a:p>
            <a:pPr marL="0" indent="0">
              <a:spcBef>
                <a:spcPts val="0"/>
              </a:spcBef>
              <a:buNone/>
              <a:defRPr/>
            </a:pPr>
            <a:r>
              <a:rPr lang="en-US" altLang="en-US" dirty="0">
                <a:solidFill>
                  <a:srgbClr val="000000"/>
                </a:solidFill>
                <a:latin typeface="Arial"/>
                <a:cs typeface="Arial"/>
              </a:rPr>
              <a:t>Dan Sackheim, Education Programs Consultant</a:t>
            </a:r>
            <a:endParaRPr lang="en-US" altLang="en-US" dirty="0">
              <a:solidFill>
                <a:srgbClr val="000000"/>
              </a:solidFill>
            </a:endParaRPr>
          </a:p>
          <a:p>
            <a:pPr marL="0" indent="0">
              <a:spcBef>
                <a:spcPts val="0"/>
              </a:spcBef>
              <a:buNone/>
              <a:defRPr/>
            </a:pPr>
            <a:r>
              <a:rPr lang="en-US" altLang="en-US" dirty="0">
                <a:solidFill>
                  <a:srgbClr val="000000"/>
                </a:solidFill>
                <a:latin typeface="Arial"/>
                <a:cs typeface="Arial"/>
              </a:rPr>
              <a:t>Darice Barefield, Technical Assistant Analyst</a:t>
            </a:r>
          </a:p>
          <a:p>
            <a:pPr marL="0" indent="0">
              <a:spcBef>
                <a:spcPts val="0"/>
              </a:spcBef>
              <a:buNone/>
              <a:defRPr/>
            </a:pPr>
            <a:r>
              <a:rPr lang="en-US" altLang="en-US" dirty="0">
                <a:solidFill>
                  <a:srgbClr val="000000"/>
                </a:solidFill>
              </a:rPr>
              <a:t>California Department of Education</a:t>
            </a:r>
          </a:p>
          <a:p>
            <a:pPr marL="0" indent="0">
              <a:spcBef>
                <a:spcPts val="0"/>
              </a:spcBef>
              <a:buNone/>
              <a:defRPr/>
            </a:pPr>
            <a:r>
              <a:rPr lang="en-US" altLang="en-US" dirty="0"/>
              <a:t>Educational Options Office</a:t>
            </a:r>
          </a:p>
          <a:p>
            <a:pPr marL="0" indent="0">
              <a:spcBef>
                <a:spcPts val="0"/>
              </a:spcBef>
              <a:buNone/>
              <a:defRPr/>
            </a:pPr>
            <a:r>
              <a:rPr lang="en-US" altLang="en-US" dirty="0">
                <a:hlinkClick r:id="rId2"/>
              </a:rPr>
              <a:t>CommunityDayScl@cde.ca.gov</a:t>
            </a:r>
            <a:endParaRPr lang="en-US" altLang="en-US" dirty="0"/>
          </a:p>
          <a:p>
            <a:pPr marL="0" indent="0">
              <a:spcBef>
                <a:spcPts val="0"/>
              </a:spcBef>
              <a:spcAft>
                <a:spcPts val="2400"/>
              </a:spcAft>
              <a:buNone/>
              <a:defRPr/>
            </a:pPr>
            <a:r>
              <a:rPr lang="en-US" altLang="en-US" dirty="0"/>
              <a:t>916-323-2183</a:t>
            </a:r>
          </a:p>
          <a:p>
            <a:pPr marL="0" indent="0">
              <a:spcBef>
                <a:spcPts val="0"/>
              </a:spcBef>
              <a:buNone/>
              <a:defRPr/>
            </a:pPr>
            <a:r>
              <a:rPr lang="en-US" altLang="en-US" dirty="0"/>
              <a:t>Visit the CDE MCDS Recognition Program web page at</a:t>
            </a:r>
            <a:br>
              <a:rPr lang="en-US" altLang="en-US" dirty="0"/>
            </a:br>
            <a:r>
              <a:rPr lang="en-US" dirty="0">
                <a:hlinkClick r:id="rId3" tooltip="CDE MCDS Recognition Program web page"/>
              </a:rPr>
              <a:t>https://www.cde.ca.gov/ta/sr/mr/</a:t>
            </a:r>
            <a:r>
              <a:rPr lang="en-US" dirty="0"/>
              <a:t>.</a:t>
            </a:r>
            <a:endParaRPr lang="en-US" altLang="en-US" dirty="0"/>
          </a:p>
          <a:p>
            <a:pPr marL="0" indent="0">
              <a:buNone/>
            </a:pPr>
            <a:endParaRPr lang="en-US" dirty="0"/>
          </a:p>
        </p:txBody>
      </p:sp>
      <p:sp>
        <p:nvSpPr>
          <p:cNvPr id="4" name="Slide Number Placeholder 3">
            <a:extLst>
              <a:ext uri="{FF2B5EF4-FFF2-40B4-BE49-F238E27FC236}">
                <a16:creationId xmlns:a16="http://schemas.microsoft.com/office/drawing/2014/main" id="{DC6D7D0C-6123-A713-5E96-0D5210331EE2}"/>
              </a:ext>
            </a:extLst>
          </p:cNvPr>
          <p:cNvSpPr>
            <a:spLocks noGrp="1"/>
          </p:cNvSpPr>
          <p:nvPr>
            <p:ph type="sldNum" sz="quarter" idx="12"/>
          </p:nvPr>
        </p:nvSpPr>
        <p:spPr/>
        <p:txBody>
          <a:bodyPr/>
          <a:lstStyle/>
          <a:p>
            <a:fld id="{1A814AAE-762C-4AC7-BD8A-A2CC080682BD}" type="slidenum">
              <a:rPr lang="en-US" smtClean="0"/>
              <a:pPr/>
              <a:t>40</a:t>
            </a:fld>
            <a:endParaRPr lang="en-US" dirty="0"/>
          </a:p>
        </p:txBody>
      </p:sp>
    </p:spTree>
    <p:extLst>
      <p:ext uri="{BB962C8B-B14F-4D97-AF65-F5344CB8AC3E}">
        <p14:creationId xmlns:p14="http://schemas.microsoft.com/office/powerpoint/2010/main" val="1157805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0E5B-0B82-910B-2C88-0AC193D8D5A2}"/>
              </a:ext>
            </a:extLst>
          </p:cNvPr>
          <p:cNvSpPr>
            <a:spLocks noGrp="1"/>
          </p:cNvSpPr>
          <p:nvPr>
            <p:ph type="title"/>
          </p:nvPr>
        </p:nvSpPr>
        <p:spPr>
          <a:xfrm>
            <a:off x="677334" y="1828800"/>
            <a:ext cx="8596668" cy="1992084"/>
          </a:xfrm>
        </p:spPr>
        <p:txBody>
          <a:bodyPr>
            <a:normAutofit/>
          </a:bodyPr>
          <a:lstStyle/>
          <a:p>
            <a:pPr algn="ctr"/>
            <a:r>
              <a:rPr lang="en-US" sz="7200" dirty="0"/>
              <a:t>exFiles</a:t>
            </a:r>
          </a:p>
        </p:txBody>
      </p:sp>
      <p:sp>
        <p:nvSpPr>
          <p:cNvPr id="3" name="Slide Number Placeholder 2">
            <a:extLst>
              <a:ext uri="{FF2B5EF4-FFF2-40B4-BE49-F238E27FC236}">
                <a16:creationId xmlns:a16="http://schemas.microsoft.com/office/drawing/2014/main" id="{503A087C-58C5-79A5-5DAF-CEF6147A9136}"/>
              </a:ext>
            </a:extLst>
          </p:cNvPr>
          <p:cNvSpPr>
            <a:spLocks noGrp="1"/>
          </p:cNvSpPr>
          <p:nvPr>
            <p:ph type="sldNum" sz="quarter" idx="12"/>
          </p:nvPr>
        </p:nvSpPr>
        <p:spPr/>
        <p:txBody>
          <a:bodyPr/>
          <a:lstStyle/>
          <a:p>
            <a:fld id="{1A814AAE-762C-4AC7-BD8A-A2CC080682BD}" type="slidenum">
              <a:rPr lang="en-US" smtClean="0"/>
              <a:pPr/>
              <a:t>41</a:t>
            </a:fld>
            <a:endParaRPr lang="en-US" dirty="0"/>
          </a:p>
        </p:txBody>
      </p:sp>
    </p:spTree>
    <p:extLst>
      <p:ext uri="{BB962C8B-B14F-4D97-AF65-F5344CB8AC3E}">
        <p14:creationId xmlns:p14="http://schemas.microsoft.com/office/powerpoint/2010/main" val="37532286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C0E5B-0B82-910B-2C88-0AC193D8D5A2}"/>
              </a:ext>
            </a:extLst>
          </p:cNvPr>
          <p:cNvSpPr>
            <a:spLocks noGrp="1"/>
          </p:cNvSpPr>
          <p:nvPr>
            <p:ph type="title"/>
          </p:nvPr>
        </p:nvSpPr>
        <p:spPr>
          <a:xfrm>
            <a:off x="677334" y="1828800"/>
            <a:ext cx="8596668" cy="1992084"/>
          </a:xfrm>
        </p:spPr>
        <p:txBody>
          <a:bodyPr>
            <a:normAutofit/>
          </a:bodyPr>
          <a:lstStyle/>
          <a:p>
            <a:pPr algn="ctr"/>
            <a:r>
              <a:rPr lang="en-US" sz="7200" dirty="0"/>
              <a:t>Thank You</a:t>
            </a:r>
          </a:p>
        </p:txBody>
      </p:sp>
      <p:sp>
        <p:nvSpPr>
          <p:cNvPr id="3" name="Slide Number Placeholder 2">
            <a:extLst>
              <a:ext uri="{FF2B5EF4-FFF2-40B4-BE49-F238E27FC236}">
                <a16:creationId xmlns:a16="http://schemas.microsoft.com/office/drawing/2014/main" id="{503A087C-58C5-79A5-5DAF-CEF6147A9136}"/>
              </a:ext>
            </a:extLst>
          </p:cNvPr>
          <p:cNvSpPr>
            <a:spLocks noGrp="1"/>
          </p:cNvSpPr>
          <p:nvPr>
            <p:ph type="sldNum" sz="quarter" idx="12"/>
          </p:nvPr>
        </p:nvSpPr>
        <p:spPr/>
        <p:txBody>
          <a:bodyPr/>
          <a:lstStyle/>
          <a:p>
            <a:fld id="{1A814AAE-762C-4AC7-BD8A-A2CC080682BD}" type="slidenum">
              <a:rPr lang="en-US" smtClean="0"/>
              <a:pPr/>
              <a:t>42</a:t>
            </a:fld>
            <a:endParaRPr lang="en-US" dirty="0"/>
          </a:p>
        </p:txBody>
      </p:sp>
    </p:spTree>
    <p:extLst>
      <p:ext uri="{BB962C8B-B14F-4D97-AF65-F5344CB8AC3E}">
        <p14:creationId xmlns:p14="http://schemas.microsoft.com/office/powerpoint/2010/main" val="1835409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DCCD-E396-0344-B36E-DB905B37B882}"/>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AD177E88-AED2-9D3B-4408-640DDC72352A}"/>
              </a:ext>
            </a:extLst>
          </p:cNvPr>
          <p:cNvSpPr>
            <a:spLocks noGrp="1"/>
          </p:cNvSpPr>
          <p:nvPr>
            <p:ph idx="1"/>
          </p:nvPr>
        </p:nvSpPr>
        <p:spPr>
          <a:xfrm>
            <a:off x="677334" y="1544363"/>
            <a:ext cx="8596668" cy="4743794"/>
          </a:xfrm>
        </p:spPr>
        <p:txBody>
          <a:bodyPr>
            <a:noAutofit/>
          </a:bodyPr>
          <a:lstStyle/>
          <a:p>
            <a:pPr marL="0" indent="0">
              <a:buNone/>
            </a:pPr>
            <a:r>
              <a:rPr lang="en-US" dirty="0"/>
              <a:t>The MCDS Recognition Program:</a:t>
            </a:r>
          </a:p>
          <a:p>
            <a:r>
              <a:rPr lang="en-US" dirty="0"/>
              <a:t>Identifies and recognizes exemplary programs.</a:t>
            </a:r>
          </a:p>
          <a:p>
            <a:r>
              <a:rPr lang="en-US" dirty="0"/>
              <a:t>Creates a resource list of outstanding programs and practices for school visitations and other forms of peer mentoring.</a:t>
            </a:r>
          </a:p>
        </p:txBody>
      </p:sp>
      <p:sp>
        <p:nvSpPr>
          <p:cNvPr id="4" name="Slide Number Placeholder 3">
            <a:extLst>
              <a:ext uri="{FF2B5EF4-FFF2-40B4-BE49-F238E27FC236}">
                <a16:creationId xmlns:a16="http://schemas.microsoft.com/office/drawing/2014/main" id="{CB3AF9A7-1780-62A1-4809-6848EC28B3A2}"/>
              </a:ext>
            </a:extLst>
          </p:cNvPr>
          <p:cNvSpPr>
            <a:spLocks noGrp="1"/>
          </p:cNvSpPr>
          <p:nvPr>
            <p:ph type="sldNum" sz="quarter" idx="12"/>
          </p:nvPr>
        </p:nvSpPr>
        <p:spPr/>
        <p:txBody>
          <a:bodyPr/>
          <a:lstStyle/>
          <a:p>
            <a:fld id="{1A814AAE-762C-4AC7-BD8A-A2CC080682BD}" type="slidenum">
              <a:rPr lang="en-US" smtClean="0"/>
              <a:pPr/>
              <a:t>5</a:t>
            </a:fld>
            <a:endParaRPr lang="en-US" dirty="0"/>
          </a:p>
        </p:txBody>
      </p:sp>
    </p:spTree>
    <p:extLst>
      <p:ext uri="{BB962C8B-B14F-4D97-AF65-F5344CB8AC3E}">
        <p14:creationId xmlns:p14="http://schemas.microsoft.com/office/powerpoint/2010/main" val="413890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DCCD-E396-0344-B36E-DB905B37B882}"/>
              </a:ext>
            </a:extLst>
          </p:cNvPr>
          <p:cNvSpPr>
            <a:spLocks noGrp="1"/>
          </p:cNvSpPr>
          <p:nvPr>
            <p:ph type="title"/>
          </p:nvPr>
        </p:nvSpPr>
        <p:spPr>
          <a:xfrm>
            <a:off x="677334" y="493643"/>
            <a:ext cx="8596668" cy="1344644"/>
          </a:xfrm>
        </p:spPr>
        <p:txBody>
          <a:bodyPr>
            <a:noAutofit/>
          </a:bodyPr>
          <a:lstStyle/>
          <a:p>
            <a:r>
              <a:rPr lang="en-US" dirty="0"/>
              <a:t>The Role of Model Community Day School Educators</a:t>
            </a:r>
          </a:p>
        </p:txBody>
      </p:sp>
      <p:sp>
        <p:nvSpPr>
          <p:cNvPr id="3" name="Content Placeholder 2">
            <a:extLst>
              <a:ext uri="{FF2B5EF4-FFF2-40B4-BE49-F238E27FC236}">
                <a16:creationId xmlns:a16="http://schemas.microsoft.com/office/drawing/2014/main" id="{AD177E88-AED2-9D3B-4408-640DDC72352A}"/>
              </a:ext>
            </a:extLst>
          </p:cNvPr>
          <p:cNvSpPr>
            <a:spLocks noGrp="1"/>
          </p:cNvSpPr>
          <p:nvPr>
            <p:ph idx="1"/>
          </p:nvPr>
        </p:nvSpPr>
        <p:spPr>
          <a:xfrm>
            <a:off x="677334" y="1914487"/>
            <a:ext cx="9000066" cy="3880773"/>
          </a:xfrm>
        </p:spPr>
        <p:txBody>
          <a:bodyPr>
            <a:noAutofit/>
          </a:bodyPr>
          <a:lstStyle/>
          <a:p>
            <a:pPr marL="0" indent="0">
              <a:buNone/>
            </a:pPr>
            <a:r>
              <a:rPr lang="en-US" dirty="0"/>
              <a:t>The MCDS educators will meet as a group, facilitated by the CDE Education Programs Consultant (EPC) who oversees community day schools, to discuss how best to:</a:t>
            </a:r>
          </a:p>
          <a:p>
            <a:r>
              <a:rPr lang="en-US" dirty="0"/>
              <a:t>Bring forward their expertise and exemplary practices (and needs), through webinars, web pages, statewide or regional summits, etc.</a:t>
            </a:r>
          </a:p>
          <a:p>
            <a:r>
              <a:rPr lang="en-US" dirty="0"/>
              <a:t>The CDE EPC will document the participation of the MCDS educators in providing their knowledge to others.</a:t>
            </a:r>
          </a:p>
        </p:txBody>
      </p:sp>
      <p:sp>
        <p:nvSpPr>
          <p:cNvPr id="4" name="Slide Number Placeholder 3">
            <a:extLst>
              <a:ext uri="{FF2B5EF4-FFF2-40B4-BE49-F238E27FC236}">
                <a16:creationId xmlns:a16="http://schemas.microsoft.com/office/drawing/2014/main" id="{CB3AF9A7-1780-62A1-4809-6848EC28B3A2}"/>
              </a:ext>
            </a:extLst>
          </p:cNvPr>
          <p:cNvSpPr>
            <a:spLocks noGrp="1"/>
          </p:cNvSpPr>
          <p:nvPr>
            <p:ph type="sldNum" sz="quarter" idx="12"/>
          </p:nvPr>
        </p:nvSpPr>
        <p:spPr/>
        <p:txBody>
          <a:bodyPr/>
          <a:lstStyle/>
          <a:p>
            <a:fld id="{1A814AAE-762C-4AC7-BD8A-A2CC080682BD}" type="slidenum">
              <a:rPr lang="en-US" smtClean="0"/>
              <a:pPr/>
              <a:t>6</a:t>
            </a:fld>
            <a:endParaRPr lang="en-US" dirty="0"/>
          </a:p>
        </p:txBody>
      </p:sp>
    </p:spTree>
    <p:extLst>
      <p:ext uri="{BB962C8B-B14F-4D97-AF65-F5344CB8AC3E}">
        <p14:creationId xmlns:p14="http://schemas.microsoft.com/office/powerpoint/2010/main" val="966171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F8D3D-1849-7FE7-E681-67F7550415C5}"/>
              </a:ext>
            </a:extLst>
          </p:cNvPr>
          <p:cNvSpPr>
            <a:spLocks noGrp="1"/>
          </p:cNvSpPr>
          <p:nvPr>
            <p:ph type="title"/>
          </p:nvPr>
        </p:nvSpPr>
        <p:spPr/>
        <p:txBody>
          <a:bodyPr/>
          <a:lstStyle/>
          <a:p>
            <a:r>
              <a:rPr lang="en-US" dirty="0"/>
              <a:t>Public Information</a:t>
            </a:r>
          </a:p>
        </p:txBody>
      </p:sp>
      <p:sp>
        <p:nvSpPr>
          <p:cNvPr id="3" name="Content Placeholder 2">
            <a:extLst>
              <a:ext uri="{FF2B5EF4-FFF2-40B4-BE49-F238E27FC236}">
                <a16:creationId xmlns:a16="http://schemas.microsoft.com/office/drawing/2014/main" id="{ABA29AA8-72E5-FAF8-0EA6-3B3563573C0C}"/>
              </a:ext>
            </a:extLst>
          </p:cNvPr>
          <p:cNvSpPr>
            <a:spLocks noGrp="1"/>
          </p:cNvSpPr>
          <p:nvPr>
            <p:ph idx="1"/>
          </p:nvPr>
        </p:nvSpPr>
        <p:spPr/>
        <p:txBody>
          <a:bodyPr/>
          <a:lstStyle/>
          <a:p>
            <a:pPr marL="0" indent="0">
              <a:buNone/>
            </a:pPr>
            <a:r>
              <a:rPr lang="en-US" dirty="0"/>
              <a:t>Information about each MCDS may be published online by the CDE and/or CCEA Plus for those interested in mentorship or information. This will include:</a:t>
            </a:r>
          </a:p>
          <a:p>
            <a:r>
              <a:rPr lang="en-US" dirty="0"/>
              <a:t>School and principal contact information</a:t>
            </a:r>
          </a:p>
          <a:p>
            <a:r>
              <a:rPr lang="en-US" dirty="0"/>
              <a:t>Narrative Statements</a:t>
            </a:r>
          </a:p>
          <a:p>
            <a:r>
              <a:rPr lang="en-US" dirty="0"/>
              <a:t>Description of exemplary practices and program summary from the site visit report</a:t>
            </a:r>
          </a:p>
        </p:txBody>
      </p:sp>
      <p:sp>
        <p:nvSpPr>
          <p:cNvPr id="4" name="Slide Number Placeholder 3">
            <a:extLst>
              <a:ext uri="{FF2B5EF4-FFF2-40B4-BE49-F238E27FC236}">
                <a16:creationId xmlns:a16="http://schemas.microsoft.com/office/drawing/2014/main" id="{C71D5D8B-745F-991F-1481-9F8FF940029F}"/>
              </a:ext>
            </a:extLst>
          </p:cNvPr>
          <p:cNvSpPr>
            <a:spLocks noGrp="1"/>
          </p:cNvSpPr>
          <p:nvPr>
            <p:ph type="sldNum" sz="quarter" idx="12"/>
          </p:nvPr>
        </p:nvSpPr>
        <p:spPr/>
        <p:txBody>
          <a:bodyPr/>
          <a:lstStyle/>
          <a:p>
            <a:fld id="{1A814AAE-762C-4AC7-BD8A-A2CC080682BD}" type="slidenum">
              <a:rPr lang="en-US" smtClean="0"/>
              <a:pPr/>
              <a:t>7</a:t>
            </a:fld>
            <a:endParaRPr lang="en-US" dirty="0"/>
          </a:p>
        </p:txBody>
      </p:sp>
    </p:spTree>
    <p:extLst>
      <p:ext uri="{BB962C8B-B14F-4D97-AF65-F5344CB8AC3E}">
        <p14:creationId xmlns:p14="http://schemas.microsoft.com/office/powerpoint/2010/main" val="1074184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0FF63-5C46-6122-7E3C-47DAC59C9D90}"/>
              </a:ext>
            </a:extLst>
          </p:cNvPr>
          <p:cNvSpPr>
            <a:spLocks noGrp="1"/>
          </p:cNvSpPr>
          <p:nvPr>
            <p:ph type="title"/>
          </p:nvPr>
        </p:nvSpPr>
        <p:spPr>
          <a:xfrm>
            <a:off x="677334" y="493643"/>
            <a:ext cx="8596668" cy="692427"/>
          </a:xfrm>
        </p:spPr>
        <p:txBody>
          <a:bodyPr/>
          <a:lstStyle/>
          <a:p>
            <a:r>
              <a:rPr lang="en-US" dirty="0"/>
              <a:t>Timeline</a:t>
            </a:r>
          </a:p>
        </p:txBody>
      </p:sp>
      <p:graphicFrame>
        <p:nvGraphicFramePr>
          <p:cNvPr id="4" name="Table 4">
            <a:extLst>
              <a:ext uri="{FF2B5EF4-FFF2-40B4-BE49-F238E27FC236}">
                <a16:creationId xmlns:a16="http://schemas.microsoft.com/office/drawing/2014/main" id="{1E9CC8FD-CCA0-DC54-7D92-90ACEDAED981}"/>
              </a:ext>
            </a:extLst>
          </p:cNvPr>
          <p:cNvGraphicFramePr>
            <a:graphicFrameLocks noGrp="1"/>
          </p:cNvGraphicFramePr>
          <p:nvPr>
            <p:ph idx="1"/>
            <p:extLst>
              <p:ext uri="{D42A27DB-BD31-4B8C-83A1-F6EECF244321}">
                <p14:modId xmlns:p14="http://schemas.microsoft.com/office/powerpoint/2010/main" val="1756880105"/>
              </p:ext>
            </p:extLst>
          </p:nvPr>
        </p:nvGraphicFramePr>
        <p:xfrm>
          <a:off x="677334" y="1630966"/>
          <a:ext cx="10077752" cy="4480560"/>
        </p:xfrm>
        <a:graphic>
          <a:graphicData uri="http://schemas.openxmlformats.org/drawingml/2006/table">
            <a:tbl>
              <a:tblPr firstRow="1" bandRow="1">
                <a:tableStyleId>{5C22544A-7EE6-4342-B048-85BDC9FD1C3A}</a:tableStyleId>
              </a:tblPr>
              <a:tblGrid>
                <a:gridCol w="3510166">
                  <a:extLst>
                    <a:ext uri="{9D8B030D-6E8A-4147-A177-3AD203B41FA5}">
                      <a16:colId xmlns:a16="http://schemas.microsoft.com/office/drawing/2014/main" val="1959140088"/>
                    </a:ext>
                  </a:extLst>
                </a:gridCol>
                <a:gridCol w="6567586">
                  <a:extLst>
                    <a:ext uri="{9D8B030D-6E8A-4147-A177-3AD203B41FA5}">
                      <a16:colId xmlns:a16="http://schemas.microsoft.com/office/drawing/2014/main" val="1458567877"/>
                    </a:ext>
                  </a:extLst>
                </a:gridCol>
              </a:tblGrid>
              <a:tr h="370840">
                <a:tc>
                  <a:txBody>
                    <a:bodyPr/>
                    <a:lstStyle/>
                    <a:p>
                      <a:r>
                        <a:rPr lang="en-US" sz="2400" dirty="0">
                          <a:solidFill>
                            <a:schemeClr val="tx1"/>
                          </a:solidFill>
                          <a:latin typeface="Arial" panose="020B0604020202020204" pitchFamily="34" charset="0"/>
                          <a:cs typeface="Arial" panose="020B0604020202020204" pitchFamily="34" charset="0"/>
                        </a:rPr>
                        <a:t>Date</a:t>
                      </a:r>
                    </a:p>
                  </a:txBody>
                  <a:tcPr/>
                </a:tc>
                <a:tc>
                  <a:txBody>
                    <a:bodyPr/>
                    <a:lstStyle/>
                    <a:p>
                      <a:r>
                        <a:rPr lang="en-US" sz="2400" dirty="0">
                          <a:solidFill>
                            <a:schemeClr val="tx1"/>
                          </a:solidFill>
                          <a:latin typeface="Arial" panose="020B0604020202020204" pitchFamily="34" charset="0"/>
                          <a:cs typeface="Arial" panose="020B0604020202020204" pitchFamily="34" charset="0"/>
                        </a:rPr>
                        <a:t>Activity</a:t>
                      </a:r>
                    </a:p>
                  </a:txBody>
                  <a:tcPr/>
                </a:tc>
                <a:extLst>
                  <a:ext uri="{0D108BD9-81ED-4DB2-BD59-A6C34878D82A}">
                    <a16:rowId xmlns:a16="http://schemas.microsoft.com/office/drawing/2014/main" val="861349800"/>
                  </a:ext>
                </a:extLst>
              </a:tr>
              <a:tr h="370840">
                <a:tc>
                  <a:txBody>
                    <a:bodyPr/>
                    <a:lstStyle/>
                    <a:p>
                      <a:r>
                        <a:rPr lang="en-US" sz="2400" dirty="0">
                          <a:latin typeface="Arial" panose="020B0604020202020204" pitchFamily="34" charset="0"/>
                          <a:cs typeface="Arial" panose="020B0604020202020204" pitchFamily="34" charset="0"/>
                        </a:rPr>
                        <a:t>September 13, 2023</a:t>
                      </a:r>
                    </a:p>
                  </a:txBody>
                  <a:tcPr/>
                </a:tc>
                <a:tc>
                  <a:txBody>
                    <a:bodyPr/>
                    <a:lstStyle/>
                    <a:p>
                      <a:r>
                        <a:rPr lang="en-US" sz="2400" dirty="0">
                          <a:latin typeface="Arial" panose="020B0604020202020204" pitchFamily="34" charset="0"/>
                          <a:cs typeface="Arial" panose="020B0604020202020204" pitchFamily="34" charset="0"/>
                        </a:rPr>
                        <a:t>Applications available to the field</a:t>
                      </a:r>
                    </a:p>
                  </a:txBody>
                  <a:tcPr/>
                </a:tc>
                <a:extLst>
                  <a:ext uri="{0D108BD9-81ED-4DB2-BD59-A6C34878D82A}">
                    <a16:rowId xmlns:a16="http://schemas.microsoft.com/office/drawing/2014/main" val="1743488451"/>
                  </a:ext>
                </a:extLst>
              </a:tr>
              <a:tr h="370840">
                <a:tc>
                  <a:txBody>
                    <a:bodyPr/>
                    <a:lstStyle/>
                    <a:p>
                      <a:r>
                        <a:rPr lang="en-US" sz="2400" dirty="0">
                          <a:latin typeface="Arial" panose="020B0604020202020204" pitchFamily="34" charset="0"/>
                          <a:cs typeface="Arial" panose="020B0604020202020204" pitchFamily="34" charset="0"/>
                        </a:rPr>
                        <a:t>September 20, 2023</a:t>
                      </a:r>
                    </a:p>
                  </a:txBody>
                  <a:tcPr/>
                </a:tc>
                <a:tc>
                  <a:txBody>
                    <a:bodyPr/>
                    <a:lstStyle/>
                    <a:p>
                      <a:r>
                        <a:rPr lang="en-US" sz="2400" dirty="0">
                          <a:latin typeface="Arial" panose="020B0604020202020204" pitchFamily="34" charset="0"/>
                          <a:cs typeface="Arial" panose="020B0604020202020204" pitchFamily="34" charset="0"/>
                        </a:rPr>
                        <a:t>Application Webinar</a:t>
                      </a:r>
                    </a:p>
                  </a:txBody>
                  <a:tcPr/>
                </a:tc>
                <a:extLst>
                  <a:ext uri="{0D108BD9-81ED-4DB2-BD59-A6C34878D82A}">
                    <a16:rowId xmlns:a16="http://schemas.microsoft.com/office/drawing/2014/main" val="2137645444"/>
                  </a:ext>
                </a:extLst>
              </a:tr>
              <a:tr h="370840">
                <a:tc>
                  <a:txBody>
                    <a:bodyPr/>
                    <a:lstStyle/>
                    <a:p>
                      <a:r>
                        <a:rPr lang="en-US" sz="2400" dirty="0">
                          <a:latin typeface="Arial" panose="020B0604020202020204" pitchFamily="34" charset="0"/>
                          <a:cs typeface="Arial" panose="020B0604020202020204" pitchFamily="34" charset="0"/>
                        </a:rPr>
                        <a:t>October 13, 2023</a:t>
                      </a:r>
                    </a:p>
                  </a:txBody>
                  <a:tcPr/>
                </a:tc>
                <a:tc>
                  <a:txBody>
                    <a:bodyPr/>
                    <a:lstStyle/>
                    <a:p>
                      <a:r>
                        <a:rPr lang="en-US" sz="2400" dirty="0">
                          <a:latin typeface="Arial" panose="020B0604020202020204" pitchFamily="34" charset="0"/>
                          <a:cs typeface="Arial" panose="020B0604020202020204" pitchFamily="34" charset="0"/>
                        </a:rPr>
                        <a:t>Intent to Submit online form to be completed</a:t>
                      </a:r>
                    </a:p>
                  </a:txBody>
                  <a:tcPr/>
                </a:tc>
                <a:extLst>
                  <a:ext uri="{0D108BD9-81ED-4DB2-BD59-A6C34878D82A}">
                    <a16:rowId xmlns:a16="http://schemas.microsoft.com/office/drawing/2014/main" val="2979296590"/>
                  </a:ext>
                </a:extLst>
              </a:tr>
              <a:tr h="370840">
                <a:tc>
                  <a:txBody>
                    <a:bodyPr/>
                    <a:lstStyle/>
                    <a:p>
                      <a:r>
                        <a:rPr lang="en-US" sz="2400" dirty="0">
                          <a:latin typeface="Arial" panose="020B0604020202020204" pitchFamily="34" charset="0"/>
                          <a:cs typeface="Arial" panose="020B0604020202020204" pitchFamily="34" charset="0"/>
                        </a:rPr>
                        <a:t>October 20, 2023</a:t>
                      </a:r>
                    </a:p>
                  </a:txBody>
                  <a:tcPr/>
                </a:tc>
                <a:tc>
                  <a:txBody>
                    <a:bodyPr/>
                    <a:lstStyle/>
                    <a:p>
                      <a:r>
                        <a:rPr lang="en-US" sz="2400" dirty="0">
                          <a:latin typeface="Arial" panose="020B0604020202020204" pitchFamily="34" charset="0"/>
                          <a:cs typeface="Arial" panose="020B0604020202020204" pitchFamily="34" charset="0"/>
                        </a:rPr>
                        <a:t>Applications due</a:t>
                      </a:r>
                    </a:p>
                  </a:txBody>
                  <a:tcPr/>
                </a:tc>
                <a:extLst>
                  <a:ext uri="{0D108BD9-81ED-4DB2-BD59-A6C34878D82A}">
                    <a16:rowId xmlns:a16="http://schemas.microsoft.com/office/drawing/2014/main" val="3989869360"/>
                  </a:ext>
                </a:extLst>
              </a:tr>
              <a:tr h="370840">
                <a:tc>
                  <a:txBody>
                    <a:bodyPr/>
                    <a:lstStyle/>
                    <a:p>
                      <a:r>
                        <a:rPr lang="en-US" sz="2400" dirty="0">
                          <a:latin typeface="Arial" panose="020B0604020202020204" pitchFamily="34" charset="0"/>
                          <a:cs typeface="Arial" panose="020B0604020202020204" pitchFamily="34" charset="0"/>
                        </a:rPr>
                        <a:t>November 3, 2023</a:t>
                      </a:r>
                    </a:p>
                  </a:txBody>
                  <a:tcPr/>
                </a:tc>
                <a:tc>
                  <a:txBody>
                    <a:bodyPr/>
                    <a:lstStyle/>
                    <a:p>
                      <a:r>
                        <a:rPr lang="en-US" sz="2400" dirty="0">
                          <a:latin typeface="Arial" panose="020B0604020202020204" pitchFamily="34" charset="0"/>
                          <a:cs typeface="Arial" panose="020B0604020202020204" pitchFamily="34" charset="0"/>
                        </a:rPr>
                        <a:t>Applications reviewed and rated</a:t>
                      </a:r>
                    </a:p>
                  </a:txBody>
                  <a:tcPr/>
                </a:tc>
                <a:extLst>
                  <a:ext uri="{0D108BD9-81ED-4DB2-BD59-A6C34878D82A}">
                    <a16:rowId xmlns:a16="http://schemas.microsoft.com/office/drawing/2014/main" val="1793507669"/>
                  </a:ext>
                </a:extLst>
              </a:tr>
              <a:tr h="370840">
                <a:tc>
                  <a:txBody>
                    <a:bodyPr/>
                    <a:lstStyle/>
                    <a:p>
                      <a:r>
                        <a:rPr lang="en-US" sz="2400" dirty="0">
                          <a:latin typeface="Arial" panose="020B0604020202020204" pitchFamily="34" charset="0"/>
                          <a:cs typeface="Arial" panose="020B0604020202020204" pitchFamily="34" charset="0"/>
                        </a:rPr>
                        <a:t>November 13, 2023–December 15, 2023</a:t>
                      </a:r>
                    </a:p>
                  </a:txBody>
                  <a:tcPr/>
                </a:tc>
                <a:tc>
                  <a:txBody>
                    <a:bodyPr/>
                    <a:lstStyle/>
                    <a:p>
                      <a:r>
                        <a:rPr lang="en-US" sz="2400" dirty="0">
                          <a:latin typeface="Arial" panose="020B0604020202020204" pitchFamily="34" charset="0"/>
                          <a:cs typeface="Arial" panose="020B0604020202020204" pitchFamily="34" charset="0"/>
                        </a:rPr>
                        <a:t>Site Validation Visits</a:t>
                      </a:r>
                    </a:p>
                  </a:txBody>
                  <a:tcPr/>
                </a:tc>
                <a:extLst>
                  <a:ext uri="{0D108BD9-81ED-4DB2-BD59-A6C34878D82A}">
                    <a16:rowId xmlns:a16="http://schemas.microsoft.com/office/drawing/2014/main" val="95589002"/>
                  </a:ext>
                </a:extLst>
              </a:tr>
              <a:tr h="370840">
                <a:tc>
                  <a:txBody>
                    <a:bodyPr/>
                    <a:lstStyle/>
                    <a:p>
                      <a:r>
                        <a:rPr lang="en-US" sz="2400" dirty="0">
                          <a:latin typeface="Arial" panose="020B0604020202020204" pitchFamily="34" charset="0"/>
                          <a:cs typeface="Arial" panose="020B0604020202020204" pitchFamily="34" charset="0"/>
                        </a:rPr>
                        <a:t>February 7, 2024</a:t>
                      </a:r>
                    </a:p>
                  </a:txBody>
                  <a:tcPr/>
                </a:tc>
                <a:tc>
                  <a:txBody>
                    <a:bodyPr/>
                    <a:lstStyle/>
                    <a:p>
                      <a:r>
                        <a:rPr lang="en-US" sz="2400" dirty="0">
                          <a:latin typeface="Arial" panose="020B0604020202020204" pitchFamily="34" charset="0"/>
                          <a:cs typeface="Arial" panose="020B0604020202020204" pitchFamily="34" charset="0"/>
                        </a:rPr>
                        <a:t>Schools notified</a:t>
                      </a:r>
                    </a:p>
                  </a:txBody>
                  <a:tcPr/>
                </a:tc>
                <a:extLst>
                  <a:ext uri="{0D108BD9-81ED-4DB2-BD59-A6C34878D82A}">
                    <a16:rowId xmlns:a16="http://schemas.microsoft.com/office/drawing/2014/main" val="2238917646"/>
                  </a:ext>
                </a:extLst>
              </a:tr>
              <a:tr h="370840">
                <a:tc>
                  <a:txBody>
                    <a:bodyPr/>
                    <a:lstStyle/>
                    <a:p>
                      <a:r>
                        <a:rPr lang="en-US" sz="2400" dirty="0">
                          <a:latin typeface="Arial" panose="020B0604020202020204" pitchFamily="34" charset="0"/>
                          <a:cs typeface="Arial" panose="020B0604020202020204" pitchFamily="34" charset="0"/>
                        </a:rPr>
                        <a:t>April/May 2014</a:t>
                      </a:r>
                    </a:p>
                  </a:txBody>
                  <a:tcPr/>
                </a:tc>
                <a:tc>
                  <a:txBody>
                    <a:bodyPr/>
                    <a:lstStyle/>
                    <a:p>
                      <a:r>
                        <a:rPr lang="en-US" sz="2400" dirty="0">
                          <a:latin typeface="Arial" panose="020B0604020202020204" pitchFamily="34" charset="0"/>
                          <a:cs typeface="Arial" panose="020B0604020202020204" pitchFamily="34" charset="0"/>
                        </a:rPr>
                        <a:t>Awards ceremony</a:t>
                      </a:r>
                    </a:p>
                  </a:txBody>
                  <a:tcPr/>
                </a:tc>
                <a:extLst>
                  <a:ext uri="{0D108BD9-81ED-4DB2-BD59-A6C34878D82A}">
                    <a16:rowId xmlns:a16="http://schemas.microsoft.com/office/drawing/2014/main" val="3726384141"/>
                  </a:ext>
                </a:extLst>
              </a:tr>
            </a:tbl>
          </a:graphicData>
        </a:graphic>
      </p:graphicFrame>
      <p:sp>
        <p:nvSpPr>
          <p:cNvPr id="3" name="Slide Number Placeholder 2">
            <a:extLst>
              <a:ext uri="{FF2B5EF4-FFF2-40B4-BE49-F238E27FC236}">
                <a16:creationId xmlns:a16="http://schemas.microsoft.com/office/drawing/2014/main" id="{B52ADCFB-1873-B59E-0687-7FBE9C3DDDD6}"/>
              </a:ext>
            </a:extLst>
          </p:cNvPr>
          <p:cNvSpPr>
            <a:spLocks noGrp="1"/>
          </p:cNvSpPr>
          <p:nvPr>
            <p:ph type="sldNum" sz="quarter" idx="12"/>
          </p:nvPr>
        </p:nvSpPr>
        <p:spPr/>
        <p:txBody>
          <a:bodyPr/>
          <a:lstStyle/>
          <a:p>
            <a:fld id="{1A814AAE-762C-4AC7-BD8A-A2CC080682BD}" type="slidenum">
              <a:rPr lang="en-US" smtClean="0"/>
              <a:pPr/>
              <a:t>8</a:t>
            </a:fld>
            <a:endParaRPr lang="en-US" dirty="0"/>
          </a:p>
        </p:txBody>
      </p:sp>
    </p:spTree>
    <p:extLst>
      <p:ext uri="{BB962C8B-B14F-4D97-AF65-F5344CB8AC3E}">
        <p14:creationId xmlns:p14="http://schemas.microsoft.com/office/powerpoint/2010/main" val="1133476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3FD3F-9871-1A78-FDC3-0EF9D2CBFACD}"/>
              </a:ext>
            </a:extLst>
          </p:cNvPr>
          <p:cNvSpPr>
            <a:spLocks noGrp="1"/>
          </p:cNvSpPr>
          <p:nvPr>
            <p:ph type="title"/>
          </p:nvPr>
        </p:nvSpPr>
        <p:spPr/>
        <p:txBody>
          <a:bodyPr/>
          <a:lstStyle/>
          <a:p>
            <a:r>
              <a:rPr lang="en-US" dirty="0"/>
              <a:t>Intent to Submit</a:t>
            </a:r>
          </a:p>
        </p:txBody>
      </p:sp>
      <p:sp>
        <p:nvSpPr>
          <p:cNvPr id="3" name="Content Placeholder 2">
            <a:extLst>
              <a:ext uri="{FF2B5EF4-FFF2-40B4-BE49-F238E27FC236}">
                <a16:creationId xmlns:a16="http://schemas.microsoft.com/office/drawing/2014/main" id="{8A5583CB-C718-EDAC-CBBD-B3A7A6303D87}"/>
              </a:ext>
            </a:extLst>
          </p:cNvPr>
          <p:cNvSpPr>
            <a:spLocks noGrp="1"/>
          </p:cNvSpPr>
          <p:nvPr>
            <p:ph idx="1"/>
          </p:nvPr>
        </p:nvSpPr>
        <p:spPr/>
        <p:txBody>
          <a:bodyPr>
            <a:normAutofit lnSpcReduction="10000"/>
          </a:bodyPr>
          <a:lstStyle/>
          <a:p>
            <a:r>
              <a:rPr lang="en-US" dirty="0"/>
              <a:t>Applicants are required to submit an electronic Intent to Submit to the CDE by October 13, 2023.</a:t>
            </a:r>
          </a:p>
          <a:p>
            <a:r>
              <a:rPr lang="en-US" dirty="0"/>
              <a:t>The link for the Intent to Submit survey is </a:t>
            </a:r>
            <a:r>
              <a:rPr lang="en-US" dirty="0">
                <a:hlinkClick r:id="rId2" tooltip="Intent to Submit for the 2023-24 MCDS Recognition Program"/>
              </a:rPr>
              <a:t>https://surveys3.cde.ca.gov/go/mcds-intent-2023-24.asp</a:t>
            </a:r>
            <a:r>
              <a:rPr lang="en-US" dirty="0"/>
              <a:t>. </a:t>
            </a:r>
          </a:p>
          <a:p>
            <a:r>
              <a:rPr lang="en-US" dirty="0"/>
              <a:t>An automated email will be sent to confirm receipt of the online form. If a confirmation email is not received within 72 hours, please contact the Educational Options Office by email at </a:t>
            </a:r>
            <a:r>
              <a:rPr lang="en-US" dirty="0">
                <a:hlinkClick r:id="rId3"/>
              </a:rPr>
              <a:t>CommunityDayScl@cde.ca.gov</a:t>
            </a:r>
            <a:r>
              <a:rPr lang="en-US" dirty="0"/>
              <a:t>. </a:t>
            </a:r>
          </a:p>
          <a:p>
            <a:r>
              <a:rPr lang="en-US" dirty="0"/>
              <a:t>Please be sure to print a copy of the completed Intent to Submit.</a:t>
            </a:r>
          </a:p>
        </p:txBody>
      </p:sp>
      <p:sp>
        <p:nvSpPr>
          <p:cNvPr id="4" name="Slide Number Placeholder 3">
            <a:extLst>
              <a:ext uri="{FF2B5EF4-FFF2-40B4-BE49-F238E27FC236}">
                <a16:creationId xmlns:a16="http://schemas.microsoft.com/office/drawing/2014/main" id="{F5568D69-9170-3B26-327A-6F14B239B3FF}"/>
              </a:ext>
            </a:extLst>
          </p:cNvPr>
          <p:cNvSpPr>
            <a:spLocks noGrp="1"/>
          </p:cNvSpPr>
          <p:nvPr>
            <p:ph type="sldNum" sz="quarter" idx="12"/>
          </p:nvPr>
        </p:nvSpPr>
        <p:spPr/>
        <p:txBody>
          <a:bodyPr/>
          <a:lstStyle/>
          <a:p>
            <a:fld id="{1A814AAE-762C-4AC7-BD8A-A2CC080682BD}" type="slidenum">
              <a:rPr lang="en-US" smtClean="0"/>
              <a:pPr/>
              <a:t>9</a:t>
            </a:fld>
            <a:endParaRPr lang="en-US" dirty="0"/>
          </a:p>
        </p:txBody>
      </p:sp>
    </p:spTree>
    <p:extLst>
      <p:ext uri="{BB962C8B-B14F-4D97-AF65-F5344CB8AC3E}">
        <p14:creationId xmlns:p14="http://schemas.microsoft.com/office/powerpoint/2010/main" val="39212538"/>
      </p:ext>
    </p:extLst>
  </p:cSld>
  <p:clrMapOvr>
    <a:masterClrMapping/>
  </p:clrMapOvr>
</p:sld>
</file>

<file path=ppt/theme/theme1.xml><?xml version="1.0" encoding="utf-8"?>
<a:theme xmlns:a="http://schemas.openxmlformats.org/drawingml/2006/main" name="Facet">
  <a:themeElements>
    <a:clrScheme name="Custom 9">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073BBD"/>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B3957D346B6B64F8E394684B7C674A7" ma:contentTypeVersion="7" ma:contentTypeDescription="Create a new document." ma:contentTypeScope="" ma:versionID="52349cabdbb3f3dd46000435ae12946e">
  <xsd:schema xmlns:xsd="http://www.w3.org/2001/XMLSchema" xmlns:xs="http://www.w3.org/2001/XMLSchema" xmlns:p="http://schemas.microsoft.com/office/2006/metadata/properties" xmlns:ns2="bb2b56df-4224-44cf-9451-e13df895aafb" xmlns:ns3="1562614c-9197-4af1-b606-246e9c848311" targetNamespace="http://schemas.microsoft.com/office/2006/metadata/properties" ma:root="true" ma:fieldsID="2bb76b4e254d7a51c899c7bc5b7df7a8" ns2:_="" ns3:_="">
    <xsd:import namespace="bb2b56df-4224-44cf-9451-e13df895aafb"/>
    <xsd:import namespace="1562614c-9197-4af1-b606-246e9c84831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b56df-4224-44cf-9451-e13df895aa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62614c-9197-4af1-b606-246e9c84831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4BAE60-ADCF-4DF2-87FD-C81C0BDF4F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2b56df-4224-44cf-9451-e13df895aafb"/>
    <ds:schemaRef ds:uri="1562614c-9197-4af1-b606-246e9c8483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7ABB58-3A74-439A-9172-1F9C226BA81E}">
  <ds:schemaRefs>
    <ds:schemaRef ds:uri="http://schemas.openxmlformats.org/package/2006/metadata/core-properties"/>
    <ds:schemaRef ds:uri="http://purl.org/dc/dcmitype/"/>
    <ds:schemaRef ds:uri="http://schemas.microsoft.com/office/infopath/2007/PartnerControls"/>
    <ds:schemaRef ds:uri="1562614c-9197-4af1-b606-246e9c848311"/>
    <ds:schemaRef ds:uri="http://purl.org/dc/elements/1.1/"/>
    <ds:schemaRef ds:uri="http://schemas.microsoft.com/office/2006/metadata/properties"/>
    <ds:schemaRef ds:uri="bb2b56df-4224-44cf-9451-e13df895aafb"/>
    <ds:schemaRef ds:uri="http://schemas.microsoft.com/office/2006/documentManagement/types"/>
    <ds:schemaRef ds:uri="http://purl.org/dc/terms/"/>
    <ds:schemaRef ds:uri="http://www.w3.org/XML/1998/namespace"/>
  </ds:schemaRefs>
</ds:datastoreItem>
</file>

<file path=customXml/itemProps3.xml><?xml version="1.0" encoding="utf-8"?>
<ds:datastoreItem xmlns:ds="http://schemas.openxmlformats.org/officeDocument/2006/customXml" ds:itemID="{B3CA22BF-5ADC-4727-9F1C-37644E3C08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2941</Words>
  <Application>Microsoft Office PowerPoint</Application>
  <PresentationFormat>Widescreen</PresentationFormat>
  <Paragraphs>248</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Courier New</vt:lpstr>
      <vt:lpstr>Trebuchet MS</vt:lpstr>
      <vt:lpstr>Wingdings 3</vt:lpstr>
      <vt:lpstr>Facet</vt:lpstr>
      <vt:lpstr>Model Community Day School Recognition Program</vt:lpstr>
      <vt:lpstr>Overview of the 2023–24 Model Community Day School Application</vt:lpstr>
      <vt:lpstr>Overview</vt:lpstr>
      <vt:lpstr>Background</vt:lpstr>
      <vt:lpstr>Purpose</vt:lpstr>
      <vt:lpstr>The Role of Model Community Day School Educators</vt:lpstr>
      <vt:lpstr>Public Information</vt:lpstr>
      <vt:lpstr>Timeline</vt:lpstr>
      <vt:lpstr>Intent to Submit</vt:lpstr>
      <vt:lpstr>Overall Content of the Application</vt:lpstr>
      <vt:lpstr>Narrative Statements</vt:lpstr>
      <vt:lpstr>How to Prepare the Narrative Statements</vt:lpstr>
      <vt:lpstr>Narrative Statement 1: School Profile</vt:lpstr>
      <vt:lpstr>Narrative Statement 2:  School Management (Slide 1 of 2)</vt:lpstr>
      <vt:lpstr>Narrative Statement 2:  School Management (Slide 2 of 2)</vt:lpstr>
      <vt:lpstr>Narrative Statement 3: Educating “This Whole Child” (Instruction) (Slide 1 of 2) </vt:lpstr>
      <vt:lpstr>Narrative Statement 3: Educating “This Whole Child” (Instruction) (Slide 2 of 2) </vt:lpstr>
      <vt:lpstr>Narrative Statement 4: Educating “This Whole Child” (Social, Emotional and Mental Health and Development) (Slide 1 of 4)  </vt:lpstr>
      <vt:lpstr>Narrative Statement 4: Educating “This Whole Child” (Social, Emotional and Mental Health and Development) (Slide 2 of 4)  </vt:lpstr>
      <vt:lpstr>Narrative Statement 4: Educating “This Whole Child” (Social, Emotional and Mental Health and Development) (Slide 3 of 4)  </vt:lpstr>
      <vt:lpstr>Narrative Statement 4: Educating “This Whole Child” (Social, Emotional and Mental Health and Development) (Slide 4 of 4)  </vt:lpstr>
      <vt:lpstr>Narrative Statement 4: Educating “This Whole Child” (Social, Emotional and Mental Health and Development) Reference1  </vt:lpstr>
      <vt:lpstr>Narrative Statement 5: School Evaluation Effectiveness (Slide 1 of 2)</vt:lpstr>
      <vt:lpstr>Narrative Statement 5: School Evaluation Effectiveness (Slide 2 of 2)</vt:lpstr>
      <vt:lpstr>Attachments (PDF Forms)</vt:lpstr>
      <vt:lpstr>Attachment A: Application Cover Sheet</vt:lpstr>
      <vt:lpstr>Attachment B: School Information Sheet</vt:lpstr>
      <vt:lpstr>Attachment C: Certification Form</vt:lpstr>
      <vt:lpstr>Attachment D: Glossary</vt:lpstr>
      <vt:lpstr>Assembling the Application</vt:lpstr>
      <vt:lpstr>Submitting the Application</vt:lpstr>
      <vt:lpstr>Evaluation Process (Slide 1 of 4)</vt:lpstr>
      <vt:lpstr>Evaluation Process (Slide 2 of 4) </vt:lpstr>
      <vt:lpstr>Evaluation Process (Slide 3 of 4)</vt:lpstr>
      <vt:lpstr>Evaluation Process (Slide 4 of 4)</vt:lpstr>
      <vt:lpstr>Reasons for Disqualification from the Screening Process</vt:lpstr>
      <vt:lpstr>Designation Period</vt:lpstr>
      <vt:lpstr>Webinar Materials</vt:lpstr>
      <vt:lpstr>Questions</vt:lpstr>
      <vt:lpstr>Contact Information</vt:lpstr>
      <vt:lpstr>exFiles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Pres-23: Model Community Day School Recognition Program Webinar (CA Dept of Education)</dc:title>
  <dc:subject>This PowerPoint was shared during the 2023-24 Model Community Day School Application Webinar held on September 20, 2023.</dc:subject>
  <dc:creator/>
  <cp:lastModifiedBy/>
  <cp:revision>1</cp:revision>
  <dcterms:created xsi:type="dcterms:W3CDTF">2023-08-29T16:08:42Z</dcterms:created>
  <dcterms:modified xsi:type="dcterms:W3CDTF">2023-10-02T19:01:07Z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0x010100DB3957D346B6B64F8E394684B7C674A7</vt:lpwstr>
  </property>
</Properties>
</file>