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34"/>
  </p:notesMasterIdLst>
  <p:handoutMasterIdLst>
    <p:handoutMasterId r:id="rId35"/>
  </p:handoutMasterIdLst>
  <p:sldIdLst>
    <p:sldId id="256" r:id="rId5"/>
    <p:sldId id="259" r:id="rId6"/>
    <p:sldId id="281" r:id="rId7"/>
    <p:sldId id="288" r:id="rId8"/>
    <p:sldId id="283" r:id="rId9"/>
    <p:sldId id="260" r:id="rId10"/>
    <p:sldId id="282" r:id="rId11"/>
    <p:sldId id="261" r:id="rId12"/>
    <p:sldId id="280" r:id="rId13"/>
    <p:sldId id="267" r:id="rId14"/>
    <p:sldId id="271" r:id="rId15"/>
    <p:sldId id="618" r:id="rId16"/>
    <p:sldId id="279" r:id="rId17"/>
    <p:sldId id="616" r:id="rId18"/>
    <p:sldId id="262" r:id="rId19"/>
    <p:sldId id="305" r:id="rId20"/>
    <p:sldId id="307" r:id="rId21"/>
    <p:sldId id="306" r:id="rId22"/>
    <p:sldId id="272" r:id="rId23"/>
    <p:sldId id="615" r:id="rId24"/>
    <p:sldId id="308" r:id="rId25"/>
    <p:sldId id="617" r:id="rId26"/>
    <p:sldId id="264" r:id="rId27"/>
    <p:sldId id="265" r:id="rId28"/>
    <p:sldId id="296" r:id="rId29"/>
    <p:sldId id="303" r:id="rId30"/>
    <p:sldId id="304" r:id="rId31"/>
    <p:sldId id="311" r:id="rId32"/>
    <p:sldId id="284" r:id="rId33"/>
  </p:sldIdLst>
  <p:sldSz cx="12192000" cy="6858000"/>
  <p:notesSz cx="7010400" cy="92964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240" userDrawn="1">
          <p15:clr>
            <a:srgbClr val="A4A3A4"/>
          </p15:clr>
        </p15:guide>
        <p15:guide id="3" orient="horz" pos="7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3BFC4B-8A20-BCD9-6089-CEFF3DA18645}" name="Anel Bravo" initials="AB" userId="S::abravo@cde.ca.gov::6c062c99-01f7-4153-a15c-ba144455e517" providerId="AD"/>
  <p188:author id="{310D4756-4CBA-D43A-4F66-83706E180A24}" name="Terry DeBoer" initials="TD" userId="S::tdeboer@cde.ca.gov::a6adbfeb-5330-4ef6-bdb6-e022000ce2c3" providerId="AD"/>
  <p188:author id="{59066560-99F2-7646-501C-7FC79EEEA741}" name="Kasia Faughn" initials="KF" userId="S::kfaughn@scoe.net::8ebb4ea5-3677-43c3-8bc0-90c1af26dc80" providerId="AD"/>
  <p188:author id="{2D5E927D-AF8F-2480-23F9-A724161EC0A7}" name="Manuel Huezo" initials="MH" userId="S::mhuezo@cde.ca.gov::7ac9c93b-9a69-4f94-a20b-a814aa7bbff8" providerId="AD"/>
  <p188:author id="{326F1E80-F076-0D20-B7D8-10F94B7BAE69}" name="Melissa Stockbridge" initials="MS" userId="S::mstockbridge@scoe.net::257833ce-694c-4fff-8f09-99d2c0a7a03d" providerId="AD"/>
  <p188:author id="{06425399-F13C-0F66-E416-5BC4E88A51DF}" name="Traci Albee" initials="TA" userId="S::talbee@cde.ca.gov::2aecde90-49f1-419b-a4db-f86507d1c32a" providerId="AD"/>
  <p188:author id="{464AAF99-CC5B-D102-C42D-A6C3BD40F6B4}" name="Deborah Baumgartner" initials="DB" userId="S::dbaumgartner@cde.ca.gov::6172b106-4e09-4e85-b12e-da6b9e64eebc" providerId="AD"/>
  <p188:author id="{2F1D4DCC-B439-39BA-8709-0B1DA47AF05B}" name="Carla Najera-Kunsemiller" initials="CN" userId="S::cnajerakunsemiller@cde.ca.gov::c7b77773-ba28-4e40-b9f1-cd897667b3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Perry" initials="RP" lastIdx="1" clrIdx="0">
    <p:extLst>
      <p:ext uri="{19B8F6BF-5375-455C-9EA6-DF929625EA0E}">
        <p15:presenceInfo xmlns:p15="http://schemas.microsoft.com/office/powerpoint/2012/main" userId="Rachel Perry" providerId="None"/>
      </p:ext>
    </p:extLst>
  </p:cmAuthor>
  <p:cmAuthor id="2" name="Kasia Faughn" initials="KF" lastIdx="20" clrIdx="1">
    <p:extLst>
      <p:ext uri="{19B8F6BF-5375-455C-9EA6-DF929625EA0E}">
        <p15:presenceInfo xmlns:p15="http://schemas.microsoft.com/office/powerpoint/2012/main" userId="S-1-5-21-796845957-287218729-725345543-24084" providerId="AD"/>
      </p:ext>
    </p:extLst>
  </p:cmAuthor>
  <p:cmAuthor id="3" name="Rachel Perry" initials="RP [2]" lastIdx="14" clrIdx="2">
    <p:extLst>
      <p:ext uri="{19B8F6BF-5375-455C-9EA6-DF929625EA0E}">
        <p15:presenceInfo xmlns:p15="http://schemas.microsoft.com/office/powerpoint/2012/main" userId="S-1-5-21-796845957-287218729-725345543-14588" providerId="AD"/>
      </p:ext>
    </p:extLst>
  </p:cmAuthor>
  <p:cmAuthor id="4" name="Deborah Baumgartner" initials="DB" lastIdx="22" clrIdx="3">
    <p:extLst>
      <p:ext uri="{19B8F6BF-5375-455C-9EA6-DF929625EA0E}">
        <p15:presenceInfo xmlns:p15="http://schemas.microsoft.com/office/powerpoint/2012/main" userId="S-1-5-21-2608872058-1432505909-2668327341-16103" providerId="AD"/>
      </p:ext>
    </p:extLst>
  </p:cmAuthor>
  <p:cmAuthor id="5" name="Nikki Antonovich" initials="NA" lastIdx="3" clrIdx="4">
    <p:extLst>
      <p:ext uri="{19B8F6BF-5375-455C-9EA6-DF929625EA0E}">
        <p15:presenceInfo xmlns:p15="http://schemas.microsoft.com/office/powerpoint/2012/main" userId="S-1-5-21-796845957-287218729-725345543-24019" providerId="AD"/>
      </p:ext>
    </p:extLst>
  </p:cmAuthor>
  <p:cmAuthor id="6" name="Carla Najera-Kunsemiller" initials="CN" lastIdx="10" clrIdx="5">
    <p:extLst>
      <p:ext uri="{19B8F6BF-5375-455C-9EA6-DF929625EA0E}">
        <p15:presenceInfo xmlns:p15="http://schemas.microsoft.com/office/powerpoint/2012/main" userId="S-1-5-21-2608872058-1432505909-2668327341-21683" providerId="AD"/>
      </p:ext>
    </p:extLst>
  </p:cmAuthor>
  <p:cmAuthor id="7" name="Traci Albee" initials="TA" lastIdx="3" clrIdx="6">
    <p:extLst>
      <p:ext uri="{19B8F6BF-5375-455C-9EA6-DF929625EA0E}">
        <p15:presenceInfo xmlns:p15="http://schemas.microsoft.com/office/powerpoint/2012/main" userId="S-1-5-21-2608872058-1432505909-2668327341-24340" providerId="AD"/>
      </p:ext>
    </p:extLst>
  </p:cmAuthor>
  <p:cmAuthor id="8" name="Kasia Faughn" initials="KF [2]" lastIdx="22" clrIdx="7">
    <p:extLst>
      <p:ext uri="{19B8F6BF-5375-455C-9EA6-DF929625EA0E}">
        <p15:presenceInfo xmlns:p15="http://schemas.microsoft.com/office/powerpoint/2012/main" userId="S::kfaughn@scoe.net::8ebb4ea5-3677-43c3-8bc0-90c1af26dc80" providerId="AD"/>
      </p:ext>
    </p:extLst>
  </p:cmAuthor>
  <p:cmAuthor id="9" name="Nikki Antonovich" initials="NA [2]" lastIdx="3" clrIdx="8">
    <p:extLst>
      <p:ext uri="{19B8F6BF-5375-455C-9EA6-DF929625EA0E}">
        <p15:presenceInfo xmlns:p15="http://schemas.microsoft.com/office/powerpoint/2012/main" userId="S::nantonovich@scoe.net::17a44bd0-4686-414b-8302-a03e6e9b2672" providerId="AD"/>
      </p:ext>
    </p:extLst>
  </p:cmAuthor>
  <p:cmAuthor id="10" name="Carla Najera-Kunsemiller" initials="CN [2]" lastIdx="7" clrIdx="9">
    <p:extLst>
      <p:ext uri="{19B8F6BF-5375-455C-9EA6-DF929625EA0E}">
        <p15:presenceInfo xmlns:p15="http://schemas.microsoft.com/office/powerpoint/2012/main" userId="S::cnajerakunsemiller@cde.ca.gov::c7b77773-ba28-4e40-b9f1-cd897667b3f9" providerId="AD"/>
      </p:ext>
    </p:extLst>
  </p:cmAuthor>
  <p:cmAuthor id="11" name="Traci Albee" initials="TA [2]" lastIdx="2" clrIdx="10">
    <p:extLst>
      <p:ext uri="{19B8F6BF-5375-455C-9EA6-DF929625EA0E}">
        <p15:presenceInfo xmlns:p15="http://schemas.microsoft.com/office/powerpoint/2012/main" userId="Traci Albee" providerId="None"/>
      </p:ext>
    </p:extLst>
  </p:cmAuthor>
  <p:cmAuthor id="12" name="Traci Albee" initials="TA [3]" lastIdx="1" clrIdx="11">
    <p:extLst>
      <p:ext uri="{19B8F6BF-5375-455C-9EA6-DF929625EA0E}">
        <p15:presenceInfo xmlns:p15="http://schemas.microsoft.com/office/powerpoint/2012/main" userId="S::talbee@cde.ca.gov::2aecde90-49f1-419b-a4db-f86507d1c32a" providerId="AD"/>
      </p:ext>
    </p:extLst>
  </p:cmAuthor>
  <p:cmAuthor id="13" name="Ray Unterbrink" initials="RU" lastIdx="3" clrIdx="12">
    <p:extLst>
      <p:ext uri="{19B8F6BF-5375-455C-9EA6-DF929625EA0E}">
        <p15:presenceInfo xmlns:p15="http://schemas.microsoft.com/office/powerpoint/2012/main" userId="S::runterbrink@scoe.net::4a95b55d-ec6a-41ba-a2f9-9a79143a90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376F"/>
    <a:srgbClr val="144182"/>
    <a:srgbClr val="10273F"/>
    <a:srgbClr val="174C99"/>
    <a:srgbClr val="FFFFFF"/>
    <a:srgbClr val="3D6AA1"/>
    <a:srgbClr val="E9EFF7"/>
    <a:srgbClr val="71A640"/>
    <a:srgbClr val="F8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DE95C-9E07-DB5E-41DC-68A1C6DECD38}" v="2" dt="2022-06-29T21:22:57.367"/>
    <p1510:client id="{30E97474-B323-36D0-8E49-4AFC93A7AD08}" v="3" dt="2022-06-23T18:12:14.725"/>
    <p1510:client id="{563421D9-3763-3A7F-9E3C-329051BF77B9}" v="2" dt="2022-06-24T16:24:10.292"/>
    <p1510:client id="{5B7CC849-FC8C-958C-5CF9-333BFEB5BEDE}" v="2" dt="2022-06-29T21:29:18.946"/>
    <p1510:client id="{8289278C-52BA-7646-2A3D-951CD1F8ECB8}" v="4" dt="2022-06-23T18:35:11.920"/>
    <p1510:client id="{B81054CC-06D5-0BCF-25F6-6D03DC9D2EB7}" v="3" dt="2022-06-29T21:50:54.493"/>
    <p1510:client id="{D02AF1AC-55EA-4E64-863E-746E6E840026}" v="1" dt="2022-06-24T14:33:15.135"/>
    <p1510:client id="{D0B07BE3-B170-DE6F-307E-8794791DBC04}" v="10" dt="2022-06-22T22:45:56.813"/>
    <p1510:client id="{F01C84CA-C606-0521-FBE6-C687A39A738D}" v="5" dt="2022-06-21T22:54:22.95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80" autoAdjust="0"/>
  </p:normalViewPr>
  <p:slideViewPr>
    <p:cSldViewPr snapToGrid="0">
      <p:cViewPr varScale="1">
        <p:scale>
          <a:sx n="79" d="100"/>
          <a:sy n="79" d="100"/>
        </p:scale>
        <p:origin x="954" y="96"/>
      </p:cViewPr>
      <p:guideLst>
        <p:guide orient="horz" pos="4032"/>
        <p:guide pos="240"/>
        <p:guide orient="horz" pos="72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6/30/2022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6/30/2022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a:p>
        </p:txBody>
      </p:sp>
    </p:spTree>
    <p:extLst>
      <p:ext uri="{BB962C8B-B14F-4D97-AF65-F5344CB8AC3E}">
        <p14:creationId xmlns:p14="http://schemas.microsoft.com/office/powerpoint/2010/main" val="428538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t>You may be wondering why</a:t>
            </a:r>
            <a:r>
              <a:rPr lang="en-US" baseline="0"/>
              <a:t> students need to take the ELPAC, other than the fact that it is a </a:t>
            </a:r>
            <a:r>
              <a:rPr lang="en-US">
                <a:solidFill>
                  <a:srgbClr val="FF0000"/>
                </a:solidFill>
              </a:rPr>
              <a:t>state and federal </a:t>
            </a:r>
            <a:r>
              <a:rPr lang="en-US"/>
              <a:t>legal </a:t>
            </a:r>
            <a:r>
              <a:rPr lang="en-US" baseline="0"/>
              <a:t>requirement.</a:t>
            </a:r>
            <a:r>
              <a:rPr lang="en-US"/>
              <a:t> </a:t>
            </a:r>
            <a:endParaRPr lang="en-US"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The results of the Initial ELPAC are used to determine if your child needs support in learning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The Summative ELPAC is the test which will help the teachers gain a better understanding of what type and how much support students need so they can learn in English and be successful in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Additionally,  and more importantly, it is this annual measure that tells us how much progress students are making in learning English and whether or not they are eligible for reclassification. </a:t>
            </a:r>
            <a:endParaRPr lang="en-US"/>
          </a:p>
          <a:p>
            <a:pPr marL="171450" indent="-171450">
              <a:buFont typeface="Arial" panose="020B0604020202020204" pitchFamily="34" charset="0"/>
              <a:buChar char="•"/>
            </a:pPr>
            <a:endParaRPr lang="en-US" baseline="0"/>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a:p>
        </p:txBody>
      </p:sp>
    </p:spTree>
    <p:extLst>
      <p:ext uri="{BB962C8B-B14F-4D97-AF65-F5344CB8AC3E}">
        <p14:creationId xmlns:p14="http://schemas.microsoft.com/office/powerpoint/2010/main" val="285816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aseline="0"/>
              <a:t>The Initial ELPAC can be given year-round because it</a:t>
            </a:r>
            <a:r>
              <a:rPr lang="en-US"/>
              <a:t> </a:t>
            </a:r>
            <a:r>
              <a:rPr lang="en-US">
                <a:solidFill>
                  <a:srgbClr val="FF0000"/>
                </a:solidFill>
              </a:rPr>
              <a:t>must</a:t>
            </a:r>
            <a:r>
              <a:rPr lang="en-US"/>
              <a:t> </a:t>
            </a:r>
            <a:r>
              <a:rPr lang="en-US" baseline="0"/>
              <a:t>be given to new students within 30 days of enrollment.</a:t>
            </a:r>
            <a:r>
              <a:rPr lang="en-US"/>
              <a:t> </a:t>
            </a:r>
            <a:endParaRPr lang="en-US" baseline="0"/>
          </a:p>
          <a:p>
            <a:pPr marL="171450" indent="-171450">
              <a:buFont typeface="Arial" panose="020B0604020202020204" pitchFamily="34" charset="0"/>
              <a:buChar char="•"/>
            </a:pPr>
            <a:r>
              <a:rPr lang="en-US"/>
              <a:t>The Summative</a:t>
            </a:r>
            <a:r>
              <a:rPr lang="en-US" baseline="0"/>
              <a:t> ELPAC is </a:t>
            </a:r>
            <a:r>
              <a:rPr lang="en-US"/>
              <a:t>given each spring between February 1 and May 31.</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a:p>
        </p:txBody>
      </p:sp>
    </p:spTree>
    <p:extLst>
      <p:ext uri="{BB962C8B-B14F-4D97-AF65-F5344CB8AC3E}">
        <p14:creationId xmlns:p14="http://schemas.microsoft.com/office/powerpoint/2010/main" val="344406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 is the ELPAC given to students? That depends on the grade and whether students are taking the </a:t>
            </a:r>
            <a:r>
              <a:rPr lang="en-US" dirty="0"/>
              <a:t>Initial</a:t>
            </a:r>
            <a:r>
              <a:rPr lang="en-US" baseline="0" dirty="0"/>
              <a:t> or the </a:t>
            </a:r>
            <a:r>
              <a:rPr lang="en-US" dirty="0"/>
              <a:t>Summative</a:t>
            </a:r>
            <a:r>
              <a:rPr lang="en-US" baseline="0" dirty="0"/>
              <a:t> ELPAC.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Initial ELPAC, which is the test for students who are new to California schools and have a primary language other than English, is a computer-based test.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It is administered in </a:t>
            </a:r>
            <a:r>
              <a:rPr lang="en-US" dirty="0"/>
              <a:t>six grades or grade spans: kindergarten, 1</a:t>
            </a:r>
            <a:r>
              <a:rPr lang="en-US" baseline="0" dirty="0"/>
              <a:t>, 2, 3–5, 6–8, and 9–12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given by a trained test examiner.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speaking domain is always administered individually.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Reading, Writing and Listening are administered individually to the youngest students (kindergarten and first grade), and in groups for grades two through twelve.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indent="-171450">
              <a:buFont typeface="Arial" panose="020B0604020202020204" pitchFamily="34" charset="0"/>
              <a:buChar char="•"/>
              <a:defRPr/>
            </a:pPr>
            <a:r>
              <a:rPr lang="en-US" baseline="0" dirty="0"/>
              <a:t>The Summative ELPAC, which is given to students who have been identified as English </a:t>
            </a:r>
            <a:r>
              <a:rPr lang="en-US" dirty="0"/>
              <a:t>learner </a:t>
            </a:r>
            <a:r>
              <a:rPr lang="en-US" dirty="0">
                <a:solidFill>
                  <a:srgbClr val="FF0000"/>
                </a:solidFill>
              </a:rPr>
              <a:t>students</a:t>
            </a:r>
            <a:r>
              <a:rPr lang="en-US" baseline="0" dirty="0"/>
              <a:t>, is given in </a:t>
            </a:r>
            <a:r>
              <a:rPr lang="en-US" dirty="0"/>
              <a:t>seven grades or grade spans: kindergarten, </a:t>
            </a:r>
            <a:r>
              <a:rPr lang="en-US" baseline="0" dirty="0"/>
              <a:t>1, 2, 3–5, 6–8, 9–10, and 11–12</a:t>
            </a:r>
            <a:endParaRPr lang="en-US" baseline="0" dirty="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also a computer-based test with a few exceptions.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given by a trained test examiner.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Here too, the speaking domain is always administered individually.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Kindergarten and first grade is administered individually.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second grade, the Writing portion of the test may be administered in small groups of up to ten students.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Kindergarten through grade 2, Writing is administered in paper/pencil format, while Listening and Reading are administered individually on a computer.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In grades three through twelve, Listening, Reading, and Writing are administered on a computer in small groups.</a:t>
            </a:r>
            <a:endParaRPr lang="en-US"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a:p>
        </p:txBody>
      </p:sp>
    </p:spTree>
    <p:extLst>
      <p:ext uri="{BB962C8B-B14F-4D97-AF65-F5344CB8AC3E}">
        <p14:creationId xmlns:p14="http://schemas.microsoft.com/office/powerpoint/2010/main" val="399879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Students who take the Initial ELPAC will receive a score report which will include an overall performance level.</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effectLst/>
                <a:latin typeface="Segoe UI" panose="020B0502040204020203" pitchFamily="34" charset="0"/>
                <a:sym typeface="Wingdings"/>
              </a:rPr>
              <a:t>The o</a:t>
            </a:r>
            <a:r>
              <a:rPr lang="en-US" sz="1800" dirty="0">
                <a:effectLst/>
                <a:latin typeface="Segoe UI" panose="020B0502040204020203" pitchFamily="34" charset="0"/>
              </a:rPr>
              <a:t>verall score is an explanation of what the student can do at each level:</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1—Novice English Learner</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2—Intermediate English Learner</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3—Fluent English Proficient</a:t>
            </a:r>
          </a:p>
          <a:p>
            <a:pPr marL="285750" lvl="0" indent="-285750">
              <a:buFont typeface="Arial" panose="020B0604020202020204" pitchFamily="34" charset="0"/>
              <a:buChar char="•"/>
            </a:pPr>
            <a:r>
              <a:rPr lang="en-US" sz="1800" baseline="0" dirty="0">
                <a:sym typeface="Wingdings"/>
              </a:rPr>
              <a:t>[Insert more specific information about the timing of this report for your school]</a:t>
            </a:r>
          </a:p>
          <a:p>
            <a:pPr marL="742950" lvl="1" indent="-285750">
              <a:buFont typeface="Arial" panose="020B0604020202020204" pitchFamily="34" charset="0"/>
              <a:buChar char="•"/>
            </a:pPr>
            <a:endParaRPr lang="en-US"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a:p>
        </p:txBody>
      </p:sp>
    </p:spTree>
    <p:extLst>
      <p:ext uri="{BB962C8B-B14F-4D97-AF65-F5344CB8AC3E}">
        <p14:creationId xmlns:p14="http://schemas.microsoft.com/office/powerpoint/2010/main" val="229490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Students who take the Summative ELPAC will receive a score report with their scores in the summer or fall.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It will have their overall score which is a four-digit number.</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effectLst/>
                <a:latin typeface="Segoe UI" panose="020B0502040204020203" pitchFamily="34" charset="0"/>
                <a:sym typeface="Wingdings"/>
              </a:rPr>
              <a:t>The o</a:t>
            </a:r>
            <a:r>
              <a:rPr lang="en-US" sz="1800" dirty="0">
                <a:effectLst/>
                <a:latin typeface="Segoe UI" panose="020B0502040204020203" pitchFamily="34" charset="0"/>
              </a:rPr>
              <a:t>verall score is an explanation of what the student can do at each level:</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1—Beginning to Develop</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2—Somewhat Developed</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3—Moderately Developed</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4—Well Developed</a:t>
            </a:r>
            <a:endParaRPr lang="en-US" sz="1800" dirty="0">
              <a:effectLst/>
              <a:latin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Your child will also receive level scores for Oral Language that includes Listening and Speaking and Written Language that includes Reading and Writing. The level score will be one of the following:</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sym typeface="Wingdings"/>
              </a:rPr>
              <a:t>Beginning</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sym typeface="Wingdings"/>
              </a:rPr>
              <a:t>Somewhat/Moderately, or</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sym typeface="Wingdings"/>
              </a:rPr>
              <a:t>Well Developed</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[Insert more specific information about the timing of this report for your school]</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trike="noStrike"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a:p>
        </p:txBody>
      </p:sp>
    </p:spTree>
    <p:extLst>
      <p:ext uri="{BB962C8B-B14F-4D97-AF65-F5344CB8AC3E}">
        <p14:creationId xmlns:p14="http://schemas.microsoft.com/office/powerpoint/2010/main" val="1570359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pPr marL="170815" indent="-170815">
              <a:buFont typeface="Arial" panose="020B0604020202020204" pitchFamily="34" charset="0"/>
              <a:buChar char="•"/>
              <a:defRPr/>
            </a:pPr>
            <a:r>
              <a:rPr lang="en-US" sz="1200" b="1" i="1" kern="1200">
                <a:solidFill>
                  <a:schemeClr val="tx1"/>
                </a:solidFill>
                <a:effectLst/>
                <a:latin typeface="+mn-lt"/>
                <a:ea typeface="+mn-ea"/>
                <a:cs typeface="+mn-cs"/>
              </a:rPr>
              <a:t>For both the Initial and Summative ELPAC, there is an alternate version of the assessment </a:t>
            </a:r>
            <a:r>
              <a:rPr lang="en-US" sz="1200" kern="1200">
                <a:solidFill>
                  <a:schemeClr val="tx1"/>
                </a:solidFill>
                <a:effectLst/>
                <a:latin typeface="+mn-lt"/>
                <a:ea typeface="+mn-ea"/>
                <a:cs typeface="+mn-cs"/>
              </a:rPr>
              <a:t>designed for students with the most significant cognitive disabilities called the Alternate ELPAC.</a:t>
            </a:r>
          </a:p>
          <a:p>
            <a:pPr marL="170815" indent="-170815">
              <a:buFont typeface="Arial" panose="020B0604020202020204" pitchFamily="34" charset="0"/>
              <a:buChar char="•"/>
              <a:defRPr/>
            </a:pPr>
            <a:endParaRPr lang="en-US" sz="1200" kern="1200">
              <a:solidFill>
                <a:schemeClr val="tx1"/>
              </a:solidFill>
              <a:effectLst/>
              <a:latin typeface="+mn-lt"/>
              <a:ea typeface="+mn-ea"/>
              <a:cs typeface="+mn-cs"/>
            </a:endParaRPr>
          </a:p>
          <a:p>
            <a:pPr marL="170815" marR="0" lvl="0" indent="-1708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Alternate ELPAC measures the student’s English language proficiency through their expressive (speaking/writing) and receptive (reading/listening) communication</a:t>
            </a:r>
            <a:r>
              <a:rPr lang="en-US"/>
              <a:t>.   </a:t>
            </a:r>
            <a:endParaRPr lang="en-US" sz="1200" kern="1200">
              <a:solidFill>
                <a:schemeClr val="tx1"/>
              </a:solidFill>
              <a:effectLst/>
              <a:latin typeface="+mn-lt"/>
              <a:ea typeface="+mn-ea"/>
              <a:cs typeface="+mn-cs"/>
            </a:endParaRPr>
          </a:p>
          <a:p>
            <a:pPr marL="170815" indent="-170815">
              <a:buFont typeface="Arial" panose="020B0604020202020204" pitchFamily="34" charset="0"/>
              <a:buChar char="•"/>
              <a:defRPr/>
            </a:pPr>
            <a:r>
              <a:rPr lang="en-US" sz="1200" kern="1200">
                <a:solidFill>
                  <a:schemeClr val="tx1"/>
                </a:solidFill>
                <a:effectLst/>
                <a:latin typeface="+mn-lt"/>
                <a:ea typeface="+mn-ea"/>
                <a:cs typeface="+mn-cs"/>
              </a:rPr>
              <a:t>Students are eligible only if an alternate assessment is indicated in their active individualized education program (IEP) by the IEP team.</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16</a:t>
            </a:fld>
            <a:endParaRPr lang="en-US"/>
          </a:p>
        </p:txBody>
      </p:sp>
    </p:spTree>
    <p:extLst>
      <p:ext uri="{BB962C8B-B14F-4D97-AF65-F5344CB8AC3E}">
        <p14:creationId xmlns:p14="http://schemas.microsoft.com/office/powerpoint/2010/main" val="1053878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815" indent="-170815" defTabSz="912205">
              <a:buFont typeface="Arial" panose="020B0604020202020204" pitchFamily="34" charset="0"/>
              <a:buChar char="•"/>
              <a:defRPr/>
            </a:pPr>
            <a:r>
              <a:rPr lang="en-US" dirty="0"/>
              <a:t>Students are eligible to take the Initial Alternate ELPAC if their </a:t>
            </a:r>
            <a:r>
              <a:rPr lang="en-US" b="1" i="1" dirty="0"/>
              <a:t>active</a:t>
            </a:r>
            <a:r>
              <a:rPr lang="en-US" dirty="0"/>
              <a:t> Individualized Education Program (IEP) specifically states that they should take the </a:t>
            </a:r>
            <a:r>
              <a:rPr lang="en-US" dirty="0">
                <a:solidFill>
                  <a:srgbClr val="FF0000"/>
                </a:solidFill>
              </a:rPr>
              <a:t>alternate </a:t>
            </a:r>
            <a:r>
              <a:rPr lang="en-US" dirty="0"/>
              <a:t>assessments AND their Home Language Survey indicates a language other than English.</a:t>
            </a:r>
          </a:p>
          <a:p>
            <a:pPr marL="170815" indent="-170815" defTabSz="912205">
              <a:buFont typeface="Arial" panose="020B0604020202020204" pitchFamily="34" charset="0"/>
              <a:buChar char="•"/>
              <a:defRPr/>
            </a:pPr>
            <a:r>
              <a:rPr lang="en-US" sz="1200" kern="1200" dirty="0">
                <a:solidFill>
                  <a:schemeClr val="tx1"/>
                </a:solidFill>
                <a:effectLst/>
                <a:latin typeface="+mn-lt"/>
                <a:ea typeface="+mn-ea"/>
                <a:cs typeface="+mn-cs"/>
              </a:rPr>
              <a:t>The Initial Alternate ELPAC will be administered to all eligible students in kindergarten through </a:t>
            </a:r>
            <a:r>
              <a:rPr lang="en-US" sz="1200" kern="1200" dirty="0">
                <a:solidFill>
                  <a:srgbClr val="FF0000"/>
                </a:solidFill>
                <a:effectLst/>
                <a:latin typeface="+mn-lt"/>
                <a:ea typeface="+mn-ea"/>
                <a:cs typeface="+mn-cs"/>
              </a:rPr>
              <a:t>grade</a:t>
            </a:r>
            <a:r>
              <a:rPr lang="en-US" sz="1200" kern="1200" dirty="0">
                <a:solidFill>
                  <a:schemeClr val="tx1"/>
                </a:solidFill>
                <a:effectLst/>
                <a:latin typeface="+mn-lt"/>
                <a:ea typeface="+mn-ea"/>
                <a:cs typeface="+mn-cs"/>
              </a:rPr>
              <a:t> </a:t>
            </a:r>
            <a:r>
              <a:rPr lang="en-US" sz="1200" strike="noStrike" kern="1200" dirty="0">
                <a:solidFill>
                  <a:schemeClr val="tx1"/>
                </a:solidFill>
                <a:effectLst/>
                <a:latin typeface="+mn-lt"/>
                <a:ea typeface="+mn-ea"/>
                <a:cs typeface="+mn-cs"/>
              </a:rPr>
              <a:t>twelve</a:t>
            </a:r>
            <a:r>
              <a:rPr lang="en-US" sz="1200" kern="1200" dirty="0">
                <a:solidFill>
                  <a:schemeClr val="tx1"/>
                </a:solidFill>
                <a:effectLst/>
                <a:latin typeface="+mn-lt"/>
                <a:ea typeface="+mn-ea"/>
                <a:cs typeface="+mn-cs"/>
              </a:rPr>
              <a:t>, ages three through twenty-one</a:t>
            </a:r>
            <a:r>
              <a:rPr lang="en-US" sz="1200" strike="sng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0815" indent="-170815" defTabSz="912205">
              <a:buFont typeface="Arial" panose="020B0604020202020204" pitchFamily="34" charset="0"/>
              <a:buChar char="•"/>
              <a:defRPr/>
            </a:pPr>
            <a:r>
              <a:rPr lang="en-US" dirty="0">
                <a:solidFill>
                  <a:srgbClr val="FF0000"/>
                </a:solidFill>
              </a:rPr>
              <a:t>For students who do not have an IEP upon enrollment, and are required to take the Initial ELPAC, i</a:t>
            </a:r>
            <a:r>
              <a:rPr lang="en-US" dirty="0">
                <a:solidFill>
                  <a:srgbClr val="000000"/>
                </a:solidFill>
              </a:rPr>
              <a:t>f</a:t>
            </a:r>
            <a:r>
              <a:rPr lang="en-US" sz="1200" kern="1200" dirty="0">
                <a:solidFill>
                  <a:schemeClr val="tx1"/>
                </a:solidFill>
                <a:effectLst/>
                <a:latin typeface="+mn-lt"/>
                <a:ea typeface="+mn-ea"/>
                <a:cs typeface="+mn-cs"/>
              </a:rPr>
              <a:t> the student is then classified as EL</a:t>
            </a:r>
            <a:r>
              <a:rPr lang="en-US" dirty="0"/>
              <a:t> </a:t>
            </a:r>
            <a:r>
              <a:rPr lang="en-US" sz="1200" kern="1200" dirty="0">
                <a:solidFill>
                  <a:schemeClr val="tx1"/>
                </a:solidFill>
                <a:effectLst/>
                <a:latin typeface="+mn-lt"/>
                <a:ea typeface="+mn-ea"/>
                <a:cs typeface="+mn-cs"/>
              </a:rPr>
              <a:t>and later determined eligible for an </a:t>
            </a:r>
            <a:r>
              <a:rPr lang="en-US" dirty="0"/>
              <a:t>alternate assessments</a:t>
            </a:r>
            <a:r>
              <a:rPr lang="en-US" sz="1200" kern="1200" dirty="0">
                <a:solidFill>
                  <a:schemeClr val="tx1"/>
                </a:solidFill>
                <a:effectLst/>
                <a:latin typeface="+mn-lt"/>
                <a:ea typeface="+mn-ea"/>
                <a:cs typeface="+mn-cs"/>
              </a:rPr>
              <a:t>, and it is listed in the student’s IEP, the student </a:t>
            </a:r>
            <a:r>
              <a:rPr lang="en-US" dirty="0"/>
              <a:t>will </a:t>
            </a:r>
            <a:r>
              <a:rPr lang="en-US" dirty="0">
                <a:solidFill>
                  <a:srgbClr val="FF0000"/>
                </a:solidFill>
              </a:rPr>
              <a:t>need to be registered and </a:t>
            </a:r>
            <a:r>
              <a:rPr lang="en-US" dirty="0">
                <a:solidFill>
                  <a:srgbClr val="000000"/>
                </a:solidFill>
              </a:rPr>
              <a:t>administered</a:t>
            </a:r>
            <a:r>
              <a:rPr lang="en-US" sz="1200" kern="1200" dirty="0">
                <a:solidFill>
                  <a:schemeClr val="tx1"/>
                </a:solidFill>
                <a:effectLst/>
                <a:latin typeface="+mn-lt"/>
                <a:ea typeface="+mn-ea"/>
                <a:cs typeface="+mn-cs"/>
              </a:rPr>
              <a:t> the Summative Alternate ELPAC.</a:t>
            </a:r>
            <a:r>
              <a:rPr lang="en-US" dirty="0"/>
              <a:t> </a:t>
            </a:r>
            <a:endParaRPr lang="en-US" sz="1200" kern="1200" dirty="0">
              <a:solidFill>
                <a:schemeClr val="tx1"/>
              </a:solidFill>
              <a:effectLst/>
              <a:latin typeface="+mn-lt"/>
              <a:cs typeface="Calibri"/>
            </a:endParaRPr>
          </a:p>
          <a:p>
            <a:pPr marL="170815" indent="-170815" defTabSz="912205">
              <a:buFont typeface="Arial" panose="020B0604020202020204" pitchFamily="34" charset="0"/>
              <a:buChar char="•"/>
              <a:defRPr/>
            </a:pPr>
            <a:r>
              <a:rPr lang="en-US" sz="1200" kern="1200" dirty="0">
                <a:solidFill>
                  <a:schemeClr val="tx1"/>
                </a:solidFill>
                <a:effectLst/>
                <a:latin typeface="+mn-lt"/>
                <a:ea typeface="+mn-ea"/>
                <a:cs typeface="+mn-cs"/>
              </a:rPr>
              <a:t>LEAs are required to administer the Summative Alternate ELPAC annually to</a:t>
            </a:r>
            <a:r>
              <a:rPr lang="en-US" dirty="0"/>
              <a:t> </a:t>
            </a:r>
            <a:r>
              <a:rPr lang="en-US" dirty="0">
                <a:solidFill>
                  <a:srgbClr val="FF0000"/>
                </a:solidFill>
              </a:rPr>
              <a:t>eligible</a:t>
            </a:r>
            <a:r>
              <a:rPr lang="en-US" sz="1200" kern="1200" dirty="0">
                <a:solidFill>
                  <a:schemeClr val="tx1"/>
                </a:solidFill>
                <a:effectLst/>
                <a:latin typeface="+mn-lt"/>
                <a:ea typeface="+mn-ea"/>
                <a:cs typeface="+mn-cs"/>
              </a:rPr>
              <a:t> students identified as ELs until they are </a:t>
            </a:r>
            <a:r>
              <a:rPr lang="en-US" dirty="0">
                <a:solidFill>
                  <a:srgbClr val="FF0000"/>
                </a:solidFill>
              </a:rPr>
              <a:t>reclassified</a:t>
            </a:r>
            <a:r>
              <a:rPr lang="en-US" sz="1200" kern="1200" dirty="0">
                <a:solidFill>
                  <a:schemeClr val="tx1"/>
                </a:solidFill>
                <a:effectLst/>
                <a:latin typeface="+mn-lt"/>
                <a:ea typeface="+mn-ea"/>
                <a:cs typeface="+mn-cs"/>
              </a:rPr>
              <a:t>.</a:t>
            </a:r>
            <a:endParaRPr lang="en-US" sz="1200" kern="1200" dirty="0">
              <a:solidFill>
                <a:schemeClr val="tx1"/>
              </a:solidFill>
              <a:effectLst/>
              <a:latin typeface="+mn-lt"/>
              <a:cs typeface="Calibri"/>
            </a:endParaRPr>
          </a:p>
          <a:p>
            <a:pPr marL="170815" indent="-170815" defTabSz="912205">
              <a:buFont typeface="Arial" panose="020B0604020202020204" pitchFamily="34" charset="0"/>
              <a:buChar char="•"/>
              <a:defRPr/>
            </a:pPr>
            <a:endParaRPr lang="en-US" dirty="0">
              <a:solidFill>
                <a:srgbClr val="FF0000"/>
              </a:solidFill>
              <a:cs typeface="Calibri"/>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17</a:t>
            </a:fld>
            <a:endParaRPr lang="en-US"/>
          </a:p>
        </p:txBody>
      </p:sp>
    </p:spTree>
    <p:extLst>
      <p:ext uri="{BB962C8B-B14F-4D97-AF65-F5344CB8AC3E}">
        <p14:creationId xmlns:p14="http://schemas.microsoft.com/office/powerpoint/2010/main" val="12467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purpose of the Alternate ELPAC is twofold: the Initial Alternate ELPAC will provide information to determine a student’s initial classification as an English learner or as Initial Fluent English proficient (IFEP).</a:t>
            </a:r>
            <a:endParaRPr lang="en-US" sz="1200" kern="1200" dirty="0">
              <a:solidFill>
                <a:schemeClr val="tx1"/>
              </a:solidFill>
              <a:effectLst/>
              <a:latin typeface="+mn-lt"/>
              <a:ea typeface="Calibri"/>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Summative Alternate ELPAC will provide information on EL student’s annual progress toward</a:t>
            </a:r>
            <a:r>
              <a:rPr lang="en-US" dirty="0"/>
              <a:t> English Language Proficiency</a:t>
            </a:r>
            <a:r>
              <a:rPr lang="en-US" sz="1200" kern="1200" dirty="0">
                <a:solidFill>
                  <a:schemeClr val="tx1"/>
                </a:solidFill>
                <a:effectLst/>
                <a:latin typeface="+mn-lt"/>
                <a:ea typeface="+mn-ea"/>
                <a:cs typeface="+mn-cs"/>
              </a:rPr>
              <a:t> and support decisions for students </a:t>
            </a:r>
            <a:r>
              <a:rPr lang="en-US" dirty="0"/>
              <a:t>who are eligible to</a:t>
            </a:r>
            <a:r>
              <a:rPr lang="en-US" sz="1200" kern="1200" dirty="0">
                <a:solidFill>
                  <a:schemeClr val="tx1"/>
                </a:solidFill>
                <a:effectLst/>
                <a:latin typeface="+mn-lt"/>
                <a:ea typeface="+mn-ea"/>
                <a:cs typeface="+mn-cs"/>
              </a:rPr>
              <a:t> be </a:t>
            </a:r>
            <a:r>
              <a:rPr lang="en-US" dirty="0"/>
              <a:t>reclassified</a:t>
            </a:r>
            <a:r>
              <a:rPr lang="en-US" sz="1200" kern="1200" dirty="0">
                <a:solidFill>
                  <a:schemeClr val="tx1"/>
                </a:solidFill>
                <a:effectLst/>
                <a:latin typeface="+mn-lt"/>
                <a:ea typeface="+mn-ea"/>
                <a:cs typeface="+mn-cs"/>
              </a:rPr>
              <a:t> </a:t>
            </a:r>
            <a:r>
              <a:rPr lang="en-US" dirty="0"/>
              <a:t>as fluent</a:t>
            </a:r>
            <a:r>
              <a:rPr lang="en-US" sz="1200" kern="1200" dirty="0">
                <a:solidFill>
                  <a:schemeClr val="tx1"/>
                </a:solidFill>
                <a:effectLst/>
                <a:latin typeface="+mn-lt"/>
                <a:ea typeface="+mn-ea"/>
                <a:cs typeface="+mn-cs"/>
              </a:rPr>
              <a:t> English proficient (RFEP</a:t>
            </a:r>
            <a:r>
              <a:rPr lang="en-US" dirty="0"/>
              <a:t>) </a:t>
            </a:r>
            <a:r>
              <a:rPr lang="en-US" dirty="0">
                <a:solidFill>
                  <a:srgbClr val="FF0000"/>
                </a:solidFill>
              </a:rPr>
              <a:t>or to continue receiving services if the reclassification criteria was not met</a:t>
            </a:r>
            <a:r>
              <a:rPr lang="en-US" dirty="0"/>
              <a:t>.</a:t>
            </a:r>
            <a:endParaRPr lang="en-US" sz="1200" kern="1200" dirty="0">
              <a:solidFill>
                <a:schemeClr val="tx1"/>
              </a:solidFill>
              <a:effectLst/>
              <a:latin typeface="+mn-lt"/>
              <a:cs typeface="Calibri"/>
            </a:endParaRPr>
          </a:p>
          <a:p>
            <a:pPr marL="171039" indent="-171039">
              <a:buFont typeface="Arial" panose="020B0604020202020204" pitchFamily="34" charset="0"/>
              <a:buChar char="•"/>
            </a:pPr>
            <a:endParaRPr lang="en-US"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t>
            </a:r>
            <a:r>
              <a:rPr lang="en-US" dirty="0"/>
              <a:t>Alternate</a:t>
            </a:r>
            <a:r>
              <a:rPr lang="en-US" sz="1200" b="0" i="0" kern="1200" dirty="0">
                <a:solidFill>
                  <a:schemeClr val="tx1"/>
                </a:solidFill>
                <a:effectLst/>
                <a:latin typeface="+mn-lt"/>
                <a:ea typeface="+mn-ea"/>
                <a:cs typeface="+mn-cs"/>
              </a:rPr>
              <a:t> ELPAC helps determine a student's </a:t>
            </a:r>
            <a:r>
              <a:rPr lang="en-US" dirty="0"/>
              <a:t>English language proficiency</a:t>
            </a:r>
            <a:r>
              <a:rPr lang="en-US" sz="1200" b="0" i="0" kern="1200" dirty="0">
                <a:solidFill>
                  <a:schemeClr val="tx1"/>
                </a:solidFill>
                <a:effectLst/>
                <a:latin typeface="+mn-lt"/>
                <a:ea typeface="+mn-ea"/>
                <a:cs typeface="+mn-cs"/>
              </a:rPr>
              <a:t> despite their </a:t>
            </a:r>
            <a:r>
              <a:rPr lang="en-US" dirty="0">
                <a:solidFill>
                  <a:srgbClr val="FF0000"/>
                </a:solidFill>
              </a:rPr>
              <a:t>most </a:t>
            </a:r>
            <a:r>
              <a:rPr lang="en-US" dirty="0"/>
              <a:t>significant</a:t>
            </a:r>
            <a:r>
              <a:rPr lang="en-US" sz="1200" b="0" i="0" kern="1200" dirty="0">
                <a:solidFill>
                  <a:schemeClr val="tx1"/>
                </a:solidFill>
                <a:effectLst/>
                <a:latin typeface="+mn-lt"/>
                <a:ea typeface="+mn-ea"/>
                <a:cs typeface="+mn-cs"/>
              </a:rPr>
              <a:t> cognitive disability and ensures a student's disability doesn't get in the way of demonstrating their language proficiency.</a:t>
            </a:r>
            <a:endParaRPr lang="en-US" sz="1200" b="0" i="0" kern="1200" dirty="0">
              <a:solidFill>
                <a:schemeClr val="tx1"/>
              </a:solidFill>
              <a:effectLst/>
              <a:latin typeface="+mn-lt"/>
              <a:ea typeface="Calibri"/>
              <a:cs typeface="Calibri"/>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Some of the benefits of this assessment include allowing your child to demonstrate their level of English proficiency while taking into consideration the student’s cognitive disabilities, helping the school provide services and assistance targeted to the student’s individual needs, and providing you, the educator, with an annual report of your child’s progress in English proficiency.</a:t>
            </a:r>
            <a:endParaRPr lang="en-US" sz="1200" b="0" i="0" kern="1200" dirty="0">
              <a:solidFill>
                <a:schemeClr val="tx1"/>
              </a:solidFill>
              <a:effectLst/>
              <a:latin typeface="+mn-lt"/>
              <a:ea typeface="Calibri"/>
              <a:cs typeface="Calibri"/>
            </a:endParaRPr>
          </a:p>
          <a:p>
            <a:pPr marL="171450" indent="-171450">
              <a:buFont typeface="Arial" panose="020B0604020202020204" pitchFamily="34" charset="0"/>
              <a:buChar char="•"/>
            </a:pPr>
            <a:endParaRPr lang="en-US" sz="1200" kern="1200" dirty="0">
              <a:solidFill>
                <a:schemeClr val="tx1"/>
              </a:solidFill>
              <a:effectLst/>
              <a:latin typeface="+mn-lt"/>
              <a:cs typeface="Calibri"/>
            </a:endParaRPr>
          </a:p>
          <a:p>
            <a:pPr marL="171039" indent="-171039">
              <a:buFont typeface="Arial" panose="020B0604020202020204" pitchFamily="34" charset="0"/>
              <a:buChar char="•"/>
            </a:pPr>
            <a:endParaRPr lang="en-US" baseline="0" dirty="0"/>
          </a:p>
          <a:p>
            <a:pPr marL="627141" lvl="1" indent="-1710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18</a:t>
            </a:fld>
            <a:endParaRPr lang="en-US"/>
          </a:p>
        </p:txBody>
      </p:sp>
    </p:spTree>
    <p:extLst>
      <p:ext uri="{BB962C8B-B14F-4D97-AF65-F5344CB8AC3E}">
        <p14:creationId xmlns:p14="http://schemas.microsoft.com/office/powerpoint/2010/main" val="127761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aseline="0"/>
              <a:t>The timelines for the Alternate ELPAC assessments align with those of the ELPAC. </a:t>
            </a:r>
            <a:r>
              <a:rPr lang="en-US">
                <a:solidFill>
                  <a:srgbClr val="FF0000"/>
                </a:solidFill>
              </a:rPr>
              <a:t>The </a:t>
            </a:r>
            <a:r>
              <a:rPr lang="en-US"/>
              <a:t>Initial</a:t>
            </a:r>
            <a:r>
              <a:rPr lang="en-US" baseline="0"/>
              <a:t> Alternate ELPAC can be given year-round because it needs to be given to new students within 30 days of enrollment.</a:t>
            </a:r>
            <a:r>
              <a:rPr lang="en-US"/>
              <a:t> </a:t>
            </a:r>
            <a:endParaRPr lang="en-US" baseline="0"/>
          </a:p>
          <a:p>
            <a:pPr marL="171450" indent="-171450">
              <a:buFont typeface="Arial" panose="020B0604020202020204" pitchFamily="34" charset="0"/>
              <a:buChar char="•"/>
            </a:pPr>
            <a:r>
              <a:rPr lang="en-US"/>
              <a:t>The </a:t>
            </a:r>
            <a:r>
              <a:rPr lang="en-US" baseline="0"/>
              <a:t>Summative Alternate ELPAC is </a:t>
            </a:r>
            <a:r>
              <a:rPr lang="en-US"/>
              <a:t>given each spring between February 1 and May 31.</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19</a:t>
            </a:fld>
            <a:endParaRPr lang="en-US"/>
          </a:p>
        </p:txBody>
      </p:sp>
    </p:spTree>
    <p:extLst>
      <p:ext uri="{BB962C8B-B14F-4D97-AF65-F5344CB8AC3E}">
        <p14:creationId xmlns:p14="http://schemas.microsoft.com/office/powerpoint/2010/main" val="2019086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23913"/>
            <a:ext cx="3074988" cy="1728787"/>
          </a:xfrm>
        </p:spPr>
      </p:sp>
      <p:sp>
        <p:nvSpPr>
          <p:cNvPr id="3" name="Notes Placeholder 2"/>
          <p:cNvSpPr>
            <a:spLocks noGrp="1"/>
          </p:cNvSpPr>
          <p:nvPr>
            <p:ph type="body" idx="1"/>
          </p:nvPr>
        </p:nvSpPr>
        <p:spPr/>
        <p:txBody>
          <a:bodyPr>
            <a:normAutofit fontScale="8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b="0" i="0" dirty="0">
                <a:effectLst/>
                <a:latin typeface="Arial Narrow" panose="020B0606020202030204" pitchFamily="34" charset="0"/>
                <a:ea typeface="Calibri" panose="020F0502020204030204" pitchFamily="34" charset="0"/>
                <a:cs typeface="Times New Roman" panose="02020603050405020304" pitchFamily="18" charset="0"/>
              </a:rPr>
              <a:t>Alt for All is an important reminder to keep in mind for students who take the Alternate ELPAC. </a:t>
            </a:r>
          </a:p>
          <a:p>
            <a:pPr marL="342900" marR="0" lvl="0" indent="-342900">
              <a:lnSpc>
                <a:spcPct val="107000"/>
              </a:lnSpc>
              <a:spcBef>
                <a:spcPts val="0"/>
              </a:spcBef>
              <a:spcAft>
                <a:spcPts val="0"/>
              </a:spcAft>
              <a:buFont typeface="Symbol" panose="05050102010706020507" pitchFamily="18" charset="2"/>
              <a:buChar char=""/>
            </a:pPr>
            <a:r>
              <a:rPr lang="en-US" sz="1800" b="0" i="0" dirty="0">
                <a:effectLst/>
                <a:latin typeface="Arial Narrow" panose="020B0606020202030204" pitchFamily="34" charset="0"/>
                <a:ea typeface="Calibri" panose="020F0502020204030204" pitchFamily="34" charset="0"/>
                <a:cs typeface="Times New Roman" panose="02020603050405020304" pitchFamily="18" charset="0"/>
              </a:rPr>
              <a:t>Students who are assigned to take the Alternate ELPAC, either Initial or Summative, will be automatically assigned to take the alternate assessments in English Language Arts/Literacy(ELA), mathematics and science.</a:t>
            </a:r>
          </a:p>
          <a:p>
            <a:pPr marL="342900" marR="0" lvl="0" indent="-342900">
              <a:lnSpc>
                <a:spcPct val="107000"/>
              </a:lnSpc>
              <a:spcBef>
                <a:spcPts val="0"/>
              </a:spcBef>
              <a:spcAft>
                <a:spcPts val="0"/>
              </a:spcAft>
              <a:buFont typeface="Symbol" panose="05050102010706020507" pitchFamily="18" charset="2"/>
              <a:buChar char=""/>
            </a:pPr>
            <a:r>
              <a:rPr lang="en-US" sz="1800" b="0" i="0" dirty="0">
                <a:effectLst/>
                <a:latin typeface="Arial Narrow" panose="020B0606020202030204" pitchFamily="34" charset="0"/>
                <a:ea typeface="Calibri" panose="020F0502020204030204" pitchFamily="34" charset="0"/>
                <a:cs typeface="Times New Roman" panose="02020603050405020304" pitchFamily="18" charset="0"/>
              </a:rPr>
              <a:t>This also works in the opposite direction. A student who is assigned the alternate assessment in ELA, mathematics and science will also be assigned to the Alternate ELPAC.</a:t>
            </a:r>
          </a:p>
          <a:p>
            <a:pPr marL="342900" marR="0" lvl="0" indent="-342900">
              <a:lnSpc>
                <a:spcPct val="107000"/>
              </a:lnSpc>
              <a:spcBef>
                <a:spcPts val="0"/>
              </a:spcBef>
              <a:spcAft>
                <a:spcPts val="0"/>
              </a:spcAft>
              <a:buFont typeface="Symbol" panose="05050102010706020507" pitchFamily="18" charset="2"/>
              <a:buChar char=""/>
            </a:pPr>
            <a:r>
              <a:rPr lang="en-US" sz="1800" b="0" i="0" dirty="0">
                <a:effectLst/>
                <a:latin typeface="Arial Narrow" panose="020B0606020202030204" pitchFamily="34" charset="0"/>
                <a:ea typeface="Calibri" panose="020F0502020204030204" pitchFamily="34" charset="0"/>
                <a:cs typeface="Times New Roman" panose="02020603050405020304" pitchFamily="18" charset="0"/>
              </a:rPr>
              <a:t>This is also known as the “Alt for All” logic.</a:t>
            </a:r>
          </a:p>
          <a:p>
            <a:pPr marL="342900" marR="0" lvl="0" indent="-342900">
              <a:lnSpc>
                <a:spcPct val="107000"/>
              </a:lnSpc>
              <a:spcBef>
                <a:spcPts val="0"/>
              </a:spcBef>
              <a:spcAft>
                <a:spcPts val="0"/>
              </a:spcAft>
              <a:buFont typeface="Symbol" panose="05050102010706020507" pitchFamily="18" charset="2"/>
              <a:buChar char=""/>
            </a:pPr>
            <a:r>
              <a:rPr lang="en-US" sz="1800" b="0" i="0" dirty="0">
                <a:effectLst/>
                <a:latin typeface="Arial Narrow" panose="020B0606020202030204" pitchFamily="34" charset="0"/>
                <a:ea typeface="Calibri" panose="020F0502020204030204" pitchFamily="34" charset="0"/>
                <a:cs typeface="Times New Roman" panose="02020603050405020304" pitchFamily="18" charset="0"/>
              </a:rPr>
              <a:t>A student who meets the criteria for one alternate assessment should meet the criteria for all alternate assessments.</a:t>
            </a:r>
          </a:p>
          <a:p>
            <a:pPr marL="342900" marR="0" lvl="0" indent="-342900">
              <a:lnSpc>
                <a:spcPct val="107000"/>
              </a:lnSpc>
              <a:spcBef>
                <a:spcPts val="0"/>
              </a:spcBef>
              <a:spcAft>
                <a:spcPts val="0"/>
              </a:spcAft>
              <a:buFont typeface="Symbol" panose="05050102010706020507" pitchFamily="18" charset="2"/>
              <a:buChar char=""/>
            </a:pPr>
            <a:r>
              <a:rPr lang="en-US" sz="1800" b="0" i="0" dirty="0">
                <a:effectLst/>
                <a:latin typeface="Arial Narrow" panose="020B0606020202030204" pitchFamily="34" charset="0"/>
                <a:ea typeface="Calibri" panose="020F0502020204030204" pitchFamily="34" charset="0"/>
                <a:cs typeface="Times New Roman" panose="02020603050405020304" pitchFamily="18" charset="0"/>
              </a:rPr>
              <a:t>The test registration system does not allow a student to be registered for an alternate ELPAC and a general ELA, mathematics, and science assessment or vice–versa.</a:t>
            </a:r>
          </a:p>
          <a:p>
            <a:pPr marL="342900" indent="-342900">
              <a:lnSpc>
                <a:spcPct val="107000"/>
              </a:lnSpc>
              <a:buFont typeface="Symbol" panose="05050102010706020507" pitchFamily="18" charset="2"/>
              <a:buChar char=""/>
            </a:pPr>
            <a:endParaRPr lang="en-US" sz="1800" dirty="0">
              <a:latin typeface="Arial Narrow"/>
            </a:endParaRPr>
          </a:p>
          <a:p>
            <a:pPr marL="342900" indent="-342900">
              <a:lnSpc>
                <a:spcPct val="107000"/>
              </a:lnSpc>
              <a:buFont typeface="Symbol" panose="05050102010706020507" pitchFamily="18" charset="2"/>
              <a:buChar char=""/>
            </a:pPr>
            <a:r>
              <a:rPr lang="en-US" sz="1800" dirty="0">
                <a:latin typeface="Arial Narrow"/>
              </a:rPr>
              <a:t>Please note that taking either the Initial ELPAC or Initial Alternate ELPAC does not lock the testing opportunities for the summative.  The IEP team may decide which test would be more appropriate prior to the summative windows opening.</a:t>
            </a:r>
          </a:p>
        </p:txBody>
      </p:sp>
      <p:sp>
        <p:nvSpPr>
          <p:cNvPr id="4" name="Slide Number Placeholder 3"/>
          <p:cNvSpPr>
            <a:spLocks noGrp="1"/>
          </p:cNvSpPr>
          <p:nvPr>
            <p:ph type="sldNum" sz="quarter" idx="10"/>
          </p:nvPr>
        </p:nvSpPr>
        <p:spPr/>
        <p:txBody>
          <a:bodyPr/>
          <a:lstStyle/>
          <a:p>
            <a:fld id="{FFD5382C-CD85-4B6A-8AFF-A37AC121242B}" type="slidenum">
              <a:rPr lang="en-US" smtClean="0"/>
              <a:t>20</a:t>
            </a:fld>
            <a:endParaRPr lang="en-US"/>
          </a:p>
        </p:txBody>
      </p:sp>
    </p:spTree>
    <p:extLst>
      <p:ext uri="{BB962C8B-B14F-4D97-AF65-F5344CB8AC3E}">
        <p14:creationId xmlns:p14="http://schemas.microsoft.com/office/powerpoint/2010/main" val="1493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a:p>
        </p:txBody>
      </p:sp>
    </p:spTree>
    <p:extLst>
      <p:ext uri="{BB962C8B-B14F-4D97-AF65-F5344CB8AC3E}">
        <p14:creationId xmlns:p14="http://schemas.microsoft.com/office/powerpoint/2010/main" val="1291260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kern="1200" dirty="0">
                <a:solidFill>
                  <a:schemeClr val="tx1"/>
                </a:solidFill>
                <a:effectLst/>
                <a:latin typeface="+mn-lt"/>
                <a:ea typeface="+mn-ea"/>
                <a:cs typeface="+mn-cs"/>
              </a:rPr>
              <a:t>Administering the Alternate ELPAC is different than the other ELPAC assessments.  </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This is a computer-based assessment administered one-on-one by a Test Examiner who is familiar with the </a:t>
            </a:r>
            <a:r>
              <a:rPr lang="en-US" dirty="0">
                <a:solidFill>
                  <a:srgbClr val="FF0000"/>
                </a:solidFill>
              </a:rPr>
              <a:t>student and their preferred mode of communication</a:t>
            </a:r>
            <a:r>
              <a:rPr lang="en-US" dirty="0">
                <a:solidFill>
                  <a:srgbClr val="000000"/>
                </a:solidFill>
              </a:rPr>
              <a:t>.</a:t>
            </a:r>
            <a:r>
              <a:rPr lang="en-US" dirty="0"/>
              <a:t> </a:t>
            </a:r>
            <a:r>
              <a:rPr lang="en-US" b="1" i="1" dirty="0"/>
              <a:t> Some examples include verbal responses, non-verbal responses, pointing, eye gaze, or using an augmentative and alternative communication (AAC) device.</a:t>
            </a:r>
            <a:endParaRPr lang="en-US" dirty="0"/>
          </a:p>
          <a:p>
            <a:pPr marL="171450" indent="-171450">
              <a:buFont typeface="Arial" panose="020B0604020202020204" pitchFamily="34" charset="0"/>
              <a:buChar char="•"/>
            </a:pP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student </a:t>
            </a:r>
            <a:r>
              <a:rPr lang="en-US" dirty="0">
                <a:solidFill>
                  <a:srgbClr val="FF0000"/>
                </a:solidFill>
              </a:rPr>
              <a:t>or test examiner may </a:t>
            </a:r>
            <a:r>
              <a:rPr lang="en-US" dirty="0"/>
              <a:t>record</a:t>
            </a:r>
            <a:r>
              <a:rPr lang="en-US" sz="1200" kern="1200" dirty="0">
                <a:solidFill>
                  <a:schemeClr val="tx1"/>
                </a:solidFill>
                <a:effectLst/>
                <a:latin typeface="+mn-lt"/>
                <a:ea typeface="+mn-ea"/>
                <a:cs typeface="+mn-cs"/>
              </a:rPr>
              <a:t> </a:t>
            </a:r>
            <a:r>
              <a:rPr lang="en-US" dirty="0">
                <a:solidFill>
                  <a:srgbClr val="FF0000"/>
                </a:solidFill>
              </a:rPr>
              <a:t>valid </a:t>
            </a:r>
            <a:r>
              <a:rPr lang="en-US" dirty="0"/>
              <a:t>responses </a:t>
            </a:r>
            <a:r>
              <a:rPr lang="en-US" dirty="0">
                <a:solidFill>
                  <a:srgbClr val="FF0000"/>
                </a:solidFill>
              </a:rPr>
              <a:t>in the test delivery system based on their ability to interact with the system</a:t>
            </a:r>
            <a:r>
              <a:rPr lang="en-US" sz="1200" kern="1200" dirty="0">
                <a:solidFill>
                  <a:schemeClr val="tx1"/>
                </a:solidFill>
                <a:effectLst/>
                <a:latin typeface="+mn-lt"/>
                <a:ea typeface="+mn-ea"/>
                <a:cs typeface="+mn-cs"/>
              </a:rPr>
              <a:t>.</a:t>
            </a:r>
            <a:r>
              <a:rPr lang="en-US" dirty="0"/>
              <a:t> </a:t>
            </a:r>
            <a:endParaRPr lang="en-US" dirty="0">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Alternate ELPAC is untimed; test items will be administered to the student over the course of one or more testing sessions, as needed, for the student to complete </a:t>
            </a:r>
            <a:r>
              <a:rPr lang="en-US" dirty="0">
                <a:solidFill>
                  <a:srgbClr val="FF0000"/>
                </a:solidFill>
              </a:rPr>
              <a:t>the English</a:t>
            </a:r>
            <a:r>
              <a:rPr lang="en-US" dirty="0"/>
              <a:t> </a:t>
            </a:r>
            <a:r>
              <a:rPr lang="en-US" sz="1200" kern="1200" dirty="0">
                <a:solidFill>
                  <a:schemeClr val="tx1"/>
                </a:solidFill>
                <a:effectLst/>
                <a:latin typeface="+mn-lt"/>
                <a:ea typeface="+mn-ea"/>
                <a:cs typeface="+mn-cs"/>
              </a:rPr>
              <a:t>proficiency assessment.</a:t>
            </a:r>
            <a:endParaRPr lang="en-US" sz="1200" kern="1200" dirty="0">
              <a:solidFill>
                <a:schemeClr val="tx1"/>
              </a:solidFill>
              <a:effectLst/>
              <a:latin typeface="+mn-lt"/>
              <a:cs typeface="Calibri"/>
            </a:endParaRPr>
          </a:p>
          <a:p>
            <a:pPr marL="171039" indent="-1710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21</a:t>
            </a:fld>
            <a:endParaRPr lang="en-US"/>
          </a:p>
        </p:txBody>
      </p:sp>
    </p:spTree>
    <p:extLst>
      <p:ext uri="{BB962C8B-B14F-4D97-AF65-F5344CB8AC3E}">
        <p14:creationId xmlns:p14="http://schemas.microsoft.com/office/powerpoint/2010/main" val="130103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355" indent="-173355">
              <a:buFont typeface="Arial" panose="020B0604020202020204" pitchFamily="34" charset="0"/>
              <a:buChar char="•"/>
              <a:defRPr/>
            </a:pPr>
            <a:r>
              <a:rPr lang="en-US" baseline="0" dirty="0">
                <a:sym typeface="Wingdings"/>
              </a:rPr>
              <a:t>Students who take the Initial </a:t>
            </a:r>
            <a:r>
              <a:rPr lang="en-US" dirty="0">
                <a:solidFill>
                  <a:srgbClr val="FF0000"/>
                </a:solidFill>
                <a:sym typeface="Wingdings"/>
              </a:rPr>
              <a:t>Alternate </a:t>
            </a:r>
            <a:r>
              <a:rPr lang="en-US" dirty="0">
                <a:sym typeface="Wingdings"/>
              </a:rPr>
              <a:t>or </a:t>
            </a:r>
            <a:r>
              <a:rPr lang="en-US" baseline="0" dirty="0">
                <a:sym typeface="Wingdings"/>
              </a:rPr>
              <a:t>Summative Alternate ELPAC will receive a </a:t>
            </a:r>
            <a:r>
              <a:rPr lang="en-US" dirty="0">
                <a:solidFill>
                  <a:srgbClr val="FF0000"/>
                </a:solidFill>
                <a:sym typeface="Wingdings"/>
              </a:rPr>
              <a:t>student </a:t>
            </a:r>
            <a:r>
              <a:rPr lang="en-US" dirty="0">
                <a:sym typeface="Wingdings"/>
              </a:rPr>
              <a:t>score</a:t>
            </a:r>
            <a:r>
              <a:rPr lang="en-US" baseline="0" dirty="0">
                <a:sym typeface="Wingdings"/>
              </a:rPr>
              <a:t> report</a:t>
            </a:r>
            <a:r>
              <a:rPr lang="en-US" dirty="0">
                <a:sym typeface="Wingdings"/>
              </a:rPr>
              <a:t> </a:t>
            </a:r>
            <a:r>
              <a:rPr lang="en-US" dirty="0">
                <a:solidFill>
                  <a:srgbClr val="FF0000"/>
                </a:solidFill>
                <a:sym typeface="Wingdings"/>
              </a:rPr>
              <a:t>similar to the other ELPAC Student Score Reports (SSRs).</a:t>
            </a:r>
            <a:endParaRPr lang="en-US" dirty="0"/>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ym typeface="Wingdings"/>
              </a:rPr>
              <a:t>The score report which will include an overall performance level for your child.</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effectLst/>
                <a:latin typeface="Segoe UI" panose="020B0502040204020203" pitchFamily="34" charset="0"/>
                <a:sym typeface="Wingdings"/>
              </a:rPr>
              <a:t>Again, the o</a:t>
            </a:r>
            <a:r>
              <a:rPr lang="en-US" sz="1800" dirty="0">
                <a:effectLst/>
                <a:latin typeface="Segoe UI" panose="020B0502040204020203" pitchFamily="34" charset="0"/>
              </a:rPr>
              <a:t>verall score is an explanation of what the student can do at each level:</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1—Novice English Learner</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2—Intermediate English Learner</a:t>
            </a:r>
            <a:endParaRPr lang="en-US" sz="1800" dirty="0">
              <a:effectLst/>
              <a:latin typeface="Arial" panose="020B0604020202020204" pitchFamily="34" charset="0"/>
            </a:endParaRPr>
          </a:p>
          <a:p>
            <a:pPr marL="742950" lvl="1" indent="-285750">
              <a:buFont typeface="Arial" panose="020B0604020202020204" pitchFamily="34" charset="0"/>
              <a:buChar char="•"/>
            </a:pPr>
            <a:r>
              <a:rPr lang="en-US" sz="1800" dirty="0">
                <a:effectLst/>
                <a:latin typeface="Segoe UI" panose="020B0502040204020203" pitchFamily="34" charset="0"/>
              </a:rPr>
              <a:t>Level 3—Fluent English Proficient</a:t>
            </a:r>
          </a:p>
          <a:p>
            <a:pPr marL="285750" lvl="0" indent="-285750">
              <a:buFont typeface="Arial" panose="020B0604020202020204" pitchFamily="34" charset="0"/>
              <a:buChar char="•"/>
            </a:pPr>
            <a:r>
              <a:rPr lang="en-US" sz="1800" baseline="0" dirty="0">
                <a:sym typeface="Wingdings"/>
              </a:rPr>
              <a:t>[Insert more specific information about the timing of this report for your school]</a:t>
            </a:r>
          </a:p>
        </p:txBody>
      </p:sp>
      <p:sp>
        <p:nvSpPr>
          <p:cNvPr id="4" name="Slide Number Placeholder 3"/>
          <p:cNvSpPr>
            <a:spLocks noGrp="1"/>
          </p:cNvSpPr>
          <p:nvPr>
            <p:ph type="sldNum" sz="quarter" idx="10"/>
          </p:nvPr>
        </p:nvSpPr>
        <p:spPr/>
        <p:txBody>
          <a:bodyPr/>
          <a:lstStyle/>
          <a:p>
            <a:fld id="{6C078B8E-2430-48E3-947F-D4E74CBF0628}" type="slidenum">
              <a:rPr lang="en-US" smtClean="0"/>
              <a:pPr/>
              <a:t>22</a:t>
            </a:fld>
            <a:endParaRPr lang="en-US"/>
          </a:p>
        </p:txBody>
      </p:sp>
    </p:spTree>
    <p:extLst>
      <p:ext uri="{BB962C8B-B14F-4D97-AF65-F5344CB8AC3E}">
        <p14:creationId xmlns:p14="http://schemas.microsoft.com/office/powerpoint/2010/main" val="261818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a:t>
            </a:r>
            <a:r>
              <a:rPr lang="en-US" baseline="0" dirty="0"/>
              <a:t> the start of this presentation, I talked about the partnership between you and your child’s teacher. </a:t>
            </a:r>
          </a:p>
          <a:p>
            <a:pPr marL="171450" indent="-171450">
              <a:buFont typeface="Arial" panose="020B0604020202020204" pitchFamily="34" charset="0"/>
              <a:buChar char="•"/>
            </a:pPr>
            <a:r>
              <a:rPr lang="en-US" baseline="0" dirty="0"/>
              <a:t>Your child’s teacher is the best person to talk to about w</a:t>
            </a:r>
            <a:r>
              <a:rPr lang="en-US" dirty="0"/>
              <a:t>hat your child is learning. </a:t>
            </a:r>
          </a:p>
          <a:p>
            <a:pPr marL="171450" indent="-171450">
              <a:buFont typeface="Arial" panose="020B0604020202020204" pitchFamily="34" charset="0"/>
              <a:buChar char="•"/>
            </a:pPr>
            <a:r>
              <a:rPr lang="en-US" dirty="0"/>
              <a:t>The best time to contact your child’s teacher is either before or after school. Ask your child’s teacher about how they like to be contacted—either by phone or via e-mail. </a:t>
            </a:r>
          </a:p>
          <a:p>
            <a:pPr marL="171450" indent="-171450">
              <a:buFont typeface="Arial" panose="020B0604020202020204" pitchFamily="34" charset="0"/>
              <a:buChar char="•"/>
            </a:pPr>
            <a:r>
              <a:rPr lang="en-US" dirty="0"/>
              <a:t>When you talk to your child’s teacher, ask them specific questions about your child,</a:t>
            </a:r>
            <a:r>
              <a:rPr lang="en-US" baseline="0" dirty="0"/>
              <a:t> ask:</a:t>
            </a:r>
            <a:endParaRPr lang="en-US" dirty="0"/>
          </a:p>
          <a:p>
            <a:pPr marL="857250" lvl="1" indent="-457200">
              <a:buFont typeface="Arial" panose="020B0604020202020204" pitchFamily="34" charset="0"/>
              <a:buChar char="•"/>
            </a:pPr>
            <a:r>
              <a:rPr lang="en-US" sz="1200" dirty="0"/>
              <a:t>In what areas is my child doing well?</a:t>
            </a:r>
          </a:p>
          <a:p>
            <a:pPr marL="857250" lvl="1" indent="-457200">
              <a:buFont typeface="Arial" panose="020B0604020202020204" pitchFamily="34" charset="0"/>
              <a:buChar char="•"/>
            </a:pPr>
            <a:r>
              <a:rPr lang="en-US" sz="1200" dirty="0"/>
              <a:t>In what areas might my child need some extra support?</a:t>
            </a:r>
          </a:p>
          <a:p>
            <a:pPr marL="857250" lvl="1" indent="-457200">
              <a:buFont typeface="Arial" panose="020B0604020202020204" pitchFamily="34" charset="0"/>
              <a:buChar char="•"/>
            </a:pPr>
            <a:r>
              <a:rPr lang="en-US" sz="1200" dirty="0"/>
              <a:t>Who will provide that extra support?</a:t>
            </a:r>
          </a:p>
          <a:p>
            <a:pPr marL="857250" lvl="1" indent="-457200">
              <a:buFont typeface="Arial" panose="020B0604020202020204" pitchFamily="34" charset="0"/>
              <a:buChar char="•"/>
            </a:pPr>
            <a:r>
              <a:rPr lang="en-US" sz="1200" dirty="0"/>
              <a:t>How can I help support my child at home?</a:t>
            </a:r>
          </a:p>
          <a:p>
            <a:pPr marL="171450" indent="-171450">
              <a:buFont typeface="Arial" panose="020B0604020202020204" pitchFamily="34" charset="0"/>
              <a:buChar char="•"/>
            </a:pPr>
            <a:r>
              <a:rPr lang="en-US" dirty="0"/>
              <a:t>Those are just a few examples of how to start a conversation with your child’s teacher.</a:t>
            </a:r>
          </a:p>
        </p:txBody>
      </p:sp>
      <p:sp>
        <p:nvSpPr>
          <p:cNvPr id="4" name="Slide Number Placeholder 3"/>
          <p:cNvSpPr>
            <a:spLocks noGrp="1"/>
          </p:cNvSpPr>
          <p:nvPr>
            <p:ph type="sldNum" sz="quarter" idx="10"/>
          </p:nvPr>
        </p:nvSpPr>
        <p:spPr/>
        <p:txBody>
          <a:bodyPr/>
          <a:lstStyle/>
          <a:p>
            <a:fld id="{6C078B8E-2430-48E3-947F-D4E74CBF0628}" type="slidenum">
              <a:rPr lang="en-US" smtClean="0"/>
              <a:pPr/>
              <a:t>23</a:t>
            </a:fld>
            <a:endParaRPr lang="en-US"/>
          </a:p>
        </p:txBody>
      </p:sp>
    </p:spTree>
    <p:extLst>
      <p:ext uri="{BB962C8B-B14F-4D97-AF65-F5344CB8AC3E}">
        <p14:creationId xmlns:p14="http://schemas.microsoft.com/office/powerpoint/2010/main" val="307848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en-US" dirty="0"/>
              <a:t>Additionally, here are a few other ways that you can help your child be successful: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elementary schools]</a:t>
            </a:r>
            <a:endParaRPr lang="en-US" b="1" dirty="0">
              <a:cs typeface="Calibri"/>
            </a:endParaRPr>
          </a:p>
          <a:p>
            <a:pPr marL="171450" indent="-171450">
              <a:buFont typeface="Arial" panose="020B0604020202020204" pitchFamily="34" charset="0"/>
              <a:buChar char="•"/>
            </a:pPr>
            <a:r>
              <a:rPr lang="en-US" dirty="0"/>
              <a:t>Read with and to your child.</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middle and high schools]</a:t>
            </a:r>
            <a:endParaRPr lang="en-US" b="1" dirty="0">
              <a:cs typeface="Calibri"/>
            </a:endParaRPr>
          </a:p>
          <a:p>
            <a:pPr marL="171450" indent="-171450">
              <a:buFont typeface="Arial" panose="020B0604020202020204" pitchFamily="34" charset="0"/>
              <a:buChar char="•"/>
            </a:pPr>
            <a:r>
              <a:rPr lang="en-US" dirty="0"/>
              <a:t>Your child will likely have homework every day. You can help support their success by making sure your child has a quiet place at home to do that work that is free from distractions.</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a:cs typeface="Segoe UI"/>
              </a:rPr>
              <a:t>Be sure to review your child's homework with them.</a:t>
            </a:r>
            <a:endParaRPr lang="en-US" dirty="0">
              <a:latin typeface="Segoe UI"/>
              <a:cs typeface="Segoe U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all</a:t>
            </a:r>
            <a:r>
              <a:rPr lang="en-US" b="1" baseline="0" dirty="0"/>
              <a:t> students]</a:t>
            </a:r>
            <a:endParaRPr lang="en-US" b="1" dirty="0">
              <a:cs typeface="Calibri"/>
            </a:endParaRPr>
          </a:p>
          <a:p>
            <a:pPr marL="171450" indent="-171450">
              <a:buFont typeface="Arial" panose="020B0604020202020204" pitchFamily="34" charset="0"/>
              <a:buChar char="•"/>
            </a:pPr>
            <a:r>
              <a:rPr lang="en-US" dirty="0"/>
              <a:t>When it’s time for testing, talk to your child about the test. Make sure your child knows that the tests are important, but they are just one measure of learning. The teacher uses that information along with other information to make sure your child is getting the support they need.</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a:cs typeface="Segoe UI"/>
              </a:rPr>
              <a:t>Make sure your child knows that you and their teacher want you to do your best and are there to help every step of the way.</a:t>
            </a:r>
          </a:p>
          <a:p>
            <a:pPr marL="171450" indent="-171450">
              <a:buFont typeface="Arial" panose="020B0604020202020204" pitchFamily="34" charset="0"/>
              <a:buChar char="•"/>
            </a:pPr>
            <a:r>
              <a:rPr lang="en-US" dirty="0"/>
              <a:t>If you’re interested, the California Department of Education has also developed ELPAC Practice Tests that you can access from home on the computer. You can look at sample test questions and get familiar with the way questions are presented on the computer. More information about the ELPAC Practice Tests are on the Parent Resources flyer that you received today/tonight.</a:t>
            </a:r>
            <a:endParaRPr lang="en-US" dirty="0">
              <a:cs typeface="Calibri"/>
            </a:endParaRPr>
          </a:p>
          <a:p>
            <a:pPr marL="171450" indent="-171450">
              <a:buFont typeface="Arial" panose="020B0604020202020204" pitchFamily="34" charset="0"/>
              <a:buChar char="•"/>
              <a:defRPr/>
            </a:pPr>
            <a:r>
              <a:rPr lang="en-US" dirty="0"/>
              <a:t>Additionally, make sure that your child is well rested and has a good nutritious breakfast before testing so that they are set up for success on the day of testing. </a:t>
            </a: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pPr marL="171450" indent="-171450">
              <a:buFont typeface="Arial" panose="020B0604020202020204" pitchFamily="34" charset="0"/>
              <a:buChar char="•"/>
            </a:pPr>
            <a:r>
              <a:rPr lang="en-US" b="1" dirty="0">
                <a:cs typeface="Calibri"/>
              </a:rPr>
              <a:t>(For students taking the alternate ELPAC)</a:t>
            </a:r>
            <a:endParaRPr lang="en-US" dirty="0">
              <a:cs typeface="Calibri"/>
            </a:endParaRPr>
          </a:p>
          <a:p>
            <a:pPr marL="171450" indent="-171450">
              <a:buFont typeface="Arial" panose="020B0604020202020204" pitchFamily="34" charset="0"/>
              <a:buChar char="•"/>
            </a:pPr>
            <a:r>
              <a:rPr lang="en-US" dirty="0">
                <a:cs typeface="Calibri"/>
              </a:rPr>
              <a:t>Read with your child every day.</a:t>
            </a:r>
            <a:endParaRPr lang="en-US" b="1" dirty="0">
              <a:cs typeface="Calibri"/>
            </a:endParaRPr>
          </a:p>
          <a:p>
            <a:pPr marL="171450" indent="-171450">
              <a:buFont typeface="Arial" panose="020B0604020202020204" pitchFamily="34" charset="0"/>
              <a:buChar char="•"/>
            </a:pPr>
            <a:r>
              <a:rPr lang="en-US" dirty="0">
                <a:cs typeface="Calibri"/>
              </a:rPr>
              <a:t>Encourage your child to talk with family and friends.</a:t>
            </a:r>
          </a:p>
          <a:p>
            <a:pPr marL="171450" indent="-171450">
              <a:buFont typeface="Arial" panose="020B0604020202020204" pitchFamily="34" charset="0"/>
              <a:buChar char="•"/>
            </a:pPr>
            <a:r>
              <a:rPr lang="en-US" dirty="0">
                <a:cs typeface="Calibri"/>
              </a:rPr>
              <a:t>Meet with your child's teacher to review test results and find out what additional help they need.</a:t>
            </a:r>
          </a:p>
          <a:p>
            <a:endParaRPr lang="en-US" dirty="0">
              <a:cs typeface="Calibri"/>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24</a:t>
            </a:fld>
            <a:endParaRPr lang="en-US"/>
          </a:p>
        </p:txBody>
      </p:sp>
    </p:spTree>
    <p:extLst>
      <p:ext uri="{BB962C8B-B14F-4D97-AF65-F5344CB8AC3E}">
        <p14:creationId xmlns:p14="http://schemas.microsoft.com/office/powerpoint/2010/main" val="1352901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5" marR="0" lvl="0" indent="-170815" algn="l" defTabSz="9122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ym typeface="Wingdings"/>
              </a:rPr>
              <a:t>[to remove blur, double click on the image</a:t>
            </a:r>
            <a:r>
              <a:rPr lang="en-US" b="1" baseline="0" dirty="0">
                <a:sym typeface="Wingdings"/>
              </a:rPr>
              <a:t>, click the Artistic effects button, select remove effects]</a:t>
            </a:r>
            <a:endParaRPr lang="en-US" dirty="0">
              <a:cs typeface="Calibri"/>
            </a:endParaRPr>
          </a:p>
          <a:p>
            <a:pPr marL="171039" indent="-171039" defTabSz="912205">
              <a:buFont typeface="Arial" panose="020B0604020202020204" pitchFamily="34" charset="0"/>
              <a:buChar char="•"/>
              <a:defRPr/>
            </a:pPr>
            <a:endParaRPr lang="en-US" dirty="0"/>
          </a:p>
          <a:p>
            <a:pPr marL="171450" indent="-171450">
              <a:buFont typeface="Arial" panose="020B0604020202020204" pitchFamily="34" charset="0"/>
              <a:buChar char="•"/>
            </a:pPr>
            <a:r>
              <a:rPr lang="en-US" dirty="0"/>
              <a:t>There are resources available on the California Department of Education, or CDE, website that can help you and your child become more familiar with the ELPAC.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First the CDE has developed a series called the Parent Guide to Understanding.</a:t>
            </a:r>
            <a:r>
              <a:rPr lang="en-US" baseline="0" dirty="0"/>
              <a:t> </a:t>
            </a:r>
            <a:r>
              <a:rPr lang="en-US" dirty="0"/>
              <a:t>These are designed</a:t>
            </a:r>
            <a:r>
              <a:rPr lang="en-US" baseline="0" dirty="0"/>
              <a:t> to be simple overview that answer the critical questions of what, why, who, how, and when about each assessment. </a:t>
            </a:r>
          </a:p>
          <a:p>
            <a:pPr marL="171039" indent="-171039" defTabSz="912205">
              <a:buFont typeface="Arial" panose="020B0604020202020204" pitchFamily="34" charset="0"/>
              <a:buChar char="•"/>
              <a:defRPr/>
            </a:pPr>
            <a:endParaRPr lang="en-US" dirty="0">
              <a:cs typeface="Calibri"/>
            </a:endParaRPr>
          </a:p>
          <a:p>
            <a:pPr marL="170815" indent="-170815" defTabSz="912205">
              <a:buFont typeface="Arial" panose="020B0604020202020204" pitchFamily="34" charset="0"/>
              <a:buChar char="•"/>
              <a:defRPr/>
            </a:pPr>
            <a:r>
              <a:rPr lang="en-US" dirty="0"/>
              <a:t>These documents are available on the CDE website in the top seven languages spoken in California. </a:t>
            </a:r>
            <a:endParaRPr lang="en-US" dirty="0">
              <a:cs typeface="Calibri"/>
            </a:endParaRPr>
          </a:p>
          <a:p>
            <a:pPr marL="0" marR="0" lvl="0" indent="0" algn="l" defTabSz="91220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a:p>
            <a:pPr marL="0" marR="0" lvl="0" indent="0" algn="l" defTabSz="91220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a:t>
            </a:r>
            <a:r>
              <a:rPr lang="en-US" b="1" i="1" baseline="0" dirty="0"/>
              <a:t>Note: For accessibility purposes, please read the entire URL as it is listed on the slide.]</a:t>
            </a:r>
            <a:endParaRPr lang="en-US" b="1" i="1" dirty="0">
              <a:cs typeface="Calibri"/>
            </a:endParaRPr>
          </a:p>
          <a:p>
            <a:pPr marL="171039" indent="-171039" defTabSz="912205">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25</a:t>
            </a:fld>
            <a:endParaRPr lang="en-US"/>
          </a:p>
        </p:txBody>
      </p:sp>
    </p:spTree>
    <p:extLst>
      <p:ext uri="{BB962C8B-B14F-4D97-AF65-F5344CB8AC3E}">
        <p14:creationId xmlns:p14="http://schemas.microsoft.com/office/powerpoint/2010/main" val="3720273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The Starting Smarter websites are great resources to help understand your child’s student assessment scores and what steps you can take to help your child progress in their learning. </a:t>
            </a:r>
          </a:p>
          <a:p>
            <a:pPr marL="171450" lvl="0" indent="-171450">
              <a:buFont typeface="Arial" panose="020B0604020202020204" pitchFamily="34" charset="0"/>
              <a:buChar char="•"/>
            </a:pPr>
            <a:r>
              <a:rPr lang="en-US" baseline="0" dirty="0"/>
              <a:t>Both websites are available in both English and Spanish.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a:t>
            </a:r>
            <a:r>
              <a:rPr lang="en-US" b="1" i="1" baseline="0" dirty="0"/>
              <a:t>Note: For accessibility purposes, please read the entire URL as it is listed on the slide.]</a:t>
            </a:r>
            <a:endParaRPr lang="en-US" b="1" i="1" dirty="0"/>
          </a:p>
          <a:p>
            <a:pPr marL="171450" lvl="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26</a:t>
            </a:fld>
            <a:endParaRPr lang="en-US"/>
          </a:p>
        </p:txBody>
      </p:sp>
    </p:spTree>
    <p:extLst>
      <p:ext uri="{BB962C8B-B14F-4D97-AF65-F5344CB8AC3E}">
        <p14:creationId xmlns:p14="http://schemas.microsoft.com/office/powerpoint/2010/main" val="161250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5" indent="-170815">
              <a:buFont typeface="Arial" panose="020B0604020202020204" pitchFamily="34" charset="0"/>
              <a:buChar char="•"/>
            </a:pPr>
            <a:r>
              <a:rPr lang="en-US" dirty="0"/>
              <a:t>The computer-based ELPAC Overview Video is another valuable resource.</a:t>
            </a:r>
          </a:p>
          <a:p>
            <a:pPr marL="0" indent="0">
              <a:buFont typeface="Arial" panose="020B0604020202020204" pitchFamily="34" charset="0"/>
              <a:buNone/>
            </a:pPr>
            <a:endParaRPr lang="en-US" dirty="0"/>
          </a:p>
          <a:p>
            <a:pPr marL="170815" indent="-170815">
              <a:buFont typeface="Arial" panose="020B0604020202020204" pitchFamily="34" charset="0"/>
              <a:buChar char="•"/>
            </a:pPr>
            <a:r>
              <a:rPr lang="en-US" dirty="0"/>
              <a:t>This video provides information about the ELPAC including, why the ELPAC is important, the domains included in the assessment, accessibility, and other significant aspects to the administration of the ELPAC.</a:t>
            </a:r>
          </a:p>
          <a:p>
            <a:pPr marL="170815" indent="-170815">
              <a:buFont typeface="Arial" panose="020B0604020202020204" pitchFamily="34" charset="0"/>
              <a:buChar char="•"/>
            </a:pPr>
            <a:endParaRPr lang="en-US" dirty="0"/>
          </a:p>
          <a:p>
            <a:pPr marL="170815" indent="-170815">
              <a:buFont typeface="Arial" panose="020B0604020202020204" pitchFamily="34" charset="0"/>
              <a:buChar char="•"/>
            </a:pPr>
            <a:r>
              <a:rPr lang="en-US" sz="1800" dirty="0">
                <a:effectLst/>
                <a:latin typeface="Segoe UI" panose="020B0502040204020203" pitchFamily="34" charset="0"/>
              </a:rPr>
              <a:t>Also available is a video about the alternate ELPAC in both English and Spanish.</a:t>
            </a:r>
          </a:p>
          <a:p>
            <a:pPr marL="170815" indent="-170815">
              <a:buFont typeface="Arial" panose="020B0604020202020204" pitchFamily="34" charset="0"/>
              <a:buChar cha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a:t>[Note: For accessibility purposes, please read the entire URL as it is listed on the slide.]</a:t>
            </a:r>
            <a:endParaRPr lang="en-US" b="1" i="1" dirty="0">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27</a:t>
            </a:fld>
            <a:endParaRPr lang="en-US"/>
          </a:p>
        </p:txBody>
      </p:sp>
    </p:spTree>
    <p:extLst>
      <p:ext uri="{BB962C8B-B14F-4D97-AF65-F5344CB8AC3E}">
        <p14:creationId xmlns:p14="http://schemas.microsoft.com/office/powerpoint/2010/main" val="232307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a:t>That brings us to the end of</a:t>
            </a:r>
            <a:r>
              <a:rPr lang="en-US" baseline="0"/>
              <a:t> today/tonight’s presentation.</a:t>
            </a:r>
          </a:p>
          <a:p>
            <a:pPr marL="171039" indent="-171039">
              <a:buFont typeface="Arial" panose="020B0604020202020204" pitchFamily="34" charset="0"/>
              <a:buChar char="•"/>
            </a:pPr>
            <a:r>
              <a:rPr lang="en-US"/>
              <a:t>We’ll take a moment to answer some of your questions</a:t>
            </a:r>
            <a:r>
              <a:rPr lang="en-US" baseline="0"/>
              <a:t> now. </a:t>
            </a:r>
          </a:p>
          <a:p>
            <a:pPr marL="171039" indent="-171039">
              <a:buFont typeface="Arial" panose="020B0604020202020204" pitchFamily="34" charset="0"/>
              <a:buChar char="•"/>
            </a:pPr>
            <a:r>
              <a:rPr lang="en-US" baseline="0"/>
              <a:t>Thank you for coming today/tonight!</a:t>
            </a:r>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28</a:t>
            </a:fld>
            <a:endParaRPr lang="en-US"/>
          </a:p>
        </p:txBody>
      </p:sp>
    </p:spTree>
    <p:extLst>
      <p:ext uri="{BB962C8B-B14F-4D97-AF65-F5344CB8AC3E}">
        <p14:creationId xmlns:p14="http://schemas.microsoft.com/office/powerpoint/2010/main" val="1761168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a:p>
        </p:txBody>
      </p:sp>
      <p:sp>
        <p:nvSpPr>
          <p:cNvPr id="4" name="Slide Number Placeholder 3"/>
          <p:cNvSpPr>
            <a:spLocks noGrp="1"/>
          </p:cNvSpPr>
          <p:nvPr>
            <p:ph type="sldNum" sz="quarter" idx="10"/>
          </p:nvPr>
        </p:nvSpPr>
        <p:spPr/>
        <p:txBody>
          <a:bodyPr/>
          <a:lstStyle/>
          <a:p>
            <a:fld id="{6C078B8E-2430-48E3-947F-D4E74CBF0628}" type="slidenum">
              <a:rPr lang="en-US" smtClean="0"/>
              <a:pPr/>
              <a:t>29</a:t>
            </a:fld>
            <a:endParaRPr lang="en-US"/>
          </a:p>
        </p:txBody>
      </p:sp>
    </p:spTree>
    <p:extLst>
      <p:ext uri="{BB962C8B-B14F-4D97-AF65-F5344CB8AC3E}">
        <p14:creationId xmlns:p14="http://schemas.microsoft.com/office/powerpoint/2010/main" val="250449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3</a:t>
            </a:fld>
            <a:endParaRPr lang="en-US"/>
          </a:p>
        </p:txBody>
      </p:sp>
    </p:spTree>
    <p:extLst>
      <p:ext uri="{BB962C8B-B14F-4D97-AF65-F5344CB8AC3E}">
        <p14:creationId xmlns:p14="http://schemas.microsoft.com/office/powerpoint/2010/main" val="351763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78B8E-2430-48E3-947F-D4E74CBF0628}" type="slidenum">
              <a:rPr lang="en-US" smtClean="0"/>
              <a:pPr/>
              <a:t>4</a:t>
            </a:fld>
            <a:endParaRPr lang="en-US"/>
          </a:p>
        </p:txBody>
      </p:sp>
    </p:spTree>
    <p:extLst>
      <p:ext uri="{BB962C8B-B14F-4D97-AF65-F5344CB8AC3E}">
        <p14:creationId xmlns:p14="http://schemas.microsoft.com/office/powerpoint/2010/main" val="110326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Good Evening Families!</a:t>
            </a:r>
          </a:p>
          <a:p>
            <a:pPr marL="171450" indent="-171450">
              <a:buFont typeface="Arial" panose="020B0604020202020204" pitchFamily="34" charset="0"/>
              <a:buChar char="•"/>
            </a:pPr>
            <a:r>
              <a:rPr lang="en-US"/>
              <a:t>My name is [insert name] and I’m very excited about all the learning that will take place this year here at [insert school name].</a:t>
            </a:r>
          </a:p>
          <a:p>
            <a:pPr marL="171450" indent="-171450">
              <a:buFont typeface="Arial" panose="020B0604020202020204" pitchFamily="34" charset="0"/>
              <a:buChar char="•"/>
            </a:pPr>
            <a:r>
              <a:rPr lang="en-US"/>
              <a:t>Tonight, I’d like to share with you a few of the ways that we evaluate the progress of our students whose primary language is not English and what we do with that information.</a:t>
            </a:r>
          </a:p>
          <a:p>
            <a:pPr marL="171450" indent="-171450">
              <a:buFont typeface="Arial" panose="020B0604020202020204" pitchFamily="34" charset="0"/>
              <a:buChar char="•"/>
            </a:pPr>
            <a:r>
              <a:rPr lang="en-US"/>
              <a:t>I’ll also talk to you about important ways that you can work in partnership with your child’s teacher to ensure their success.</a:t>
            </a:r>
          </a:p>
          <a:p>
            <a:pPr marL="171450" indent="-171450">
              <a:buFont typeface="Arial" panose="020B0604020202020204" pitchFamily="34" charset="0"/>
              <a:buChar char="•"/>
            </a:pPr>
            <a:r>
              <a:rPr lang="en-US"/>
              <a:t>Let’s get started!</a:t>
            </a:r>
          </a:p>
          <a:p>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a:p>
        </p:txBody>
      </p:sp>
    </p:spTree>
    <p:extLst>
      <p:ext uri="{BB962C8B-B14F-4D97-AF65-F5344CB8AC3E}">
        <p14:creationId xmlns:p14="http://schemas.microsoft.com/office/powerpoint/2010/main" val="402624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California is a very diverse state</a:t>
            </a:r>
            <a:r>
              <a:rPr lang="en-US" baseline="0" dirty="0"/>
              <a:t> and many of the students in California speak more than one language. </a:t>
            </a:r>
          </a:p>
          <a:p>
            <a:pPr marL="171450" indent="-171450">
              <a:buFont typeface="Arial" panose="020B0604020202020204" pitchFamily="34" charset="0"/>
              <a:buChar char="•"/>
            </a:pPr>
            <a:r>
              <a:rPr lang="en-US" baseline="0" dirty="0"/>
              <a:t>At</a:t>
            </a:r>
            <a:r>
              <a:rPr lang="en-US" dirty="0"/>
              <a:t> </a:t>
            </a:r>
            <a:r>
              <a:rPr lang="en-US" dirty="0">
                <a:solidFill>
                  <a:srgbClr val="FF0000"/>
                </a:solidFill>
              </a:rPr>
              <a:t>our</a:t>
            </a:r>
            <a:r>
              <a:rPr lang="en-US" baseline="0" dirty="0"/>
              <a:t> school</a:t>
            </a:r>
            <a:r>
              <a:rPr lang="en-US" dirty="0"/>
              <a:t>,</a:t>
            </a:r>
            <a:r>
              <a:rPr lang="en-US" baseline="0" dirty="0"/>
              <a:t> [xx%] of our students are English learners.</a:t>
            </a:r>
            <a:endParaRPr lang="en-US" baseline="0" dirty="0">
              <a:cs typeface="Calibri"/>
            </a:endParaRPr>
          </a:p>
          <a:p>
            <a:pPr marL="171450" indent="-171450">
              <a:buFont typeface="Arial" panose="020B0604020202020204" pitchFamily="34" charset="0"/>
              <a:buChar char="•"/>
            </a:pPr>
            <a:r>
              <a:rPr lang="en-US" baseline="0" dirty="0"/>
              <a:t>I’d like to tell you a little bit more about the English Language Proficiency Assessments</a:t>
            </a:r>
            <a:r>
              <a:rPr lang="en-US" b="1" i="1" baseline="0" dirty="0"/>
              <a:t> </a:t>
            </a:r>
            <a:r>
              <a:rPr lang="en-US" baseline="0" dirty="0"/>
              <a:t>for California or ELPAC so you know what to expect when your child participates in this test.</a:t>
            </a:r>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a:p>
        </p:txBody>
      </p:sp>
    </p:spTree>
    <p:extLst>
      <p:ext uri="{BB962C8B-B14F-4D97-AF65-F5344CB8AC3E}">
        <p14:creationId xmlns:p14="http://schemas.microsoft.com/office/powerpoint/2010/main" val="156406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ELPAC is the test that is used to measure how well California students understand English</a:t>
            </a:r>
            <a:r>
              <a:rPr lang="en-US" baseline="0" dirty="0"/>
              <a:t>. </a:t>
            </a:r>
            <a:r>
              <a:rPr lang="en-US" dirty="0"/>
              <a:t> </a:t>
            </a:r>
          </a:p>
          <a:p>
            <a:pPr marL="171450" indent="-171450">
              <a:buFont typeface="Arial" panose="020B0604020202020204" pitchFamily="34" charset="0"/>
              <a:buChar char="•"/>
            </a:pPr>
            <a:r>
              <a:rPr lang="en-US" dirty="0"/>
              <a:t>This test will give </a:t>
            </a:r>
            <a:r>
              <a:rPr lang="en-US" strike="noStrike" dirty="0"/>
              <a:t>you</a:t>
            </a:r>
            <a:r>
              <a:rPr lang="en-US" strike="noStrike" baseline="0" dirty="0"/>
              <a:t> and </a:t>
            </a:r>
            <a:r>
              <a:rPr lang="en-US" strike="noStrike" dirty="0"/>
              <a:t>your </a:t>
            </a:r>
            <a:r>
              <a:rPr lang="en-US" dirty="0"/>
              <a:t>child’s teacher information about your child's progress in learning in English,</a:t>
            </a:r>
            <a:r>
              <a:rPr lang="en-US" baseline="0" dirty="0"/>
              <a:t> and </a:t>
            </a:r>
            <a:r>
              <a:rPr lang="en-US" dirty="0"/>
              <a:t>how to best support your child</a:t>
            </a:r>
            <a:r>
              <a:rPr lang="en-US" baseline="0" dirty="0"/>
              <a:t> </a:t>
            </a:r>
            <a:r>
              <a:rPr lang="en-US" dirty="0"/>
              <a:t>at home and at</a:t>
            </a:r>
            <a:r>
              <a:rPr lang="en-US" baseline="0" dirty="0"/>
              <a:t> school towards English language proficiency. </a:t>
            </a:r>
            <a:endParaRPr lang="en-US" dirty="0"/>
          </a:p>
          <a:p>
            <a:pPr marL="171450" indent="-171450">
              <a:buFont typeface="Arial" panose="020B0604020202020204" pitchFamily="34" charset="0"/>
              <a:buChar char="•"/>
            </a:pPr>
            <a:r>
              <a:rPr lang="en-US" dirty="0"/>
              <a:t>When your child</a:t>
            </a:r>
            <a:r>
              <a:rPr lang="en-US" baseline="0" dirty="0"/>
              <a:t> takes the ELPAC, they will be tested in four different areas:</a:t>
            </a:r>
          </a:p>
          <a:p>
            <a:pPr marL="628650" lvl="1" indent="-171450">
              <a:buFont typeface="Arial" panose="020B0604020202020204" pitchFamily="34" charset="0"/>
              <a:buChar char="•"/>
            </a:pPr>
            <a:r>
              <a:rPr lang="en-US" baseline="0" dirty="0"/>
              <a:t>Listening</a:t>
            </a:r>
          </a:p>
          <a:p>
            <a:pPr marL="628650" lvl="1" indent="-171450">
              <a:buFont typeface="Arial" panose="020B0604020202020204" pitchFamily="34" charset="0"/>
              <a:buChar char="•"/>
            </a:pPr>
            <a:r>
              <a:rPr lang="en-US" baseline="0" dirty="0"/>
              <a:t>Speaking</a:t>
            </a:r>
          </a:p>
          <a:p>
            <a:pPr marL="628650" lvl="1" indent="-171450">
              <a:buFont typeface="Arial" panose="020B0604020202020204" pitchFamily="34" charset="0"/>
              <a:buChar char="•"/>
            </a:pPr>
            <a:r>
              <a:rPr lang="en-US" baseline="0" dirty="0"/>
              <a:t>Reading, and </a:t>
            </a:r>
          </a:p>
          <a:p>
            <a:pPr marL="628650" lvl="1" indent="-171450">
              <a:buFont typeface="Arial" panose="020B0604020202020204" pitchFamily="34" charset="0"/>
              <a:buChar char="•"/>
            </a:pPr>
            <a:r>
              <a:rPr lang="en-US" baseline="0" dirty="0"/>
              <a:t>Writing</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a:p>
        </p:txBody>
      </p:sp>
    </p:spTree>
    <p:extLst>
      <p:ext uri="{BB962C8B-B14F-4D97-AF65-F5344CB8AC3E}">
        <p14:creationId xmlns:p14="http://schemas.microsoft.com/office/powerpoint/2010/main" val="394791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a:t>
            </a:r>
            <a:r>
              <a:rPr lang="en-US" baseline="0" dirty="0"/>
              <a:t> important thing to know is that t</a:t>
            </a:r>
            <a:r>
              <a:rPr lang="en-US" dirty="0"/>
              <a:t>he ELPAC is made up</a:t>
            </a:r>
            <a:r>
              <a:rPr lang="en-US" baseline="0" dirty="0"/>
              <a:t> of two separate tests: the Initial ELPAC and the Summative ELPAC. </a:t>
            </a:r>
          </a:p>
          <a:p>
            <a:pPr marL="171450" indent="-171450">
              <a:buFont typeface="Arial" panose="020B0604020202020204" pitchFamily="34" charset="0"/>
              <a:buChar char="•"/>
            </a:pPr>
            <a:r>
              <a:rPr lang="en-US" baseline="0" dirty="0"/>
              <a:t>Each assessment has a different purpose.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The Initial ELPAC is used to identify students as either English learner (EL) </a:t>
            </a:r>
            <a:r>
              <a:rPr lang="en-US" dirty="0">
                <a:solidFill>
                  <a:srgbClr val="FF0000"/>
                </a:solidFill>
              </a:rPr>
              <a:t>students </a:t>
            </a:r>
            <a:r>
              <a:rPr lang="en-US" dirty="0"/>
              <a:t>who need support to learn English, or as proficient in English.</a:t>
            </a:r>
            <a:endParaRPr lang="en-US" dirty="0">
              <a:cs typeface="Calibri"/>
            </a:endParaRPr>
          </a:p>
          <a:p>
            <a:pPr marL="171450" indent="-171450">
              <a:buFont typeface="Arial" panose="020B0604020202020204" pitchFamily="34" charset="0"/>
              <a:buChar char="•"/>
            </a:pPr>
            <a:r>
              <a:rPr lang="en-US" dirty="0"/>
              <a:t>The Summative ELPAC is used to measure the skills of English learner </a:t>
            </a:r>
            <a:r>
              <a:rPr lang="en-US" dirty="0">
                <a:solidFill>
                  <a:srgbClr val="FF0000"/>
                </a:solidFill>
              </a:rPr>
              <a:t>students</a:t>
            </a:r>
            <a:r>
              <a:rPr lang="en-US" dirty="0"/>
              <a:t>. The results will help tell the school or district if the student is ready to be reclassified as proficient in English.</a:t>
            </a:r>
            <a:endParaRPr lang="en-US" dirty="0">
              <a:cs typeface="Calibri"/>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a:p>
        </p:txBody>
      </p:sp>
    </p:spTree>
    <p:extLst>
      <p:ext uri="{BB962C8B-B14F-4D97-AF65-F5344CB8AC3E}">
        <p14:creationId xmlns:p14="http://schemas.microsoft.com/office/powerpoint/2010/main" val="206736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Let’s start by answering the question of who takes the ELPAC.</a:t>
            </a:r>
          </a:p>
          <a:p>
            <a:pPr marL="0" indent="0">
              <a:buFont typeface="Arial" panose="020B0604020202020204" pitchFamily="34" charset="0"/>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the Initial ELPAC, the test is given to students who are new to school in California AND </a:t>
            </a:r>
            <a:r>
              <a:rPr lang="en-US" dirty="0"/>
              <a:t>whose</a:t>
            </a:r>
            <a:r>
              <a:rPr lang="en-US" baseline="0" dirty="0"/>
              <a:t> Home Language Survey indicates a language other than English</a:t>
            </a:r>
            <a:r>
              <a:rPr lang="en-US" dirty="0"/>
              <a:t>. </a:t>
            </a:r>
            <a:r>
              <a:rPr lang="en-US" sz="1800" dirty="0">
                <a:effectLst/>
                <a:latin typeface="Segoe UI" panose="020B0502040204020203" pitchFamily="34" charset="0"/>
              </a:rPr>
              <a:t>This includes students in kindergarten through grade twelve.</a:t>
            </a:r>
            <a:endParaRPr lang="en-US" dirty="0"/>
          </a:p>
          <a:p>
            <a:pPr marL="171450" indent="-171450">
              <a:buFont typeface="Arial" panose="020B0604020202020204" pitchFamily="34" charset="0"/>
              <a:buChar char="•"/>
            </a:pPr>
            <a:r>
              <a:rPr lang="en-US" dirty="0"/>
              <a:t>If your child is in their first</a:t>
            </a:r>
            <a:r>
              <a:rPr lang="en-US" baseline="0" dirty="0"/>
              <a:t> year of school in California, you completed a home language survey that asks what languages you speak at home when you enrolled your child in school. </a:t>
            </a:r>
          </a:p>
          <a:p>
            <a:pPr marL="171450" indent="-171450">
              <a:buFont typeface="Arial" panose="020B0604020202020204" pitchFamily="34" charset="0"/>
              <a:buChar char="•"/>
            </a:pPr>
            <a:r>
              <a:rPr lang="en-US" dirty="0"/>
              <a:t>When</a:t>
            </a:r>
            <a:r>
              <a:rPr lang="en-US" baseline="0" dirty="0"/>
              <a:t> you said that your child speaks a language other than English at home, this tells us that we need to give your child the Initial ELPAC so we can learn about their English language proficiency.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Initial ELPAC is given to students </a:t>
            </a:r>
            <a:r>
              <a:rPr lang="en-US" dirty="0"/>
              <a:t>within 30 days of enrollment in a California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take the Initial ELPAC only once in their</a:t>
            </a:r>
            <a:r>
              <a:rPr lang="en-US" baseline="0" dirty="0"/>
              <a:t> </a:t>
            </a:r>
            <a:r>
              <a:rPr lang="en-US" strike="noStrike" dirty="0"/>
              <a:t>school career</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aseline="0" dirty="0"/>
              <a:t>The Summative ELPAC is given to students who have been identified as English </a:t>
            </a:r>
            <a:r>
              <a:rPr lang="en-US" dirty="0"/>
              <a:t>learner </a:t>
            </a:r>
            <a:r>
              <a:rPr lang="en-US" dirty="0">
                <a:solidFill>
                  <a:srgbClr val="FF0000"/>
                </a:solidFill>
              </a:rPr>
              <a:t>students</a:t>
            </a:r>
            <a:r>
              <a:rPr lang="en-US" baseline="0" dirty="0"/>
              <a:t>.</a:t>
            </a:r>
            <a:endParaRPr lang="en-US" baseline="0" dirty="0">
              <a:cs typeface="Calibri"/>
            </a:endParaRPr>
          </a:p>
          <a:p>
            <a:pPr marL="171450" indent="-171450">
              <a:buFont typeface="Arial" panose="020B0604020202020204" pitchFamily="34" charset="0"/>
              <a:buChar char="•"/>
            </a:pPr>
            <a:r>
              <a:rPr lang="en-US" baseline="0" dirty="0"/>
              <a:t>They will take this test each spring to measure their progress in learning English until they are reclassified as English proficient.</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a:p>
        </p:txBody>
      </p:sp>
    </p:spTree>
    <p:extLst>
      <p:ext uri="{BB962C8B-B14F-4D97-AF65-F5344CB8AC3E}">
        <p14:creationId xmlns:p14="http://schemas.microsoft.com/office/powerpoint/2010/main" val="45131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a:p>
        </p:txBody>
      </p:sp>
    </p:spTree>
    <p:extLst>
      <p:ext uri="{BB962C8B-B14F-4D97-AF65-F5344CB8AC3E}">
        <p14:creationId xmlns:p14="http://schemas.microsoft.com/office/powerpoint/2010/main" val="300411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a:p>
        </p:txBody>
      </p:sp>
    </p:spTree>
    <p:extLst>
      <p:ext uri="{BB962C8B-B14F-4D97-AF65-F5344CB8AC3E}">
        <p14:creationId xmlns:p14="http://schemas.microsoft.com/office/powerpoint/2010/main" val="176306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a:p>
        </p:txBody>
      </p:sp>
    </p:spTree>
    <p:extLst>
      <p:ext uri="{BB962C8B-B14F-4D97-AF65-F5344CB8AC3E}">
        <p14:creationId xmlns:p14="http://schemas.microsoft.com/office/powerpoint/2010/main" val="3148950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a:p>
        </p:txBody>
      </p:sp>
    </p:spTree>
    <p:extLst>
      <p:ext uri="{BB962C8B-B14F-4D97-AF65-F5344CB8AC3E}">
        <p14:creationId xmlns:p14="http://schemas.microsoft.com/office/powerpoint/2010/main" val="2637918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a:p>
        </p:txBody>
      </p:sp>
    </p:spTree>
    <p:extLst>
      <p:ext uri="{BB962C8B-B14F-4D97-AF65-F5344CB8AC3E}">
        <p14:creationId xmlns:p14="http://schemas.microsoft.com/office/powerpoint/2010/main" val="197556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30175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4587240" y="1825625"/>
            <a:ext cx="30175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A4BFF39-A1B3-495C-8165-55BFCE77E11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a:p>
        </p:txBody>
      </p:sp>
      <p:sp>
        <p:nvSpPr>
          <p:cNvPr id="9" name="Content Placeholder 8">
            <a:extLst>
              <a:ext uri="{FF2B5EF4-FFF2-40B4-BE49-F238E27FC236}">
                <a16:creationId xmlns:a16="http://schemas.microsoft.com/office/drawing/2014/main" id="{4EE1BF9B-9BCA-4595-9EC0-B047B7185A4D}"/>
              </a:ext>
            </a:extLst>
          </p:cNvPr>
          <p:cNvSpPr>
            <a:spLocks noGrp="1"/>
          </p:cNvSpPr>
          <p:nvPr>
            <p:ph sz="quarter" idx="13" hasCustomPrompt="1"/>
          </p:nvPr>
        </p:nvSpPr>
        <p:spPr>
          <a:xfrm>
            <a:off x="8336280" y="1825625"/>
            <a:ext cx="30175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182622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3488796"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A4BFF39-A1B3-495C-8165-55BFCE77E11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a:p>
        </p:txBody>
      </p:sp>
      <p:sp>
        <p:nvSpPr>
          <p:cNvPr id="9" name="Content Placeholder 8">
            <a:extLst>
              <a:ext uri="{FF2B5EF4-FFF2-40B4-BE49-F238E27FC236}">
                <a16:creationId xmlns:a16="http://schemas.microsoft.com/office/drawing/2014/main" id="{4EE1BF9B-9BCA-4595-9EC0-B047B7185A4D}"/>
              </a:ext>
            </a:extLst>
          </p:cNvPr>
          <p:cNvSpPr>
            <a:spLocks noGrp="1"/>
          </p:cNvSpPr>
          <p:nvPr>
            <p:ph sz="quarter" idx="13" hasCustomPrompt="1"/>
          </p:nvPr>
        </p:nvSpPr>
        <p:spPr>
          <a:xfrm>
            <a:off x="6139392"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AE727D58-6707-4718-AD7A-0524C2C07CFB}"/>
              </a:ext>
            </a:extLst>
          </p:cNvPr>
          <p:cNvSpPr>
            <a:spLocks noGrp="1"/>
          </p:cNvSpPr>
          <p:nvPr>
            <p:ph sz="quarter" idx="14" hasCustomPrompt="1"/>
          </p:nvPr>
        </p:nvSpPr>
        <p:spPr>
          <a:xfrm>
            <a:off x="8789987"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229435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F268-3E8F-4F0E-8533-2D6CCB6C65AA}"/>
              </a:ext>
            </a:extLst>
          </p:cNvPr>
          <p:cNvSpPr>
            <a:spLocks noGrp="1"/>
          </p:cNvSpPr>
          <p:nvPr>
            <p:ph type="title" hasCustomPrompt="1"/>
          </p:nvPr>
        </p:nvSpPr>
        <p:spPr>
          <a:xfrm>
            <a:off x="838200" y="365125"/>
            <a:ext cx="3340510" cy="1325563"/>
          </a:xfrm>
        </p:spPr>
        <p:txBody>
          <a:bodyPr/>
          <a:lstStyle/>
          <a:p>
            <a:r>
              <a:rPr lang="en-US"/>
              <a:t>Master title</a:t>
            </a:r>
          </a:p>
        </p:txBody>
      </p:sp>
      <p:sp>
        <p:nvSpPr>
          <p:cNvPr id="7" name="Content Placeholder 6">
            <a:extLst>
              <a:ext uri="{FF2B5EF4-FFF2-40B4-BE49-F238E27FC236}">
                <a16:creationId xmlns:a16="http://schemas.microsoft.com/office/drawing/2014/main" id="{3B816E2D-A43F-42A5-AFFD-122F135C0AF5}"/>
              </a:ext>
            </a:extLst>
          </p:cNvPr>
          <p:cNvSpPr>
            <a:spLocks noGrp="1"/>
          </p:cNvSpPr>
          <p:nvPr>
            <p:ph sz="quarter" idx="10"/>
          </p:nvPr>
        </p:nvSpPr>
        <p:spPr>
          <a:xfrm>
            <a:off x="4532313" y="365125"/>
            <a:ext cx="7188200" cy="1395413"/>
          </a:xfrm>
        </p:spPr>
        <p:txBody>
          <a:bodyPr/>
          <a:lstStyle>
            <a:lvl2pPr marL="457200" indent="0">
              <a:buNone/>
              <a:defRPr/>
            </a:lvl2pPr>
          </a:lstStyle>
          <a:p>
            <a:pPr lvl="0"/>
            <a:r>
              <a:rPr lang="en-US"/>
              <a:t>Click to edit Master text style</a:t>
            </a:r>
          </a:p>
        </p:txBody>
      </p:sp>
      <p:sp>
        <p:nvSpPr>
          <p:cNvPr id="9" name="Content Placeholder 8">
            <a:extLst>
              <a:ext uri="{FF2B5EF4-FFF2-40B4-BE49-F238E27FC236}">
                <a16:creationId xmlns:a16="http://schemas.microsoft.com/office/drawing/2014/main" id="{A78A497A-94F8-4FDD-B94E-49F36C871E40}"/>
              </a:ext>
            </a:extLst>
          </p:cNvPr>
          <p:cNvSpPr>
            <a:spLocks noGrp="1"/>
          </p:cNvSpPr>
          <p:nvPr>
            <p:ph sz="quarter" idx="11"/>
          </p:nvPr>
        </p:nvSpPr>
        <p:spPr>
          <a:xfrm>
            <a:off x="4532313" y="1908175"/>
            <a:ext cx="1645920" cy="471488"/>
          </a:xfrm>
        </p:spPr>
        <p:txBody>
          <a:bodyPr/>
          <a:lstStyle>
            <a:lvl1pPr marL="0" indent="0" algn="ctr">
              <a:buNone/>
              <a:defRPr b="1"/>
            </a:lvl1pPr>
          </a:lstStyle>
          <a:p>
            <a:pPr lvl="0"/>
            <a:endParaRPr lang="en-US"/>
          </a:p>
        </p:txBody>
      </p:sp>
      <p:sp>
        <p:nvSpPr>
          <p:cNvPr id="11" name="Content Placeholder 10">
            <a:extLst>
              <a:ext uri="{FF2B5EF4-FFF2-40B4-BE49-F238E27FC236}">
                <a16:creationId xmlns:a16="http://schemas.microsoft.com/office/drawing/2014/main" id="{DC0497F5-A0BB-4038-B6B8-880A3D4040E6}"/>
              </a:ext>
            </a:extLst>
          </p:cNvPr>
          <p:cNvSpPr>
            <a:spLocks noGrp="1"/>
          </p:cNvSpPr>
          <p:nvPr>
            <p:ph sz="quarter" idx="12"/>
          </p:nvPr>
        </p:nvSpPr>
        <p:spPr>
          <a:xfrm>
            <a:off x="6379740" y="1908175"/>
            <a:ext cx="1645920" cy="471488"/>
          </a:xfrm>
        </p:spPr>
        <p:txBody>
          <a:bodyPr/>
          <a:lstStyle>
            <a:lvl1pPr marL="0" indent="0" algn="ctr">
              <a:buNone/>
              <a:defRPr b="1"/>
            </a:lvl1pPr>
          </a:lstStyle>
          <a:p>
            <a:pPr lvl="0"/>
            <a:endParaRPr lang="en-US"/>
          </a:p>
        </p:txBody>
      </p:sp>
      <p:sp>
        <p:nvSpPr>
          <p:cNvPr id="13" name="Content Placeholder 12">
            <a:extLst>
              <a:ext uri="{FF2B5EF4-FFF2-40B4-BE49-F238E27FC236}">
                <a16:creationId xmlns:a16="http://schemas.microsoft.com/office/drawing/2014/main" id="{DE80004F-7BED-4287-85B0-2D26EAEAFDAD}"/>
              </a:ext>
            </a:extLst>
          </p:cNvPr>
          <p:cNvSpPr>
            <a:spLocks noGrp="1"/>
          </p:cNvSpPr>
          <p:nvPr>
            <p:ph sz="quarter" idx="13"/>
          </p:nvPr>
        </p:nvSpPr>
        <p:spPr>
          <a:xfrm>
            <a:off x="8227167" y="1908175"/>
            <a:ext cx="1645920" cy="471488"/>
          </a:xfrm>
        </p:spPr>
        <p:txBody>
          <a:bodyPr/>
          <a:lstStyle>
            <a:lvl1pPr marL="0" indent="0" algn="ctr">
              <a:buNone/>
              <a:defRPr b="1"/>
            </a:lvl1pPr>
          </a:lstStyle>
          <a:p>
            <a:pPr lvl="0"/>
            <a:endParaRPr lang="en-US"/>
          </a:p>
        </p:txBody>
      </p:sp>
      <p:sp>
        <p:nvSpPr>
          <p:cNvPr id="15" name="Content Placeholder 14">
            <a:extLst>
              <a:ext uri="{FF2B5EF4-FFF2-40B4-BE49-F238E27FC236}">
                <a16:creationId xmlns:a16="http://schemas.microsoft.com/office/drawing/2014/main" id="{112EB7B8-8131-4494-B7F5-2CEBB20A0D5D}"/>
              </a:ext>
            </a:extLst>
          </p:cNvPr>
          <p:cNvSpPr>
            <a:spLocks noGrp="1"/>
          </p:cNvSpPr>
          <p:nvPr>
            <p:ph sz="quarter" idx="14"/>
          </p:nvPr>
        </p:nvSpPr>
        <p:spPr>
          <a:xfrm>
            <a:off x="10074593" y="1908175"/>
            <a:ext cx="1645920" cy="471488"/>
          </a:xfrm>
        </p:spPr>
        <p:txBody>
          <a:bodyPr/>
          <a:lstStyle>
            <a:lvl1pPr marL="0" indent="0" algn="ctr">
              <a:buNone/>
              <a:defRPr b="1"/>
            </a:lvl1pPr>
          </a:lstStyle>
          <a:p>
            <a:pPr lvl="0"/>
            <a:endParaRPr lang="en-US"/>
          </a:p>
        </p:txBody>
      </p:sp>
      <p:sp>
        <p:nvSpPr>
          <p:cNvPr id="17" name="Content Placeholder 16">
            <a:extLst>
              <a:ext uri="{FF2B5EF4-FFF2-40B4-BE49-F238E27FC236}">
                <a16:creationId xmlns:a16="http://schemas.microsoft.com/office/drawing/2014/main" id="{E7D9D38B-B124-4B01-B260-DE07C8C50E16}"/>
              </a:ext>
            </a:extLst>
          </p:cNvPr>
          <p:cNvSpPr>
            <a:spLocks noGrp="1"/>
          </p:cNvSpPr>
          <p:nvPr>
            <p:ph sz="quarter" idx="15"/>
          </p:nvPr>
        </p:nvSpPr>
        <p:spPr>
          <a:xfrm>
            <a:off x="1681163" y="2871788"/>
            <a:ext cx="8829675"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a:p>
        </p:txBody>
      </p:sp>
    </p:spTree>
    <p:custDataLst>
      <p:tags r:id="rId1"/>
    </p:custDataLst>
    <p:extLst>
      <p:ext uri="{BB962C8B-B14F-4D97-AF65-F5344CB8AC3E}">
        <p14:creationId xmlns:p14="http://schemas.microsoft.com/office/powerpoint/2010/main" val="1333666840"/>
      </p:ext>
    </p:extLst>
  </p:cSld>
  <p:clrMapOvr>
    <a:masterClrMapping/>
  </p:clrMapOvr>
  <p:extLst>
    <p:ext uri="{DCECCB84-F9BA-43D5-87BE-67443E8EF086}">
      <p15:sldGuideLst xmlns:p15="http://schemas.microsoft.com/office/powerpoint/2012/main">
        <p15:guide id="1" orient="horz" pos="3984" userDrawn="1">
          <p15:clr>
            <a:srgbClr val="FBAE40"/>
          </p15:clr>
        </p15:guide>
        <p15:guide id="2" pos="3840" userDrawn="1">
          <p15:clr>
            <a:srgbClr val="FBAE40"/>
          </p15:clr>
        </p15:guide>
        <p15:guide id="3" pos="240" userDrawn="1">
          <p15:clr>
            <a:srgbClr val="FBAE40"/>
          </p15:clr>
        </p15:guide>
        <p15:guide id="4" orient="horz"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6/30/2022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a:p>
        </p:txBody>
      </p:sp>
    </p:spTree>
    <p:custDataLst>
      <p:tags r:id="rId17"/>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91"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400" rtl="0" eaLnBrk="1" latinLnBrk="0" hangingPunct="1">
        <a:lnSpc>
          <a:spcPct val="90000"/>
        </a:lnSpc>
        <a:spcBef>
          <a:spcPct val="0"/>
        </a:spcBef>
        <a:buNone/>
        <a:defRPr sz="6000" b="1" kern="1200">
          <a:solidFill>
            <a:schemeClr val="accent6">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hyperlink" Target="https://www.cde.ca.gov/ta/tg/ca/parentguidetounderstand.asp" TargetMode="External"/><Relationship Id="rId3" Type="http://schemas.openxmlformats.org/officeDocument/2006/relationships/notesSlide" Target="../notesSlides/notesSlide24.xml"/><Relationship Id="rId7" Type="http://schemas.microsoft.com/office/2007/relationships/hdphoto" Target="../media/hdphoto3.wdp"/><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hyperlink" Target="https://elpac.startingsmarter.org/" TargetMode="External"/><Relationship Id="rId4" Type="http://schemas.openxmlformats.org/officeDocument/2006/relationships/hyperlink" Target="https://ca.startingsmarter.org/&#160;"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hyperlink" Target="https://www.elpac.org/resources/alt-elpac-resources/" TargetMode="Externa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hyperlink" Target="https://www.elpac.org/resources/videos/" TargetMode="External"/><Relationship Id="rId5" Type="http://schemas.openxmlformats.org/officeDocument/2006/relationships/hyperlink" Target="https://www.elpac.org/resources/"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ta/tg/ca/documents/elpacpgtu.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elpac.org/s/pdf/ELPAC--Practice-Tests-Available.pdf" TargetMode="External"/><Relationship Id="rId4" Type="http://schemas.openxmlformats.org/officeDocument/2006/relationships/hyperlink" Target="https://www.cde.ca.gov/ta/tg/ep/documents/altelpacpgtu.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956" y="365125"/>
            <a:ext cx="10744200" cy="6235700"/>
          </a:xfrm>
        </p:spPr>
        <p:txBody>
          <a:bodyPr/>
          <a:lstStyle/>
          <a:p>
            <a:pPr algn="ctr">
              <a:lnSpc>
                <a:spcPct val="100000"/>
              </a:lnSpc>
              <a:spcBef>
                <a:spcPts val="600"/>
              </a:spcBef>
              <a:spcAft>
                <a:spcPts val="600"/>
              </a:spcAft>
            </a:pPr>
            <a:r>
              <a:rPr lang="en-US" b="0"/>
              <a:t>A Site Administrator’s Guide: </a:t>
            </a:r>
            <a:br>
              <a:rPr lang="en-US" b="0"/>
            </a:br>
            <a:r>
              <a:rPr lang="en-US" sz="6600"/>
              <a:t>Talking to Parents </a:t>
            </a:r>
            <a:br>
              <a:rPr lang="en-US"/>
            </a:br>
            <a:r>
              <a:rPr lang="en-US" sz="5400" b="0"/>
              <a:t>About the English Language Proficiency Assessments for California (ELPAC) and Alternate ELPAC</a:t>
            </a:r>
          </a:p>
        </p:txBody>
      </p:sp>
    </p:spTree>
    <p:custDataLst>
      <p:tags r:id="rId1"/>
    </p:custDataLst>
    <p:extLst>
      <p:ext uri="{BB962C8B-B14F-4D97-AF65-F5344CB8AC3E}">
        <p14:creationId xmlns:p14="http://schemas.microsoft.com/office/powerpoint/2010/main" val="901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11990522" cy="761639"/>
          </a:xfrm>
        </p:spPr>
        <p:txBody>
          <a:bodyPr/>
          <a:lstStyle/>
          <a:p>
            <a:r>
              <a:rPr lang="en-US"/>
              <a:t>Who: Initial and Summative</a:t>
            </a:r>
          </a:p>
        </p:txBody>
      </p:sp>
      <p:sp>
        <p:nvSpPr>
          <p:cNvPr id="7" name="Text Placeholder 6"/>
          <p:cNvSpPr>
            <a:spLocks noGrp="1"/>
          </p:cNvSpPr>
          <p:nvPr>
            <p:ph type="body" idx="1"/>
          </p:nvPr>
        </p:nvSpPr>
        <p:spPr>
          <a:xfrm>
            <a:off x="381000" y="1772552"/>
            <a:ext cx="5715000" cy="510020"/>
          </a:xfrm>
        </p:spPr>
        <p:txBody>
          <a:bodyPr anchor="t">
            <a:normAutofit lnSpcReduction="10000"/>
          </a:bodyPr>
          <a:lstStyle/>
          <a:p>
            <a:pPr algn="ctr"/>
            <a:r>
              <a:rPr lang="en-US" sz="3200" dirty="0"/>
              <a:t>Initial ELPAC</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363018" y="2712021"/>
            <a:ext cx="2713492" cy="3684588"/>
          </a:xfrm>
        </p:spPr>
      </p:pic>
      <p:sp>
        <p:nvSpPr>
          <p:cNvPr id="8" name="Text Placeholder 7"/>
          <p:cNvSpPr>
            <a:spLocks noGrp="1"/>
          </p:cNvSpPr>
          <p:nvPr>
            <p:ph type="body" sz="quarter" idx="3"/>
          </p:nvPr>
        </p:nvSpPr>
        <p:spPr>
          <a:xfrm>
            <a:off x="6096000" y="1619790"/>
            <a:ext cx="5183188" cy="1325563"/>
          </a:xfrm>
        </p:spPr>
        <p:txBody>
          <a:bodyPr anchor="t">
            <a:normAutofit lnSpcReduction="10000"/>
          </a:bodyPr>
          <a:lstStyle/>
          <a:p>
            <a:pPr algn="ctr">
              <a:lnSpc>
                <a:spcPct val="110000"/>
              </a:lnSpc>
              <a:spcBef>
                <a:spcPts val="0"/>
              </a:spcBef>
              <a:spcAft>
                <a:spcPts val="600"/>
              </a:spcAft>
            </a:pPr>
            <a:r>
              <a:rPr lang="en-US" sz="3200" dirty="0"/>
              <a:t>Summative ELPAC</a:t>
            </a:r>
          </a:p>
          <a:p>
            <a:pPr algn="ctr">
              <a:lnSpc>
                <a:spcPct val="110000"/>
              </a:lnSpc>
              <a:spcBef>
                <a:spcPts val="0"/>
              </a:spcBef>
              <a:spcAft>
                <a:spcPts val="600"/>
              </a:spcAft>
            </a:pPr>
            <a:r>
              <a:rPr lang="en-US" sz="2800" b="0" dirty="0"/>
              <a:t>English learner students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quarter" idx="4"/>
          </p:nvPr>
        </p:nvPicPr>
        <p:blipFill rotWithShape="1">
          <a:blip r:embed="rId5">
            <a:extLst>
              <a:ext uri="{28A0092B-C50C-407E-A947-70E740481C1C}">
                <a14:useLocalDpi xmlns:a14="http://schemas.microsoft.com/office/drawing/2010/main" val="0"/>
              </a:ext>
            </a:extLst>
          </a:blip>
          <a:srcRect t="25076"/>
          <a:stretch/>
        </p:blipFill>
        <p:spPr>
          <a:xfrm>
            <a:off x="6883384" y="3173983"/>
            <a:ext cx="3760820" cy="2760663"/>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47" y="365125"/>
            <a:ext cx="10515600" cy="1125013"/>
          </a:xfrm>
        </p:spPr>
        <p:txBody>
          <a:bodyPr>
            <a:normAutofit/>
          </a:bodyPr>
          <a:lstStyle/>
          <a:p>
            <a:r>
              <a:rPr lang="en-US"/>
              <a:t>Why: Initial and Summative</a:t>
            </a:r>
          </a:p>
        </p:txBody>
      </p:sp>
      <p:sp>
        <p:nvSpPr>
          <p:cNvPr id="7" name="Text Placeholder 6"/>
          <p:cNvSpPr>
            <a:spLocks noGrp="1"/>
          </p:cNvSpPr>
          <p:nvPr>
            <p:ph type="body" idx="1"/>
          </p:nvPr>
        </p:nvSpPr>
        <p:spPr>
          <a:xfrm>
            <a:off x="393248" y="1710268"/>
            <a:ext cx="5604328" cy="574677"/>
          </a:xfrm>
        </p:spPr>
        <p:txBody>
          <a:bodyPr>
            <a:normAutofit fontScale="92500" lnSpcReduction="10000"/>
          </a:bodyPr>
          <a:lstStyle/>
          <a:p>
            <a:pPr algn="ctr"/>
            <a:r>
              <a:rPr lang="en-US" sz="3200"/>
              <a:t>Initial ELPAC</a:t>
            </a:r>
          </a:p>
        </p:txBody>
      </p:sp>
      <p:sp>
        <p:nvSpPr>
          <p:cNvPr id="8" name="Text Placeholder 7"/>
          <p:cNvSpPr>
            <a:spLocks noGrp="1"/>
          </p:cNvSpPr>
          <p:nvPr>
            <p:ph type="body" sz="quarter" idx="3"/>
          </p:nvPr>
        </p:nvSpPr>
        <p:spPr>
          <a:xfrm>
            <a:off x="6096000" y="1710269"/>
            <a:ext cx="5702752" cy="956732"/>
          </a:xfrm>
        </p:spPr>
        <p:txBody>
          <a:bodyPr>
            <a:normAutofit fontScale="92500" lnSpcReduction="10000"/>
          </a:bodyPr>
          <a:lstStyle/>
          <a:p>
            <a:pPr algn="ctr">
              <a:lnSpc>
                <a:spcPct val="100000"/>
              </a:lnSpc>
              <a:spcBef>
                <a:spcPts val="0"/>
              </a:spcBef>
              <a:spcAft>
                <a:spcPts val="600"/>
              </a:spcAft>
            </a:pPr>
            <a:r>
              <a:rPr lang="en-US" sz="3200" dirty="0"/>
              <a:t>Summative ELPAC</a:t>
            </a:r>
          </a:p>
          <a:p>
            <a:pPr algn="ctr">
              <a:lnSpc>
                <a:spcPct val="100000"/>
              </a:lnSpc>
              <a:spcBef>
                <a:spcPts val="0"/>
              </a:spcBef>
              <a:spcAft>
                <a:spcPts val="600"/>
              </a:spcAft>
            </a:pPr>
            <a:r>
              <a:rPr lang="en-US" sz="2800" b="0" dirty="0"/>
              <a:t>Reclassification</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5053"/>
          <a:stretch/>
        </p:blipFill>
        <p:spPr>
          <a:xfrm>
            <a:off x="6618741" y="3035831"/>
            <a:ext cx="4290106" cy="3153832"/>
          </a:xfrm>
        </p:spPr>
      </p:pic>
      <p:pic>
        <p:nvPicPr>
          <p:cNvPr id="12" name="Content Placeholder 11">
            <a:extLst>
              <a:ext uri="{FF2B5EF4-FFF2-40B4-BE49-F238E27FC236}">
                <a16:creationId xmlns:a16="http://schemas.microsoft.com/office/drawing/2014/main" id="{32FD1100-80B9-4569-B583-7F3C3A451C2C}"/>
              </a:ext>
              <a:ext uri="{C183D7F6-B498-43B3-948B-1728B52AA6E4}">
                <adec:decorative xmlns:adec="http://schemas.microsoft.com/office/drawing/2017/decorative" val="1"/>
              </a:ext>
            </a:extLst>
          </p:cNvPr>
          <p:cNvPicPr>
            <a:picLocks noGrp="1" noChangeAspect="1"/>
          </p:cNvPicPr>
          <p:nvPr>
            <p:ph sz="half" idx="2"/>
          </p:nvPr>
        </p:nvPicPr>
        <p:blipFill>
          <a:blip r:embed="rId5">
            <a:extLst>
              <a:ext uri="{BEBA8EAE-BF5A-486C-A8C5-ECC9F3942E4B}">
                <a14:imgProps xmlns:a14="http://schemas.microsoft.com/office/drawing/2010/main">
                  <a14:imgLayer r:embed="rId6">
                    <a14:imgEffect>
                      <a14:backgroundRemoval t="9959" b="91286" l="9969" r="89720">
                        <a14:foregroundMark x1="29128" y1="90249" x2="29128" y2="90249"/>
                        <a14:foregroundMark x1="21807" y1="90249" x2="23832" y2="89004"/>
                        <a14:foregroundMark x1="21807" y1="90249" x2="25078" y2="91079"/>
                        <a14:foregroundMark x1="27726" y1="90249" x2="31464" y2="90871"/>
                        <a14:foregroundMark x1="42056" y1="91286" x2="44237" y2="84647"/>
                        <a14:foregroundMark x1="50779" y1="86307" x2="52025" y2="85270"/>
                        <a14:foregroundMark x1="50779" y1="87137" x2="49377" y2="84440"/>
                        <a14:foregroundMark x1="51713" y1="86100" x2="50779" y2="86307"/>
                        <a14:foregroundMark x1="58376" y1="87750" x2="62305" y2="89419"/>
                        <a14:foregroundMark x1="51558" y1="84855" x2="53064" y2="85495"/>
                        <a14:foregroundMark x1="62305" y1="89419" x2="64820" y2="89066"/>
                        <a14:foregroundMark x1="54542" y1="90799" x2="54673" y2="91079"/>
                        <a14:foregroundMark x1="53945" y1="89527" x2="54341" y2="90370"/>
                        <a14:foregroundMark x1="51655" y1="84647" x2="52554" y2="86563"/>
                        <a14:foregroundMark x1="51558" y1="84440" x2="51655" y2="84647"/>
                        <a14:foregroundMark x1="77103" y1="85892" x2="78349" y2="90041"/>
                        <a14:foregroundMark x1="64870" y1="88975" x2="62461" y2="90456"/>
                        <a14:foregroundMark x1="66944" y1="87700" x2="66212" y2="88150"/>
                        <a14:foregroundMark x1="66824" y1="87774" x2="66918" y2="87716"/>
                        <a14:foregroundMark x1="70561" y1="85477" x2="67302" y2="87480"/>
                        <a14:foregroundMark x1="21495" y1="90664" x2="21495" y2="88797"/>
                        <a14:foregroundMark x1="52960" y1="81535" x2="51558" y2="89004"/>
                        <a14:foregroundMark x1="58567" y1="84025" x2="61215" y2="88797"/>
                        <a14:foregroundMark x1="23364" y1="15353" x2="24143" y2="20332"/>
                        <a14:foregroundMark x1="22118" y1="29461" x2="22430" y2="47718"/>
                        <a14:foregroundMark x1="22430" y1="47718" x2="22586" y2="46680"/>
                        <a14:foregroundMark x1="22586" y1="30290" x2="22430" y2="48133"/>
                        <a14:foregroundMark x1="44548" y1="29461" x2="46106" y2="19087"/>
                        <a14:foregroundMark x1="54517" y1="15353" x2="58100" y2="13900"/>
                        <a14:foregroundMark x1="59346" y1="12863" x2="58411" y2="13693"/>
                        <a14:backgroundMark x1="44393" y1="84855" x2="44393" y2="84025"/>
                        <a14:backgroundMark x1="44237" y1="85685" x2="44237" y2="84232"/>
                        <a14:backgroundMark x1="65421" y1="87967" x2="66199" y2="88174"/>
                        <a14:backgroundMark x1="66978" y1="88797" x2="67134" y2="86515"/>
                        <a14:backgroundMark x1="66667" y1="89004" x2="66822" y2="85062"/>
                        <a14:backgroundMark x1="66199" y1="87552" x2="66667" y2="82988"/>
                        <a14:backgroundMark x1="66822" y1="87967" x2="66978" y2="82158"/>
                        <a14:backgroundMark x1="66667" y1="88382" x2="66822" y2="82365"/>
                        <a14:backgroundMark x1="66667" y1="88589" x2="64642" y2="82158"/>
                        <a14:backgroundMark x1="67134" y1="87759" x2="68380" y2="82158"/>
                        <a14:backgroundMark x1="56393" y1="85062" x2="57344" y2="85062"/>
                      </a14:backgroundRemoval>
                    </a14:imgEffect>
                  </a14:imgLayer>
                </a14:imgProps>
              </a:ext>
            </a:extLst>
          </a:blip>
          <a:stretch>
            <a:fillRect/>
          </a:stretch>
        </p:blipFill>
        <p:spPr>
          <a:xfrm>
            <a:off x="784450" y="2505075"/>
            <a:ext cx="5311550" cy="3987800"/>
          </a:xfrm>
        </p:spPr>
      </p:pic>
    </p:spTree>
    <p:custDataLst>
      <p:tags r:id="rId1"/>
    </p:custDataLst>
    <p:extLst>
      <p:ext uri="{BB962C8B-B14F-4D97-AF65-F5344CB8AC3E}">
        <p14:creationId xmlns:p14="http://schemas.microsoft.com/office/powerpoint/2010/main" val="331478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10878519" cy="685800"/>
          </a:xfrm>
        </p:spPr>
        <p:txBody>
          <a:bodyPr/>
          <a:lstStyle/>
          <a:p>
            <a:r>
              <a:rPr lang="en-US"/>
              <a:t>When: Initial and Summative</a:t>
            </a:r>
          </a:p>
        </p:txBody>
      </p:sp>
      <p:sp>
        <p:nvSpPr>
          <p:cNvPr id="4" name="Content Placeholder 3" descr="Initial ELPAC&#10;July 1–June 30">
            <a:extLst>
              <a:ext uri="{C183D7F6-B498-43B3-948B-1728B52AA6E4}">
                <adec:decorative xmlns:adec="http://schemas.microsoft.com/office/drawing/2017/decorative" val="0"/>
              </a:ext>
            </a:extLst>
          </p:cNvPr>
          <p:cNvSpPr>
            <a:spLocks noGrp="1"/>
          </p:cNvSpPr>
          <p:nvPr>
            <p:ph sz="half" idx="1"/>
          </p:nvPr>
        </p:nvSpPr>
        <p:spPr>
          <a:xfrm>
            <a:off x="381000" y="1981200"/>
            <a:ext cx="11430000" cy="1828800"/>
          </a:xfrm>
          <a:solidFill>
            <a:schemeClr val="accent1">
              <a:lumMod val="50000"/>
            </a:schemeClr>
          </a:solidFill>
        </p:spPr>
        <p:txBody>
          <a:bodyPr anchor="ctr" anchorCtr="0">
            <a:normAutofit/>
          </a:bodyPr>
          <a:lstStyle/>
          <a:p>
            <a:pPr marL="0" indent="0" algn="ctr">
              <a:buNone/>
            </a:pPr>
            <a:r>
              <a:rPr lang="en-US" sz="3600" b="1" dirty="0">
                <a:solidFill>
                  <a:schemeClr val="bg1">
                    <a:lumMod val="95000"/>
                  </a:schemeClr>
                </a:solidFill>
              </a:rPr>
              <a:t>Initial ELPAC</a:t>
            </a:r>
          </a:p>
          <a:p>
            <a:pPr marL="0" indent="0" algn="ctr">
              <a:buNone/>
            </a:pPr>
            <a:r>
              <a:rPr lang="en-US" sz="3600" b="1" dirty="0">
                <a:solidFill>
                  <a:schemeClr val="bg1">
                    <a:lumMod val="95000"/>
                  </a:schemeClr>
                </a:solidFill>
              </a:rPr>
              <a:t>July 1–June 30</a:t>
            </a:r>
          </a:p>
        </p:txBody>
      </p:sp>
      <p:sp>
        <p:nvSpPr>
          <p:cNvPr id="5" name="Content Placeholder 4" descr="Summative ELPAC&#10;Feb 1–May 31">
            <a:extLst>
              <a:ext uri="{C183D7F6-B498-43B3-948B-1728B52AA6E4}">
                <adec:decorative xmlns:adec="http://schemas.microsoft.com/office/drawing/2017/decorative" val="0"/>
              </a:ext>
            </a:extLst>
          </p:cNvPr>
          <p:cNvSpPr>
            <a:spLocks noGrp="1"/>
          </p:cNvSpPr>
          <p:nvPr>
            <p:ph sz="half" idx="2"/>
          </p:nvPr>
        </p:nvSpPr>
        <p:spPr>
          <a:xfrm>
            <a:off x="5486400" y="3810000"/>
            <a:ext cx="5257800" cy="1828800"/>
          </a:xfrm>
          <a:solidFill>
            <a:schemeClr val="accent4">
              <a:lumMod val="40000"/>
              <a:lumOff val="60000"/>
            </a:schemeClr>
          </a:solidFill>
        </p:spPr>
        <p:txBody>
          <a:bodyPr anchor="ctr" anchorCtr="0">
            <a:normAutofit/>
          </a:bodyPr>
          <a:lstStyle/>
          <a:p>
            <a:pPr marL="0" indent="0" algn="ctr">
              <a:buNone/>
            </a:pPr>
            <a:r>
              <a:rPr lang="en-US" sz="3600" b="1" dirty="0"/>
              <a:t>Summative ELPAC</a:t>
            </a:r>
          </a:p>
          <a:p>
            <a:pPr marL="0" indent="0" algn="ctr">
              <a:buNone/>
            </a:pPr>
            <a:r>
              <a:rPr lang="en-US" sz="3600" b="1" dirty="0"/>
              <a:t>Feb 1–May 31</a:t>
            </a:r>
          </a:p>
        </p:txBody>
      </p:sp>
    </p:spTree>
    <p:custDataLst>
      <p:tags r:id="rId1"/>
    </p:custDataLst>
    <p:extLst>
      <p:ext uri="{BB962C8B-B14F-4D97-AF65-F5344CB8AC3E}">
        <p14:creationId xmlns:p14="http://schemas.microsoft.com/office/powerpoint/2010/main" val="271070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66800" y="1828800"/>
            <a:ext cx="4350961" cy="4191000"/>
          </a:xfrm>
        </p:spPr>
      </p:pic>
      <p:sp>
        <p:nvSpPr>
          <p:cNvPr id="2" name="Title 1"/>
          <p:cNvSpPr>
            <a:spLocks noGrp="1"/>
          </p:cNvSpPr>
          <p:nvPr>
            <p:ph type="title"/>
          </p:nvPr>
        </p:nvSpPr>
        <p:spPr>
          <a:xfrm>
            <a:off x="396240" y="457200"/>
            <a:ext cx="10515600" cy="914400"/>
          </a:xfrm>
        </p:spPr>
        <p:txBody>
          <a:bodyPr>
            <a:normAutofit/>
          </a:bodyPr>
          <a:lstStyle/>
          <a:p>
            <a:r>
              <a:rPr lang="en-US"/>
              <a:t>How: Initial and Summative</a:t>
            </a:r>
          </a:p>
        </p:txBody>
      </p:sp>
      <p:sp>
        <p:nvSpPr>
          <p:cNvPr id="7" name="Content Placeholder 6">
            <a:extLst>
              <a:ext uri="{FF2B5EF4-FFF2-40B4-BE49-F238E27FC236}">
                <a16:creationId xmlns:a16="http://schemas.microsoft.com/office/drawing/2014/main" id="{DA19238C-BA22-48AE-9927-9B8A91DA4FB1}"/>
              </a:ext>
            </a:extLst>
          </p:cNvPr>
          <p:cNvSpPr>
            <a:spLocks noGrp="1"/>
          </p:cNvSpPr>
          <p:nvPr>
            <p:ph sz="half" idx="2"/>
          </p:nvPr>
        </p:nvSpPr>
        <p:spPr>
          <a:xfrm>
            <a:off x="6096000" y="1828800"/>
            <a:ext cx="5943600" cy="4191000"/>
          </a:xfrm>
        </p:spPr>
        <p:txBody>
          <a:bodyPr>
            <a:normAutofit/>
          </a:bodyPr>
          <a:lstStyle/>
          <a:p>
            <a:pPr>
              <a:lnSpc>
                <a:spcPct val="100000"/>
              </a:lnSpc>
              <a:spcBef>
                <a:spcPts val="0"/>
              </a:spcBef>
              <a:spcAft>
                <a:spcPts val="1200"/>
              </a:spcAft>
            </a:pPr>
            <a:r>
              <a:rPr lang="en-US" sz="3600" dirty="0"/>
              <a:t>Speaking is always administered individually</a:t>
            </a:r>
          </a:p>
          <a:p>
            <a:pPr>
              <a:lnSpc>
                <a:spcPct val="100000"/>
              </a:lnSpc>
              <a:spcBef>
                <a:spcPts val="0"/>
              </a:spcBef>
              <a:spcAft>
                <a:spcPts val="1200"/>
              </a:spcAft>
            </a:pPr>
            <a:r>
              <a:rPr lang="en-US" sz="3600" dirty="0"/>
              <a:t>Other domains depend on grade level:</a:t>
            </a:r>
          </a:p>
          <a:p>
            <a:pPr marL="640080" lvl="1" indent="-274320">
              <a:lnSpc>
                <a:spcPct val="100000"/>
              </a:lnSpc>
              <a:spcBef>
                <a:spcPts val="600"/>
              </a:spcBef>
              <a:spcAft>
                <a:spcPts val="600"/>
              </a:spcAft>
              <a:buFont typeface="Arial" panose="020B0604020202020204" pitchFamily="34" charset="0"/>
              <a:buChar char="□"/>
            </a:pPr>
            <a:r>
              <a:rPr lang="en-US" sz="3600" dirty="0"/>
              <a:t>Individually or in groups</a:t>
            </a:r>
          </a:p>
          <a:p>
            <a:pPr marL="640080" lvl="1" indent="-274320">
              <a:lnSpc>
                <a:spcPct val="100000"/>
              </a:lnSpc>
              <a:spcBef>
                <a:spcPts val="600"/>
              </a:spcBef>
              <a:spcAft>
                <a:spcPts val="600"/>
              </a:spcAft>
              <a:buFont typeface="Arial" panose="020B0604020202020204" pitchFamily="34" charset="0"/>
              <a:buChar char="□"/>
            </a:pPr>
            <a:r>
              <a:rPr lang="en-US" sz="3600" dirty="0"/>
              <a:t>Computer-based</a:t>
            </a:r>
          </a:p>
        </p:txBody>
      </p:sp>
    </p:spTree>
    <p:custDataLst>
      <p:tags r:id="rId1"/>
    </p:custDataLst>
    <p:extLst>
      <p:ext uri="{BB962C8B-B14F-4D97-AF65-F5344CB8AC3E}">
        <p14:creationId xmlns:p14="http://schemas.microsoft.com/office/powerpoint/2010/main" val="230984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10515600" cy="919163"/>
          </a:xfrm>
        </p:spPr>
        <p:txBody>
          <a:bodyPr>
            <a:normAutofit/>
          </a:bodyPr>
          <a:lstStyle/>
          <a:p>
            <a:r>
              <a:rPr lang="en-US"/>
              <a:t>Initial ELPAC Scores:</a:t>
            </a:r>
          </a:p>
        </p:txBody>
      </p:sp>
      <p:sp>
        <p:nvSpPr>
          <p:cNvPr id="2" name="Content Placeholder 1">
            <a:extLst>
              <a:ext uri="{FF2B5EF4-FFF2-40B4-BE49-F238E27FC236}">
                <a16:creationId xmlns:a16="http://schemas.microsoft.com/office/drawing/2014/main" id="{2E036221-531A-2D48-BD24-ABCE2934DC1A}"/>
              </a:ext>
            </a:extLst>
          </p:cNvPr>
          <p:cNvSpPr>
            <a:spLocks noGrp="1"/>
          </p:cNvSpPr>
          <p:nvPr>
            <p:ph sz="half" idx="1"/>
          </p:nvPr>
        </p:nvSpPr>
        <p:spPr>
          <a:xfrm>
            <a:off x="381000" y="1676400"/>
            <a:ext cx="5715000" cy="4724400"/>
          </a:xfrm>
        </p:spPr>
        <p:txBody>
          <a:bodyPr/>
          <a:lstStyle/>
          <a:p>
            <a:pPr marL="0" indent="0">
              <a:lnSpc>
                <a:spcPct val="100000"/>
              </a:lnSpc>
              <a:spcBef>
                <a:spcPts val="0"/>
              </a:spcBef>
              <a:spcAft>
                <a:spcPts val="1200"/>
              </a:spcAft>
              <a:buFont typeface="Arial" panose="020B0604020202020204" pitchFamily="34" charset="0"/>
              <a:buNone/>
            </a:pPr>
            <a:r>
              <a:rPr lang="en-US"/>
              <a:t>Results are reported at three performance levels:</a:t>
            </a:r>
          </a:p>
          <a:p>
            <a:pPr>
              <a:lnSpc>
                <a:spcPct val="100000"/>
              </a:lnSpc>
              <a:spcBef>
                <a:spcPts val="600"/>
              </a:spcBef>
              <a:spcAft>
                <a:spcPts val="600"/>
              </a:spcAft>
            </a:pPr>
            <a:r>
              <a:rPr lang="en-US" sz="3600" b="1"/>
              <a:t>Level 3</a:t>
            </a:r>
            <a:br>
              <a:rPr lang="en-US" sz="3600"/>
            </a:br>
            <a:r>
              <a:rPr lang="en-US" sz="2800"/>
              <a:t>Fluent English Proficient</a:t>
            </a:r>
            <a:endParaRPr lang="en-US" sz="1800"/>
          </a:p>
          <a:p>
            <a:pPr>
              <a:lnSpc>
                <a:spcPct val="100000"/>
              </a:lnSpc>
              <a:spcBef>
                <a:spcPts val="600"/>
              </a:spcBef>
              <a:spcAft>
                <a:spcPts val="600"/>
              </a:spcAft>
            </a:pPr>
            <a:r>
              <a:rPr lang="en-US" sz="3600" b="1"/>
              <a:t>Level 2</a:t>
            </a:r>
            <a:br>
              <a:rPr lang="en-US" sz="3600"/>
            </a:br>
            <a:r>
              <a:rPr lang="en-US" sz="2800"/>
              <a:t>Intermediate English Learner</a:t>
            </a:r>
            <a:endParaRPr lang="en-US" sz="1800"/>
          </a:p>
          <a:p>
            <a:pPr>
              <a:lnSpc>
                <a:spcPct val="100000"/>
              </a:lnSpc>
              <a:spcBef>
                <a:spcPts val="600"/>
              </a:spcBef>
              <a:spcAft>
                <a:spcPts val="600"/>
              </a:spcAft>
            </a:pPr>
            <a:r>
              <a:rPr lang="en-US" sz="3600" b="1"/>
              <a:t>Level 1</a:t>
            </a:r>
            <a:br>
              <a:rPr lang="en-US" sz="3600"/>
            </a:br>
            <a:r>
              <a:rPr lang="en-US" sz="2800"/>
              <a:t>Novice English Learner</a:t>
            </a:r>
          </a:p>
        </p:txBody>
      </p:sp>
      <p:pic>
        <p:nvPicPr>
          <p:cNvPr id="7" name="Content Placeholder 6" descr="Sample of scores: Level 2, Overall Score: X, Overall Performance Level: Intermediate English Learner">
            <a:extLst>
              <a:ext uri="{FF2B5EF4-FFF2-40B4-BE49-F238E27FC236}">
                <a16:creationId xmlns:a16="http://schemas.microsoft.com/office/drawing/2014/main" id="{BBE88AF5-A811-8E0B-CDA6-01D7E9EEF765}"/>
              </a:ext>
            </a:extLst>
          </p:cNvPr>
          <p:cNvPicPr>
            <a:picLocks noGrp="1" noChangeAspect="1"/>
          </p:cNvPicPr>
          <p:nvPr>
            <p:ph sz="half" idx="2"/>
          </p:nvPr>
        </p:nvPicPr>
        <p:blipFill>
          <a:blip r:embed="rId4"/>
          <a:stretch>
            <a:fillRect/>
          </a:stretch>
        </p:blipFill>
        <p:spPr>
          <a:xfrm>
            <a:off x="5845166" y="2362200"/>
            <a:ext cx="5965834" cy="2627934"/>
          </a:xfrm>
        </p:spPr>
      </p:pic>
    </p:spTree>
    <p:custDataLst>
      <p:tags r:id="rId1"/>
    </p:custDataLst>
    <p:extLst>
      <p:ext uri="{BB962C8B-B14F-4D97-AF65-F5344CB8AC3E}">
        <p14:creationId xmlns:p14="http://schemas.microsoft.com/office/powerpoint/2010/main" val="8421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08048"/>
            <a:ext cx="10515600" cy="777875"/>
          </a:xfrm>
        </p:spPr>
        <p:txBody>
          <a:bodyPr>
            <a:normAutofit fontScale="90000"/>
          </a:bodyPr>
          <a:lstStyle/>
          <a:p>
            <a:r>
              <a:rPr lang="en-US"/>
              <a:t>Summative ELPAC Scores:</a:t>
            </a:r>
          </a:p>
        </p:txBody>
      </p:sp>
      <p:sp>
        <p:nvSpPr>
          <p:cNvPr id="6" name="Content Placeholder 1">
            <a:extLst>
              <a:ext uri="{FF2B5EF4-FFF2-40B4-BE49-F238E27FC236}">
                <a16:creationId xmlns:a16="http://schemas.microsoft.com/office/drawing/2014/main" id="{688FB629-5AEE-8974-CBCE-3C30D1BB5BBE}"/>
              </a:ext>
            </a:extLst>
          </p:cNvPr>
          <p:cNvSpPr txBox="1">
            <a:spLocks/>
          </p:cNvSpPr>
          <p:nvPr/>
        </p:nvSpPr>
        <p:spPr>
          <a:xfrm>
            <a:off x="381000" y="1524000"/>
            <a:ext cx="5715000" cy="48768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dirty="0"/>
              <a:t>Results are reported at four performance levels:</a:t>
            </a:r>
          </a:p>
          <a:p>
            <a:pPr>
              <a:lnSpc>
                <a:spcPct val="100000"/>
              </a:lnSpc>
              <a:spcBef>
                <a:spcPts val="0"/>
              </a:spcBef>
              <a:spcAft>
                <a:spcPts val="600"/>
              </a:spcAft>
            </a:pPr>
            <a:r>
              <a:rPr lang="en-US" sz="3000" b="1" dirty="0"/>
              <a:t>Level 4</a:t>
            </a:r>
            <a:br>
              <a:rPr lang="en-US" sz="4000" dirty="0"/>
            </a:br>
            <a:r>
              <a:rPr lang="en-US" sz="2400" dirty="0"/>
              <a:t>Well Developed</a:t>
            </a:r>
          </a:p>
          <a:p>
            <a:pPr>
              <a:lnSpc>
                <a:spcPct val="100000"/>
              </a:lnSpc>
              <a:spcBef>
                <a:spcPts val="0"/>
              </a:spcBef>
              <a:spcAft>
                <a:spcPts val="600"/>
              </a:spcAft>
            </a:pPr>
            <a:r>
              <a:rPr lang="en-US" sz="3000" b="1" dirty="0"/>
              <a:t>Level 3</a:t>
            </a:r>
            <a:br>
              <a:rPr lang="en-US" sz="3000" dirty="0"/>
            </a:br>
            <a:r>
              <a:rPr lang="en-US" sz="2400" dirty="0"/>
              <a:t>Moderately Developed</a:t>
            </a:r>
            <a:endParaRPr lang="en-US" sz="1500" dirty="0"/>
          </a:p>
          <a:p>
            <a:pPr>
              <a:lnSpc>
                <a:spcPct val="100000"/>
              </a:lnSpc>
              <a:spcBef>
                <a:spcPts val="0"/>
              </a:spcBef>
              <a:spcAft>
                <a:spcPts val="600"/>
              </a:spcAft>
            </a:pPr>
            <a:r>
              <a:rPr lang="en-US" sz="3000" b="1" dirty="0"/>
              <a:t>Level 2</a:t>
            </a:r>
            <a:br>
              <a:rPr lang="en-US" sz="3000" dirty="0"/>
            </a:br>
            <a:r>
              <a:rPr lang="en-US" sz="2400" dirty="0"/>
              <a:t>Somewhat Developed</a:t>
            </a:r>
            <a:endParaRPr lang="en-US" sz="1500" dirty="0"/>
          </a:p>
          <a:p>
            <a:pPr>
              <a:lnSpc>
                <a:spcPct val="100000"/>
              </a:lnSpc>
              <a:spcBef>
                <a:spcPts val="0"/>
              </a:spcBef>
              <a:spcAft>
                <a:spcPts val="600"/>
              </a:spcAft>
            </a:pPr>
            <a:r>
              <a:rPr lang="en-US" sz="3000" b="1" dirty="0"/>
              <a:t>Level 1</a:t>
            </a:r>
            <a:br>
              <a:rPr lang="en-US" sz="3000" dirty="0"/>
            </a:br>
            <a:r>
              <a:rPr lang="en-US" sz="2400" dirty="0"/>
              <a:t>Beginning to Develop</a:t>
            </a:r>
          </a:p>
        </p:txBody>
      </p:sp>
      <p:pic>
        <p:nvPicPr>
          <p:cNvPr id="8" name="Content Placeholder 11" descr="Overall Score Level 3—1550 Moderately Developed">
            <a:extLst>
              <a:ext uri="{FF2B5EF4-FFF2-40B4-BE49-F238E27FC236}">
                <a16:creationId xmlns:a16="http://schemas.microsoft.com/office/drawing/2014/main" id="{72DF5D92-4F75-0AED-9F0D-7E84FCF2BBF7}"/>
              </a:ext>
            </a:extLst>
          </p:cNvPr>
          <p:cNvPicPr>
            <a:picLocks noChangeAspect="1"/>
          </p:cNvPicPr>
          <p:nvPr/>
        </p:nvPicPr>
        <p:blipFill>
          <a:blip r:embed="rId4"/>
          <a:srcRect/>
          <a:stretch/>
        </p:blipFill>
        <p:spPr>
          <a:xfrm>
            <a:off x="6096000" y="2153626"/>
            <a:ext cx="5325209" cy="3617547"/>
          </a:xfrm>
          <a:prstGeom prst="rect">
            <a:avLst/>
          </a:prstGeom>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10515600" cy="609600"/>
          </a:xfrm>
        </p:spPr>
        <p:txBody>
          <a:bodyPr/>
          <a:lstStyle/>
          <a:p>
            <a:r>
              <a:rPr lang="en-US"/>
              <a:t>Alternate ELPAC</a:t>
            </a:r>
          </a:p>
        </p:txBody>
      </p:sp>
      <p:pic>
        <p:nvPicPr>
          <p:cNvPr id="17" name="Content Placeholder 6" descr="Initial Alternate ELPAC and Summative Alternate ELPAC">
            <a:extLst>
              <a:ext uri="{FF2B5EF4-FFF2-40B4-BE49-F238E27FC236}">
                <a16:creationId xmlns:a16="http://schemas.microsoft.com/office/drawing/2014/main" id="{B2BCC957-582C-8DFB-A24F-E4D0B0F76495}"/>
              </a:ext>
            </a:extLst>
          </p:cNvPr>
          <p:cNvPicPr>
            <a:picLocks noGrp="1" noChangeAspect="1"/>
          </p:cNvPicPr>
          <p:nvPr>
            <p:ph sz="half" idx="1"/>
          </p:nvPr>
        </p:nvPicPr>
        <p:blipFill>
          <a:blip r:embed="rId4"/>
          <a:srcRect/>
          <a:stretch/>
        </p:blipFill>
        <p:spPr>
          <a:xfrm>
            <a:off x="790705" y="1905000"/>
            <a:ext cx="4848095" cy="3840697"/>
          </a:xfrm>
        </p:spPr>
      </p:pic>
      <p:sp>
        <p:nvSpPr>
          <p:cNvPr id="3" name="Content Placeholder 2"/>
          <p:cNvSpPr>
            <a:spLocks noGrp="1"/>
          </p:cNvSpPr>
          <p:nvPr>
            <p:ph sz="half" idx="2"/>
          </p:nvPr>
        </p:nvSpPr>
        <p:spPr>
          <a:xfrm>
            <a:off x="6127640" y="1676400"/>
            <a:ext cx="5746095" cy="2501264"/>
          </a:xfrm>
        </p:spPr>
        <p:txBody>
          <a:bodyPr>
            <a:normAutofit lnSpcReduction="10000"/>
          </a:bodyPr>
          <a:lstStyle/>
          <a:p>
            <a:pPr marL="0" indent="0">
              <a:lnSpc>
                <a:spcPct val="100000"/>
              </a:lnSpc>
              <a:buNone/>
            </a:pPr>
            <a:r>
              <a:rPr lang="en-US" sz="2800"/>
              <a:t>The Alternate ELPAC measures the student’s English language proficiency through their expressive (speaking/writing) and receptive (reading/listening) communication.   </a:t>
            </a:r>
          </a:p>
        </p:txBody>
      </p:sp>
      <p:pic>
        <p:nvPicPr>
          <p:cNvPr id="9" name="Content Placeholder 4" descr="Receptive (reading/listening) communication and Expressive (speaking/writing)">
            <a:extLst>
              <a:ext uri="{FF2B5EF4-FFF2-40B4-BE49-F238E27FC236}">
                <a16:creationId xmlns:a16="http://schemas.microsoft.com/office/drawing/2014/main" id="{2F7FC407-E0C0-77D6-88C2-0FC956AC2000}"/>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088380" y="4343400"/>
            <a:ext cx="5694004" cy="1709535"/>
          </a:xfrm>
        </p:spPr>
      </p:pic>
    </p:spTree>
    <p:custDataLst>
      <p:tags r:id="rId1"/>
    </p:custDataLst>
    <p:extLst>
      <p:ext uri="{BB962C8B-B14F-4D97-AF65-F5344CB8AC3E}">
        <p14:creationId xmlns:p14="http://schemas.microsoft.com/office/powerpoint/2010/main" val="403483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218"/>
            <a:ext cx="10515600" cy="1325563"/>
          </a:xfrm>
        </p:spPr>
        <p:txBody>
          <a:bodyPr/>
          <a:lstStyle/>
          <a:p>
            <a:r>
              <a:rPr lang="en-US"/>
              <a:t>Who: Initial Alternate ELPAC</a:t>
            </a:r>
            <a:br>
              <a:rPr lang="en-US"/>
            </a:br>
            <a:r>
              <a:rPr lang="en-US"/>
              <a:t>Summative Alternate ELPAC</a:t>
            </a:r>
          </a:p>
        </p:txBody>
      </p:sp>
      <p:sp>
        <p:nvSpPr>
          <p:cNvPr id="5" name="Text Placeholder 4">
            <a:extLst>
              <a:ext uri="{FF2B5EF4-FFF2-40B4-BE49-F238E27FC236}">
                <a16:creationId xmlns:a16="http://schemas.microsoft.com/office/drawing/2014/main" id="{25DC3806-ABA4-7531-C19A-0EB6871C025C}"/>
              </a:ext>
            </a:extLst>
          </p:cNvPr>
          <p:cNvSpPr>
            <a:spLocks noGrp="1"/>
          </p:cNvSpPr>
          <p:nvPr>
            <p:ph type="body" idx="1"/>
          </p:nvPr>
        </p:nvSpPr>
        <p:spPr>
          <a:xfrm>
            <a:off x="381001" y="1941751"/>
            <a:ext cx="5715000" cy="823912"/>
          </a:xfrm>
        </p:spPr>
        <p:txBody>
          <a:bodyPr>
            <a:normAutofit/>
          </a:bodyPr>
          <a:lstStyle/>
          <a:p>
            <a:pPr algn="ctr"/>
            <a:r>
              <a:rPr lang="en-US" sz="2800" dirty="0"/>
              <a:t>Initial Alternate ELPAC</a:t>
            </a:r>
          </a:p>
        </p:txBody>
      </p:sp>
      <p:pic>
        <p:nvPicPr>
          <p:cNvPr id="8" name="Content Placeholder 7">
            <a:extLst>
              <a:ext uri="{FF2B5EF4-FFF2-40B4-BE49-F238E27FC236}">
                <a16:creationId xmlns:a16="http://schemas.microsoft.com/office/drawing/2014/main" id="{49ECC50D-3D95-DB0F-306C-B333C2F0B82C}"/>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1475591" y="3388520"/>
            <a:ext cx="3103356" cy="2989262"/>
          </a:xfrm>
        </p:spPr>
      </p:pic>
      <p:sp>
        <p:nvSpPr>
          <p:cNvPr id="9" name="Text Placeholder 8">
            <a:extLst>
              <a:ext uri="{FF2B5EF4-FFF2-40B4-BE49-F238E27FC236}">
                <a16:creationId xmlns:a16="http://schemas.microsoft.com/office/drawing/2014/main" id="{6223BBA4-9F6E-9620-6A55-FD18521F2C90}"/>
              </a:ext>
            </a:extLst>
          </p:cNvPr>
          <p:cNvSpPr>
            <a:spLocks noGrp="1"/>
          </p:cNvSpPr>
          <p:nvPr>
            <p:ph type="body" sz="quarter" idx="3"/>
          </p:nvPr>
        </p:nvSpPr>
        <p:spPr>
          <a:xfrm>
            <a:off x="6095999" y="1941751"/>
            <a:ext cx="5714999" cy="823912"/>
          </a:xfrm>
        </p:spPr>
        <p:txBody>
          <a:bodyPr/>
          <a:lstStyle/>
          <a:p>
            <a:pPr algn="ctr"/>
            <a:r>
              <a:rPr lang="en-US" sz="2800"/>
              <a:t>Summative</a:t>
            </a:r>
            <a:r>
              <a:rPr lang="en-US"/>
              <a:t> Alternate ELPAC</a:t>
            </a:r>
          </a:p>
        </p:txBody>
      </p:sp>
      <p:pic>
        <p:nvPicPr>
          <p:cNvPr id="17" name="Content Placeholder 16" descr="English Learner Students"/>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7201836" y="2780929"/>
            <a:ext cx="3694764" cy="3619871"/>
          </a:xfrm>
        </p:spPr>
      </p:pic>
    </p:spTree>
    <p:custDataLst>
      <p:tags r:id="rId1"/>
    </p:custDataLst>
    <p:extLst>
      <p:ext uri="{BB962C8B-B14F-4D97-AF65-F5344CB8AC3E}">
        <p14:creationId xmlns:p14="http://schemas.microsoft.com/office/powerpoint/2010/main" val="83986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10515600" cy="749697"/>
          </a:xfrm>
        </p:spPr>
        <p:txBody>
          <a:bodyPr/>
          <a:lstStyle/>
          <a:p>
            <a:r>
              <a:rPr lang="en-US"/>
              <a:t>Why: Alternate ELPAC</a:t>
            </a:r>
          </a:p>
        </p:txBody>
      </p:sp>
      <p:sp>
        <p:nvSpPr>
          <p:cNvPr id="27" name="Content Placeholder 26">
            <a:extLst>
              <a:ext uri="{FF2B5EF4-FFF2-40B4-BE49-F238E27FC236}">
                <a16:creationId xmlns:a16="http://schemas.microsoft.com/office/drawing/2014/main" id="{5637082E-9F24-3522-13BC-32B7C8E34C54}"/>
              </a:ext>
            </a:extLst>
          </p:cNvPr>
          <p:cNvSpPr>
            <a:spLocks noGrp="1"/>
          </p:cNvSpPr>
          <p:nvPr>
            <p:ph sz="half" idx="1"/>
          </p:nvPr>
        </p:nvSpPr>
        <p:spPr>
          <a:xfrm>
            <a:off x="381000" y="1766174"/>
            <a:ext cx="5715000" cy="631825"/>
          </a:xfrm>
        </p:spPr>
        <p:txBody>
          <a:bodyPr/>
          <a:lstStyle/>
          <a:p>
            <a:pPr marL="0" indent="0" algn="ctr">
              <a:buNone/>
            </a:pPr>
            <a:r>
              <a:rPr lang="en-US"/>
              <a:t>Initial Alternate ELPAC</a:t>
            </a:r>
          </a:p>
        </p:txBody>
      </p:sp>
      <p:pic>
        <p:nvPicPr>
          <p:cNvPr id="25" name="Content Placeholder 5">
            <a:extLst>
              <a:ext uri="{FF2B5EF4-FFF2-40B4-BE49-F238E27FC236}">
                <a16:creationId xmlns:a16="http://schemas.microsoft.com/office/drawing/2014/main" id="{A26D98E5-0784-7A75-E52A-B117A3D86D3A}"/>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0250" y="2472055"/>
            <a:ext cx="5301192" cy="3975893"/>
          </a:xfrm>
        </p:spPr>
      </p:pic>
      <p:sp>
        <p:nvSpPr>
          <p:cNvPr id="3" name="Text Placeholder 2"/>
          <p:cNvSpPr>
            <a:spLocks noGrp="1"/>
          </p:cNvSpPr>
          <p:nvPr>
            <p:ph sz="quarter" idx="13"/>
          </p:nvPr>
        </p:nvSpPr>
        <p:spPr>
          <a:xfrm>
            <a:off x="6096000" y="1766174"/>
            <a:ext cx="5715000" cy="631825"/>
          </a:xfrm>
        </p:spPr>
        <p:txBody>
          <a:bodyPr>
            <a:normAutofit fontScale="92500"/>
          </a:bodyPr>
          <a:lstStyle/>
          <a:p>
            <a:pPr marL="0" indent="0" algn="ctr">
              <a:buNone/>
            </a:pPr>
            <a:r>
              <a:rPr lang="en-US"/>
              <a:t>Summative Alternate ELPAC</a:t>
            </a:r>
          </a:p>
        </p:txBody>
      </p:sp>
      <p:pic>
        <p:nvPicPr>
          <p:cNvPr id="21" name="Content Placeholder 7" descr="The Summative Alternate ELPAC leads to reclassification.">
            <a:extLst>
              <a:ext uri="{FF2B5EF4-FFF2-40B4-BE49-F238E27FC236}">
                <a16:creationId xmlns:a16="http://schemas.microsoft.com/office/drawing/2014/main" id="{53C23C7A-6E0B-C6C3-1613-16A800426CC2}"/>
              </a:ext>
            </a:extLst>
          </p:cNvPr>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6797675" y="2594943"/>
            <a:ext cx="4664075" cy="3611213"/>
          </a:xfrm>
        </p:spPr>
      </p:pic>
    </p:spTree>
    <p:custDataLst>
      <p:tags r:id="rId1"/>
    </p:custDataLst>
    <p:extLst>
      <p:ext uri="{BB962C8B-B14F-4D97-AF65-F5344CB8AC3E}">
        <p14:creationId xmlns:p14="http://schemas.microsoft.com/office/powerpoint/2010/main" val="86990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10515600" cy="1066800"/>
          </a:xfrm>
        </p:spPr>
        <p:txBody>
          <a:bodyPr/>
          <a:lstStyle/>
          <a:p>
            <a:r>
              <a:rPr lang="en-US"/>
              <a:t>When: Alternate ELPAC</a:t>
            </a:r>
          </a:p>
        </p:txBody>
      </p:sp>
      <p:sp>
        <p:nvSpPr>
          <p:cNvPr id="4" name="Content Placeholder 3" descr="Initial Alternate ELPAC&#10;July 1–June 30"/>
          <p:cNvSpPr>
            <a:spLocks noGrp="1"/>
          </p:cNvSpPr>
          <p:nvPr>
            <p:ph sz="half" idx="1"/>
          </p:nvPr>
        </p:nvSpPr>
        <p:spPr>
          <a:xfrm>
            <a:off x="381000" y="2247656"/>
            <a:ext cx="11353800" cy="1828800"/>
          </a:xfrm>
          <a:solidFill>
            <a:schemeClr val="accent1">
              <a:lumMod val="50000"/>
            </a:schemeClr>
          </a:solidFill>
        </p:spPr>
        <p:txBody>
          <a:bodyPr anchor="ctr" anchorCtr="0">
            <a:normAutofit/>
          </a:bodyPr>
          <a:lstStyle/>
          <a:p>
            <a:pPr marL="0" indent="0" algn="ctr">
              <a:buNone/>
            </a:pPr>
            <a:r>
              <a:rPr lang="en-US" sz="3600" b="1" dirty="0">
                <a:solidFill>
                  <a:schemeClr val="bg1">
                    <a:lumMod val="95000"/>
                  </a:schemeClr>
                </a:solidFill>
              </a:rPr>
              <a:t>Initial Alternate ELPAC</a:t>
            </a:r>
          </a:p>
          <a:p>
            <a:pPr marL="0" indent="0" algn="ctr">
              <a:buNone/>
            </a:pPr>
            <a:r>
              <a:rPr lang="en-US" sz="3600" b="1" dirty="0">
                <a:solidFill>
                  <a:schemeClr val="bg1">
                    <a:lumMod val="95000"/>
                  </a:schemeClr>
                </a:solidFill>
              </a:rPr>
              <a:t>July 1–June 30</a:t>
            </a:r>
          </a:p>
        </p:txBody>
      </p:sp>
      <p:sp>
        <p:nvSpPr>
          <p:cNvPr id="5" name="Content Placeholder 4" descr="Summative Alternate ELPAC&#10;Feb 1–May 31"/>
          <p:cNvSpPr>
            <a:spLocks noGrp="1"/>
          </p:cNvSpPr>
          <p:nvPr>
            <p:ph sz="half" idx="2"/>
          </p:nvPr>
        </p:nvSpPr>
        <p:spPr>
          <a:xfrm>
            <a:off x="5257800" y="4091696"/>
            <a:ext cx="6096000" cy="1828800"/>
          </a:xfrm>
          <a:solidFill>
            <a:schemeClr val="accent4">
              <a:lumMod val="40000"/>
              <a:lumOff val="60000"/>
            </a:schemeClr>
          </a:solidFill>
        </p:spPr>
        <p:txBody>
          <a:bodyPr anchor="ctr" anchorCtr="0">
            <a:normAutofit/>
          </a:bodyPr>
          <a:lstStyle/>
          <a:p>
            <a:pPr marL="0" indent="0" algn="ctr">
              <a:buNone/>
            </a:pPr>
            <a:r>
              <a:rPr lang="en-US" sz="3600" b="1" dirty="0"/>
              <a:t>Summative Alternate ELPAC</a:t>
            </a:r>
          </a:p>
          <a:p>
            <a:pPr marL="0" indent="0" algn="ctr">
              <a:buNone/>
            </a:pPr>
            <a:r>
              <a:rPr lang="en-US" sz="3600" b="1" dirty="0"/>
              <a:t>Feb 1–May 31</a:t>
            </a:r>
          </a:p>
        </p:txBody>
      </p:sp>
    </p:spTree>
    <p:custDataLst>
      <p:tags r:id="rId1"/>
    </p:custDataLst>
    <p:extLst>
      <p:ext uri="{BB962C8B-B14F-4D97-AF65-F5344CB8AC3E}">
        <p14:creationId xmlns:p14="http://schemas.microsoft.com/office/powerpoint/2010/main" val="115024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9184"/>
            <a:ext cx="10515600" cy="1325563"/>
          </a:xfrm>
        </p:spPr>
        <p:txBody>
          <a:bodyPr/>
          <a:lstStyle/>
          <a:p>
            <a:r>
              <a:rPr lang="en-US"/>
              <a:t>The Intent of This Deck</a:t>
            </a:r>
          </a:p>
        </p:txBody>
      </p:sp>
      <p:sp>
        <p:nvSpPr>
          <p:cNvPr id="5" name="Content Placeholder 4"/>
          <p:cNvSpPr>
            <a:spLocks noGrp="1"/>
          </p:cNvSpPr>
          <p:nvPr>
            <p:ph idx="1"/>
          </p:nvPr>
        </p:nvSpPr>
        <p:spPr>
          <a:xfrm>
            <a:off x="388620" y="1564747"/>
            <a:ext cx="10761133" cy="4836053"/>
          </a:xfrm>
        </p:spPr>
        <p:txBody>
          <a:bodyPr>
            <a:noAutofit/>
          </a:bodyPr>
          <a:lstStyle/>
          <a:p>
            <a:pPr marL="0" lvl="1" indent="0">
              <a:lnSpc>
                <a:spcPts val="3500"/>
              </a:lnSpc>
              <a:spcBef>
                <a:spcPts val="0"/>
              </a:spcBef>
              <a:buNone/>
            </a:pPr>
            <a:r>
              <a:rPr lang="en-US" sz="2800"/>
              <a:t>This slide deck is intended for use by site administrators to provide information to </a:t>
            </a:r>
            <a:r>
              <a:rPr lang="en-US" sz="3600" b="1">
                <a:solidFill>
                  <a:schemeClr val="accent6">
                    <a:lumMod val="50000"/>
                  </a:schemeClr>
                </a:solidFill>
                <a:latin typeface="Century Gothic" panose="020B0502020202020204" pitchFamily="34" charset="0"/>
                <a:ea typeface="Gadugi" panose="020B0502040204020203" pitchFamily="34" charset="0"/>
              </a:rPr>
              <a:t>parents</a:t>
            </a:r>
            <a:r>
              <a:rPr lang="en-US" sz="3600" b="1">
                <a:solidFill>
                  <a:schemeClr val="accent6">
                    <a:lumMod val="50000"/>
                  </a:schemeClr>
                </a:solidFill>
                <a:latin typeface="Century Gothic" panose="020B0502020202020204" pitchFamily="34" charset="0"/>
              </a:rPr>
              <a:t> and guardians</a:t>
            </a:r>
            <a:r>
              <a:rPr lang="en-US" sz="3600" b="1">
                <a:solidFill>
                  <a:schemeClr val="accent6">
                    <a:lumMod val="50000"/>
                  </a:schemeClr>
                </a:solidFill>
                <a:latin typeface="Arial Narrow" panose="020B0606020202030204" pitchFamily="34" charset="0"/>
              </a:rPr>
              <a:t> </a:t>
            </a:r>
            <a:r>
              <a:rPr lang="en-US" sz="2800"/>
              <a:t>about the ELPAC. </a:t>
            </a:r>
          </a:p>
          <a:p>
            <a:pPr marL="0" lvl="1" indent="0">
              <a:lnSpc>
                <a:spcPts val="3500"/>
              </a:lnSpc>
              <a:spcBef>
                <a:spcPts val="0"/>
              </a:spcBef>
              <a:spcAft>
                <a:spcPts val="600"/>
              </a:spcAft>
              <a:buNone/>
            </a:pPr>
            <a:r>
              <a:rPr lang="en-US" sz="2800"/>
              <a:t>It includes:</a:t>
            </a:r>
          </a:p>
          <a:p>
            <a:pPr marL="0" lvl="2">
              <a:lnSpc>
                <a:spcPct val="100000"/>
              </a:lnSpc>
              <a:spcBef>
                <a:spcPts val="600"/>
              </a:spcBef>
              <a:spcAft>
                <a:spcPts val="600"/>
              </a:spcAft>
            </a:pPr>
            <a:r>
              <a:rPr lang="en-US" sz="2800"/>
              <a:t>A description of why the assessments is given</a:t>
            </a:r>
          </a:p>
          <a:p>
            <a:pPr marL="0" lvl="2">
              <a:lnSpc>
                <a:spcPct val="100000"/>
              </a:lnSpc>
              <a:spcBef>
                <a:spcPts val="600"/>
              </a:spcBef>
              <a:spcAft>
                <a:spcPts val="600"/>
              </a:spcAft>
            </a:pPr>
            <a:r>
              <a:rPr lang="en-US" sz="2800"/>
              <a:t>Information on who takes the assessments</a:t>
            </a:r>
          </a:p>
          <a:p>
            <a:pPr marL="0" lvl="2">
              <a:lnSpc>
                <a:spcPct val="100000"/>
              </a:lnSpc>
              <a:spcBef>
                <a:spcPts val="600"/>
              </a:spcBef>
              <a:spcAft>
                <a:spcPts val="600"/>
              </a:spcAft>
            </a:pPr>
            <a:r>
              <a:rPr lang="en-US" sz="2800"/>
              <a:t>An overview of test administration for the assessments</a:t>
            </a:r>
          </a:p>
          <a:p>
            <a:pPr marL="0" lvl="2">
              <a:lnSpc>
                <a:spcPct val="100000"/>
              </a:lnSpc>
              <a:spcBef>
                <a:spcPts val="600"/>
              </a:spcBef>
              <a:spcAft>
                <a:spcPts val="600"/>
              </a:spcAft>
            </a:pPr>
            <a:r>
              <a:rPr lang="en-US" sz="2800"/>
              <a:t>Information on how test results are reported</a:t>
            </a:r>
          </a:p>
          <a:p>
            <a:pPr marL="0" lvl="2">
              <a:lnSpc>
                <a:spcPct val="100000"/>
              </a:lnSpc>
              <a:spcBef>
                <a:spcPts val="600"/>
              </a:spcBef>
              <a:spcAft>
                <a:spcPts val="600"/>
              </a:spcAft>
            </a:pPr>
            <a:r>
              <a:rPr lang="en-US" sz="2800"/>
              <a:t>Available resources for parents related to the assessments</a:t>
            </a:r>
          </a:p>
        </p:txBody>
      </p:sp>
    </p:spTree>
    <p:custDataLst>
      <p:tags r:id="rId1"/>
    </p:custDataLst>
    <p:extLst>
      <p:ext uri="{BB962C8B-B14F-4D97-AF65-F5344CB8AC3E}">
        <p14:creationId xmlns:p14="http://schemas.microsoft.com/office/powerpoint/2010/main" val="175001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4343400" cy="1082675"/>
          </a:xfrm>
        </p:spPr>
        <p:txBody>
          <a:bodyPr/>
          <a:lstStyle/>
          <a:p>
            <a:r>
              <a:rPr lang="en-US"/>
              <a:t>Alt for All</a:t>
            </a:r>
          </a:p>
        </p:txBody>
      </p:sp>
      <p:pic>
        <p:nvPicPr>
          <p:cNvPr id="15" name="Content Placeholder 14">
            <a:extLst>
              <a:ext uri="{FF2B5EF4-FFF2-40B4-BE49-F238E27FC236}">
                <a16:creationId xmlns:a16="http://schemas.microsoft.com/office/drawing/2014/main" id="{9AEF52ED-8987-407D-AD99-9308ECA190D8}"/>
              </a:ext>
              <a:ext uri="{C183D7F6-B498-43B3-948B-1728B52AA6E4}">
                <adec:decorative xmlns:adec="http://schemas.microsoft.com/office/drawing/2017/decorative"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 y="2892258"/>
            <a:ext cx="5412734" cy="2365542"/>
          </a:xfrm>
        </p:spPr>
      </p:pic>
      <p:sp>
        <p:nvSpPr>
          <p:cNvPr id="11" name="Content Placeholder 10">
            <a:extLst>
              <a:ext uri="{FF2B5EF4-FFF2-40B4-BE49-F238E27FC236}">
                <a16:creationId xmlns:a16="http://schemas.microsoft.com/office/drawing/2014/main" id="{8036DA9D-D849-4D8F-9B58-331061CAD5B5}"/>
              </a:ext>
            </a:extLst>
          </p:cNvPr>
          <p:cNvSpPr>
            <a:spLocks noGrp="1"/>
          </p:cNvSpPr>
          <p:nvPr>
            <p:ph sz="half" idx="2"/>
          </p:nvPr>
        </p:nvSpPr>
        <p:spPr>
          <a:xfrm>
            <a:off x="5565134" y="1333032"/>
            <a:ext cx="6238246" cy="4953000"/>
          </a:xfrm>
        </p:spPr>
        <p:txBody>
          <a:bodyPr>
            <a:normAutofit fontScale="92500"/>
          </a:bodyPr>
          <a:lstStyle/>
          <a:p>
            <a:pPr marL="0" indent="0">
              <a:lnSpc>
                <a:spcPct val="100000"/>
              </a:lnSpc>
              <a:spcBef>
                <a:spcPts val="0"/>
              </a:spcBef>
              <a:spcAft>
                <a:spcPts val="1800"/>
              </a:spcAft>
              <a:buNone/>
            </a:pPr>
            <a:r>
              <a:rPr lang="en-US" sz="3200" b="1"/>
              <a:t>Students who are assigned to take the Alternate ELPAC will be automatically assigned to take the alternate assessments in English Language Arts/Literacy (ELA), mathematics and science.</a:t>
            </a:r>
          </a:p>
          <a:p>
            <a:pPr marL="0" indent="0">
              <a:buNone/>
            </a:pPr>
            <a:r>
              <a:rPr lang="en-US" sz="3200"/>
              <a:t>A student who meets the criteria for one alternate assessment should meet the criteria for all alternate assessments.</a:t>
            </a:r>
          </a:p>
        </p:txBody>
      </p:sp>
    </p:spTree>
    <p:extLst>
      <p:ext uri="{BB962C8B-B14F-4D97-AF65-F5344CB8AC3E}">
        <p14:creationId xmlns:p14="http://schemas.microsoft.com/office/powerpoint/2010/main" val="134971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10515600" cy="762000"/>
          </a:xfrm>
        </p:spPr>
        <p:txBody>
          <a:bodyPr/>
          <a:lstStyle/>
          <a:p>
            <a:r>
              <a:rPr lang="en-US"/>
              <a:t>How: Alternate ELPAC</a:t>
            </a:r>
          </a:p>
        </p:txBody>
      </p:sp>
      <p:pic>
        <p:nvPicPr>
          <p:cNvPr id="7" name="Content Placeholder 6">
            <a:extLst>
              <a:ext uri="{FF2B5EF4-FFF2-40B4-BE49-F238E27FC236}">
                <a16:creationId xmlns:a16="http://schemas.microsoft.com/office/drawing/2014/main" id="{C051BEC3-73F3-6357-DBD0-A956D11A9F64}"/>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3837290" y="1825625"/>
            <a:ext cx="4517419" cy="4351338"/>
          </a:xfrm>
        </p:spPr>
      </p:pic>
    </p:spTree>
    <p:custDataLst>
      <p:tags r:id="rId1"/>
    </p:custDataLst>
    <p:extLst>
      <p:ext uri="{BB962C8B-B14F-4D97-AF65-F5344CB8AC3E}">
        <p14:creationId xmlns:p14="http://schemas.microsoft.com/office/powerpoint/2010/main" val="276576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11734800" cy="1524000"/>
          </a:xfrm>
        </p:spPr>
        <p:txBody>
          <a:bodyPr>
            <a:noAutofit/>
          </a:bodyPr>
          <a:lstStyle/>
          <a:p>
            <a:r>
              <a:rPr lang="en-US" kern="1000" spc="-30"/>
              <a:t>Initial Alternate and Summative </a:t>
            </a:r>
            <a:r>
              <a:rPr lang="en-US"/>
              <a:t>Alternate ELPAC Scores:</a:t>
            </a:r>
          </a:p>
        </p:txBody>
      </p:sp>
      <p:sp>
        <p:nvSpPr>
          <p:cNvPr id="2" name="Content Placeholder 1">
            <a:extLst>
              <a:ext uri="{FF2B5EF4-FFF2-40B4-BE49-F238E27FC236}">
                <a16:creationId xmlns:a16="http://schemas.microsoft.com/office/drawing/2014/main" id="{21BBC3D9-1407-5D5E-0FE6-E9422ED50951}"/>
              </a:ext>
            </a:extLst>
          </p:cNvPr>
          <p:cNvSpPr>
            <a:spLocks noGrp="1"/>
          </p:cNvSpPr>
          <p:nvPr>
            <p:ph sz="half" idx="1"/>
          </p:nvPr>
        </p:nvSpPr>
        <p:spPr>
          <a:xfrm>
            <a:off x="377190" y="2286000"/>
            <a:ext cx="5718810" cy="4011930"/>
          </a:xfrm>
        </p:spPr>
        <p:txBody>
          <a:bodyPr/>
          <a:lstStyle/>
          <a:p>
            <a:pPr marL="0" indent="0">
              <a:buFont typeface="Arial" panose="020B0604020202020204" pitchFamily="34" charset="0"/>
              <a:buNone/>
            </a:pPr>
            <a:r>
              <a:rPr lang="en-US"/>
              <a:t>Results are reported at three performance levels:</a:t>
            </a:r>
          </a:p>
          <a:p>
            <a:r>
              <a:rPr lang="en-US" sz="3600" b="1"/>
              <a:t>Level 3</a:t>
            </a:r>
            <a:br>
              <a:rPr lang="en-US" sz="3600"/>
            </a:br>
            <a:r>
              <a:rPr lang="en-US" sz="2800"/>
              <a:t>Fluent English Proficient</a:t>
            </a:r>
            <a:endParaRPr lang="en-US" sz="1800"/>
          </a:p>
          <a:p>
            <a:r>
              <a:rPr lang="en-US" sz="3600" b="1"/>
              <a:t>Level 2</a:t>
            </a:r>
            <a:br>
              <a:rPr lang="en-US" sz="3600"/>
            </a:br>
            <a:r>
              <a:rPr lang="en-US" sz="2800"/>
              <a:t>Intermediate English Learner</a:t>
            </a:r>
            <a:endParaRPr lang="en-US" sz="1800"/>
          </a:p>
          <a:p>
            <a:r>
              <a:rPr lang="en-US" sz="3600" b="1"/>
              <a:t>Level 1</a:t>
            </a:r>
            <a:br>
              <a:rPr lang="en-US" sz="3600"/>
            </a:br>
            <a:r>
              <a:rPr lang="en-US" sz="2800"/>
              <a:t>Novice English Learner</a:t>
            </a:r>
          </a:p>
        </p:txBody>
      </p:sp>
      <p:pic>
        <p:nvPicPr>
          <p:cNvPr id="7" name="Content Placeholder 6" descr="Sample of scores: Level 2, Overall Score: X, Overall Performance Level: Intermediate English Learner">
            <a:extLst>
              <a:ext uri="{FF2B5EF4-FFF2-40B4-BE49-F238E27FC236}">
                <a16:creationId xmlns:a16="http://schemas.microsoft.com/office/drawing/2014/main" id="{B432F3ED-1F89-AD87-73DA-0FA22C8A7F0D}"/>
              </a:ext>
            </a:extLst>
          </p:cNvPr>
          <p:cNvPicPr>
            <a:picLocks noGrp="1" noChangeAspect="1"/>
          </p:cNvPicPr>
          <p:nvPr>
            <p:ph sz="half" idx="2"/>
          </p:nvPr>
        </p:nvPicPr>
        <p:blipFill>
          <a:blip r:embed="rId4"/>
          <a:stretch>
            <a:fillRect/>
          </a:stretch>
        </p:blipFill>
        <p:spPr>
          <a:xfrm>
            <a:off x="5791200" y="2743200"/>
            <a:ext cx="5881534" cy="2590800"/>
          </a:xfrm>
        </p:spPr>
      </p:pic>
    </p:spTree>
    <p:custDataLst>
      <p:tags r:id="rId1"/>
    </p:custDataLst>
    <p:extLst>
      <p:ext uri="{BB962C8B-B14F-4D97-AF65-F5344CB8AC3E}">
        <p14:creationId xmlns:p14="http://schemas.microsoft.com/office/powerpoint/2010/main" val="2761793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65125"/>
            <a:ext cx="10841831" cy="1082675"/>
          </a:xfrm>
        </p:spPr>
        <p:txBody>
          <a:bodyPr/>
          <a:lstStyle/>
          <a:p>
            <a:r>
              <a:rPr lang="en-US"/>
              <a:t>Ask your child’s teacher:  </a:t>
            </a:r>
          </a:p>
        </p:txBody>
      </p:sp>
      <p:sp>
        <p:nvSpPr>
          <p:cNvPr id="3" name="Slide Content"/>
          <p:cNvSpPr>
            <a:spLocks noGrp="1"/>
          </p:cNvSpPr>
          <p:nvPr>
            <p:ph sz="half" idx="1"/>
          </p:nvPr>
        </p:nvSpPr>
        <p:spPr>
          <a:xfrm>
            <a:off x="381000" y="1534982"/>
            <a:ext cx="6705600" cy="4854388"/>
          </a:xfrm>
        </p:spPr>
        <p:txBody>
          <a:bodyPr anchor="ctr">
            <a:normAutofit/>
          </a:bodyPr>
          <a:lstStyle/>
          <a:p>
            <a:pPr marL="400050" indent="-457200">
              <a:spcBef>
                <a:spcPts val="0"/>
              </a:spcBef>
              <a:spcAft>
                <a:spcPts val="1000"/>
              </a:spcAft>
            </a:pPr>
            <a:r>
              <a:rPr lang="en-US" sz="3600"/>
              <a:t>In what areas is my child doing well?</a:t>
            </a:r>
          </a:p>
          <a:p>
            <a:pPr marL="400050" indent="-457200">
              <a:spcBef>
                <a:spcPts val="0"/>
              </a:spcBef>
              <a:spcAft>
                <a:spcPts val="1000"/>
              </a:spcAft>
            </a:pPr>
            <a:r>
              <a:rPr lang="en-US" sz="3600"/>
              <a:t>In what areas might my child need some extra support?</a:t>
            </a:r>
          </a:p>
          <a:p>
            <a:pPr marL="400050" indent="-457200">
              <a:spcBef>
                <a:spcPts val="0"/>
              </a:spcBef>
              <a:spcAft>
                <a:spcPts val="1000"/>
              </a:spcAft>
            </a:pPr>
            <a:r>
              <a:rPr lang="en-US" sz="3600"/>
              <a:t>Who will provide that extra support?</a:t>
            </a:r>
          </a:p>
          <a:p>
            <a:pPr marL="400050" indent="-457200">
              <a:spcBef>
                <a:spcPts val="0"/>
              </a:spcBef>
              <a:spcAft>
                <a:spcPts val="1000"/>
              </a:spcAft>
            </a:pPr>
            <a:r>
              <a:rPr lang="en-US" sz="3600"/>
              <a:t>How can I help support my child at home?</a:t>
            </a: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63182" y="2895600"/>
            <a:ext cx="4847818" cy="3261259"/>
          </a:xfrm>
        </p:spPr>
      </p:pic>
    </p:spTree>
    <p:custDataLst>
      <p:tags r:id="rId1"/>
    </p:custDataLst>
    <p:extLst>
      <p:ext uri="{BB962C8B-B14F-4D97-AF65-F5344CB8AC3E}">
        <p14:creationId xmlns:p14="http://schemas.microsoft.com/office/powerpoint/2010/main" val="659928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0050" y="685800"/>
            <a:ext cx="10834688" cy="457200"/>
          </a:xfrm>
        </p:spPr>
        <p:txBody>
          <a:bodyPr/>
          <a:lstStyle/>
          <a:p>
            <a:r>
              <a:rPr lang="en-US"/>
              <a:t>Help Your Child Succeed </a:t>
            </a:r>
          </a:p>
        </p:txBody>
      </p:sp>
      <p:sp>
        <p:nvSpPr>
          <p:cNvPr id="3" name="Slide Content"/>
          <p:cNvSpPr>
            <a:spLocks noGrp="1"/>
          </p:cNvSpPr>
          <p:nvPr>
            <p:ph sz="half" idx="1"/>
          </p:nvPr>
        </p:nvSpPr>
        <p:spPr>
          <a:xfrm>
            <a:off x="400050" y="1725295"/>
            <a:ext cx="6457950" cy="4664075"/>
          </a:xfrm>
        </p:spPr>
        <p:txBody>
          <a:bodyPr>
            <a:normAutofit lnSpcReduction="10000"/>
          </a:bodyPr>
          <a:lstStyle/>
          <a:p>
            <a:pPr>
              <a:lnSpc>
                <a:spcPct val="110000"/>
              </a:lnSpc>
              <a:spcBef>
                <a:spcPts val="600"/>
              </a:spcBef>
              <a:spcAft>
                <a:spcPts val="1200"/>
              </a:spcAft>
            </a:pPr>
            <a:r>
              <a:rPr lang="en-US" sz="3600"/>
              <a:t>Read with your child</a:t>
            </a:r>
          </a:p>
          <a:p>
            <a:pPr>
              <a:lnSpc>
                <a:spcPct val="110000"/>
              </a:lnSpc>
              <a:spcBef>
                <a:spcPts val="600"/>
              </a:spcBef>
              <a:spcAft>
                <a:spcPts val="1200"/>
              </a:spcAft>
            </a:pPr>
            <a:r>
              <a:rPr lang="en-US" sz="3600"/>
              <a:t>Ask your child to tell you what he or she sees in the picture or what is happening in the picture. </a:t>
            </a:r>
          </a:p>
          <a:p>
            <a:pPr>
              <a:lnSpc>
                <a:spcPct val="110000"/>
              </a:lnSpc>
              <a:spcBef>
                <a:spcPts val="600"/>
              </a:spcBef>
              <a:spcAft>
                <a:spcPts val="1200"/>
              </a:spcAft>
            </a:pPr>
            <a:r>
              <a:rPr lang="en-US" sz="3600"/>
              <a:t>Provide your child with opportunities to use language</a:t>
            </a:r>
          </a:p>
        </p:txBody>
      </p:sp>
      <p:pic>
        <p:nvPicPr>
          <p:cNvPr id="8" name="Content Placeholder 7">
            <a:extLst>
              <a:ext uri="{C183D7F6-B498-43B3-948B-1728B52AA6E4}">
                <adec:decorative xmlns:adec="http://schemas.microsoft.com/office/drawing/2017/decorative" val="1"/>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29490"/>
          <a:stretch/>
        </p:blipFill>
        <p:spPr>
          <a:xfrm>
            <a:off x="7086600" y="1759585"/>
            <a:ext cx="3847130" cy="4729451"/>
          </a:xfrm>
        </p:spPr>
      </p:pic>
    </p:spTree>
    <p:custDataLst>
      <p:tags r:id="rId1"/>
    </p:custDataLst>
    <p:extLst>
      <p:ext uri="{BB962C8B-B14F-4D97-AF65-F5344CB8AC3E}">
        <p14:creationId xmlns:p14="http://schemas.microsoft.com/office/powerpoint/2010/main" val="251469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081088"/>
          </a:xfrm>
        </p:spPr>
        <p:txBody>
          <a:bodyPr/>
          <a:lstStyle/>
          <a:p>
            <a:r>
              <a:rPr lang="en-US"/>
              <a:t>Parent Guides to Understanding</a:t>
            </a:r>
          </a:p>
        </p:txBody>
      </p:sp>
      <p:pic>
        <p:nvPicPr>
          <p:cNvPr id="13" name="Content Placeholder 12" descr="Sample of Parent Guides to Understanding document">
            <a:extLst>
              <a:ext uri="{FF2B5EF4-FFF2-40B4-BE49-F238E27FC236}">
                <a16:creationId xmlns:a16="http://schemas.microsoft.com/office/drawing/2014/main" id="{25B44565-9FE9-15CE-C753-4021F76BA202}"/>
              </a:ext>
            </a:extLst>
          </p:cNvPr>
          <p:cNvPicPr>
            <a:picLocks noGrp="1" noChangeAspect="1"/>
          </p:cNvPicPr>
          <p:nvPr>
            <p:ph sz="half" idx="1"/>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00800" y="1248907"/>
            <a:ext cx="2754930" cy="3574850"/>
          </a:xfrm>
        </p:spPr>
      </p:pic>
      <p:pic>
        <p:nvPicPr>
          <p:cNvPr id="10" name="Content Placeholder 14" descr="Sample of Parent Guides to Understanding document 2">
            <a:extLst>
              <a:ext uri="{FF2B5EF4-FFF2-40B4-BE49-F238E27FC236}">
                <a16:creationId xmlns:a16="http://schemas.microsoft.com/office/drawing/2014/main" id="{03F41731-F58A-2BFC-F0B5-1F7E0F27FD98}"/>
              </a:ext>
            </a:extLst>
          </p:cNvPr>
          <p:cNvPicPr>
            <a:picLocks noGrp="1" noChangeAspect="1"/>
          </p:cNvPicPr>
          <p:nvPr>
            <p:ph sz="half" idx="2"/>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8535074" y="1112044"/>
            <a:ext cx="3221441" cy="4191000"/>
          </a:xfrm>
        </p:spPr>
      </p:pic>
      <p:sp>
        <p:nvSpPr>
          <p:cNvPr id="9" name="Content Placeholder 8">
            <a:extLst>
              <a:ext uri="{FF2B5EF4-FFF2-40B4-BE49-F238E27FC236}">
                <a16:creationId xmlns:a16="http://schemas.microsoft.com/office/drawing/2014/main" id="{3497BF40-2C54-AA23-C94E-9ABC89A40E55}"/>
              </a:ext>
            </a:extLst>
          </p:cNvPr>
          <p:cNvSpPr>
            <a:spLocks noGrp="1"/>
          </p:cNvSpPr>
          <p:nvPr>
            <p:ph sz="quarter" idx="13"/>
          </p:nvPr>
        </p:nvSpPr>
        <p:spPr>
          <a:xfrm>
            <a:off x="381000" y="4953000"/>
            <a:ext cx="11506200" cy="1700264"/>
          </a:xfrm>
        </p:spPr>
        <p:txBody>
          <a:bodyPr>
            <a:normAutofit/>
          </a:bodyPr>
          <a:lstStyle/>
          <a:p>
            <a:pPr marL="0" indent="0">
              <a:buNone/>
            </a:pPr>
            <a:r>
              <a:rPr lang="en-US" sz="2800" b="1" dirty="0"/>
              <a:t>The California Department of Education </a:t>
            </a:r>
            <a:br>
              <a:rPr lang="en-US" sz="2800" b="1" dirty="0"/>
            </a:br>
            <a:r>
              <a:rPr lang="en-US" sz="2800" b="1" dirty="0"/>
              <a:t>Parent Guides to Understanding web page:</a:t>
            </a:r>
            <a:endParaRPr lang="en-US" sz="2800" b="1" dirty="0">
              <a:solidFill>
                <a:srgbClr val="0000FF"/>
              </a:solidFill>
              <a:hlinkClick r:id="rId8" tooltip="CDE Parent Guides to Understanding web page"/>
            </a:endParaRPr>
          </a:p>
          <a:p>
            <a:pPr marL="0" indent="0">
              <a:buNone/>
            </a:pPr>
            <a:r>
              <a:rPr lang="en-US" sz="3200" dirty="0">
                <a:solidFill>
                  <a:srgbClr val="0000FF"/>
                </a:solidFill>
                <a:hlinkClick r:id="rId8" tooltip="CDE Parent Guides to Understanding web page"/>
              </a:rPr>
              <a:t>https://www.cde.ca.gov/ta/tg/ca/parentguidetounderstand.asp</a:t>
            </a:r>
            <a:endParaRPr lang="en-US" sz="3200" dirty="0">
              <a:solidFill>
                <a:srgbClr val="0000FF"/>
              </a:solidFill>
              <a:hlinkClick r:id="rId8" tooltip="CDE Parent Guides to Understanding web page"/>
            </a:endParaRPr>
          </a:p>
        </p:txBody>
      </p:sp>
    </p:spTree>
    <p:custDataLst>
      <p:tags r:id="rId1"/>
    </p:custDataLst>
    <p:extLst>
      <p:ext uri="{BB962C8B-B14F-4D97-AF65-F5344CB8AC3E}">
        <p14:creationId xmlns:p14="http://schemas.microsoft.com/office/powerpoint/2010/main" val="169881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65125"/>
            <a:ext cx="9753600" cy="1051446"/>
          </a:xfrm>
        </p:spPr>
        <p:txBody>
          <a:bodyPr/>
          <a:lstStyle/>
          <a:p>
            <a:r>
              <a:rPr lang="en-US" dirty="0"/>
              <a:t>Starting Smarter websites</a:t>
            </a:r>
          </a:p>
        </p:txBody>
      </p:sp>
      <p:sp>
        <p:nvSpPr>
          <p:cNvPr id="3" name="Slide Content"/>
          <p:cNvSpPr>
            <a:spLocks noGrp="1"/>
          </p:cNvSpPr>
          <p:nvPr>
            <p:ph sz="half" idx="1"/>
          </p:nvPr>
        </p:nvSpPr>
        <p:spPr>
          <a:xfrm>
            <a:off x="381000" y="1905000"/>
            <a:ext cx="7162800" cy="3615805"/>
          </a:xfrm>
        </p:spPr>
        <p:txBody>
          <a:bodyPr anchor="ctr">
            <a:normAutofit/>
          </a:bodyPr>
          <a:lstStyle/>
          <a:p>
            <a:pPr marL="0" indent="0" algn="ctr">
              <a:lnSpc>
                <a:spcPct val="150000"/>
              </a:lnSpc>
              <a:buNone/>
            </a:pPr>
            <a:r>
              <a:rPr lang="en-US" sz="3600" dirty="0">
                <a:hlinkClick r:id="rId4" tooltip="CAASPP Starting Smarter website"/>
              </a:rPr>
              <a:t>https://ca.startingsmarter.org/ </a:t>
            </a:r>
            <a:endParaRPr lang="en-US" sz="3600" dirty="0"/>
          </a:p>
          <a:p>
            <a:pPr marL="0" indent="0" algn="ctr">
              <a:lnSpc>
                <a:spcPct val="150000"/>
              </a:lnSpc>
              <a:buNone/>
            </a:pPr>
            <a:r>
              <a:rPr lang="en-US" sz="3600" dirty="0"/>
              <a:t>and</a:t>
            </a:r>
          </a:p>
          <a:p>
            <a:pPr marL="0" indent="0" algn="ctr">
              <a:lnSpc>
                <a:spcPct val="150000"/>
              </a:lnSpc>
              <a:buNone/>
            </a:pPr>
            <a:r>
              <a:rPr lang="en-US" sz="3600" dirty="0">
                <a:hlinkClick r:id="rId5" tooltip="ELPAC Starting Smarter website"/>
              </a:rPr>
              <a:t>https://elpac.startingsmarter.org/</a:t>
            </a:r>
            <a:endParaRPr lang="en-US" sz="3600" dirty="0"/>
          </a:p>
        </p:txBody>
      </p:sp>
      <p:pic>
        <p:nvPicPr>
          <p:cNvPr id="6" name="Content Placeholder 5">
            <a:extLst>
              <a:ext uri="{FF2B5EF4-FFF2-40B4-BE49-F238E27FC236}">
                <a16:creationId xmlns:a16="http://schemas.microsoft.com/office/drawing/2014/main" id="{13EE06FA-E852-416E-A203-FB1F54729E01}"/>
              </a:ext>
              <a:ext uri="{C183D7F6-B498-43B3-948B-1728B52AA6E4}">
                <adec:decorative xmlns:adec="http://schemas.microsoft.com/office/drawing/2017/decorative" val="1"/>
              </a:ext>
            </a:extLst>
          </p:cNvPr>
          <p:cNvPicPr>
            <a:picLocks noGrp="1" noChangeAspect="1"/>
          </p:cNvPicPr>
          <p:nvPr>
            <p:ph sz="half" idx="2"/>
          </p:nvPr>
        </p:nvPicPr>
        <p:blipFill>
          <a:blip r:embed="rId6"/>
          <a:stretch>
            <a:fillRect/>
          </a:stretch>
        </p:blipFill>
        <p:spPr>
          <a:xfrm>
            <a:off x="7391400" y="1752600"/>
            <a:ext cx="4255535" cy="4170466"/>
          </a:xfrm>
        </p:spPr>
      </p:pic>
    </p:spTree>
    <p:custDataLst>
      <p:tags r:id="rId1"/>
    </p:custDataLst>
    <p:extLst>
      <p:ext uri="{BB962C8B-B14F-4D97-AF65-F5344CB8AC3E}">
        <p14:creationId xmlns:p14="http://schemas.microsoft.com/office/powerpoint/2010/main" val="2659746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1" y="304800"/>
            <a:ext cx="6675120" cy="2247078"/>
          </a:xfrm>
        </p:spPr>
        <p:txBody>
          <a:bodyPr/>
          <a:lstStyle/>
          <a:p>
            <a:r>
              <a:rPr lang="en-US" dirty="0"/>
              <a:t>ELPAC Overview Video in English and Spanish</a:t>
            </a:r>
          </a:p>
        </p:txBody>
      </p:sp>
      <p:pic>
        <p:nvPicPr>
          <p:cNvPr id="6" name="Content Placeholder 5" descr="ELPAC Overview Video">
            <a:extLst>
              <a:ext uri="{FF2B5EF4-FFF2-40B4-BE49-F238E27FC236}">
                <a16:creationId xmlns:a16="http://schemas.microsoft.com/office/drawing/2014/main" id="{3EC83653-8030-4203-912C-0C25D3E9D85E}"/>
              </a:ext>
            </a:extLst>
          </p:cNvPr>
          <p:cNvPicPr>
            <a:picLocks noGrp="1" noChangeAspect="1"/>
          </p:cNvPicPr>
          <p:nvPr>
            <p:ph sz="half" idx="1"/>
          </p:nvPr>
        </p:nvPicPr>
        <p:blipFill rotWithShape="1">
          <a:blip r:embed="rId4"/>
          <a:srcRect l="4186" r="4350"/>
          <a:stretch/>
        </p:blipFill>
        <p:spPr>
          <a:xfrm>
            <a:off x="6581724" y="1071654"/>
            <a:ext cx="5214035" cy="3486083"/>
          </a:xfrm>
          <a:prstGeom prst="rect">
            <a:avLst/>
          </a:prstGeom>
        </p:spPr>
      </p:pic>
      <p:sp>
        <p:nvSpPr>
          <p:cNvPr id="5" name="Content Placeholder 4">
            <a:extLst>
              <a:ext uri="{FF2B5EF4-FFF2-40B4-BE49-F238E27FC236}">
                <a16:creationId xmlns:a16="http://schemas.microsoft.com/office/drawing/2014/main" id="{87FF2549-031E-4ECB-B92F-DF6CF09794BF}"/>
              </a:ext>
            </a:extLst>
          </p:cNvPr>
          <p:cNvSpPr>
            <a:spLocks noGrp="1"/>
          </p:cNvSpPr>
          <p:nvPr>
            <p:ph sz="half" idx="2"/>
          </p:nvPr>
        </p:nvSpPr>
        <p:spPr>
          <a:xfrm>
            <a:off x="381000" y="4277252"/>
            <a:ext cx="10482072" cy="2123548"/>
          </a:xfrm>
        </p:spPr>
        <p:txBody>
          <a:bodyPr>
            <a:noAutofit/>
          </a:bodyPr>
          <a:lstStyle/>
          <a:p>
            <a:pPr>
              <a:spcBef>
                <a:spcPts val="600"/>
              </a:spcBef>
            </a:pPr>
            <a:r>
              <a:rPr lang="en-US" sz="3200" b="1" dirty="0"/>
              <a:t>ELPAC Videos: </a:t>
            </a:r>
            <a:r>
              <a:rPr lang="en-US" sz="3200" dirty="0">
                <a:solidFill>
                  <a:srgbClr val="0000FF"/>
                </a:solidFill>
                <a:hlinkClick r:id="rId5" tooltip="ELPAC Video Resources web page">
                  <a:extLst>
                    <a:ext uri="{A12FA001-AC4F-418D-AE19-62706E023703}">
                      <ahyp:hlinkClr xmlns:ahyp="http://schemas.microsoft.com/office/drawing/2018/hyperlinkcolor" val="tx"/>
                    </a:ext>
                  </a:extLst>
                </a:hlinkClick>
              </a:rPr>
              <a:t>https://www.elpac.org/resources/</a:t>
            </a:r>
            <a:r>
              <a:rPr lang="en-US" sz="3200" dirty="0">
                <a:solidFill>
                  <a:srgbClr val="0000FF"/>
                </a:solidFill>
                <a:hlinkClick r:id="rId6" tooltip="ELPAC Video Resources Web Page">
                  <a:extLst>
                    <a:ext uri="{A12FA001-AC4F-418D-AE19-62706E023703}">
                      <ahyp:hlinkClr xmlns:ahyp="http://schemas.microsoft.com/office/drawing/2018/hyperlinkcolor" val="tx"/>
                    </a:ext>
                  </a:extLst>
                </a:hlinkClick>
              </a:rPr>
              <a:t>videos</a:t>
            </a:r>
            <a:r>
              <a:rPr lang="en-US" sz="3200" dirty="0">
                <a:solidFill>
                  <a:srgbClr val="0000FF"/>
                </a:solidFill>
                <a:hlinkClick r:id="rId6" tooltip="ELPAC Video Resources Web Page">
                  <a:extLst>
                    <a:ext uri="{A12FA001-AC4F-418D-AE19-62706E023703}">
                      <ahyp:hlinkClr xmlns:ahyp="http://schemas.microsoft.com/office/drawing/2018/hyperlinkcolor" val="tx"/>
                    </a:ext>
                  </a:extLst>
                </a:hlinkClick>
              </a:rPr>
              <a:t>/</a:t>
            </a:r>
            <a:endParaRPr lang="en-US" sz="3200" dirty="0">
              <a:solidFill>
                <a:srgbClr val="0000FF"/>
              </a:solidFill>
            </a:endParaRPr>
          </a:p>
          <a:p>
            <a:pPr>
              <a:spcBef>
                <a:spcPts val="600"/>
              </a:spcBef>
            </a:pPr>
            <a:r>
              <a:rPr lang="en-US" sz="3200" b="1" dirty="0"/>
              <a:t>Alternate ELPAC Resources:</a:t>
            </a:r>
            <a:br>
              <a:rPr lang="en-US" sz="3200" b="1" dirty="0"/>
            </a:br>
            <a:r>
              <a:rPr lang="en-US" sz="3200" dirty="0">
                <a:solidFill>
                  <a:srgbClr val="0000FF"/>
                </a:solidFill>
                <a:hlinkClick r:id="rId7" tooltip="ELPAC Alternate ELPAC Resources web page">
                  <a:extLst>
                    <a:ext uri="{A12FA001-AC4F-418D-AE19-62706E023703}">
                      <ahyp:hlinkClr xmlns:ahyp="http://schemas.microsoft.com/office/drawing/2018/hyperlinkcolor" val="tx"/>
                    </a:ext>
                  </a:extLst>
                </a:hlinkClick>
              </a:rPr>
              <a:t>https://www.elpac.org/resources/alt-elpac-resources/</a:t>
            </a:r>
            <a:r>
              <a:rPr lang="en-US" sz="3200" dirty="0">
                <a:solidFill>
                  <a:srgbClr val="0000FF"/>
                </a:solidFill>
              </a:rPr>
              <a:t> </a:t>
            </a:r>
          </a:p>
        </p:txBody>
      </p:sp>
    </p:spTree>
    <p:custDataLst>
      <p:tags r:id="rId1"/>
    </p:custDataLst>
    <p:extLst>
      <p:ext uri="{BB962C8B-B14F-4D97-AF65-F5344CB8AC3E}">
        <p14:creationId xmlns:p14="http://schemas.microsoft.com/office/powerpoint/2010/main" val="1152053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0477500" cy="1128713"/>
          </a:xfrm>
        </p:spPr>
        <p:txBody>
          <a:bodyPr/>
          <a:lstStyle/>
          <a:p>
            <a:r>
              <a:rPr lang="en-US"/>
              <a:t>Questions</a:t>
            </a:r>
          </a:p>
        </p:txBody>
      </p:sp>
      <p:pic>
        <p:nvPicPr>
          <p:cNvPr id="6" name="Content Placeholder 5" descr="Q&amp;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81738" y="0"/>
            <a:ext cx="8540232" cy="6685676"/>
          </a:xfrm>
        </p:spPr>
      </p:pic>
    </p:spTree>
    <p:custDataLst>
      <p:tags r:id="rId1"/>
    </p:custDataLst>
    <p:extLst>
      <p:ext uri="{BB962C8B-B14F-4D97-AF65-F5344CB8AC3E}">
        <p14:creationId xmlns:p14="http://schemas.microsoft.com/office/powerpoint/2010/main" val="1818987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6281"/>
            <a:ext cx="10515600" cy="1016120"/>
          </a:xfrm>
        </p:spPr>
        <p:txBody>
          <a:bodyPr/>
          <a:lstStyle/>
          <a:p>
            <a:pPr algn="ctr"/>
            <a:r>
              <a:rPr lang="en-US" sz="2400" b="0">
                <a:solidFill>
                  <a:schemeClr val="tx1"/>
                </a:solidFill>
                <a:latin typeface="+mn-lt"/>
                <a:ea typeface="+mn-ea"/>
                <a:cs typeface="+mn-cs"/>
              </a:rPr>
              <a:t>Posted by the </a:t>
            </a:r>
            <a:r>
              <a:rPr lang="en-US" sz="2800" b="0">
                <a:solidFill>
                  <a:schemeClr val="tx1"/>
                </a:solidFill>
                <a:latin typeface="+mn-lt"/>
                <a:ea typeface="+mn-ea"/>
                <a:cs typeface="+mn-cs"/>
              </a:rPr>
              <a:t>California</a:t>
            </a:r>
            <a:r>
              <a:rPr lang="en-US" sz="2400" b="0">
                <a:solidFill>
                  <a:schemeClr val="tx1"/>
                </a:solidFill>
                <a:latin typeface="+mn-lt"/>
                <a:ea typeface="+mn-ea"/>
                <a:cs typeface="+mn-cs"/>
              </a:rPr>
              <a:t> Department of Education | July 2022</a:t>
            </a:r>
            <a:endParaRPr lang="en-US" sz="2400" b="0">
              <a:latin typeface="+mj-lt"/>
            </a:endParaRPr>
          </a:p>
        </p:txBody>
      </p:sp>
    </p:spTree>
    <p:extLst>
      <p:ext uri="{BB962C8B-B14F-4D97-AF65-F5344CB8AC3E}">
        <p14:creationId xmlns:p14="http://schemas.microsoft.com/office/powerpoint/2010/main" val="415086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0515600" cy="1325563"/>
          </a:xfrm>
        </p:spPr>
        <p:txBody>
          <a:bodyPr/>
          <a:lstStyle/>
          <a:p>
            <a:r>
              <a:rPr lang="en-US"/>
              <a:t>Recommended Handouts</a:t>
            </a:r>
          </a:p>
        </p:txBody>
      </p:sp>
      <p:sp>
        <p:nvSpPr>
          <p:cNvPr id="3" name="Content Placeholder 2"/>
          <p:cNvSpPr>
            <a:spLocks noGrp="1"/>
          </p:cNvSpPr>
          <p:nvPr>
            <p:ph idx="1"/>
          </p:nvPr>
        </p:nvSpPr>
        <p:spPr>
          <a:xfrm>
            <a:off x="381000" y="1828800"/>
            <a:ext cx="11353800" cy="4343400"/>
          </a:xfrm>
        </p:spPr>
        <p:txBody>
          <a:bodyPr>
            <a:normAutofit/>
          </a:bodyPr>
          <a:lstStyle/>
          <a:p>
            <a:pPr>
              <a:lnSpc>
                <a:spcPct val="100000"/>
              </a:lnSpc>
              <a:spcBef>
                <a:spcPts val="600"/>
              </a:spcBef>
              <a:spcAft>
                <a:spcPts val="1200"/>
              </a:spcAft>
            </a:pPr>
            <a:r>
              <a:rPr lang="en-US" sz="3600" dirty="0">
                <a:sym typeface="Wingdings"/>
              </a:rPr>
              <a:t>A Parent Guides to Understanding ELPAC</a:t>
            </a:r>
            <a:br>
              <a:rPr lang="en-US" sz="3600" dirty="0">
                <a:sym typeface="Wingdings"/>
              </a:rPr>
            </a:br>
            <a:r>
              <a:rPr lang="en-US" dirty="0">
                <a:solidFill>
                  <a:srgbClr val="0000FF"/>
                </a:solidFill>
                <a:sym typeface="Wingdings"/>
                <a:hlinkClick r:id="rId3" tooltip="A Parent Guide to Understanding ELPAC (PDF)">
                  <a:extLst>
                    <a:ext uri="{A12FA001-AC4F-418D-AE19-62706E023703}">
                      <ahyp:hlinkClr xmlns:ahyp="http://schemas.microsoft.com/office/drawing/2018/hyperlinkcolor" val="tx"/>
                    </a:ext>
                  </a:extLst>
                </a:hlinkClick>
              </a:rPr>
              <a:t>https://www.cde.ca.gov/ta/tg/ca/documents/elpacpgtu.pdf</a:t>
            </a:r>
            <a:endParaRPr lang="en-US" dirty="0">
              <a:solidFill>
                <a:srgbClr val="0000FF"/>
              </a:solidFill>
              <a:sym typeface="Wingdings"/>
            </a:endParaRPr>
          </a:p>
          <a:p>
            <a:pPr>
              <a:lnSpc>
                <a:spcPct val="100000"/>
              </a:lnSpc>
              <a:spcBef>
                <a:spcPts val="600"/>
              </a:spcBef>
              <a:spcAft>
                <a:spcPts val="1200"/>
              </a:spcAft>
            </a:pPr>
            <a:r>
              <a:rPr lang="en-US" sz="3600" dirty="0">
                <a:sym typeface="Wingdings"/>
              </a:rPr>
              <a:t>A Parent Guide to Understanding Alternate ELPAC</a:t>
            </a:r>
            <a:br>
              <a:rPr lang="en-US" sz="3600" dirty="0">
                <a:sym typeface="Wingdings"/>
              </a:rPr>
            </a:br>
            <a:r>
              <a:rPr lang="en-US" dirty="0">
                <a:solidFill>
                  <a:srgbClr val="0000FF"/>
                </a:solidFill>
                <a:sym typeface="Wingdings"/>
                <a:hlinkClick r:id="rId4" tooltip="Parent Guide to Understanding Alternate ELPAC (PDF)">
                  <a:extLst>
                    <a:ext uri="{A12FA001-AC4F-418D-AE19-62706E023703}">
                      <ahyp:hlinkClr xmlns:ahyp="http://schemas.microsoft.com/office/drawing/2018/hyperlinkcolor" val="tx"/>
                    </a:ext>
                  </a:extLst>
                </a:hlinkClick>
              </a:rPr>
              <a:t>https://www.cde.ca.gov/ta/tg/ep/documents/altelpacpgtu.pdf</a:t>
            </a:r>
            <a:r>
              <a:rPr lang="en-US" dirty="0">
                <a:solidFill>
                  <a:srgbClr val="0000FF"/>
                </a:solidFill>
                <a:sym typeface="Wingdings"/>
              </a:rPr>
              <a:t> </a:t>
            </a:r>
          </a:p>
          <a:p>
            <a:pPr>
              <a:lnSpc>
                <a:spcPct val="100000"/>
              </a:lnSpc>
              <a:spcBef>
                <a:spcPts val="600"/>
              </a:spcBef>
              <a:spcAft>
                <a:spcPts val="1200"/>
              </a:spcAft>
            </a:pPr>
            <a:r>
              <a:rPr lang="en-US" sz="3600" dirty="0">
                <a:sym typeface="Wingdings"/>
              </a:rPr>
              <a:t>ELPAC Practice Tests Available</a:t>
            </a:r>
            <a:br>
              <a:rPr lang="en-US" sz="3600" dirty="0">
                <a:sym typeface="Wingdings"/>
              </a:rPr>
            </a:br>
            <a:r>
              <a:rPr lang="en-US" dirty="0">
                <a:hlinkClick r:id="rId5" tooltip="ELPAC Practice Tests Available (PDF)"/>
              </a:rPr>
              <a:t>https://www.elpac.org/s/pdf/ELPAC--Practice-Tests-Available.pdf</a:t>
            </a:r>
            <a:endParaRPr lang="en-US" dirty="0"/>
          </a:p>
        </p:txBody>
      </p:sp>
    </p:spTree>
    <p:extLst>
      <p:ext uri="{BB962C8B-B14F-4D97-AF65-F5344CB8AC3E}">
        <p14:creationId xmlns:p14="http://schemas.microsoft.com/office/powerpoint/2010/main" val="298233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10515600" cy="712470"/>
          </a:xfrm>
        </p:spPr>
        <p:txBody>
          <a:bodyPr/>
          <a:lstStyle/>
          <a:p>
            <a:r>
              <a:rPr lang="en-US">
                <a:latin typeface="Gadugi" panose="020B0502040204020203" pitchFamily="34" charset="0"/>
                <a:ea typeface="Gadugi" panose="020B0502040204020203" pitchFamily="34" charset="0"/>
              </a:rPr>
              <a:t>How to Use This Deck (1)</a:t>
            </a:r>
          </a:p>
        </p:txBody>
      </p:sp>
      <p:sp>
        <p:nvSpPr>
          <p:cNvPr id="3" name="Content Placeholder 2"/>
          <p:cNvSpPr>
            <a:spLocks noGrp="1"/>
          </p:cNvSpPr>
          <p:nvPr>
            <p:ph idx="1"/>
          </p:nvPr>
        </p:nvSpPr>
        <p:spPr>
          <a:xfrm>
            <a:off x="381000" y="1524000"/>
            <a:ext cx="11548803" cy="4876800"/>
          </a:xfrm>
        </p:spPr>
        <p:txBody>
          <a:bodyPr vert="horz" lIns="91440" tIns="45720" rIns="91440" bIns="45720" rtlCol="0" anchor="t">
            <a:normAutofit lnSpcReduction="10000"/>
          </a:bodyPr>
          <a:lstStyle/>
          <a:p>
            <a:pPr marL="0" indent="0">
              <a:lnSpc>
                <a:spcPct val="110000"/>
              </a:lnSpc>
              <a:spcBef>
                <a:spcPts val="0"/>
              </a:spcBef>
              <a:spcAft>
                <a:spcPts val="600"/>
              </a:spcAft>
              <a:buNone/>
            </a:pPr>
            <a:r>
              <a:rPr lang="en-US"/>
              <a:t>This deck has been created for you to customize and edit as needed:</a:t>
            </a:r>
          </a:p>
          <a:p>
            <a:pPr lvl="1">
              <a:lnSpc>
                <a:spcPct val="100000"/>
              </a:lnSpc>
              <a:spcBef>
                <a:spcPts val="600"/>
              </a:spcBef>
              <a:spcAft>
                <a:spcPts val="600"/>
              </a:spcAft>
            </a:pPr>
            <a:r>
              <a:rPr lang="en-US" sz="2800"/>
              <a:t>Choose the slides you want to use.</a:t>
            </a:r>
            <a:endParaRPr lang="en-US" sz="2800">
              <a:cs typeface="Arial"/>
            </a:endParaRPr>
          </a:p>
          <a:p>
            <a:pPr lvl="2" indent="-274320">
              <a:lnSpc>
                <a:spcPct val="100000"/>
              </a:lnSpc>
              <a:spcBef>
                <a:spcPts val="600"/>
              </a:spcBef>
              <a:spcAft>
                <a:spcPts val="600"/>
              </a:spcAft>
              <a:buFont typeface="Courier New" panose="020F0502020204030204" pitchFamily="34" charset="0"/>
              <a:buChar char="o"/>
            </a:pPr>
            <a:r>
              <a:rPr lang="en-US" sz="2800"/>
              <a:t>Select the “View” tab, and then select “Normal.”</a:t>
            </a:r>
            <a:endParaRPr lang="en-US" sz="2800">
              <a:cs typeface="Arial" panose="020B0604020202020204"/>
            </a:endParaRPr>
          </a:p>
          <a:p>
            <a:pPr lvl="2" indent="-274320">
              <a:lnSpc>
                <a:spcPct val="100000"/>
              </a:lnSpc>
              <a:spcBef>
                <a:spcPts val="600"/>
              </a:spcBef>
              <a:spcAft>
                <a:spcPts val="600"/>
              </a:spcAft>
              <a:buFont typeface="Courier New" panose="020F0502020204030204" pitchFamily="34" charset="0"/>
              <a:buChar char="o"/>
            </a:pPr>
            <a:r>
              <a:rPr lang="en-US" sz="2800"/>
              <a:t>In the slide list on left, select on the slide you do not want and select “Hide Slide” at the bottom of the menu.</a:t>
            </a:r>
            <a:endParaRPr lang="en-US" sz="2800">
              <a:cs typeface="Arial" panose="020B0604020202020204"/>
            </a:endParaRPr>
          </a:p>
          <a:p>
            <a:pPr lvl="1">
              <a:lnSpc>
                <a:spcPct val="100000"/>
              </a:lnSpc>
              <a:spcBef>
                <a:spcPts val="600"/>
              </a:spcBef>
              <a:spcAft>
                <a:spcPts val="1200"/>
              </a:spcAft>
            </a:pPr>
            <a:r>
              <a:rPr lang="en-US" sz="2800"/>
              <a:t>Add your school’s logo and change colors.</a:t>
            </a:r>
            <a:endParaRPr lang="en-US" sz="2800">
              <a:cs typeface="Arial"/>
            </a:endParaRPr>
          </a:p>
          <a:p>
            <a:pPr lvl="1">
              <a:lnSpc>
                <a:spcPct val="100000"/>
              </a:lnSpc>
              <a:spcBef>
                <a:spcPts val="600"/>
              </a:spcBef>
              <a:spcAft>
                <a:spcPts val="1200"/>
              </a:spcAft>
            </a:pPr>
            <a:r>
              <a:rPr lang="en-US" sz="2800"/>
              <a:t>Change wording for your audience—you know your audience best! </a:t>
            </a:r>
            <a:endParaRPr lang="en-US" sz="2800">
              <a:cs typeface="Arial"/>
            </a:endParaRPr>
          </a:p>
          <a:p>
            <a:pPr lvl="1">
              <a:lnSpc>
                <a:spcPct val="100000"/>
              </a:lnSpc>
              <a:spcBef>
                <a:spcPts val="600"/>
              </a:spcBef>
              <a:spcAft>
                <a:spcPts val="1200"/>
              </a:spcAft>
            </a:pPr>
            <a:r>
              <a:rPr lang="en-US" sz="2800"/>
              <a:t>Talking points are provided in the “Notes” section that can be customized to your audience.</a:t>
            </a:r>
            <a:endParaRPr lang="en-US" sz="1000"/>
          </a:p>
        </p:txBody>
      </p:sp>
    </p:spTree>
    <p:extLst>
      <p:ext uri="{BB962C8B-B14F-4D97-AF65-F5344CB8AC3E}">
        <p14:creationId xmlns:p14="http://schemas.microsoft.com/office/powerpoint/2010/main" val="290579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98" y="526473"/>
            <a:ext cx="10515600" cy="762000"/>
          </a:xfrm>
        </p:spPr>
        <p:txBody>
          <a:bodyPr/>
          <a:lstStyle/>
          <a:p>
            <a:r>
              <a:rPr lang="en-US">
                <a:latin typeface="Gadugi" panose="020B0502040204020203" pitchFamily="34" charset="0"/>
                <a:ea typeface="Gadugi" panose="020B0502040204020203" pitchFamily="34" charset="0"/>
              </a:rPr>
              <a:t>How to Use This Deck (2)</a:t>
            </a:r>
          </a:p>
        </p:txBody>
      </p:sp>
      <p:sp>
        <p:nvSpPr>
          <p:cNvPr id="3" name="Content Placeholder 2"/>
          <p:cNvSpPr>
            <a:spLocks noGrp="1"/>
          </p:cNvSpPr>
          <p:nvPr>
            <p:ph idx="1"/>
          </p:nvPr>
        </p:nvSpPr>
        <p:spPr>
          <a:xfrm>
            <a:off x="381000" y="1288473"/>
            <a:ext cx="10896600" cy="5112327"/>
          </a:xfrm>
        </p:spPr>
        <p:txBody>
          <a:bodyPr vert="horz" lIns="91440" tIns="45720" rIns="91440" bIns="45720" rtlCol="0" anchor="t">
            <a:noAutofit/>
          </a:bodyPr>
          <a:lstStyle/>
          <a:p>
            <a:pPr marL="0" indent="0">
              <a:lnSpc>
                <a:spcPct val="100000"/>
              </a:lnSpc>
              <a:spcBef>
                <a:spcPts val="0"/>
              </a:spcBef>
              <a:spcAft>
                <a:spcPts val="600"/>
              </a:spcAft>
              <a:buNone/>
            </a:pPr>
            <a:r>
              <a:rPr lang="en-US"/>
              <a:t>Change color scheme.</a:t>
            </a:r>
          </a:p>
          <a:p>
            <a:pPr lvl="1">
              <a:lnSpc>
                <a:spcPct val="95000"/>
              </a:lnSpc>
              <a:spcBef>
                <a:spcPts val="0"/>
              </a:spcBef>
            </a:pPr>
            <a:r>
              <a:rPr lang="en-US" sz="2800"/>
              <a:t>Select “View” tab, </a:t>
            </a:r>
            <a:r>
              <a:rPr lang="en-US" sz="2800">
                <a:sym typeface="Wingdings 3"/>
              </a:rPr>
              <a:t>and then “</a:t>
            </a:r>
            <a:r>
              <a:rPr lang="en-US" sz="2800">
                <a:sym typeface="Wingdings" pitchFamily="2" charset="2"/>
              </a:rPr>
              <a:t>Slide Master.” </a:t>
            </a:r>
            <a:endParaRPr lang="en-US" sz="2800">
              <a:cs typeface="Arial"/>
            </a:endParaRPr>
          </a:p>
          <a:p>
            <a:pPr lvl="2" indent="-274320">
              <a:lnSpc>
                <a:spcPct val="95000"/>
              </a:lnSpc>
              <a:spcBef>
                <a:spcPts val="0"/>
              </a:spcBef>
              <a:buFont typeface="Courier New" panose="020F0502020204030204" pitchFamily="34" charset="0"/>
              <a:buChar char="o"/>
              <a:tabLst>
                <a:tab pos="1603375" algn="l"/>
              </a:tabLst>
            </a:pPr>
            <a:r>
              <a:rPr lang="en-US" sz="2800">
                <a:sym typeface="Wingdings" pitchFamily="2" charset="2"/>
              </a:rPr>
              <a:t>For titles, select slide</a:t>
            </a:r>
            <a:r>
              <a:rPr lang="en-US" sz="2800"/>
              <a:t>—</a:t>
            </a:r>
            <a:r>
              <a:rPr lang="en-US" sz="2800">
                <a:sym typeface="Wingdings" pitchFamily="2" charset="2"/>
              </a:rPr>
              <a:t>highlight header text</a:t>
            </a:r>
            <a:r>
              <a:rPr lang="en-US" sz="2800"/>
              <a:t>—</a:t>
            </a:r>
            <a:r>
              <a:rPr lang="en-US" sz="2800">
                <a:sym typeface="Wingdings" pitchFamily="2" charset="2"/>
              </a:rPr>
              <a:t>select “Home”</a:t>
            </a:r>
            <a:r>
              <a:rPr lang="en-US" sz="2800"/>
              <a:t>—</a:t>
            </a:r>
            <a:r>
              <a:rPr lang="en-US" sz="2800">
                <a:sym typeface="Wingdings" pitchFamily="2" charset="2"/>
              </a:rPr>
              <a:t>choose text color</a:t>
            </a:r>
            <a:r>
              <a:rPr lang="en-US" sz="2800"/>
              <a:t>—</a:t>
            </a:r>
            <a:r>
              <a:rPr lang="en-US" sz="2800">
                <a:sym typeface="Wingdings" pitchFamily="2" charset="2"/>
              </a:rPr>
              <a:t>return to “View” tab.</a:t>
            </a:r>
            <a:endParaRPr lang="en-US" sz="2800"/>
          </a:p>
          <a:p>
            <a:pPr lvl="2" indent="-274320">
              <a:lnSpc>
                <a:spcPct val="95000"/>
              </a:lnSpc>
              <a:spcBef>
                <a:spcPts val="0"/>
              </a:spcBef>
              <a:buFont typeface="Courier New" panose="020F0502020204030204" pitchFamily="34" charset="0"/>
              <a:buChar char="o"/>
            </a:pPr>
            <a:r>
              <a:rPr lang="en-US" sz="2800">
                <a:sym typeface="Wingdings" pitchFamily="2" charset="2"/>
              </a:rPr>
              <a:t>For the body, select slide</a:t>
            </a:r>
            <a:r>
              <a:rPr lang="en-US" sz="2800"/>
              <a:t>—</a:t>
            </a:r>
            <a:r>
              <a:rPr lang="en-US" sz="2800">
                <a:sym typeface="Wingdings" pitchFamily="2" charset="2"/>
              </a:rPr>
              <a:t>highlight body text</a:t>
            </a:r>
            <a:r>
              <a:rPr lang="en-US" sz="2800"/>
              <a:t>—</a:t>
            </a:r>
            <a:r>
              <a:rPr lang="en-US" sz="2800">
                <a:sym typeface="Wingdings" pitchFamily="2" charset="2"/>
              </a:rPr>
              <a:t>select “Home” tab</a:t>
            </a:r>
            <a:r>
              <a:rPr lang="en-US" sz="2800"/>
              <a:t>—</a:t>
            </a:r>
            <a:r>
              <a:rPr lang="en-US" sz="2800">
                <a:sym typeface="Wingdings" pitchFamily="2" charset="2"/>
              </a:rPr>
              <a:t>choose text color</a:t>
            </a:r>
            <a:r>
              <a:rPr lang="en-US" sz="2800"/>
              <a:t>—</a:t>
            </a:r>
            <a:r>
              <a:rPr lang="en-US" sz="2800">
                <a:sym typeface="Wingdings" pitchFamily="2" charset="2"/>
              </a:rPr>
              <a:t>return to “View” tab.</a:t>
            </a:r>
            <a:endParaRPr lang="en-US" sz="2800"/>
          </a:p>
          <a:p>
            <a:pPr lvl="2" indent="-274320">
              <a:lnSpc>
                <a:spcPct val="95000"/>
              </a:lnSpc>
              <a:spcBef>
                <a:spcPts val="0"/>
              </a:spcBef>
              <a:buFont typeface="Courier New" panose="020F0502020204030204" pitchFamily="34" charset="0"/>
              <a:buChar char="o"/>
            </a:pPr>
            <a:r>
              <a:rPr lang="en-US" sz="2800">
                <a:sym typeface="Wingdings" pitchFamily="2" charset="2"/>
              </a:rPr>
              <a:t>For the green line, select slide</a:t>
            </a:r>
            <a:r>
              <a:rPr lang="en-US" sz="2800"/>
              <a:t>—</a:t>
            </a:r>
            <a:r>
              <a:rPr lang="en-US" sz="2800">
                <a:sym typeface="Wingdings" pitchFamily="2" charset="2"/>
              </a:rPr>
              <a:t>highlight line</a:t>
            </a:r>
            <a:r>
              <a:rPr lang="en-US" sz="2800"/>
              <a:t>—</a:t>
            </a:r>
            <a:r>
              <a:rPr lang="en-US" sz="2800">
                <a:sym typeface="Wingdings" pitchFamily="2" charset="2"/>
              </a:rPr>
              <a:t>select “Home” tab</a:t>
            </a:r>
            <a:r>
              <a:rPr lang="en-US" sz="2800"/>
              <a:t>—</a:t>
            </a:r>
            <a:r>
              <a:rPr lang="en-US" sz="2800">
                <a:sym typeface="Wingdings" pitchFamily="2" charset="2"/>
              </a:rPr>
              <a:t> select “Shape Outline”</a:t>
            </a:r>
            <a:r>
              <a:rPr lang="en-US" sz="2800"/>
              <a:t>—</a:t>
            </a:r>
            <a:r>
              <a:rPr lang="en-US" sz="2800">
                <a:sym typeface="Wingdings" pitchFamily="2" charset="2"/>
              </a:rPr>
              <a:t>choose color</a:t>
            </a:r>
            <a:r>
              <a:rPr lang="en-US" sz="2800"/>
              <a:t>—</a:t>
            </a:r>
            <a:r>
              <a:rPr lang="en-US" sz="2800">
                <a:sym typeface="Wingdings" pitchFamily="2" charset="2"/>
              </a:rPr>
              <a:t>return to “View” tab.</a:t>
            </a:r>
            <a:endParaRPr lang="en-US" sz="2800"/>
          </a:p>
          <a:p>
            <a:pPr lvl="2" indent="-274320">
              <a:lnSpc>
                <a:spcPct val="95000"/>
              </a:lnSpc>
              <a:spcBef>
                <a:spcPts val="0"/>
              </a:spcBef>
              <a:buFont typeface="Courier New" panose="020F0502020204030204" pitchFamily="34" charset="0"/>
              <a:buChar char="o"/>
            </a:pPr>
            <a:r>
              <a:rPr lang="en-US" sz="2800">
                <a:sym typeface="Wingdings" pitchFamily="2" charset="2"/>
              </a:rPr>
              <a:t>When all changes are made</a:t>
            </a:r>
            <a:r>
              <a:rPr lang="en-US" sz="2800"/>
              <a:t>—</a:t>
            </a:r>
            <a:r>
              <a:rPr lang="en-US" sz="2800">
                <a:sym typeface="Wingdings" pitchFamily="2" charset="2"/>
              </a:rPr>
              <a:t>select “Slide Master” </a:t>
            </a:r>
            <a:br>
              <a:rPr lang="en-US" sz="2800">
                <a:sym typeface="Wingdings" pitchFamily="2" charset="2"/>
              </a:rPr>
            </a:br>
            <a:r>
              <a:rPr lang="en-US" sz="2800">
                <a:sym typeface="Wingdings" pitchFamily="2" charset="2"/>
              </a:rPr>
              <a:t>tab</a:t>
            </a:r>
            <a:r>
              <a:rPr lang="en-US" sz="2800"/>
              <a:t>—</a:t>
            </a:r>
            <a:r>
              <a:rPr lang="en-US" sz="2800">
                <a:sym typeface="Wingdings" pitchFamily="2" charset="2"/>
              </a:rPr>
              <a:t>select “Close Master View.”</a:t>
            </a:r>
            <a:endParaRPr lang="en-US" sz="2800"/>
          </a:p>
          <a:p>
            <a:pPr marL="0" indent="0">
              <a:spcBef>
                <a:spcPts val="600"/>
              </a:spcBef>
              <a:buNone/>
            </a:pPr>
            <a:r>
              <a:rPr lang="en-US">
                <a:sym typeface="Wingdings" pitchFamily="2" charset="2"/>
              </a:rPr>
              <a:t>The changes should apply to all slides in the deck.</a:t>
            </a:r>
            <a:endParaRPr lang="en-US">
              <a:cs typeface="Arial"/>
            </a:endParaRPr>
          </a:p>
        </p:txBody>
      </p:sp>
    </p:spTree>
    <p:custDataLst>
      <p:tags r:id="rId1"/>
    </p:custDataLst>
    <p:extLst>
      <p:ext uri="{BB962C8B-B14F-4D97-AF65-F5344CB8AC3E}">
        <p14:creationId xmlns:p14="http://schemas.microsoft.com/office/powerpoint/2010/main" val="16034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304800"/>
            <a:ext cx="11430000" cy="3943643"/>
          </a:xfrm>
        </p:spPr>
        <p:txBody>
          <a:bodyPr>
            <a:noAutofit/>
          </a:bodyPr>
          <a:lstStyle/>
          <a:p>
            <a:r>
              <a:rPr lang="en-US" b="1"/>
              <a:t>Understanding the English Language Proficiency Assessments for California (ELPAC) and Alternate ELPAC</a:t>
            </a:r>
          </a:p>
        </p:txBody>
      </p:sp>
      <p:sp>
        <p:nvSpPr>
          <p:cNvPr id="7" name="Subtitle 6"/>
          <p:cNvSpPr>
            <a:spLocks noGrp="1"/>
          </p:cNvSpPr>
          <p:nvPr>
            <p:ph type="subTitle" idx="1"/>
          </p:nvPr>
        </p:nvSpPr>
        <p:spPr>
          <a:xfrm>
            <a:off x="1524000" y="4572000"/>
            <a:ext cx="9144000" cy="1321464"/>
          </a:xfrm>
        </p:spPr>
        <p:txBody>
          <a:bodyPr>
            <a:normAutofit/>
          </a:bodyPr>
          <a:lstStyle/>
          <a:p>
            <a:r>
              <a:rPr lang="en-US"/>
              <a:t>[Add School Logo Here if Desired]</a:t>
            </a:r>
            <a:br>
              <a:rPr lang="en-US"/>
            </a:br>
            <a:endParaRPr lang="en-US"/>
          </a:p>
          <a:p>
            <a:r>
              <a:rPr lang="en-US"/>
              <a:t>[Add School Motto Here if Desired]</a:t>
            </a:r>
          </a:p>
          <a:p>
            <a:endParaRPr lang="en-US" sz="540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10515600" cy="1066800"/>
          </a:xfrm>
        </p:spPr>
        <p:txBody>
          <a:bodyPr/>
          <a:lstStyle/>
          <a:p>
            <a:r>
              <a:rPr lang="en-US"/>
              <a:t>About the ELPAC</a:t>
            </a:r>
          </a:p>
        </p:txBody>
      </p:sp>
      <p:pic>
        <p:nvPicPr>
          <p:cNvPr id="7" name="Content Placeholder 6">
            <a:extLst>
              <a:ext uri="{FF2B5EF4-FFF2-40B4-BE49-F238E27FC236}">
                <a16:creationId xmlns:a16="http://schemas.microsoft.com/office/drawing/2014/main" id="{B8C21602-8949-4B1E-B415-4C4869D6DFD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000008" y="1825625"/>
            <a:ext cx="4191984" cy="4351338"/>
          </a:xfrm>
        </p:spPr>
      </p:pic>
    </p:spTree>
    <p:extLst>
      <p:ext uri="{BB962C8B-B14F-4D97-AF65-F5344CB8AC3E}">
        <p14:creationId xmlns:p14="http://schemas.microsoft.com/office/powerpoint/2010/main" val="132843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84187"/>
            <a:ext cx="2590800" cy="811213"/>
          </a:xfrm>
        </p:spPr>
        <p:txBody>
          <a:bodyPr/>
          <a:lstStyle/>
          <a:p>
            <a:r>
              <a:rPr lang="en-US"/>
              <a:t>What:</a:t>
            </a:r>
          </a:p>
        </p:txBody>
      </p:sp>
      <p:pic>
        <p:nvPicPr>
          <p:cNvPr id="22" name="Content Placeholder 21">
            <a:extLst>
              <a:ext uri="{FF2B5EF4-FFF2-40B4-BE49-F238E27FC236}">
                <a16:creationId xmlns:a16="http://schemas.microsoft.com/office/drawing/2014/main" id="{79C23F6C-BD99-402B-B9DC-0D077D4149F0}"/>
              </a:ext>
              <a:ext uri="{C183D7F6-B498-43B3-948B-1728B52AA6E4}">
                <adec:decorative xmlns:adec="http://schemas.microsoft.com/office/drawing/2017/decorative" val="1"/>
              </a:ext>
            </a:extLst>
          </p:cNvPr>
          <p:cNvPicPr>
            <a:picLocks noGrp="1" noChangeAspect="1"/>
          </p:cNvPicPr>
          <p:nvPr>
            <p:ph sz="quarter" idx="10"/>
          </p:nvPr>
        </p:nvPicPr>
        <p:blipFill rotWithShape="1">
          <a:blip r:embed="rId4"/>
          <a:srcRect b="20759"/>
          <a:stretch/>
        </p:blipFill>
        <p:spPr>
          <a:xfrm>
            <a:off x="2979420" y="457200"/>
            <a:ext cx="8239231" cy="1632197"/>
          </a:xfrm>
        </p:spPr>
      </p:pic>
      <p:sp>
        <p:nvSpPr>
          <p:cNvPr id="23" name="Content Placeholder 22">
            <a:extLst>
              <a:ext uri="{FF2B5EF4-FFF2-40B4-BE49-F238E27FC236}">
                <a16:creationId xmlns:a16="http://schemas.microsoft.com/office/drawing/2014/main" id="{12585DFC-924E-4A3E-A15E-3B0C28186F46}"/>
              </a:ext>
            </a:extLst>
          </p:cNvPr>
          <p:cNvSpPr>
            <a:spLocks noGrp="1"/>
          </p:cNvSpPr>
          <p:nvPr>
            <p:ph sz="quarter" idx="11"/>
          </p:nvPr>
        </p:nvSpPr>
        <p:spPr>
          <a:xfrm>
            <a:off x="2979420" y="2159998"/>
            <a:ext cx="1941528" cy="471488"/>
          </a:xfrm>
        </p:spPr>
        <p:txBody>
          <a:bodyPr>
            <a:noAutofit/>
          </a:bodyPr>
          <a:lstStyle/>
          <a:p>
            <a:r>
              <a:rPr lang="en-US" b="0"/>
              <a:t>Listening</a:t>
            </a:r>
          </a:p>
        </p:txBody>
      </p:sp>
      <p:sp>
        <p:nvSpPr>
          <p:cNvPr id="24" name="Content Placeholder 23">
            <a:extLst>
              <a:ext uri="{FF2B5EF4-FFF2-40B4-BE49-F238E27FC236}">
                <a16:creationId xmlns:a16="http://schemas.microsoft.com/office/drawing/2014/main" id="{B3E7C910-3337-4EB2-A0EC-8D7A1D41930C}"/>
              </a:ext>
            </a:extLst>
          </p:cNvPr>
          <p:cNvSpPr>
            <a:spLocks noGrp="1"/>
          </p:cNvSpPr>
          <p:nvPr>
            <p:ph sz="quarter" idx="12"/>
          </p:nvPr>
        </p:nvSpPr>
        <p:spPr>
          <a:xfrm>
            <a:off x="5086980" y="2159998"/>
            <a:ext cx="1923419" cy="471488"/>
          </a:xfrm>
        </p:spPr>
        <p:txBody>
          <a:bodyPr>
            <a:noAutofit/>
          </a:bodyPr>
          <a:lstStyle/>
          <a:p>
            <a:r>
              <a:rPr lang="en-US" b="0"/>
              <a:t>Speaking</a:t>
            </a:r>
          </a:p>
        </p:txBody>
      </p:sp>
      <p:sp>
        <p:nvSpPr>
          <p:cNvPr id="25" name="Content Placeholder 24">
            <a:extLst>
              <a:ext uri="{FF2B5EF4-FFF2-40B4-BE49-F238E27FC236}">
                <a16:creationId xmlns:a16="http://schemas.microsoft.com/office/drawing/2014/main" id="{78CFF1EE-0AAC-48BA-BC95-D154BD1B86D6}"/>
              </a:ext>
            </a:extLst>
          </p:cNvPr>
          <p:cNvSpPr>
            <a:spLocks noGrp="1"/>
          </p:cNvSpPr>
          <p:nvPr>
            <p:ph sz="quarter" idx="13"/>
          </p:nvPr>
        </p:nvSpPr>
        <p:spPr>
          <a:xfrm>
            <a:off x="7176431" y="2159998"/>
            <a:ext cx="1886580" cy="471488"/>
          </a:xfrm>
        </p:spPr>
        <p:txBody>
          <a:bodyPr>
            <a:noAutofit/>
          </a:bodyPr>
          <a:lstStyle/>
          <a:p>
            <a:r>
              <a:rPr lang="en-US" b="0"/>
              <a:t>Reading</a:t>
            </a:r>
          </a:p>
        </p:txBody>
      </p:sp>
      <p:sp>
        <p:nvSpPr>
          <p:cNvPr id="26" name="Content Placeholder 25">
            <a:extLst>
              <a:ext uri="{FF2B5EF4-FFF2-40B4-BE49-F238E27FC236}">
                <a16:creationId xmlns:a16="http://schemas.microsoft.com/office/drawing/2014/main" id="{8A4954C3-2453-4018-9A94-CECE5CC0EB19}"/>
              </a:ext>
            </a:extLst>
          </p:cNvPr>
          <p:cNvSpPr>
            <a:spLocks noGrp="1"/>
          </p:cNvSpPr>
          <p:nvPr>
            <p:ph sz="quarter" idx="14"/>
          </p:nvPr>
        </p:nvSpPr>
        <p:spPr>
          <a:xfrm>
            <a:off x="9283991" y="2159998"/>
            <a:ext cx="1886580" cy="471488"/>
          </a:xfrm>
        </p:spPr>
        <p:txBody>
          <a:bodyPr>
            <a:noAutofit/>
          </a:bodyPr>
          <a:lstStyle/>
          <a:p>
            <a:r>
              <a:rPr lang="en-US" b="0"/>
              <a:t>Writing</a:t>
            </a:r>
          </a:p>
        </p:txBody>
      </p:sp>
      <p:pic>
        <p:nvPicPr>
          <p:cNvPr id="35" name="Content Placeholder 34">
            <a:extLst>
              <a:ext uri="{FF2B5EF4-FFF2-40B4-BE49-F238E27FC236}">
                <a16:creationId xmlns:a16="http://schemas.microsoft.com/office/drawing/2014/main" id="{CF37C7C5-2E2A-4D78-8238-4046FF5C081B}"/>
              </a:ext>
              <a:ext uri="{C183D7F6-B498-43B3-948B-1728B52AA6E4}">
                <adec:decorative xmlns:adec="http://schemas.microsoft.com/office/drawing/2017/decorative" val="1"/>
              </a:ext>
            </a:extLst>
          </p:cNvPr>
          <p:cNvPicPr>
            <a:picLocks noGrp="1" noChangeAspect="1"/>
          </p:cNvPicPr>
          <p:nvPr>
            <p:ph sz="quarter" idx="15"/>
          </p:nvPr>
        </p:nvPicPr>
        <p:blipFill rotWithShape="1">
          <a:blip r:embed="rId5"/>
          <a:srcRect t="16235" b="42155"/>
          <a:stretch/>
        </p:blipFill>
        <p:spPr>
          <a:xfrm>
            <a:off x="3093808" y="2865945"/>
            <a:ext cx="7660478" cy="3496437"/>
          </a:xfrm>
        </p:spPr>
      </p:pic>
    </p:spTree>
    <p:custDataLst>
      <p:tags r:id="rId1"/>
    </p:custDataLst>
    <p:extLst>
      <p:ext uri="{BB962C8B-B14F-4D97-AF65-F5344CB8AC3E}">
        <p14:creationId xmlns:p14="http://schemas.microsoft.com/office/powerpoint/2010/main" val="422752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3237"/>
            <a:ext cx="10515600" cy="1325563"/>
          </a:xfrm>
        </p:spPr>
        <p:txBody>
          <a:bodyPr/>
          <a:lstStyle/>
          <a:p>
            <a:r>
              <a:rPr lang="en-US"/>
              <a:t>ELPAC—Two Assessments</a:t>
            </a:r>
            <a:br>
              <a:rPr lang="en-US"/>
            </a:br>
            <a:r>
              <a:rPr lang="en-US"/>
              <a:t>Initial and Summative</a:t>
            </a:r>
          </a:p>
        </p:txBody>
      </p:sp>
      <p:pic>
        <p:nvPicPr>
          <p:cNvPr id="11" name="Content Placeholder 10" descr="Small alpaca">
            <a:extLst>
              <a:ext uri="{FF2B5EF4-FFF2-40B4-BE49-F238E27FC236}">
                <a16:creationId xmlns:a16="http://schemas.microsoft.com/office/drawing/2014/main" id="{B7EF02EA-4466-45CA-B585-8493BBEBE418}"/>
              </a:ext>
            </a:extLst>
          </p:cNvPr>
          <p:cNvPicPr>
            <a:picLocks noGrp="1" noChangeAspect="1"/>
          </p:cNvPicPr>
          <p:nvPr>
            <p:ph sz="half" idx="1"/>
          </p:nvPr>
        </p:nvPicPr>
        <p:blipFill>
          <a:blip r:embed="rId4"/>
          <a:stretch>
            <a:fillRect/>
          </a:stretch>
        </p:blipFill>
        <p:spPr>
          <a:xfrm flipH="1">
            <a:off x="3342378" y="2961405"/>
            <a:ext cx="2539121" cy="3234937"/>
          </a:xfrm>
        </p:spPr>
      </p:pic>
      <p:sp>
        <p:nvSpPr>
          <p:cNvPr id="7" name="Content Placeholder 6">
            <a:extLst>
              <a:ext uri="{FF2B5EF4-FFF2-40B4-BE49-F238E27FC236}">
                <a16:creationId xmlns:a16="http://schemas.microsoft.com/office/drawing/2014/main" id="{8005138C-E268-4CD3-BBD4-39AF46FC7164}"/>
              </a:ext>
            </a:extLst>
          </p:cNvPr>
          <p:cNvSpPr>
            <a:spLocks noGrp="1"/>
          </p:cNvSpPr>
          <p:nvPr>
            <p:ph sz="half" idx="2"/>
          </p:nvPr>
        </p:nvSpPr>
        <p:spPr>
          <a:xfrm>
            <a:off x="3302407" y="4922113"/>
            <a:ext cx="2560320" cy="709757"/>
          </a:xfrm>
        </p:spPr>
        <p:txBody>
          <a:bodyPr>
            <a:normAutofit/>
          </a:bodyPr>
          <a:lstStyle/>
          <a:p>
            <a:pPr marL="0" indent="0" algn="ctr">
              <a:buNone/>
            </a:pPr>
            <a:r>
              <a:rPr lang="en-US" sz="3200" b="1"/>
              <a:t>Initial</a:t>
            </a:r>
          </a:p>
        </p:txBody>
      </p:sp>
      <p:pic>
        <p:nvPicPr>
          <p:cNvPr id="13" name="Content Placeholder 12" descr="Large alpaca">
            <a:extLst>
              <a:ext uri="{FF2B5EF4-FFF2-40B4-BE49-F238E27FC236}">
                <a16:creationId xmlns:a16="http://schemas.microsoft.com/office/drawing/2014/main" id="{1142468F-E418-4E16-BB08-791E475C0C52}"/>
              </a:ext>
            </a:extLst>
          </p:cNvPr>
          <p:cNvPicPr>
            <a:picLocks noGrp="1" noChangeAspect="1"/>
          </p:cNvPicPr>
          <p:nvPr>
            <p:ph sz="quarter" idx="13"/>
          </p:nvPr>
        </p:nvPicPr>
        <p:blipFill>
          <a:blip r:embed="rId5"/>
          <a:stretch>
            <a:fillRect/>
          </a:stretch>
        </p:blipFill>
        <p:spPr>
          <a:xfrm>
            <a:off x="6197868" y="1938991"/>
            <a:ext cx="2816701" cy="4290861"/>
          </a:xfrm>
        </p:spPr>
      </p:pic>
      <p:sp>
        <p:nvSpPr>
          <p:cNvPr id="9" name="Content Placeholder 8">
            <a:extLst>
              <a:ext uri="{FF2B5EF4-FFF2-40B4-BE49-F238E27FC236}">
                <a16:creationId xmlns:a16="http://schemas.microsoft.com/office/drawing/2014/main" id="{11806A33-913F-4AD0-B568-981242746B81}"/>
              </a:ext>
            </a:extLst>
          </p:cNvPr>
          <p:cNvSpPr>
            <a:spLocks noGrp="1"/>
          </p:cNvSpPr>
          <p:nvPr>
            <p:ph sz="quarter" idx="14"/>
          </p:nvPr>
        </p:nvSpPr>
        <p:spPr>
          <a:xfrm>
            <a:off x="6249823" y="4323481"/>
            <a:ext cx="2560320" cy="709757"/>
          </a:xfrm>
        </p:spPr>
        <p:txBody>
          <a:bodyPr>
            <a:normAutofit/>
          </a:bodyPr>
          <a:lstStyle/>
          <a:p>
            <a:pPr marL="0" indent="0" algn="ctr">
              <a:buNone/>
            </a:pPr>
            <a:r>
              <a:rPr lang="en-US" sz="3200" b="1"/>
              <a:t>Summative</a:t>
            </a:r>
          </a:p>
        </p:txBody>
      </p:sp>
    </p:spTree>
    <p:custDataLst>
      <p:tags r:id="rId1"/>
    </p:custDataLst>
    <p:extLst>
      <p:ext uri="{BB962C8B-B14F-4D97-AF65-F5344CB8AC3E}">
        <p14:creationId xmlns:p14="http://schemas.microsoft.com/office/powerpoint/2010/main" val="3284640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DB58128378514D8711F5EFAC2005FB" ma:contentTypeVersion="10" ma:contentTypeDescription="Create a new document." ma:contentTypeScope="" ma:versionID="c13478508882de133527824e42cb3f0a">
  <xsd:schema xmlns:xsd="http://www.w3.org/2001/XMLSchema" xmlns:xs="http://www.w3.org/2001/XMLSchema" xmlns:p="http://schemas.microsoft.com/office/2006/metadata/properties" xmlns:ns2="7b377169-0e50-402a-b8c4-8606042f0415" targetNamespace="http://schemas.microsoft.com/office/2006/metadata/properties" ma:root="true" ma:fieldsID="6e037b5161950d6bbe0a1e8e5b4c2c93" ns2:_="">
    <xsd:import namespace="7b377169-0e50-402a-b8c4-8606042f04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77169-0e50-402a-b8c4-8606042f0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7B61D-517A-4829-BD05-C8538116321F}">
  <ds:schemaRefs>
    <ds:schemaRef ds:uri="a0418426-c5f8-402e-bb59-418b3820d74c"/>
    <ds:schemaRef ds:uri="ac0dddc7-4c2c-4aeb-a23f-99e6b6e539ca"/>
    <ds:schemaRef ds:uri="f89dec18-d0c2-45d2-8a15-31051f2519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01EDDF-DD1B-4AD9-AB85-EE41B1F5BCDB}"/>
</file>

<file path=customXml/itemProps3.xml><?xml version="1.0" encoding="utf-8"?>
<ds:datastoreItem xmlns:ds="http://schemas.openxmlformats.org/officeDocument/2006/customXml" ds:itemID="{0AC0BCF8-04C7-42BC-9940-154FBB1E2B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TotalTime>
  <Words>3716</Words>
  <Application>Microsoft Office PowerPoint</Application>
  <PresentationFormat>Widescreen</PresentationFormat>
  <Paragraphs>299</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Narrow</vt:lpstr>
      <vt:lpstr>Calibri</vt:lpstr>
      <vt:lpstr>Century Gothic</vt:lpstr>
      <vt:lpstr>Courier New</vt:lpstr>
      <vt:lpstr>Gadugi</vt:lpstr>
      <vt:lpstr>Segoe UI</vt:lpstr>
      <vt:lpstr>Symbol</vt:lpstr>
      <vt:lpstr>Office Theme</vt:lpstr>
      <vt:lpstr>A Site Administrator’s Guide:  Talking to Parents  About the English Language Proficiency Assessments for California (ELPAC) and Alternate ELPAC</vt:lpstr>
      <vt:lpstr>The Intent of This Deck</vt:lpstr>
      <vt:lpstr>Recommended Handouts</vt:lpstr>
      <vt:lpstr>How to Use This Deck (1)</vt:lpstr>
      <vt:lpstr>How to Use This Deck (2)</vt:lpstr>
      <vt:lpstr>Understanding the English Language Proficiency Assessments for California (ELPAC) and Alternate ELPAC</vt:lpstr>
      <vt:lpstr>About the ELPAC</vt:lpstr>
      <vt:lpstr>What:</vt:lpstr>
      <vt:lpstr>ELPAC—Two Assessments Initial and Summative</vt:lpstr>
      <vt:lpstr>Who: Initial and Summative</vt:lpstr>
      <vt:lpstr>Why: Initial and Summative</vt:lpstr>
      <vt:lpstr>When: Initial and Summative</vt:lpstr>
      <vt:lpstr>How: Initial and Summative</vt:lpstr>
      <vt:lpstr>Initial ELPAC Scores:</vt:lpstr>
      <vt:lpstr>Summative ELPAC Scores:</vt:lpstr>
      <vt:lpstr>Alternate ELPAC</vt:lpstr>
      <vt:lpstr>Who: Initial Alternate ELPAC Summative Alternate ELPAC</vt:lpstr>
      <vt:lpstr>Why: Alternate ELPAC</vt:lpstr>
      <vt:lpstr>When: Alternate ELPAC</vt:lpstr>
      <vt:lpstr>Alt for All</vt:lpstr>
      <vt:lpstr>How: Alternate ELPAC</vt:lpstr>
      <vt:lpstr>Initial Alternate and Summative Alternate ELPAC Scores:</vt:lpstr>
      <vt:lpstr>Ask your child’s teacher:  </vt:lpstr>
      <vt:lpstr>Help Your Child Succeed </vt:lpstr>
      <vt:lpstr>Parent Guides to Understanding</vt:lpstr>
      <vt:lpstr>Starting Smarter websites</vt:lpstr>
      <vt:lpstr>ELPAC Overview Video in English and Spanish</vt:lpstr>
      <vt:lpstr>Questions</vt:lpstr>
      <vt:lpstr>Posted by the California Department of Education | July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Parents About the ELPAC - ELPAC (CA Dept of Education)</dc:title>
  <dc:subject>This powerpoint presentation is intended to be customized and distributed as a means of educating parents/guardians about the English Language Proficiency Assessments for California (ELPAC).</dc:subject>
  <cp:lastPrinted>2017-07-18T22:11:03Z</cp:lastPrinted>
  <dcterms:created xsi:type="dcterms:W3CDTF">2015-03-16T04:11:08Z</dcterms:created>
  <dcterms:modified xsi:type="dcterms:W3CDTF">2022-06-30T18:18:56Z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y fmtid="{D5CDD505-2E9C-101B-9397-08002B2CF9AE}" pid="5" name="ContentTypeId">
    <vt:lpwstr>0x010100A7DB58128378514D8711F5EFAC2005FB</vt:lpwstr>
  </property>
</Properties>
</file>