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 id="2147483798" r:id="rId5"/>
    <p:sldMasterId id="2147483814" r:id="rId6"/>
  </p:sldMasterIdLst>
  <p:notesMasterIdLst>
    <p:notesMasterId r:id="rId54"/>
  </p:notesMasterIdLst>
  <p:sldIdLst>
    <p:sldId id="259" r:id="rId7"/>
    <p:sldId id="360" r:id="rId8"/>
    <p:sldId id="527" r:id="rId9"/>
    <p:sldId id="528" r:id="rId10"/>
    <p:sldId id="494" r:id="rId11"/>
    <p:sldId id="493" r:id="rId12"/>
    <p:sldId id="486" r:id="rId13"/>
    <p:sldId id="481" r:id="rId14"/>
    <p:sldId id="546" r:id="rId15"/>
    <p:sldId id="545" r:id="rId16"/>
    <p:sldId id="544" r:id="rId17"/>
    <p:sldId id="543" r:id="rId18"/>
    <p:sldId id="542" r:id="rId19"/>
    <p:sldId id="541" r:id="rId20"/>
    <p:sldId id="267" r:id="rId21"/>
    <p:sldId id="509" r:id="rId22"/>
    <p:sldId id="510" r:id="rId23"/>
    <p:sldId id="540" r:id="rId24"/>
    <p:sldId id="525" r:id="rId25"/>
    <p:sldId id="547" r:id="rId26"/>
    <p:sldId id="508" r:id="rId27"/>
    <p:sldId id="507" r:id="rId28"/>
    <p:sldId id="506" r:id="rId29"/>
    <p:sldId id="501" r:id="rId30"/>
    <p:sldId id="513" r:id="rId31"/>
    <p:sldId id="554" r:id="rId32"/>
    <p:sldId id="526" r:id="rId33"/>
    <p:sldId id="517" r:id="rId34"/>
    <p:sldId id="548" r:id="rId35"/>
    <p:sldId id="555" r:id="rId36"/>
    <p:sldId id="515" r:id="rId37"/>
    <p:sldId id="549" r:id="rId38"/>
    <p:sldId id="550" r:id="rId39"/>
    <p:sldId id="521" r:id="rId40"/>
    <p:sldId id="496" r:id="rId41"/>
    <p:sldId id="497" r:id="rId42"/>
    <p:sldId id="498" r:id="rId43"/>
    <p:sldId id="551" r:id="rId44"/>
    <p:sldId id="483" r:id="rId45"/>
    <p:sldId id="523" r:id="rId46"/>
    <p:sldId id="533" r:id="rId47"/>
    <p:sldId id="532" r:id="rId48"/>
    <p:sldId id="529" r:id="rId49"/>
    <p:sldId id="552" r:id="rId50"/>
    <p:sldId id="484" r:id="rId51"/>
    <p:sldId id="485" r:id="rId52"/>
    <p:sldId id="55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46E"/>
    <a:srgbClr val="727272"/>
    <a:srgbClr val="3AFFFF"/>
    <a:srgbClr val="2FCDCD"/>
    <a:srgbClr val="FF9E1B"/>
    <a:srgbClr val="FF7F67"/>
    <a:srgbClr val="AE53FF"/>
    <a:srgbClr val="E6E6E6"/>
    <a:srgbClr val="FF6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0" autoAdjust="0"/>
    <p:restoredTop sz="59298" autoAdjust="0"/>
  </p:normalViewPr>
  <p:slideViewPr>
    <p:cSldViewPr snapToGrid="0">
      <p:cViewPr varScale="1">
        <p:scale>
          <a:sx n="40" d="100"/>
          <a:sy n="40" d="100"/>
        </p:scale>
        <p:origin x="133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189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4/25/2023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a:t>
            </a:fld>
            <a:endParaRPr lang="en-US" dirty="0"/>
          </a:p>
        </p:txBody>
      </p:sp>
    </p:spTree>
    <p:extLst>
      <p:ext uri="{BB962C8B-B14F-4D97-AF65-F5344CB8AC3E}">
        <p14:creationId xmlns:p14="http://schemas.microsoft.com/office/powerpoint/2010/main" val="46611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6AAD1A-6700-4738-804B-00FA18F652E3}" type="slidenum">
              <a:rPr lang="en-US" smtClean="0"/>
              <a:t>15</a:t>
            </a:fld>
            <a:endParaRPr lang="en-US" dirty="0"/>
          </a:p>
        </p:txBody>
      </p:sp>
    </p:spTree>
    <p:extLst>
      <p:ext uri="{BB962C8B-B14F-4D97-AF65-F5344CB8AC3E}">
        <p14:creationId xmlns:p14="http://schemas.microsoft.com/office/powerpoint/2010/main" val="374297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6AAD1A-6700-4738-804B-00FA18F652E3}" type="slidenum">
              <a:rPr lang="en-US" smtClean="0"/>
              <a:t>16</a:t>
            </a:fld>
            <a:endParaRPr lang="en-US" dirty="0"/>
          </a:p>
        </p:txBody>
      </p:sp>
    </p:spTree>
    <p:extLst>
      <p:ext uri="{BB962C8B-B14F-4D97-AF65-F5344CB8AC3E}">
        <p14:creationId xmlns:p14="http://schemas.microsoft.com/office/powerpoint/2010/main" val="189754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6AAD1A-6700-4738-804B-00FA18F652E3}" type="slidenum">
              <a:rPr lang="en-US" smtClean="0"/>
              <a:t>17</a:t>
            </a:fld>
            <a:endParaRPr lang="en-US" dirty="0"/>
          </a:p>
        </p:txBody>
      </p:sp>
    </p:spTree>
    <p:extLst>
      <p:ext uri="{BB962C8B-B14F-4D97-AF65-F5344CB8AC3E}">
        <p14:creationId xmlns:p14="http://schemas.microsoft.com/office/powerpoint/2010/main" val="1874988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19</a:t>
            </a:fld>
            <a:endParaRPr lang="en-US" dirty="0"/>
          </a:p>
        </p:txBody>
      </p:sp>
    </p:spTree>
    <p:extLst>
      <p:ext uri="{BB962C8B-B14F-4D97-AF65-F5344CB8AC3E}">
        <p14:creationId xmlns:p14="http://schemas.microsoft.com/office/powerpoint/2010/main" val="171224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21</a:t>
            </a:fld>
            <a:endParaRPr lang="en-US" dirty="0"/>
          </a:p>
        </p:txBody>
      </p:sp>
    </p:spTree>
    <p:extLst>
      <p:ext uri="{BB962C8B-B14F-4D97-AF65-F5344CB8AC3E}">
        <p14:creationId xmlns:p14="http://schemas.microsoft.com/office/powerpoint/2010/main" val="2746745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22</a:t>
            </a:fld>
            <a:endParaRPr lang="en-US" dirty="0"/>
          </a:p>
        </p:txBody>
      </p:sp>
    </p:spTree>
    <p:extLst>
      <p:ext uri="{BB962C8B-B14F-4D97-AF65-F5344CB8AC3E}">
        <p14:creationId xmlns:p14="http://schemas.microsoft.com/office/powerpoint/2010/main" val="3726412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23</a:t>
            </a:fld>
            <a:endParaRPr lang="en-US" dirty="0"/>
          </a:p>
        </p:txBody>
      </p:sp>
    </p:spTree>
    <p:extLst>
      <p:ext uri="{BB962C8B-B14F-4D97-AF65-F5344CB8AC3E}">
        <p14:creationId xmlns:p14="http://schemas.microsoft.com/office/powerpoint/2010/main" val="19875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24</a:t>
            </a:fld>
            <a:endParaRPr lang="en-US" dirty="0"/>
          </a:p>
        </p:txBody>
      </p:sp>
    </p:spTree>
    <p:extLst>
      <p:ext uri="{BB962C8B-B14F-4D97-AF65-F5344CB8AC3E}">
        <p14:creationId xmlns:p14="http://schemas.microsoft.com/office/powerpoint/2010/main" val="247655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25</a:t>
            </a:fld>
            <a:endParaRPr lang="en-US" dirty="0"/>
          </a:p>
        </p:txBody>
      </p:sp>
    </p:spTree>
    <p:extLst>
      <p:ext uri="{BB962C8B-B14F-4D97-AF65-F5344CB8AC3E}">
        <p14:creationId xmlns:p14="http://schemas.microsoft.com/office/powerpoint/2010/main" val="3182230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27</a:t>
            </a:fld>
            <a:endParaRPr lang="en-US" dirty="0"/>
          </a:p>
        </p:txBody>
      </p:sp>
    </p:spTree>
    <p:extLst>
      <p:ext uri="{BB962C8B-B14F-4D97-AF65-F5344CB8AC3E}">
        <p14:creationId xmlns:p14="http://schemas.microsoft.com/office/powerpoint/2010/main" val="161354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notes"/>
          <p:cNvSpPr>
            <a:spLocks noGrp="1" noRot="1" noChangeAspect="1"/>
          </p:cNvSpPr>
          <p:nvPr>
            <p:ph type="sldImg" idx="2"/>
          </p:nvPr>
        </p:nvSpPr>
        <p:spPr>
          <a:xfrm>
            <a:off x="434975" y="717550"/>
            <a:ext cx="5768975" cy="3244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0" name="Google Shape;730;p2:notes"/>
          <p:cNvSpPr txBox="1">
            <a:spLocks noGrp="1"/>
          </p:cNvSpPr>
          <p:nvPr>
            <p:ph type="body" idx="1"/>
          </p:nvPr>
        </p:nvSpPr>
        <p:spPr>
          <a:xfrm>
            <a:off x="711435" y="4536039"/>
            <a:ext cx="5691481" cy="3711304"/>
          </a:xfrm>
          <a:prstGeom prst="rect">
            <a:avLst/>
          </a:prstGeom>
          <a:noFill/>
          <a:ln>
            <a:noFill/>
          </a:ln>
        </p:spPr>
        <p:txBody>
          <a:bodyPr spcFirstLastPara="1" wrap="square" lIns="94493" tIns="47246" rIns="94493" bIns="47246" anchor="t" anchorCtr="0">
            <a:noAutofit/>
          </a:bodyPr>
          <a:lstStyle/>
          <a:p>
            <a:pPr>
              <a:buSzPts val="1400"/>
            </a:pPr>
            <a:endParaRPr dirty="0"/>
          </a:p>
        </p:txBody>
      </p:sp>
    </p:spTree>
    <p:extLst>
      <p:ext uri="{BB962C8B-B14F-4D97-AF65-F5344CB8AC3E}">
        <p14:creationId xmlns:p14="http://schemas.microsoft.com/office/powerpoint/2010/main" val="3122442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28</a:t>
            </a:fld>
            <a:endParaRPr lang="en-US" dirty="0"/>
          </a:p>
        </p:txBody>
      </p:sp>
    </p:spTree>
    <p:extLst>
      <p:ext uri="{BB962C8B-B14F-4D97-AF65-F5344CB8AC3E}">
        <p14:creationId xmlns:p14="http://schemas.microsoft.com/office/powerpoint/2010/main" val="1396441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31</a:t>
            </a:fld>
            <a:endParaRPr lang="en-US" dirty="0"/>
          </a:p>
        </p:txBody>
      </p:sp>
    </p:spTree>
    <p:extLst>
      <p:ext uri="{BB962C8B-B14F-4D97-AF65-F5344CB8AC3E}">
        <p14:creationId xmlns:p14="http://schemas.microsoft.com/office/powerpoint/2010/main" val="376349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33</a:t>
            </a:fld>
            <a:endParaRPr lang="en-US" dirty="0"/>
          </a:p>
        </p:txBody>
      </p:sp>
    </p:spTree>
    <p:extLst>
      <p:ext uri="{BB962C8B-B14F-4D97-AF65-F5344CB8AC3E}">
        <p14:creationId xmlns:p14="http://schemas.microsoft.com/office/powerpoint/2010/main" val="3139520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34</a:t>
            </a:fld>
            <a:endParaRPr lang="en-US" dirty="0"/>
          </a:p>
        </p:txBody>
      </p:sp>
    </p:spTree>
    <p:extLst>
      <p:ext uri="{BB962C8B-B14F-4D97-AF65-F5344CB8AC3E}">
        <p14:creationId xmlns:p14="http://schemas.microsoft.com/office/powerpoint/2010/main" val="789021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35</a:t>
            </a:fld>
            <a:endParaRPr lang="en-US" dirty="0"/>
          </a:p>
        </p:txBody>
      </p:sp>
    </p:spTree>
    <p:extLst>
      <p:ext uri="{BB962C8B-B14F-4D97-AF65-F5344CB8AC3E}">
        <p14:creationId xmlns:p14="http://schemas.microsoft.com/office/powerpoint/2010/main" val="2151578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36</a:t>
            </a:fld>
            <a:endParaRPr lang="en-US" dirty="0"/>
          </a:p>
        </p:txBody>
      </p:sp>
    </p:spTree>
    <p:extLst>
      <p:ext uri="{BB962C8B-B14F-4D97-AF65-F5344CB8AC3E}">
        <p14:creationId xmlns:p14="http://schemas.microsoft.com/office/powerpoint/2010/main" val="2577202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37</a:t>
            </a:fld>
            <a:endParaRPr lang="en-US" dirty="0"/>
          </a:p>
        </p:txBody>
      </p:sp>
    </p:spTree>
    <p:extLst>
      <p:ext uri="{BB962C8B-B14F-4D97-AF65-F5344CB8AC3E}">
        <p14:creationId xmlns:p14="http://schemas.microsoft.com/office/powerpoint/2010/main" val="920872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39</a:t>
            </a:fld>
            <a:endParaRPr lang="en-US" dirty="0"/>
          </a:p>
        </p:txBody>
      </p:sp>
    </p:spTree>
    <p:extLst>
      <p:ext uri="{BB962C8B-B14F-4D97-AF65-F5344CB8AC3E}">
        <p14:creationId xmlns:p14="http://schemas.microsoft.com/office/powerpoint/2010/main" val="239031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40</a:t>
            </a:fld>
            <a:endParaRPr lang="en-US" dirty="0"/>
          </a:p>
        </p:txBody>
      </p:sp>
    </p:spTree>
    <p:extLst>
      <p:ext uri="{BB962C8B-B14F-4D97-AF65-F5344CB8AC3E}">
        <p14:creationId xmlns:p14="http://schemas.microsoft.com/office/powerpoint/2010/main" val="3115829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41</a:t>
            </a:fld>
            <a:endParaRPr lang="en-US" dirty="0"/>
          </a:p>
        </p:txBody>
      </p:sp>
    </p:spTree>
    <p:extLst>
      <p:ext uri="{BB962C8B-B14F-4D97-AF65-F5344CB8AC3E}">
        <p14:creationId xmlns:p14="http://schemas.microsoft.com/office/powerpoint/2010/main" val="182059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3</a:t>
            </a:fld>
            <a:endParaRPr lang="en-US" dirty="0"/>
          </a:p>
        </p:txBody>
      </p:sp>
    </p:spTree>
    <p:extLst>
      <p:ext uri="{BB962C8B-B14F-4D97-AF65-F5344CB8AC3E}">
        <p14:creationId xmlns:p14="http://schemas.microsoft.com/office/powerpoint/2010/main" val="1442791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42</a:t>
            </a:fld>
            <a:endParaRPr lang="en-US" dirty="0"/>
          </a:p>
        </p:txBody>
      </p:sp>
    </p:spTree>
    <p:extLst>
      <p:ext uri="{BB962C8B-B14F-4D97-AF65-F5344CB8AC3E}">
        <p14:creationId xmlns:p14="http://schemas.microsoft.com/office/powerpoint/2010/main" val="1995009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43</a:t>
            </a:fld>
            <a:endParaRPr lang="en-US" dirty="0"/>
          </a:p>
        </p:txBody>
      </p:sp>
    </p:spTree>
    <p:extLst>
      <p:ext uri="{BB962C8B-B14F-4D97-AF65-F5344CB8AC3E}">
        <p14:creationId xmlns:p14="http://schemas.microsoft.com/office/powerpoint/2010/main" val="1961377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p>
        </p:txBody>
      </p:sp>
      <p:sp>
        <p:nvSpPr>
          <p:cNvPr id="4" name="Slide Number Placeholder 3"/>
          <p:cNvSpPr>
            <a:spLocks noGrp="1"/>
          </p:cNvSpPr>
          <p:nvPr>
            <p:ph type="sldNum" sz="quarter" idx="5"/>
          </p:nvPr>
        </p:nvSpPr>
        <p:spPr/>
        <p:txBody>
          <a:bodyPr/>
          <a:lstStyle/>
          <a:p>
            <a:fld id="{5603C52C-5E29-41AF-BAA3-8217E886DA08}" type="slidenum">
              <a:rPr lang="en-US" smtClean="0"/>
              <a:t>45</a:t>
            </a:fld>
            <a:endParaRPr lang="en-US" dirty="0"/>
          </a:p>
        </p:txBody>
      </p:sp>
    </p:spTree>
    <p:extLst>
      <p:ext uri="{BB962C8B-B14F-4D97-AF65-F5344CB8AC3E}">
        <p14:creationId xmlns:p14="http://schemas.microsoft.com/office/powerpoint/2010/main" val="3166551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46</a:t>
            </a:fld>
            <a:endParaRPr lang="en-US" dirty="0"/>
          </a:p>
        </p:txBody>
      </p:sp>
    </p:spTree>
    <p:extLst>
      <p:ext uri="{BB962C8B-B14F-4D97-AF65-F5344CB8AC3E}">
        <p14:creationId xmlns:p14="http://schemas.microsoft.com/office/powerpoint/2010/main" val="1999249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47</a:t>
            </a:fld>
            <a:endParaRPr lang="en-US" dirty="0"/>
          </a:p>
        </p:txBody>
      </p:sp>
    </p:spTree>
    <p:extLst>
      <p:ext uri="{BB962C8B-B14F-4D97-AF65-F5344CB8AC3E}">
        <p14:creationId xmlns:p14="http://schemas.microsoft.com/office/powerpoint/2010/main" val="319386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4</a:t>
            </a:fld>
            <a:endParaRPr lang="en-US" dirty="0"/>
          </a:p>
        </p:txBody>
      </p:sp>
    </p:spTree>
    <p:extLst>
      <p:ext uri="{BB962C8B-B14F-4D97-AF65-F5344CB8AC3E}">
        <p14:creationId xmlns:p14="http://schemas.microsoft.com/office/powerpoint/2010/main" val="425059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5</a:t>
            </a:fld>
            <a:endParaRPr lang="en-US" dirty="0"/>
          </a:p>
        </p:txBody>
      </p:sp>
    </p:spTree>
    <p:extLst>
      <p:ext uri="{BB962C8B-B14F-4D97-AF65-F5344CB8AC3E}">
        <p14:creationId xmlns:p14="http://schemas.microsoft.com/office/powerpoint/2010/main" val="144639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3283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7</a:t>
            </a:fld>
            <a:endParaRPr lang="en-US" dirty="0"/>
          </a:p>
        </p:txBody>
      </p:sp>
    </p:spTree>
    <p:extLst>
      <p:ext uri="{BB962C8B-B14F-4D97-AF65-F5344CB8AC3E}">
        <p14:creationId xmlns:p14="http://schemas.microsoft.com/office/powerpoint/2010/main" val="101570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8</a:t>
            </a:fld>
            <a:endParaRPr lang="en-US" dirty="0"/>
          </a:p>
        </p:txBody>
      </p:sp>
    </p:spTree>
    <p:extLst>
      <p:ext uri="{BB962C8B-B14F-4D97-AF65-F5344CB8AC3E}">
        <p14:creationId xmlns:p14="http://schemas.microsoft.com/office/powerpoint/2010/main" val="402378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AAD1A-6700-4738-804B-00FA18F652E3}" type="slidenum">
              <a:rPr lang="en-US" smtClean="0"/>
              <a:t>9</a:t>
            </a:fld>
            <a:endParaRPr lang="en-US" dirty="0"/>
          </a:p>
        </p:txBody>
      </p:sp>
    </p:spTree>
    <p:extLst>
      <p:ext uri="{BB962C8B-B14F-4D97-AF65-F5344CB8AC3E}">
        <p14:creationId xmlns:p14="http://schemas.microsoft.com/office/powerpoint/2010/main" val="1629912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4/25/2023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
        <p:nvSpPr>
          <p:cNvPr id="9" name="Content Placeholder 8">
            <a:extLst>
              <a:ext uri="{FF2B5EF4-FFF2-40B4-BE49-F238E27FC236}">
                <a16:creationId xmlns:a16="http://schemas.microsoft.com/office/drawing/2014/main" id="{0B9FF645-6AA8-4D5D-91A3-DF47C94398FA}"/>
              </a:ext>
            </a:extLst>
          </p:cNvPr>
          <p:cNvSpPr>
            <a:spLocks noGrp="1"/>
          </p:cNvSpPr>
          <p:nvPr>
            <p:ph sz="quarter" idx="13"/>
          </p:nvPr>
        </p:nvSpPr>
        <p:spPr>
          <a:xfrm>
            <a:off x="877888" y="27924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824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90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4/25/2023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178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4/25/2023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8559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4/25/2023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962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7849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715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4157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4/25/2023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0507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 Circle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D626-D707-4204-83A5-95C69FBF80F5}"/>
              </a:ext>
            </a:extLst>
          </p:cNvPr>
          <p:cNvSpPr>
            <a:spLocks noGrp="1"/>
          </p:cNvSpPr>
          <p:nvPr>
            <p:ph type="title"/>
          </p:nvPr>
        </p:nvSpPr>
        <p:spPr>
          <a:xfrm>
            <a:off x="4381500" y="3905251"/>
            <a:ext cx="7524750" cy="2374848"/>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FC1901BF-F982-4C17-86F5-331A8B35F8DC}"/>
              </a:ext>
            </a:extLst>
          </p:cNvPr>
          <p:cNvSpPr>
            <a:spLocks noGrp="1"/>
          </p:cNvSpPr>
          <p:nvPr>
            <p:ph type="dt" sz="half" idx="10"/>
          </p:nvPr>
        </p:nvSpPr>
        <p:spPr/>
        <p:txBody>
          <a:bodyPr/>
          <a:lstStyle/>
          <a:p>
            <a:fld id="{1DD02DFA-061C-4C44-A05D-50137DA4D202}" type="datetime1">
              <a:rPr lang="en-US" smtClean="0"/>
              <a:t>4/25/2023</a:t>
            </a:fld>
            <a:endParaRPr lang="en-US" dirty="0"/>
          </a:p>
        </p:txBody>
      </p:sp>
      <p:sp>
        <p:nvSpPr>
          <p:cNvPr id="4" name="Footer Placeholder 3">
            <a:extLst>
              <a:ext uri="{FF2B5EF4-FFF2-40B4-BE49-F238E27FC236}">
                <a16:creationId xmlns:a16="http://schemas.microsoft.com/office/drawing/2014/main" id="{3A6239CE-2208-41CB-B723-BFC7F3B4544F}"/>
              </a:ext>
            </a:extLst>
          </p:cNvPr>
          <p:cNvSpPr>
            <a:spLocks noGrp="1"/>
          </p:cNvSpPr>
          <p:nvPr>
            <p:ph type="ftr" sz="quarter" idx="11"/>
          </p:nvPr>
        </p:nvSpPr>
        <p:spPr/>
        <p:txBody>
          <a:bodyPr/>
          <a:lstStyle/>
          <a:p>
            <a:r>
              <a:rPr lang="en-US" dirty="0"/>
              <a:t>©2020 The California Arts Project. All rights reserved.</a:t>
            </a:r>
          </a:p>
        </p:txBody>
      </p:sp>
      <p:sp>
        <p:nvSpPr>
          <p:cNvPr id="5" name="Slide Number Placeholder 4">
            <a:extLst>
              <a:ext uri="{FF2B5EF4-FFF2-40B4-BE49-F238E27FC236}">
                <a16:creationId xmlns:a16="http://schemas.microsoft.com/office/drawing/2014/main" id="{974ECDD8-53B3-4AFA-9631-045DE912B674}"/>
              </a:ext>
            </a:extLst>
          </p:cNvPr>
          <p:cNvSpPr>
            <a:spLocks noGrp="1"/>
          </p:cNvSpPr>
          <p:nvPr>
            <p:ph type="sldNum" sz="quarter" idx="12"/>
          </p:nvPr>
        </p:nvSpPr>
        <p:spPr/>
        <p:txBody>
          <a:bodyPr/>
          <a:lstStyle/>
          <a:p>
            <a:fld id="{8292626C-1B26-44C9-A70E-4CD454EBE95D}" type="slidenum">
              <a:rPr lang="en-US" smtClean="0"/>
              <a:pPr/>
              <a:t>‹#›</a:t>
            </a:fld>
            <a:endParaRPr lang="en-US" dirty="0"/>
          </a:p>
        </p:txBody>
      </p:sp>
      <p:sp>
        <p:nvSpPr>
          <p:cNvPr id="16" name="Freeform: Shape 15">
            <a:extLst>
              <a:ext uri="{FF2B5EF4-FFF2-40B4-BE49-F238E27FC236}">
                <a16:creationId xmlns:a16="http://schemas.microsoft.com/office/drawing/2014/main" id="{E5179031-2366-458C-90E1-FA7C4FF3C420}"/>
              </a:ext>
            </a:extLst>
          </p:cNvPr>
          <p:cNvSpPr/>
          <p:nvPr userDrawn="1"/>
        </p:nvSpPr>
        <p:spPr>
          <a:xfrm>
            <a:off x="1" y="571500"/>
            <a:ext cx="3982739" cy="5473598"/>
          </a:xfrm>
          <a:custGeom>
            <a:avLst/>
            <a:gdLst>
              <a:gd name="connsiteX0" fmla="*/ 1010939 w 3982739"/>
              <a:gd name="connsiteY0" fmla="*/ 0 h 5943600"/>
              <a:gd name="connsiteX1" fmla="*/ 3982739 w 3982739"/>
              <a:gd name="connsiteY1" fmla="*/ 2971800 h 5943600"/>
              <a:gd name="connsiteX2" fmla="*/ 1010939 w 3982739"/>
              <a:gd name="connsiteY2" fmla="*/ 5943600 h 5943600"/>
              <a:gd name="connsiteX3" fmla="*/ 127217 w 3982739"/>
              <a:gd name="connsiteY3" fmla="*/ 5809994 h 5943600"/>
              <a:gd name="connsiteX4" fmla="*/ 0 w 3982739"/>
              <a:gd name="connsiteY4" fmla="*/ 5763432 h 5943600"/>
              <a:gd name="connsiteX5" fmla="*/ 0 w 3982739"/>
              <a:gd name="connsiteY5" fmla="*/ 180168 h 5943600"/>
              <a:gd name="connsiteX6" fmla="*/ 127217 w 3982739"/>
              <a:gd name="connsiteY6" fmla="*/ 133606 h 5943600"/>
              <a:gd name="connsiteX7" fmla="*/ 1010939 w 3982739"/>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739" h="5943600">
                <a:moveTo>
                  <a:pt x="1010939" y="0"/>
                </a:moveTo>
                <a:cubicBezTo>
                  <a:pt x="2652219" y="0"/>
                  <a:pt x="3982739" y="1330520"/>
                  <a:pt x="3982739" y="2971800"/>
                </a:cubicBezTo>
                <a:cubicBezTo>
                  <a:pt x="3982739" y="4613080"/>
                  <a:pt x="2652219" y="5943600"/>
                  <a:pt x="1010939" y="5943600"/>
                </a:cubicBezTo>
                <a:cubicBezTo>
                  <a:pt x="703199" y="5943600"/>
                  <a:pt x="406384" y="5896824"/>
                  <a:pt x="127217" y="5809994"/>
                </a:cubicBezTo>
                <a:lnTo>
                  <a:pt x="0" y="5763432"/>
                </a:lnTo>
                <a:lnTo>
                  <a:pt x="0" y="180168"/>
                </a:lnTo>
                <a:lnTo>
                  <a:pt x="127217" y="133606"/>
                </a:lnTo>
                <a:cubicBezTo>
                  <a:pt x="406384" y="46776"/>
                  <a:pt x="703199" y="0"/>
                  <a:pt x="1010939" y="0"/>
                </a:cubicBezTo>
                <a:close/>
              </a:path>
            </a:pathLst>
          </a:custGeom>
          <a:solidFill>
            <a:schemeClr val="tx2">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A4C8A7FA-BDA0-41C4-B956-F299CF7A35B0}"/>
              </a:ext>
            </a:extLst>
          </p:cNvPr>
          <p:cNvSpPr/>
          <p:nvPr userDrawn="1"/>
        </p:nvSpPr>
        <p:spPr>
          <a:xfrm>
            <a:off x="3858125" y="6209"/>
            <a:ext cx="4351137" cy="3284769"/>
          </a:xfrm>
          <a:custGeom>
            <a:avLst/>
            <a:gdLst>
              <a:gd name="connsiteX0" fmla="*/ 259136 w 4480560"/>
              <a:gd name="connsiteY0" fmla="*/ 0 h 3284769"/>
              <a:gd name="connsiteX1" fmla="*/ 4221424 w 4480560"/>
              <a:gd name="connsiteY1" fmla="*/ 0 h 3284769"/>
              <a:gd name="connsiteX2" fmla="*/ 4304508 w 4480560"/>
              <a:gd name="connsiteY2" fmla="*/ 172471 h 3284769"/>
              <a:gd name="connsiteX3" fmla="*/ 4480560 w 4480560"/>
              <a:gd name="connsiteY3" fmla="*/ 1044489 h 3284769"/>
              <a:gd name="connsiteX4" fmla="*/ 2240280 w 4480560"/>
              <a:gd name="connsiteY4" fmla="*/ 3284769 h 3284769"/>
              <a:gd name="connsiteX5" fmla="*/ 0 w 4480560"/>
              <a:gd name="connsiteY5" fmla="*/ 1044489 h 3284769"/>
              <a:gd name="connsiteX6" fmla="*/ 176052 w 4480560"/>
              <a:gd name="connsiteY6" fmla="*/ 172471 h 3284769"/>
              <a:gd name="connsiteX7" fmla="*/ 259136 w 4480560"/>
              <a:gd name="connsiteY7" fmla="*/ 0 h 328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0" h="3284769">
                <a:moveTo>
                  <a:pt x="259136" y="0"/>
                </a:moveTo>
                <a:lnTo>
                  <a:pt x="4221424" y="0"/>
                </a:lnTo>
                <a:lnTo>
                  <a:pt x="4304508" y="172471"/>
                </a:lnTo>
                <a:cubicBezTo>
                  <a:pt x="4417872" y="440495"/>
                  <a:pt x="4480560" y="735171"/>
                  <a:pt x="4480560" y="1044489"/>
                </a:cubicBezTo>
                <a:cubicBezTo>
                  <a:pt x="4480560" y="2281761"/>
                  <a:pt x="3477552" y="3284769"/>
                  <a:pt x="2240280" y="3284769"/>
                </a:cubicBezTo>
                <a:cubicBezTo>
                  <a:pt x="1003008" y="3284769"/>
                  <a:pt x="0" y="2281761"/>
                  <a:pt x="0" y="1044489"/>
                </a:cubicBezTo>
                <a:cubicBezTo>
                  <a:pt x="0" y="735171"/>
                  <a:pt x="62688" y="440495"/>
                  <a:pt x="176052" y="172471"/>
                </a:cubicBezTo>
                <a:lnTo>
                  <a:pt x="259136" y="0"/>
                </a:lnTo>
                <a:close/>
              </a:path>
            </a:pathLst>
          </a:custGeom>
          <a:solidFill>
            <a:schemeClr val="tx2">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A4DD5195-2FFC-4052-996B-06F858039927}"/>
              </a:ext>
            </a:extLst>
          </p:cNvPr>
          <p:cNvSpPr/>
          <p:nvPr userDrawn="1"/>
        </p:nvSpPr>
        <p:spPr>
          <a:xfrm>
            <a:off x="8751078" y="1"/>
            <a:ext cx="3440921" cy="3674631"/>
          </a:xfrm>
          <a:custGeom>
            <a:avLst/>
            <a:gdLst>
              <a:gd name="connsiteX0" fmla="*/ 523074 w 3440921"/>
              <a:gd name="connsiteY0" fmla="*/ 0 h 3674631"/>
              <a:gd name="connsiteX1" fmla="*/ 3440921 w 3440921"/>
              <a:gd name="connsiteY1" fmla="*/ 0 h 3674631"/>
              <a:gd name="connsiteX2" fmla="*/ 3440921 w 3440921"/>
              <a:gd name="connsiteY2" fmla="*/ 3321701 h 3674631"/>
              <a:gd name="connsiteX3" fmla="*/ 3304578 w 3440921"/>
              <a:gd name="connsiteY3" fmla="*/ 3404532 h 3674631"/>
              <a:gd name="connsiteX4" fmla="*/ 2237874 w 3440921"/>
              <a:gd name="connsiteY4" fmla="*/ 3674631 h 3674631"/>
              <a:gd name="connsiteX5" fmla="*/ 0 w 3440921"/>
              <a:gd name="connsiteY5" fmla="*/ 1436757 h 3674631"/>
              <a:gd name="connsiteX6" fmla="*/ 511022 w 3440921"/>
              <a:gd name="connsiteY6" fmla="*/ 13261 h 3674631"/>
              <a:gd name="connsiteX7" fmla="*/ 523074 w 3440921"/>
              <a:gd name="connsiteY7" fmla="*/ 0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921" h="3674631">
                <a:moveTo>
                  <a:pt x="523074" y="0"/>
                </a:moveTo>
                <a:lnTo>
                  <a:pt x="3440921" y="0"/>
                </a:lnTo>
                <a:lnTo>
                  <a:pt x="3440921" y="3321701"/>
                </a:lnTo>
                <a:lnTo>
                  <a:pt x="3304578" y="3404532"/>
                </a:lnTo>
                <a:cubicBezTo>
                  <a:pt x="2987486" y="3576786"/>
                  <a:pt x="2624106" y="3674631"/>
                  <a:pt x="2237874" y="3674631"/>
                </a:cubicBezTo>
                <a:cubicBezTo>
                  <a:pt x="1001930" y="3674631"/>
                  <a:pt x="0" y="2672701"/>
                  <a:pt x="0" y="1436757"/>
                </a:cubicBezTo>
                <a:cubicBezTo>
                  <a:pt x="0" y="896032"/>
                  <a:pt x="191776" y="400098"/>
                  <a:pt x="511022" y="13261"/>
                </a:cubicBezTo>
                <a:lnTo>
                  <a:pt x="523074" y="0"/>
                </a:lnTo>
                <a:close/>
              </a:path>
            </a:pathLst>
          </a:custGeom>
          <a:solidFill>
            <a:schemeClr val="tx2">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30" name="Arc 29">
            <a:extLst>
              <a:ext uri="{FF2B5EF4-FFF2-40B4-BE49-F238E27FC236}">
                <a16:creationId xmlns:a16="http://schemas.microsoft.com/office/drawing/2014/main" id="{D9D27158-10FC-4792-BAC8-321F31CDA6E0}"/>
              </a:ext>
            </a:extLst>
          </p:cNvPr>
          <p:cNvSpPr/>
          <p:nvPr userDrawn="1"/>
        </p:nvSpPr>
        <p:spPr>
          <a:xfrm rot="3264343">
            <a:off x="-1864996" y="329070"/>
            <a:ext cx="6199858" cy="6199858"/>
          </a:xfrm>
          <a:prstGeom prst="arc">
            <a:avLst>
              <a:gd name="adj1" fmla="val 17790581"/>
              <a:gd name="adj2" fmla="val 1776366"/>
            </a:avLst>
          </a:prstGeom>
          <a:ln w="123825" cap="rnd" cmpd="sng">
            <a:solidFill>
              <a:schemeClr val="accent1"/>
            </a:solidFill>
            <a:prstDash val="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9791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rrow Pic">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2731AD38-E3E4-49E6-88AC-A29D5E06D514}"/>
              </a:ext>
            </a:extLst>
          </p:cNvPr>
          <p:cNvSpPr/>
          <p:nvPr userDrawn="1"/>
        </p:nvSpPr>
        <p:spPr>
          <a:xfrm>
            <a:off x="310244" y="1147763"/>
            <a:ext cx="4114800" cy="4454071"/>
          </a:xfrm>
          <a:prstGeom prst="homePlate">
            <a:avLst>
              <a:gd name="adj" fmla="val 27469"/>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FBDD24C-CA72-49CA-889A-743B13186586}"/>
              </a:ext>
            </a:extLst>
          </p:cNvPr>
          <p:cNvSpPr>
            <a:spLocks noGrp="1"/>
          </p:cNvSpPr>
          <p:nvPr>
            <p:ph type="title"/>
          </p:nvPr>
        </p:nvSpPr>
        <p:spPr>
          <a:xfrm>
            <a:off x="310243" y="1147763"/>
            <a:ext cx="2953657" cy="4454071"/>
          </a:xfrm>
        </p:spPr>
        <p:txBody>
          <a:bodyPr/>
          <a:lstStyle>
            <a:lvl1pPr algn="ctr">
              <a:defRPr>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02046434-2324-4A3D-8F24-7185577F23BE}"/>
              </a:ext>
            </a:extLst>
          </p:cNvPr>
          <p:cNvSpPr>
            <a:spLocks noGrp="1"/>
          </p:cNvSpPr>
          <p:nvPr>
            <p:ph type="dt" sz="half" idx="10"/>
          </p:nvPr>
        </p:nvSpPr>
        <p:spPr/>
        <p:txBody>
          <a:bodyPr/>
          <a:lstStyle/>
          <a:p>
            <a:fld id="{2E062726-3D5E-46AD-B403-34CE5D0F6774}" type="datetime1">
              <a:rPr lang="en-US" smtClean="0"/>
              <a:t>4/25/2023</a:t>
            </a:fld>
            <a:endParaRPr lang="en-US" dirty="0"/>
          </a:p>
        </p:txBody>
      </p:sp>
      <p:sp>
        <p:nvSpPr>
          <p:cNvPr id="5" name="Footer Placeholder 4">
            <a:extLst>
              <a:ext uri="{FF2B5EF4-FFF2-40B4-BE49-F238E27FC236}">
                <a16:creationId xmlns:a16="http://schemas.microsoft.com/office/drawing/2014/main" id="{775030E9-75BC-4F7F-802C-926381ABAA59}"/>
              </a:ext>
            </a:extLst>
          </p:cNvPr>
          <p:cNvSpPr>
            <a:spLocks noGrp="1"/>
          </p:cNvSpPr>
          <p:nvPr>
            <p:ph type="ftr" sz="quarter" idx="11"/>
          </p:nvPr>
        </p:nvSpPr>
        <p:spPr/>
        <p:txBody>
          <a:bodyPr/>
          <a:lstStyle/>
          <a:p>
            <a:r>
              <a:rPr lang="en-US" dirty="0"/>
              <a:t>©2020 The California Arts Project. All rights reserved.</a:t>
            </a:r>
          </a:p>
        </p:txBody>
      </p:sp>
      <p:sp>
        <p:nvSpPr>
          <p:cNvPr id="6" name="Slide Number Placeholder 5">
            <a:extLst>
              <a:ext uri="{FF2B5EF4-FFF2-40B4-BE49-F238E27FC236}">
                <a16:creationId xmlns:a16="http://schemas.microsoft.com/office/drawing/2014/main" id="{F286ECCA-25D2-4BB5-8821-533B89685E0E}"/>
              </a:ext>
            </a:extLst>
          </p:cNvPr>
          <p:cNvSpPr>
            <a:spLocks noGrp="1"/>
          </p:cNvSpPr>
          <p:nvPr>
            <p:ph type="sldNum" sz="quarter" idx="12"/>
          </p:nvPr>
        </p:nvSpPr>
        <p:spPr/>
        <p:txBody>
          <a:bodyPr/>
          <a:lstStyle/>
          <a:p>
            <a:fld id="{8292626C-1B26-44C9-A70E-4CD454EBE95D}" type="slidenum">
              <a:rPr lang="en-US" smtClean="0"/>
              <a:t>‹#›</a:t>
            </a:fld>
            <a:endParaRPr lang="en-US" dirty="0"/>
          </a:p>
        </p:txBody>
      </p:sp>
      <p:sp>
        <p:nvSpPr>
          <p:cNvPr id="14" name="Picture Placeholder 13">
            <a:extLst>
              <a:ext uri="{FF2B5EF4-FFF2-40B4-BE49-F238E27FC236}">
                <a16:creationId xmlns:a16="http://schemas.microsoft.com/office/drawing/2014/main" id="{1C20BB5C-4C8B-4D6A-8CA8-70D6BB56D8AF}"/>
              </a:ext>
            </a:extLst>
          </p:cNvPr>
          <p:cNvSpPr>
            <a:spLocks noGrp="1"/>
          </p:cNvSpPr>
          <p:nvPr>
            <p:ph type="pic" sz="quarter" idx="13"/>
          </p:nvPr>
        </p:nvSpPr>
        <p:spPr>
          <a:xfrm>
            <a:off x="4435474" y="479425"/>
            <a:ext cx="7443216" cy="5791200"/>
          </a:xfrm>
        </p:spPr>
        <p:txBody>
          <a:bodyPr/>
          <a:lstStyle/>
          <a:p>
            <a:endParaRPr lang="en-US" dirty="0"/>
          </a:p>
        </p:txBody>
      </p:sp>
    </p:spTree>
    <p:extLst>
      <p:ext uri="{BB962C8B-B14F-4D97-AF65-F5344CB8AC3E}">
        <p14:creationId xmlns:p14="http://schemas.microsoft.com/office/powerpoint/2010/main" val="93529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0078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1CC810-5D34-49D5-9950-7F13496B1D7A}"/>
              </a:ext>
            </a:extLst>
          </p:cNvPr>
          <p:cNvSpPr/>
          <p:nvPr userDrawn="1"/>
        </p:nvSpPr>
        <p:spPr>
          <a:xfrm>
            <a:off x="0" y="0"/>
            <a:ext cx="12192000" cy="1690688"/>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80156CB-2C0C-48CB-9EB2-D9C22D50E59B}"/>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99BC36D-B637-4FD7-9CE4-D930E6F3A555}"/>
              </a:ext>
            </a:extLst>
          </p:cNvPr>
          <p:cNvSpPr>
            <a:spLocks noGrp="1"/>
          </p:cNvSpPr>
          <p:nvPr>
            <p:ph type="body" idx="1"/>
          </p:nvPr>
        </p:nvSpPr>
        <p:spPr>
          <a:xfrm>
            <a:off x="839788" y="1681163"/>
            <a:ext cx="5157787" cy="82391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DF498D-A548-45D5-AF55-529C53E84469}"/>
              </a:ext>
            </a:extLst>
          </p:cNvPr>
          <p:cNvSpPr>
            <a:spLocks noGrp="1"/>
          </p:cNvSpPr>
          <p:nvPr>
            <p:ph sz="half" idx="2"/>
          </p:nvPr>
        </p:nvSpPr>
        <p:spPr>
          <a:xfrm>
            <a:off x="839788" y="2505075"/>
            <a:ext cx="5157787"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9B8C32-15BD-4E5F-BBAC-920096C54665}"/>
              </a:ext>
            </a:extLst>
          </p:cNvPr>
          <p:cNvSpPr>
            <a:spLocks noGrp="1"/>
          </p:cNvSpPr>
          <p:nvPr>
            <p:ph type="body" sz="quarter" idx="3"/>
          </p:nvPr>
        </p:nvSpPr>
        <p:spPr>
          <a:xfrm>
            <a:off x="6172200" y="1681163"/>
            <a:ext cx="5183188" cy="82391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C95A4-35D7-4035-8E5B-CE9851083194}"/>
              </a:ext>
            </a:extLst>
          </p:cNvPr>
          <p:cNvSpPr>
            <a:spLocks noGrp="1"/>
          </p:cNvSpPr>
          <p:nvPr>
            <p:ph sz="quarter" idx="4"/>
          </p:nvPr>
        </p:nvSpPr>
        <p:spPr>
          <a:xfrm>
            <a:off x="6172200" y="2505075"/>
            <a:ext cx="5183188"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9B4E0E-412D-483E-B04F-8218F03C312F}"/>
              </a:ext>
            </a:extLst>
          </p:cNvPr>
          <p:cNvSpPr>
            <a:spLocks noGrp="1"/>
          </p:cNvSpPr>
          <p:nvPr>
            <p:ph type="dt" sz="half" idx="10"/>
          </p:nvPr>
        </p:nvSpPr>
        <p:spPr/>
        <p:txBody>
          <a:bodyPr/>
          <a:lstStyle/>
          <a:p>
            <a:fld id="{9D850602-E333-4A38-8B8F-0742881A67A8}" type="datetime1">
              <a:rPr lang="en-US" smtClean="0"/>
              <a:t>4/25/2023</a:t>
            </a:fld>
            <a:endParaRPr lang="en-US" dirty="0"/>
          </a:p>
        </p:txBody>
      </p:sp>
      <p:sp>
        <p:nvSpPr>
          <p:cNvPr id="8" name="Footer Placeholder 7">
            <a:extLst>
              <a:ext uri="{FF2B5EF4-FFF2-40B4-BE49-F238E27FC236}">
                <a16:creationId xmlns:a16="http://schemas.microsoft.com/office/drawing/2014/main" id="{04EDC654-DB70-4126-BE53-4E4A5C5A4705}"/>
              </a:ext>
            </a:extLst>
          </p:cNvPr>
          <p:cNvSpPr>
            <a:spLocks noGrp="1"/>
          </p:cNvSpPr>
          <p:nvPr>
            <p:ph type="ftr" sz="quarter" idx="11"/>
          </p:nvPr>
        </p:nvSpPr>
        <p:spPr/>
        <p:txBody>
          <a:bodyPr/>
          <a:lstStyle/>
          <a:p>
            <a:r>
              <a:rPr lang="en-US" dirty="0"/>
              <a:t>©2020 The California Arts Project. All rights reserved.</a:t>
            </a:r>
          </a:p>
        </p:txBody>
      </p:sp>
      <p:sp>
        <p:nvSpPr>
          <p:cNvPr id="9" name="Slide Number Placeholder 8">
            <a:extLst>
              <a:ext uri="{FF2B5EF4-FFF2-40B4-BE49-F238E27FC236}">
                <a16:creationId xmlns:a16="http://schemas.microsoft.com/office/drawing/2014/main" id="{4A219DC8-5C67-4F2E-8602-1A63812197EA}"/>
              </a:ext>
            </a:extLst>
          </p:cNvPr>
          <p:cNvSpPr>
            <a:spLocks noGrp="1"/>
          </p:cNvSpPr>
          <p:nvPr>
            <p:ph type="sldNum" sz="quarter" idx="12"/>
          </p:nvPr>
        </p:nvSpPr>
        <p:spPr/>
        <p:txBody>
          <a:bodyPr/>
          <a:lstStyle/>
          <a:p>
            <a:fld id="{8292626C-1B26-44C9-A70E-4CD454EBE95D}" type="slidenum">
              <a:rPr lang="en-US" smtClean="0"/>
              <a:t>‹#›</a:t>
            </a:fld>
            <a:endParaRPr lang="en-US" dirty="0"/>
          </a:p>
        </p:txBody>
      </p:sp>
      <p:sp>
        <p:nvSpPr>
          <p:cNvPr id="12" name="Text Placeholder 11">
            <a:extLst>
              <a:ext uri="{FF2B5EF4-FFF2-40B4-BE49-F238E27FC236}">
                <a16:creationId xmlns:a16="http://schemas.microsoft.com/office/drawing/2014/main" id="{7FD43538-2EB9-49DA-8D47-605D492E1D0B}"/>
              </a:ext>
            </a:extLst>
          </p:cNvPr>
          <p:cNvSpPr>
            <a:spLocks noGrp="1"/>
          </p:cNvSpPr>
          <p:nvPr>
            <p:ph type="body" sz="quarter" idx="13"/>
          </p:nvPr>
        </p:nvSpPr>
        <p:spPr>
          <a:xfrm>
            <a:off x="838200" y="5470525"/>
            <a:ext cx="10515600" cy="1022350"/>
          </a:xfrm>
          <a:solidFill>
            <a:schemeClr val="accent2">
              <a:lumMod val="20000"/>
              <a:lumOff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654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359126-4846-4E88-BDD9-5585CC877E47}"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789895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1" y="-30175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1288" y="219561"/>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5315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dpi="0" rotWithShape="1">
            <a:blip r:embed="rId2">
              <a:duotone>
                <a:schemeClr val="accent1">
                  <a:tint val="98000"/>
                  <a:lumMod val="102000"/>
                </a:schemeClr>
                <a:schemeClr val="accent1">
                  <a:shade val="98000"/>
                  <a:lumMod val="98000"/>
                </a:schemeClr>
              </a:duotone>
            </a:blip>
            <a:srcRect/>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BFACF8-E63D-4673-A128-83547867BB7A}"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208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2389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4/25/2023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9154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9923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5417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8304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D9359126-4846-4E88-BDD9-5585CC877E47}" type="datetime1">
              <a:rPr lang="en-US" smtClean="0"/>
              <a:t>4/25/2023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831613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4/25/2023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3515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59126-4846-4E88-BDD9-5585CC877E47}" type="datetime1">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887096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9359126-4846-4E88-BDD9-5585CC877E47}"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438212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9359126-4846-4E88-BDD9-5585CC877E47}" type="datetime1">
              <a:rPr lang="en-US" smtClean="0"/>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724105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6121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1DEE0-34E5-4E0F-BEC1-4B8835F82CD1}"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447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359126-4846-4E88-BDD9-5585CC877E47}"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365784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9697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BFACF8-E63D-4673-A128-83547867BB7A}"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904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164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4/25/2023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51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37857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6074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4021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6902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D9359126-4846-4E88-BDD9-5585CC877E47}" type="datetime1">
              <a:rPr lang="en-US" smtClean="0"/>
              <a:t>4/25/2023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6997101"/>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59126-4846-4E88-BDD9-5585CC877E47}" type="datetime1">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4211861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9359126-4846-4E88-BDD9-5585CC877E47}"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1378241"/>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9359126-4846-4E88-BDD9-5585CC877E47}" type="datetime1">
              <a:rPr lang="en-US" smtClean="0"/>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645117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82784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1DEE0-34E5-4E0F-BEC1-4B8835F82CD1}" type="datetime1">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335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4/25/2023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377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520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882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027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650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4/25/2023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919394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9359126-4846-4E88-BDD9-5585CC877E47}" type="datetime1">
              <a:rPr lang="en-US" smtClean="0"/>
              <a:t>4/25/2023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24841241"/>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9359126-4846-4E88-BDD9-5585CC877E47}" type="datetime1">
              <a:rPr lang="en-US" smtClean="0"/>
              <a:t>4/25/2023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8747862"/>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g"/><Relationship Id="rId1" Type="http://schemas.openxmlformats.org/officeDocument/2006/relationships/slideLayout" Target="../slideLayouts/slideLayout40.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5.jpg"/><Relationship Id="rId1" Type="http://schemas.openxmlformats.org/officeDocument/2006/relationships/slideLayout" Target="../slideLayouts/slideLayout26.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40.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tags" Target="../tags/tag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7.xml"/><Relationship Id="rId1" Type="http://schemas.openxmlformats.org/officeDocument/2006/relationships/tags" Target="../tags/tag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tags" Target="../tags/tag3.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0.jpg"/><Relationship Id="rId1" Type="http://schemas.openxmlformats.org/officeDocument/2006/relationships/slideLayout" Target="../slideLayouts/slideLayout26.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T2U-lgJdABw&amp;feature=youtu.be" TargetMode="Externa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T2U-lgJdABw&amp;feature=youtu.be" TargetMode="Externa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5.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DistanceLearning@cde.ca.gov"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mailto:join-covid19-update@mlist.cde.ca.gov" TargetMode="External"/><Relationship Id="rId4" Type="http://schemas.openxmlformats.org/officeDocument/2006/relationships/hyperlink" Target="https://www.cde.ca.gov/ci/cr/dl/index.asp" TargetMode="External"/></Relationships>
</file>

<file path=ppt/slides/_rels/slide4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9AE3-DBE9-4E84-A522-D1797FABEA22}"/>
              </a:ext>
            </a:extLst>
          </p:cNvPr>
          <p:cNvSpPr>
            <a:spLocks noGrp="1"/>
          </p:cNvSpPr>
          <p:nvPr>
            <p:ph type="title"/>
          </p:nvPr>
        </p:nvSpPr>
        <p:spPr>
          <a:xfrm>
            <a:off x="2895600" y="1295313"/>
            <a:ext cx="8610600" cy="1293028"/>
          </a:xfrm>
        </p:spPr>
        <p:txBody>
          <a:bodyPr>
            <a:normAutofit fontScale="90000"/>
          </a:bodyPr>
          <a:lstStyle/>
          <a:p>
            <a:r>
              <a:rPr lang="en-US" kern="0" cap="none" dirty="0">
                <a:solidFill>
                  <a:srgbClr val="000000"/>
                </a:solidFill>
                <a:cs typeface="Arial"/>
                <a:sym typeface="Arial"/>
              </a:rPr>
              <a:t>Implementation of the 2019 California Arts Standards and Distance Learning </a:t>
            </a:r>
            <a:br>
              <a:rPr lang="en-US" sz="8000" kern="0" cap="none" dirty="0">
                <a:solidFill>
                  <a:srgbClr val="000000"/>
                </a:solidFill>
                <a:cs typeface="Arial"/>
                <a:sym typeface="Arial"/>
              </a:rPr>
            </a:br>
            <a:r>
              <a:rPr lang="en-US" sz="3600" kern="0" cap="none" dirty="0">
                <a:solidFill>
                  <a:srgbClr val="000000"/>
                </a:solidFill>
                <a:cs typeface="Arial"/>
                <a:sym typeface="Arial"/>
              </a:rPr>
              <a:t>July 2, 2020 </a:t>
            </a:r>
            <a:endParaRPr lang="en-US" dirty="0"/>
          </a:p>
        </p:txBody>
      </p:sp>
      <p:sp>
        <p:nvSpPr>
          <p:cNvPr id="17" name="Rectangle 16">
            <a:extLst>
              <a:ext uri="{FF2B5EF4-FFF2-40B4-BE49-F238E27FC236}">
                <a16:creationId xmlns:a16="http://schemas.microsoft.com/office/drawing/2014/main" id="{3A2F82D5-35FD-4057-ABD7-78A49D9C89F8}"/>
              </a:ext>
            </a:extLst>
          </p:cNvPr>
          <p:cNvSpPr/>
          <p:nvPr/>
        </p:nvSpPr>
        <p:spPr>
          <a:xfrm>
            <a:off x="1038079" y="2768428"/>
            <a:ext cx="3902380" cy="1200329"/>
          </a:xfrm>
          <a:prstGeom prst="rect">
            <a:avLst/>
          </a:prstGeom>
        </p:spPr>
        <p:txBody>
          <a:bodyPr wrap="square">
            <a:spAutoFit/>
          </a:bodyPr>
          <a:lstStyle/>
          <a:p>
            <a:pPr algn="r"/>
            <a:r>
              <a:rPr lang="en-US" sz="2400" dirty="0"/>
              <a:t>Armalyn De La O </a:t>
            </a:r>
          </a:p>
          <a:p>
            <a:pPr algn="r"/>
            <a:r>
              <a:rPr lang="en-US" sz="2400" dirty="0"/>
              <a:t>Region 10 Lead</a:t>
            </a:r>
          </a:p>
          <a:p>
            <a:pPr algn="r"/>
            <a:r>
              <a:rPr lang="en-US" sz="2400" dirty="0"/>
              <a:t>CCSESA Arts Initiative</a:t>
            </a:r>
          </a:p>
        </p:txBody>
      </p:sp>
      <p:pic>
        <p:nvPicPr>
          <p:cNvPr id="1026" name="Picture 2" descr="CCSESA Logo California County Superintendents Arts Initiative ">
            <a:extLst>
              <a:ext uri="{FF2B5EF4-FFF2-40B4-BE49-F238E27FC236}">
                <a16:creationId xmlns:a16="http://schemas.microsoft.com/office/drawing/2014/main" id="{6A9F4E65-0A80-4020-A0AE-CAE721C6EAF4}"/>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
          <a:stretch/>
        </p:blipFill>
        <p:spPr bwMode="auto">
          <a:xfrm>
            <a:off x="2072060" y="4260804"/>
            <a:ext cx="2619343" cy="102487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FF52127-482C-4439-9A19-F2F3DF5EE34E}"/>
              </a:ext>
            </a:extLst>
          </p:cNvPr>
          <p:cNvSpPr/>
          <p:nvPr/>
        </p:nvSpPr>
        <p:spPr>
          <a:xfrm>
            <a:off x="5206410" y="2736973"/>
            <a:ext cx="6037693" cy="1200329"/>
          </a:xfrm>
          <a:prstGeom prst="rect">
            <a:avLst/>
          </a:prstGeom>
        </p:spPr>
        <p:txBody>
          <a:bodyPr wrap="square">
            <a:spAutoFit/>
          </a:bodyPr>
          <a:lstStyle/>
          <a:p>
            <a:r>
              <a:rPr lang="en-US" sz="2400" dirty="0"/>
              <a:t>Courtney Sawada, </a:t>
            </a:r>
          </a:p>
          <a:p>
            <a:r>
              <a:rPr lang="en-US" sz="2400" dirty="0"/>
              <a:t>Director </a:t>
            </a:r>
          </a:p>
          <a:p>
            <a:r>
              <a:rPr lang="en-US" sz="2400" dirty="0"/>
              <a:t>Southern Counties California Arts Project</a:t>
            </a:r>
          </a:p>
        </p:txBody>
      </p:sp>
      <p:pic>
        <p:nvPicPr>
          <p:cNvPr id="1027" name="Picture 3" descr="TCAP Logo, The California Arts Project">
            <a:extLst>
              <a:ext uri="{FF2B5EF4-FFF2-40B4-BE49-F238E27FC236}">
                <a16:creationId xmlns:a16="http://schemas.microsoft.com/office/drawing/2014/main" id="{1F8AE0D4-A952-46D1-A56A-CA0FACF5E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046" y="4342056"/>
            <a:ext cx="3598919" cy="94361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a:extLst>
              <a:ext uri="{FF2B5EF4-FFF2-40B4-BE49-F238E27FC236}">
                <a16:creationId xmlns:a16="http://schemas.microsoft.com/office/drawing/2014/main" id="{39C7EFED-9DA3-42E8-BD71-54844BB1F1F2}"/>
              </a:ext>
            </a:extLst>
          </p:cNvPr>
          <p:cNvSpPr txBox="1"/>
          <p:nvPr/>
        </p:nvSpPr>
        <p:spPr>
          <a:xfrm>
            <a:off x="3935748" y="6226126"/>
            <a:ext cx="6807474" cy="382156"/>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2000"/>
              <a:buFont typeface="Lato"/>
              <a:buNone/>
              <a:tabLst/>
              <a:defRPr/>
            </a:pP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California Department of Education</a:t>
            </a:r>
            <a:endParaRPr kumimoji="0"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90000"/>
              </a:lnSpc>
              <a:spcBef>
                <a:spcPts val="0"/>
              </a:spcBef>
              <a:spcAft>
                <a:spcPts val="0"/>
              </a:spcAft>
              <a:buClr>
                <a:srgbClr val="000000"/>
              </a:buClr>
              <a:buSzPts val="2000"/>
              <a:buFont typeface="Lato"/>
              <a:buNone/>
              <a:tabLst/>
              <a:defRPr/>
            </a:pP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Tony Thurmond, State Superintendent of Public Instruction</a:t>
            </a:r>
            <a:endParaRPr kumimoji="0" sz="1100" b="0" i="0" u="none" strike="noStrike" kern="0" cap="none" spc="0" normalizeH="0" baseline="0" noProof="0" dirty="0">
              <a:ln>
                <a:noFill/>
              </a:ln>
              <a:solidFill>
                <a:srgbClr val="677480"/>
              </a:solidFill>
              <a:effectLst/>
              <a:uLnTx/>
              <a:uFillTx/>
              <a:latin typeface="Arial"/>
              <a:ea typeface="Arial"/>
              <a:cs typeface="Arial"/>
              <a:sym typeface="Arial"/>
            </a:endParaRPr>
          </a:p>
        </p:txBody>
      </p:sp>
      <p:pic>
        <p:nvPicPr>
          <p:cNvPr id="23" name="Shape" descr="CDE logo">
            <a:extLst>
              <a:ext uri="{FF2B5EF4-FFF2-40B4-BE49-F238E27FC236}">
                <a16:creationId xmlns:a16="http://schemas.microsoft.com/office/drawing/2014/main" id="{833EF5F3-F494-4D00-9172-3C3548A41F83}"/>
              </a:ext>
            </a:extLst>
          </p:cNvPr>
          <p:cNvPicPr preferRelativeResize="0"/>
          <p:nvPr/>
        </p:nvPicPr>
        <p:blipFill rotWithShape="1">
          <a:blip r:embed="rId5">
            <a:clrChange>
              <a:clrFrom>
                <a:srgbClr val="FEFEFE"/>
              </a:clrFrom>
              <a:clrTo>
                <a:srgbClr val="FEFEFE">
                  <a:alpha val="0"/>
                </a:srgbClr>
              </a:clrTo>
            </a:clrChange>
            <a:alphaModFix/>
          </a:blip>
          <a:srcRect/>
          <a:stretch/>
        </p:blipFill>
        <p:spPr>
          <a:xfrm>
            <a:off x="10893066" y="5908035"/>
            <a:ext cx="914516" cy="832671"/>
          </a:xfrm>
          <a:prstGeom prst="rect">
            <a:avLst/>
          </a:prstGeom>
          <a:noFill/>
          <a:ln>
            <a:noFill/>
          </a:ln>
        </p:spPr>
      </p:pic>
      <p:cxnSp>
        <p:nvCxnSpPr>
          <p:cNvPr id="14" name="Straight Connector 13">
            <a:extLst>
              <a:ext uri="{FF2B5EF4-FFF2-40B4-BE49-F238E27FC236}">
                <a16:creationId xmlns:a16="http://schemas.microsoft.com/office/drawing/2014/main" id="{0C873432-CB19-4C9F-BAFD-9CCC7B23E2C2}"/>
              </a:ext>
              <a:ext uri="{C183D7F6-B498-43B3-948B-1728B52AA6E4}">
                <adec:decorative xmlns:adec="http://schemas.microsoft.com/office/drawing/2017/decorative" val="1"/>
              </a:ext>
            </a:extLst>
          </p:cNvPr>
          <p:cNvCxnSpPr>
            <a:cxnSpLocks/>
          </p:cNvCxnSpPr>
          <p:nvPr/>
        </p:nvCxnSpPr>
        <p:spPr>
          <a:xfrm flipV="1">
            <a:off x="5114046" y="2726066"/>
            <a:ext cx="0" cy="1393364"/>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6380728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D5EAB0-EDCE-4BBD-A8B4-23A65980FF4D}"/>
              </a:ext>
            </a:extLst>
          </p:cNvPr>
          <p:cNvSpPr>
            <a:spLocks noGrp="1"/>
          </p:cNvSpPr>
          <p:nvPr>
            <p:ph type="title"/>
          </p:nvPr>
        </p:nvSpPr>
        <p:spPr>
          <a:xfrm>
            <a:off x="601136" y="2019609"/>
            <a:ext cx="3021776" cy="1617163"/>
          </a:xfrm>
        </p:spPr>
        <p:txBody>
          <a:bodyPr>
            <a:normAutofit fontScale="90000"/>
          </a:bodyPr>
          <a:lstStyle/>
          <a:p>
            <a:r>
              <a:rPr lang="en-US" sz="3600" dirty="0">
                <a:solidFill>
                  <a:srgbClr val="FFFFFF"/>
                </a:solidFill>
                <a:latin typeface="Arial" panose="020B0604020202020204" pitchFamily="34" charset="0"/>
                <a:cs typeface="Arial" panose="020B0604020202020204" pitchFamily="34" charset="0"/>
              </a:rPr>
              <a:t>Artistic Processes </a:t>
            </a:r>
            <a:br>
              <a:rPr lang="en-US" sz="36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&amp; Process Components</a:t>
            </a:r>
            <a:endParaRPr lang="en-US" sz="3600" dirty="0">
              <a:latin typeface="Arial" panose="020B0604020202020204" pitchFamily="34" charset="0"/>
              <a:cs typeface="Arial" panose="020B0604020202020204" pitchFamily="34" charset="0"/>
            </a:endParaRPr>
          </a:p>
        </p:txBody>
      </p:sp>
      <p:pic>
        <p:nvPicPr>
          <p:cNvPr id="4" name="Picture 1" descr="Learning is organized in the 5 disciplines dance, media arts, music, theatre, and visual arts, around the artistic processes of creating, connecting, responding, and performing, producing, and presenting.  ">
            <a:extLst>
              <a:ext uri="{FF2B5EF4-FFF2-40B4-BE49-F238E27FC236}">
                <a16:creationId xmlns:a16="http://schemas.microsoft.com/office/drawing/2014/main" id="{F1FE3DE9-2688-42A5-9BC4-6E53E19F18F2}"/>
              </a:ext>
            </a:extLst>
          </p:cNvPr>
          <p:cNvPicPr>
            <a:picLocks noChangeAspect="1"/>
          </p:cNvPicPr>
          <p:nvPr/>
        </p:nvPicPr>
        <p:blipFill rotWithShape="1">
          <a:blip r:embed="rId3"/>
          <a:srcRect l="39688"/>
          <a:stretch/>
        </p:blipFill>
        <p:spPr>
          <a:xfrm>
            <a:off x="4838700" y="0"/>
            <a:ext cx="7353300" cy="6858000"/>
          </a:xfrm>
          <a:prstGeom prst="rect">
            <a:avLst/>
          </a:prstGeom>
        </p:spPr>
      </p:pic>
      <p:pic>
        <p:nvPicPr>
          <p:cNvPr id="3" name="Picture 2" descr="TCAP logo">
            <a:extLst>
              <a:ext uri="{FF2B5EF4-FFF2-40B4-BE49-F238E27FC236}">
                <a16:creationId xmlns:a16="http://schemas.microsoft.com/office/drawing/2014/main" id="{A3DB35EA-3F47-4819-96F7-FAEA538DB19B}"/>
              </a:ext>
            </a:extLst>
          </p:cNvPr>
          <p:cNvPicPr>
            <a:picLocks noChangeAspect="1"/>
          </p:cNvPicPr>
          <p:nvPr/>
        </p:nvPicPr>
        <p:blipFill rotWithShape="1">
          <a:blip r:embed="rId4"/>
          <a:srcRect l="3704" t="83111" r="64000" b="6584"/>
          <a:stretch/>
        </p:blipFill>
        <p:spPr>
          <a:xfrm>
            <a:off x="362600" y="6118685"/>
            <a:ext cx="2093566" cy="375756"/>
          </a:xfrm>
          <a:prstGeom prst="rect">
            <a:avLst/>
          </a:prstGeom>
        </p:spPr>
      </p:pic>
    </p:spTree>
    <p:extLst>
      <p:ext uri="{BB962C8B-B14F-4D97-AF65-F5344CB8AC3E}">
        <p14:creationId xmlns:p14="http://schemas.microsoft.com/office/powerpoint/2010/main" val="250345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E6AE87-910A-4A0B-B54D-79D60E7D9961}"/>
              </a:ext>
            </a:extLst>
          </p:cNvPr>
          <p:cNvSpPr>
            <a:spLocks noGrp="1"/>
          </p:cNvSpPr>
          <p:nvPr>
            <p:ph type="title"/>
          </p:nvPr>
        </p:nvSpPr>
        <p:spPr>
          <a:xfrm>
            <a:off x="670853" y="5340336"/>
            <a:ext cx="10571998" cy="970450"/>
          </a:xfrm>
        </p:spPr>
        <p:txBody>
          <a:bodyPr/>
          <a:lstStyle/>
          <a:p>
            <a:r>
              <a:rPr lang="en-US" dirty="0">
                <a:latin typeface="Arial" panose="020B0604020202020204" pitchFamily="34" charset="0"/>
                <a:cs typeface="Arial" panose="020B0604020202020204" pitchFamily="34" charset="0"/>
              </a:rPr>
              <a:t>Process Components: Creating</a:t>
            </a:r>
            <a:endParaRPr lang="en-US" dirty="0"/>
          </a:p>
        </p:txBody>
      </p:sp>
      <p:pic>
        <p:nvPicPr>
          <p:cNvPr id="4" name="Picture 1" descr="The process components for the artistic process “creating” are explore, plane, make, imagine, envision, develop, construct, present, conceptualize, investigate, evaluate, rehearse, reflect, revise, refine, and conceive. ">
            <a:extLst>
              <a:ext uri="{FF2B5EF4-FFF2-40B4-BE49-F238E27FC236}">
                <a16:creationId xmlns:a16="http://schemas.microsoft.com/office/drawing/2014/main" id="{6030043E-2244-491E-AC13-E446F3839843}"/>
              </a:ext>
            </a:extLst>
          </p:cNvPr>
          <p:cNvPicPr>
            <a:picLocks noChangeAspect="1"/>
          </p:cNvPicPr>
          <p:nvPr/>
        </p:nvPicPr>
        <p:blipFill rotWithShape="1">
          <a:blip r:embed="rId3"/>
          <a:srcRect l="43906" b="18611"/>
          <a:stretch/>
        </p:blipFill>
        <p:spPr>
          <a:xfrm>
            <a:off x="5703376" y="0"/>
            <a:ext cx="6488624" cy="5295729"/>
          </a:xfrm>
          <a:prstGeom prst="rect">
            <a:avLst/>
          </a:prstGeom>
        </p:spPr>
      </p:pic>
      <p:pic>
        <p:nvPicPr>
          <p:cNvPr id="3" name="Picture 2" descr="TCAP logo">
            <a:extLst>
              <a:ext uri="{FF2B5EF4-FFF2-40B4-BE49-F238E27FC236}">
                <a16:creationId xmlns:a16="http://schemas.microsoft.com/office/drawing/2014/main" id="{CC47BF7B-1585-4EEA-8F5B-0D61576E41E5}"/>
              </a:ext>
            </a:extLst>
          </p:cNvPr>
          <p:cNvPicPr>
            <a:picLocks noChangeAspect="1"/>
          </p:cNvPicPr>
          <p:nvPr/>
        </p:nvPicPr>
        <p:blipFill rotWithShape="1">
          <a:blip r:embed="rId4"/>
          <a:srcRect l="3704" t="83111" r="64000" b="6584"/>
          <a:stretch/>
        </p:blipFill>
        <p:spPr>
          <a:xfrm>
            <a:off x="9651686" y="6355393"/>
            <a:ext cx="2093566" cy="375756"/>
          </a:xfrm>
          <a:prstGeom prst="rect">
            <a:avLst/>
          </a:prstGeom>
        </p:spPr>
      </p:pic>
    </p:spTree>
    <p:extLst>
      <p:ext uri="{BB962C8B-B14F-4D97-AF65-F5344CB8AC3E}">
        <p14:creationId xmlns:p14="http://schemas.microsoft.com/office/powerpoint/2010/main" val="372644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330840-C560-4D0C-9A40-47527F573786}"/>
              </a:ext>
            </a:extLst>
          </p:cNvPr>
          <p:cNvSpPr>
            <a:spLocks noGrp="1"/>
          </p:cNvSpPr>
          <p:nvPr>
            <p:ph type="title"/>
          </p:nvPr>
        </p:nvSpPr>
        <p:spPr>
          <a:xfrm>
            <a:off x="525865" y="5315120"/>
            <a:ext cx="10571998" cy="970450"/>
          </a:xfrm>
        </p:spPr>
        <p:txBody>
          <a:bodyPr/>
          <a:lstStyle/>
          <a:p>
            <a:r>
              <a:rPr lang="en-US" dirty="0">
                <a:latin typeface="Arial" panose="020B0604020202020204" pitchFamily="34" charset="0"/>
                <a:cs typeface="Arial" panose="020B0604020202020204" pitchFamily="34" charset="0"/>
              </a:rPr>
              <a:t>Process Components: Presenting/Performing/Producing</a:t>
            </a:r>
            <a:endParaRPr lang="en-US" dirty="0"/>
          </a:p>
        </p:txBody>
      </p:sp>
      <p:pic>
        <p:nvPicPr>
          <p:cNvPr id="4" name="Picture 3" descr="The process components for the artistic processes “performing/presenting/producing” are express, embody, practice, prepare, interpret, rehearse, present, refine, evaluate, share, select, analyze, and integrate.">
            <a:extLst>
              <a:ext uri="{FF2B5EF4-FFF2-40B4-BE49-F238E27FC236}">
                <a16:creationId xmlns:a16="http://schemas.microsoft.com/office/drawing/2014/main" id="{7A5E345D-7F7F-46F1-A26B-56B2EFA5BFAE}"/>
              </a:ext>
            </a:extLst>
          </p:cNvPr>
          <p:cNvPicPr>
            <a:picLocks noChangeAspect="1"/>
          </p:cNvPicPr>
          <p:nvPr/>
        </p:nvPicPr>
        <p:blipFill rotWithShape="1">
          <a:blip r:embed="rId3"/>
          <a:srcRect l="44742" b="18161"/>
          <a:stretch/>
        </p:blipFill>
        <p:spPr>
          <a:xfrm>
            <a:off x="5811864" y="0"/>
            <a:ext cx="6380135" cy="5315120"/>
          </a:xfrm>
          <a:prstGeom prst="rect">
            <a:avLst/>
          </a:prstGeom>
        </p:spPr>
      </p:pic>
      <p:pic>
        <p:nvPicPr>
          <p:cNvPr id="3" name="Picture 2" descr="TCAP logo">
            <a:extLst>
              <a:ext uri="{FF2B5EF4-FFF2-40B4-BE49-F238E27FC236}">
                <a16:creationId xmlns:a16="http://schemas.microsoft.com/office/drawing/2014/main" id="{3C4A2A6F-74BA-4C61-80BE-8FA6E7A48805}"/>
              </a:ext>
            </a:extLst>
          </p:cNvPr>
          <p:cNvPicPr>
            <a:picLocks noChangeAspect="1"/>
          </p:cNvPicPr>
          <p:nvPr/>
        </p:nvPicPr>
        <p:blipFill rotWithShape="1">
          <a:blip r:embed="rId4"/>
          <a:srcRect l="3704" t="83111" r="64000" b="6584"/>
          <a:stretch/>
        </p:blipFill>
        <p:spPr>
          <a:xfrm>
            <a:off x="9651686" y="6355393"/>
            <a:ext cx="2093566" cy="375756"/>
          </a:xfrm>
          <a:prstGeom prst="rect">
            <a:avLst/>
          </a:prstGeom>
        </p:spPr>
      </p:pic>
    </p:spTree>
    <p:extLst>
      <p:ext uri="{BB962C8B-B14F-4D97-AF65-F5344CB8AC3E}">
        <p14:creationId xmlns:p14="http://schemas.microsoft.com/office/powerpoint/2010/main" val="126176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E6E696A-E589-440B-A681-9CD842C5CDB8}"/>
              </a:ext>
            </a:extLst>
          </p:cNvPr>
          <p:cNvSpPr>
            <a:spLocks noGrp="1"/>
          </p:cNvSpPr>
          <p:nvPr>
            <p:ph type="title"/>
          </p:nvPr>
        </p:nvSpPr>
        <p:spPr>
          <a:xfrm>
            <a:off x="611217" y="5268725"/>
            <a:ext cx="10571998" cy="970450"/>
          </a:xfrm>
        </p:spPr>
        <p:txBody>
          <a:bodyPr/>
          <a:lstStyle/>
          <a:p>
            <a:r>
              <a:rPr lang="en-US" dirty="0">
                <a:latin typeface="Arial" panose="020B0604020202020204" pitchFamily="34" charset="0"/>
                <a:cs typeface="Arial" panose="020B0604020202020204" pitchFamily="34" charset="0"/>
              </a:rPr>
              <a:t>Process Components: Responding</a:t>
            </a:r>
            <a:endParaRPr lang="en-US" dirty="0"/>
          </a:p>
        </p:txBody>
      </p:sp>
      <p:pic>
        <p:nvPicPr>
          <p:cNvPr id="4" name="Picture 3" descr="The process components for the artistic process “responding” are reflect, interpret, analyze, evaluate, critique, perceive, and select. ">
            <a:extLst>
              <a:ext uri="{FF2B5EF4-FFF2-40B4-BE49-F238E27FC236}">
                <a16:creationId xmlns:a16="http://schemas.microsoft.com/office/drawing/2014/main" id="{6E618E6A-9054-428D-9F53-E94AC4D40F33}"/>
              </a:ext>
            </a:extLst>
          </p:cNvPr>
          <p:cNvPicPr>
            <a:picLocks noChangeAspect="1"/>
          </p:cNvPicPr>
          <p:nvPr/>
        </p:nvPicPr>
        <p:blipFill rotWithShape="1">
          <a:blip r:embed="rId3"/>
          <a:srcRect l="42931" b="20812"/>
          <a:stretch/>
        </p:blipFill>
        <p:spPr>
          <a:xfrm>
            <a:off x="5610386" y="15499"/>
            <a:ext cx="6581613" cy="5137008"/>
          </a:xfrm>
          <a:prstGeom prst="rect">
            <a:avLst/>
          </a:prstGeom>
        </p:spPr>
      </p:pic>
      <p:pic>
        <p:nvPicPr>
          <p:cNvPr id="3" name="Picture 2" descr="TCAP logo">
            <a:extLst>
              <a:ext uri="{FF2B5EF4-FFF2-40B4-BE49-F238E27FC236}">
                <a16:creationId xmlns:a16="http://schemas.microsoft.com/office/drawing/2014/main" id="{BFE0A349-F025-4178-B2AF-45BBBB02924E}"/>
              </a:ext>
            </a:extLst>
          </p:cNvPr>
          <p:cNvPicPr>
            <a:picLocks noChangeAspect="1"/>
          </p:cNvPicPr>
          <p:nvPr/>
        </p:nvPicPr>
        <p:blipFill rotWithShape="1">
          <a:blip r:embed="rId4"/>
          <a:srcRect l="3704" t="83111" r="64000" b="6584"/>
          <a:stretch/>
        </p:blipFill>
        <p:spPr>
          <a:xfrm>
            <a:off x="9651686" y="6355393"/>
            <a:ext cx="2093566" cy="375756"/>
          </a:xfrm>
          <a:prstGeom prst="rect">
            <a:avLst/>
          </a:prstGeom>
        </p:spPr>
      </p:pic>
    </p:spTree>
    <p:extLst>
      <p:ext uri="{BB962C8B-B14F-4D97-AF65-F5344CB8AC3E}">
        <p14:creationId xmlns:p14="http://schemas.microsoft.com/office/powerpoint/2010/main" val="319806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F9AD27-62DC-43CC-87B3-D8BC7AC40CD8}"/>
              </a:ext>
            </a:extLst>
          </p:cNvPr>
          <p:cNvSpPr>
            <a:spLocks noGrp="1"/>
          </p:cNvSpPr>
          <p:nvPr>
            <p:ph type="title"/>
          </p:nvPr>
        </p:nvSpPr>
        <p:spPr>
          <a:xfrm>
            <a:off x="810001" y="5294456"/>
            <a:ext cx="10571998" cy="970450"/>
          </a:xfrm>
        </p:spPr>
        <p:txBody>
          <a:bodyPr/>
          <a:lstStyle/>
          <a:p>
            <a:r>
              <a:rPr lang="en-US" dirty="0">
                <a:latin typeface="Arial" panose="020B0604020202020204" pitchFamily="34" charset="0"/>
                <a:cs typeface="Arial" panose="020B0604020202020204" pitchFamily="34" charset="0"/>
              </a:rPr>
              <a:t>Process Components: Connecting</a:t>
            </a:r>
            <a:endParaRPr lang="en-US" dirty="0"/>
          </a:p>
        </p:txBody>
      </p:sp>
      <p:pic>
        <p:nvPicPr>
          <p:cNvPr id="4" name="Picture 3" descr="The process components for the artistic process “connecting” are synthesize, empathize, interrelate, research, and relate.">
            <a:extLst>
              <a:ext uri="{FF2B5EF4-FFF2-40B4-BE49-F238E27FC236}">
                <a16:creationId xmlns:a16="http://schemas.microsoft.com/office/drawing/2014/main" id="{F7C2BBEB-CA70-4D60-8C1D-4D2B586B4E1B}"/>
              </a:ext>
            </a:extLst>
          </p:cNvPr>
          <p:cNvPicPr>
            <a:picLocks noChangeAspect="1"/>
          </p:cNvPicPr>
          <p:nvPr/>
        </p:nvPicPr>
        <p:blipFill rotWithShape="1">
          <a:blip r:embed="rId3"/>
          <a:srcRect l="43375" b="18445"/>
          <a:stretch/>
        </p:blipFill>
        <p:spPr>
          <a:xfrm>
            <a:off x="5656880" y="0"/>
            <a:ext cx="6535119" cy="5294456"/>
          </a:xfrm>
          <a:prstGeom prst="rect">
            <a:avLst/>
          </a:prstGeom>
        </p:spPr>
      </p:pic>
      <p:pic>
        <p:nvPicPr>
          <p:cNvPr id="3" name="Picture 2" descr="TCAP logo">
            <a:extLst>
              <a:ext uri="{FF2B5EF4-FFF2-40B4-BE49-F238E27FC236}">
                <a16:creationId xmlns:a16="http://schemas.microsoft.com/office/drawing/2014/main" id="{A54C53B5-64B8-49D3-8E2B-29724F52B7FB}"/>
              </a:ext>
            </a:extLst>
          </p:cNvPr>
          <p:cNvPicPr>
            <a:picLocks noChangeAspect="1"/>
          </p:cNvPicPr>
          <p:nvPr/>
        </p:nvPicPr>
        <p:blipFill rotWithShape="1">
          <a:blip r:embed="rId4"/>
          <a:srcRect l="3704" t="83111" r="64000" b="6584"/>
          <a:stretch/>
        </p:blipFill>
        <p:spPr>
          <a:xfrm>
            <a:off x="9651686" y="6355393"/>
            <a:ext cx="2093566" cy="375756"/>
          </a:xfrm>
          <a:prstGeom prst="rect">
            <a:avLst/>
          </a:prstGeom>
        </p:spPr>
      </p:pic>
    </p:spTree>
    <p:extLst>
      <p:ext uri="{BB962C8B-B14F-4D97-AF65-F5344CB8AC3E}">
        <p14:creationId xmlns:p14="http://schemas.microsoft.com/office/powerpoint/2010/main" val="355016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7597-B32F-41F0-A2BB-D70FC4A8CA3C}"/>
              </a:ext>
            </a:extLst>
          </p:cNvPr>
          <p:cNvSpPr>
            <a:spLocks noGrp="1"/>
          </p:cNvSpPr>
          <p:nvPr>
            <p:ph type="title" idx="4294967295"/>
          </p:nvPr>
        </p:nvSpPr>
        <p:spPr>
          <a:xfrm>
            <a:off x="0" y="7938"/>
            <a:ext cx="2405063" cy="2335212"/>
          </a:xfrm>
          <a:ln w="76200">
            <a:solidFill>
              <a:schemeClr val="tx1"/>
            </a:solidFill>
          </a:ln>
        </p:spPr>
        <p:txBody>
          <a:bodyPr anchor="ctr">
            <a:noAutofit/>
          </a:bodyPr>
          <a:lstStyle/>
          <a:p>
            <a:pPr algn="ctr">
              <a:lnSpc>
                <a:spcPct val="100000"/>
              </a:lnSpc>
              <a:spcBef>
                <a:spcPts val="0"/>
              </a:spcBef>
            </a:pPr>
            <a:r>
              <a:rPr lang="en-US" sz="2400" b="1" dirty="0">
                <a:solidFill>
                  <a:schemeClr val="tx1"/>
                </a:solidFill>
                <a:latin typeface="Arial" panose="020B0604020202020204" pitchFamily="34" charset="0"/>
                <a:cs typeface="Arial" panose="020B0604020202020204" pitchFamily="34" charset="0"/>
              </a:rPr>
              <a:t>Shared</a:t>
            </a:r>
            <a:br>
              <a:rPr lang="en-US" sz="2000" b="1" dirty="0">
                <a:solidFill>
                  <a:schemeClr val="tx1"/>
                </a:solidFill>
                <a:latin typeface="Arial" panose="020B0604020202020204" pitchFamily="34" charset="0"/>
                <a:cs typeface="Arial" panose="020B0604020202020204" pitchFamily="34" charset="0"/>
              </a:rPr>
            </a:br>
            <a:r>
              <a:rPr lang="en-US" sz="3600" b="0" dirty="0">
                <a:latin typeface="Arial" panose="020B0604020202020204" pitchFamily="34" charset="0"/>
                <a:cs typeface="Arial" panose="020B0604020202020204" pitchFamily="34" charset="0"/>
              </a:rPr>
              <a:t>Artistic Processes </a:t>
            </a:r>
          </a:p>
        </p:txBody>
      </p:sp>
      <p:graphicFrame>
        <p:nvGraphicFramePr>
          <p:cNvPr id="11" name="Content Placeholder">
            <a:extLst>
              <a:ext uri="{FF2B5EF4-FFF2-40B4-BE49-F238E27FC236}">
                <a16:creationId xmlns:a16="http://schemas.microsoft.com/office/drawing/2014/main" id="{779B799C-C318-7C4F-9E44-E35B6ABC7D04}"/>
              </a:ext>
            </a:extLst>
          </p:cNvPr>
          <p:cNvGraphicFramePr>
            <a:graphicFrameLocks/>
          </p:cNvGraphicFramePr>
          <p:nvPr>
            <p:extLst>
              <p:ext uri="{D42A27DB-BD31-4B8C-83A1-F6EECF244321}">
                <p14:modId xmlns:p14="http://schemas.microsoft.com/office/powerpoint/2010/main" val="3028518455"/>
              </p:ext>
            </p:extLst>
          </p:nvPr>
        </p:nvGraphicFramePr>
        <p:xfrm>
          <a:off x="2405744" y="1"/>
          <a:ext cx="9786256" cy="6033046"/>
        </p:xfrm>
        <a:graphic>
          <a:graphicData uri="http://schemas.openxmlformats.org/drawingml/2006/table">
            <a:tbl>
              <a:tblPr firstRow="1" bandRow="1">
                <a:tableStyleId>{2D5ABB26-0587-4C30-8999-92F81FD0307C}</a:tableStyleId>
              </a:tblPr>
              <a:tblGrid>
                <a:gridCol w="2177681">
                  <a:extLst>
                    <a:ext uri="{9D8B030D-6E8A-4147-A177-3AD203B41FA5}">
                      <a16:colId xmlns:a16="http://schemas.microsoft.com/office/drawing/2014/main" val="701034437"/>
                    </a:ext>
                  </a:extLst>
                </a:gridCol>
                <a:gridCol w="2715449">
                  <a:extLst>
                    <a:ext uri="{9D8B030D-6E8A-4147-A177-3AD203B41FA5}">
                      <a16:colId xmlns:a16="http://schemas.microsoft.com/office/drawing/2014/main" val="1651216018"/>
                    </a:ext>
                  </a:extLst>
                </a:gridCol>
                <a:gridCol w="2446563">
                  <a:extLst>
                    <a:ext uri="{9D8B030D-6E8A-4147-A177-3AD203B41FA5}">
                      <a16:colId xmlns:a16="http://schemas.microsoft.com/office/drawing/2014/main" val="1689016884"/>
                    </a:ext>
                  </a:extLst>
                </a:gridCol>
                <a:gridCol w="2446563">
                  <a:extLst>
                    <a:ext uri="{9D8B030D-6E8A-4147-A177-3AD203B41FA5}">
                      <a16:colId xmlns:a16="http://schemas.microsoft.com/office/drawing/2014/main" val="2982056679"/>
                    </a:ext>
                  </a:extLst>
                </a:gridCol>
              </a:tblGrid>
              <a:tr h="2442614">
                <a:tc>
                  <a:txBody>
                    <a:bodyPr/>
                    <a:lstStyle/>
                    <a:p>
                      <a:pPr marL="0" marR="0" algn="ctr">
                        <a:spcBef>
                          <a:spcPts val="0"/>
                        </a:spcBef>
                        <a:spcAft>
                          <a:spcPts val="600"/>
                        </a:spcAft>
                      </a:pPr>
                      <a:r>
                        <a:rPr lang="en-US" sz="3200" b="1" dirty="0">
                          <a:solidFill>
                            <a:schemeClr val="bg1"/>
                          </a:solidFill>
                          <a:effectLst/>
                          <a:latin typeface="Arial" panose="020B0604020202020204" pitchFamily="34" charset="0"/>
                          <a:cs typeface="Arial" panose="020B0604020202020204" pitchFamily="34" charset="0"/>
                        </a:rPr>
                        <a:t>Creating</a:t>
                      </a:r>
                      <a:r>
                        <a:rPr lang="en-US" sz="3200" dirty="0">
                          <a:effectLst/>
                          <a:latin typeface="Arial" panose="020B0604020202020204" pitchFamily="34" charset="0"/>
                          <a:cs typeface="Arial" panose="020B0604020202020204" pitchFamily="34" charset="0"/>
                        </a:rPr>
                        <a:t> </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tc>
                  <a:txBody>
                    <a:bodyPr/>
                    <a:lstStyle/>
                    <a:p>
                      <a:pPr marL="0" marR="0" algn="ctr">
                        <a:spcBef>
                          <a:spcPts val="0"/>
                        </a:spcBef>
                        <a:spcAft>
                          <a:spcPts val="600"/>
                        </a:spcAft>
                      </a:pPr>
                      <a:r>
                        <a:rPr lang="en-US" sz="3200" b="1" dirty="0">
                          <a:solidFill>
                            <a:schemeClr val="bg1"/>
                          </a:solidFill>
                          <a:effectLst/>
                          <a:latin typeface="Arial" panose="020B0604020202020204" pitchFamily="34" charset="0"/>
                          <a:cs typeface="Arial" panose="020B0604020202020204" pitchFamily="34" charset="0"/>
                        </a:rPr>
                        <a:t>Performing/ Presenting/ Producing</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7D6"/>
                    </a:solidFill>
                  </a:tcPr>
                </a:tc>
                <a:tc>
                  <a:txBody>
                    <a:bodyPr/>
                    <a:lstStyle/>
                    <a:p>
                      <a:pPr marL="0" marR="0" algn="ctr">
                        <a:spcBef>
                          <a:spcPts val="0"/>
                        </a:spcBef>
                        <a:spcAft>
                          <a:spcPts val="600"/>
                        </a:spcAft>
                      </a:pPr>
                      <a:r>
                        <a:rPr lang="en-US" sz="3200" b="1" dirty="0">
                          <a:solidFill>
                            <a:schemeClr val="bg1"/>
                          </a:solidFill>
                          <a:effectLst/>
                          <a:latin typeface="Arial" panose="020B0604020202020204" pitchFamily="34" charset="0"/>
                          <a:cs typeface="Arial" panose="020B0604020202020204" pitchFamily="34" charset="0"/>
                        </a:rPr>
                        <a:t>Responding</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marL="0" marR="0" algn="ctr">
                        <a:spcBef>
                          <a:spcPts val="0"/>
                        </a:spcBef>
                        <a:spcAft>
                          <a:spcPts val="600"/>
                        </a:spcAft>
                      </a:pPr>
                      <a:r>
                        <a:rPr lang="en-US" sz="3200" b="1" dirty="0">
                          <a:solidFill>
                            <a:schemeClr val="bg1"/>
                          </a:solidFill>
                          <a:effectLst/>
                          <a:latin typeface="Arial" panose="020B0604020202020204" pitchFamily="34" charset="0"/>
                          <a:cs typeface="Arial" panose="020B0604020202020204" pitchFamily="34" charset="0"/>
                        </a:rPr>
                        <a:t>Connecting</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extLst>
                  <a:ext uri="{0D108BD9-81ED-4DB2-BD59-A6C34878D82A}">
                    <a16:rowId xmlns:a16="http://schemas.microsoft.com/office/drawing/2014/main" val="2215031626"/>
                  </a:ext>
                </a:extLst>
              </a:tr>
              <a:tr h="359043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Arial" panose="020B0604020202020204" pitchFamily="34" charset="0"/>
                          <a:cs typeface="Arial" panose="020B0604020202020204" pitchFamily="34" charset="0"/>
                        </a:rPr>
                        <a:t>Conceiving and developing new artistic ideas and work.</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60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Arial" panose="020B0604020202020204" pitchFamily="34" charset="0"/>
                          <a:cs typeface="Arial" panose="020B0604020202020204" pitchFamily="34" charset="0"/>
                        </a:rPr>
                        <a:t>Realizing artistic ideas and work through interpretation and presentation.</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60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Arial" panose="020B0604020202020204" pitchFamily="34" charset="0"/>
                          <a:cs typeface="Arial" panose="020B0604020202020204" pitchFamily="34" charset="0"/>
                        </a:rPr>
                        <a:t>Understanding and evaluating how the arts convey meaning.</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60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Arial" panose="020B0604020202020204" pitchFamily="34" charset="0"/>
                          <a:cs typeface="Arial" panose="020B0604020202020204" pitchFamily="34" charset="0"/>
                        </a:rPr>
                        <a:t>Relating artistic ideas and work with personal meaning and external context.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60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4723651"/>
                  </a:ext>
                </a:extLst>
              </a:tr>
            </a:tbl>
          </a:graphicData>
        </a:graphic>
      </p:graphicFrame>
      <p:pic>
        <p:nvPicPr>
          <p:cNvPr id="5" name="Picture" descr="TCAP logo">
            <a:extLst>
              <a:ext uri="{FF2B5EF4-FFF2-40B4-BE49-F238E27FC236}">
                <a16:creationId xmlns:a16="http://schemas.microsoft.com/office/drawing/2014/main" id="{0566F5DC-422D-480D-898E-749C45F4FCC4}"/>
              </a:ext>
            </a:extLst>
          </p:cNvPr>
          <p:cNvPicPr>
            <a:picLocks noChangeAspect="1"/>
          </p:cNvPicPr>
          <p:nvPr/>
        </p:nvPicPr>
        <p:blipFill rotWithShape="1">
          <a:blip r:embed="rId4"/>
          <a:srcRect l="3704" t="83111" r="64000" b="6584"/>
          <a:stretch/>
        </p:blipFill>
        <p:spPr>
          <a:xfrm>
            <a:off x="187646" y="6355393"/>
            <a:ext cx="2093566" cy="375756"/>
          </a:xfrm>
          <a:prstGeom prst="rect">
            <a:avLst/>
          </a:prstGeom>
        </p:spPr>
      </p:pic>
    </p:spTree>
    <p:custDataLst>
      <p:tags r:id="rId1"/>
    </p:custDataLst>
    <p:extLst>
      <p:ext uri="{BB962C8B-B14F-4D97-AF65-F5344CB8AC3E}">
        <p14:creationId xmlns:p14="http://schemas.microsoft.com/office/powerpoint/2010/main" val="2780383491"/>
      </p:ext>
    </p:extLst>
  </p:cSld>
  <p:clrMapOvr>
    <a:masterClrMapping/>
  </p:clrMapOvr>
  <mc:AlternateContent xmlns:mc="http://schemas.openxmlformats.org/markup-compatibility/2006" xmlns:p14="http://schemas.microsoft.com/office/powerpoint/2010/main">
    <mc:Choice Requires="p14">
      <p:transition spd="slow" p14:dur="2000" advTm="103149"/>
    </mc:Choice>
    <mc:Fallback xmlns="">
      <p:transition spd="slow" advTm="10314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AC694CA-40DD-B44B-8378-D25A6B72B4AA}"/>
              </a:ext>
            </a:extLst>
          </p:cNvPr>
          <p:cNvSpPr txBox="1">
            <a:spLocks/>
          </p:cNvSpPr>
          <p:nvPr/>
        </p:nvSpPr>
        <p:spPr>
          <a:xfrm>
            <a:off x="0" y="-29050"/>
            <a:ext cx="2438400" cy="1731814"/>
          </a:xfrm>
          <a:prstGeom prst="rect">
            <a:avLst/>
          </a:prstGeom>
          <a:ln w="76200">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2400" b="1" dirty="0">
                <a:solidFill>
                  <a:schemeClr val="tx1"/>
                </a:solidFill>
                <a:latin typeface="Arial" panose="020B0604020202020204" pitchFamily="34" charset="0"/>
                <a:cs typeface="Arial" panose="020B0604020202020204" pitchFamily="34" charset="0"/>
              </a:rPr>
              <a:t>Shared</a:t>
            </a:r>
            <a:br>
              <a:rPr lang="en-US" sz="2400" b="1" dirty="0">
                <a:solidFill>
                  <a:schemeClr val="tx1"/>
                </a:solidFill>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Artistic Processes</a:t>
            </a:r>
          </a:p>
        </p:txBody>
      </p:sp>
      <p:graphicFrame>
        <p:nvGraphicFramePr>
          <p:cNvPr id="8" name="Content Placeholder 1">
            <a:extLst>
              <a:ext uri="{FF2B5EF4-FFF2-40B4-BE49-F238E27FC236}">
                <a16:creationId xmlns:a16="http://schemas.microsoft.com/office/drawing/2014/main" id="{D7D58A4D-5CEE-844B-882C-87C135D0C407}"/>
              </a:ext>
            </a:extLst>
          </p:cNvPr>
          <p:cNvGraphicFramePr>
            <a:graphicFrameLocks/>
          </p:cNvGraphicFramePr>
          <p:nvPr>
            <p:extLst>
              <p:ext uri="{D42A27DB-BD31-4B8C-83A1-F6EECF244321}">
                <p14:modId xmlns:p14="http://schemas.microsoft.com/office/powerpoint/2010/main" val="3993306795"/>
              </p:ext>
            </p:extLst>
          </p:nvPr>
        </p:nvGraphicFramePr>
        <p:xfrm>
          <a:off x="2438400" y="1702764"/>
          <a:ext cx="9753599" cy="5155236"/>
        </p:xfrm>
        <a:graphic>
          <a:graphicData uri="http://schemas.openxmlformats.org/drawingml/2006/table">
            <a:tbl>
              <a:tblPr firstRow="1" bandRow="1">
                <a:tableStyleId>{2D5ABB26-0587-4C30-8999-92F81FD0307C}</a:tableStyleId>
              </a:tblPr>
              <a:tblGrid>
                <a:gridCol w="2170414">
                  <a:extLst>
                    <a:ext uri="{9D8B030D-6E8A-4147-A177-3AD203B41FA5}">
                      <a16:colId xmlns:a16="http://schemas.microsoft.com/office/drawing/2014/main" val="701034437"/>
                    </a:ext>
                  </a:extLst>
                </a:gridCol>
                <a:gridCol w="2706387">
                  <a:extLst>
                    <a:ext uri="{9D8B030D-6E8A-4147-A177-3AD203B41FA5}">
                      <a16:colId xmlns:a16="http://schemas.microsoft.com/office/drawing/2014/main" val="1651216018"/>
                    </a:ext>
                  </a:extLst>
                </a:gridCol>
                <a:gridCol w="2438399">
                  <a:extLst>
                    <a:ext uri="{9D8B030D-6E8A-4147-A177-3AD203B41FA5}">
                      <a16:colId xmlns:a16="http://schemas.microsoft.com/office/drawing/2014/main" val="1689016884"/>
                    </a:ext>
                  </a:extLst>
                </a:gridCol>
                <a:gridCol w="2438399">
                  <a:extLst>
                    <a:ext uri="{9D8B030D-6E8A-4147-A177-3AD203B41FA5}">
                      <a16:colId xmlns:a16="http://schemas.microsoft.com/office/drawing/2014/main" val="2982056679"/>
                    </a:ext>
                  </a:extLst>
                </a:gridCol>
              </a:tblGrid>
              <a:tr h="5155236">
                <a:tc>
                  <a:txBody>
                    <a:bodyPr/>
                    <a:lstStyle/>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1. </a:t>
                      </a:r>
                      <a:r>
                        <a:rPr lang="en-US" sz="2400" dirty="0">
                          <a:solidFill>
                            <a:schemeClr val="tx1"/>
                          </a:solidFill>
                          <a:effectLst/>
                          <a:latin typeface="Arial" panose="020B0604020202020204" pitchFamily="34" charset="0"/>
                          <a:cs typeface="Arial" panose="020B0604020202020204" pitchFamily="34" charset="0"/>
                        </a:rPr>
                        <a:t>Generate and conceptualize artistic ideas and work.</a:t>
                      </a:r>
                    </a:p>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2. </a:t>
                      </a:r>
                      <a:r>
                        <a:rPr lang="en-US" sz="2400" dirty="0">
                          <a:solidFill>
                            <a:schemeClr val="tx1"/>
                          </a:solidFill>
                          <a:effectLst/>
                          <a:latin typeface="Arial" panose="020B0604020202020204" pitchFamily="34" charset="0"/>
                          <a:cs typeface="Arial" panose="020B0604020202020204" pitchFamily="34" charset="0"/>
                        </a:rPr>
                        <a:t>Organize and develop artistic ideas and work.</a:t>
                      </a:r>
                    </a:p>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3. </a:t>
                      </a:r>
                      <a:r>
                        <a:rPr lang="en-US" sz="2400" dirty="0">
                          <a:solidFill>
                            <a:schemeClr val="tx1"/>
                          </a:solidFill>
                          <a:effectLst/>
                          <a:latin typeface="Arial" panose="020B0604020202020204" pitchFamily="34" charset="0"/>
                          <a:cs typeface="Arial" panose="020B0604020202020204" pitchFamily="34" charset="0"/>
                        </a:rPr>
                        <a:t>Refine and complete artistic work.</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4. </a:t>
                      </a:r>
                      <a:r>
                        <a:rPr lang="en-US" sz="2400" dirty="0">
                          <a:solidFill>
                            <a:schemeClr val="tx1"/>
                          </a:solidFill>
                          <a:effectLst/>
                          <a:latin typeface="Arial" panose="020B0604020202020204" pitchFamily="34" charset="0"/>
                          <a:cs typeface="Arial" panose="020B0604020202020204" pitchFamily="34" charset="0"/>
                        </a:rPr>
                        <a:t>Analyze, interpret, and select artistic work for presentation.</a:t>
                      </a:r>
                    </a:p>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5. </a:t>
                      </a:r>
                      <a:r>
                        <a:rPr lang="en-US" sz="2400" dirty="0">
                          <a:solidFill>
                            <a:schemeClr val="tx1"/>
                          </a:solidFill>
                          <a:effectLst/>
                          <a:latin typeface="Arial" panose="020B0604020202020204" pitchFamily="34" charset="0"/>
                          <a:cs typeface="Arial" panose="020B0604020202020204" pitchFamily="34" charset="0"/>
                        </a:rPr>
                        <a:t>Develop and refine artistic work for presentation.</a:t>
                      </a:r>
                    </a:p>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6. </a:t>
                      </a:r>
                      <a:r>
                        <a:rPr lang="en-US" sz="2400" dirty="0">
                          <a:solidFill>
                            <a:schemeClr val="tx1"/>
                          </a:solidFill>
                          <a:effectLst/>
                          <a:latin typeface="Arial" panose="020B0604020202020204" pitchFamily="34" charset="0"/>
                          <a:cs typeface="Arial" panose="020B0604020202020204" pitchFamily="34" charset="0"/>
                        </a:rPr>
                        <a:t>Convey meaning through the presentation of artistic work.</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7. </a:t>
                      </a:r>
                      <a:r>
                        <a:rPr lang="en-US" sz="2400" dirty="0">
                          <a:solidFill>
                            <a:schemeClr val="tx1"/>
                          </a:solidFill>
                          <a:effectLst/>
                          <a:latin typeface="Arial" panose="020B0604020202020204" pitchFamily="34" charset="0"/>
                          <a:cs typeface="Arial" panose="020B0604020202020204" pitchFamily="34" charset="0"/>
                        </a:rPr>
                        <a:t>Perceive and analyze artistic work.</a:t>
                      </a:r>
                    </a:p>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8. </a:t>
                      </a:r>
                      <a:r>
                        <a:rPr lang="en-US" sz="2400" dirty="0">
                          <a:solidFill>
                            <a:schemeClr val="tx1"/>
                          </a:solidFill>
                          <a:effectLst/>
                          <a:latin typeface="Arial" panose="020B0604020202020204" pitchFamily="34" charset="0"/>
                          <a:cs typeface="Arial" panose="020B0604020202020204" pitchFamily="34" charset="0"/>
                        </a:rPr>
                        <a:t>Interpret intent and meaning in artistic work.</a:t>
                      </a:r>
                    </a:p>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9. </a:t>
                      </a:r>
                      <a:r>
                        <a:rPr lang="en-US" sz="2400" dirty="0">
                          <a:solidFill>
                            <a:schemeClr val="tx1"/>
                          </a:solidFill>
                          <a:effectLst/>
                          <a:latin typeface="Arial" panose="020B0604020202020204" pitchFamily="34" charset="0"/>
                          <a:cs typeface="Arial" panose="020B0604020202020204" pitchFamily="34" charset="0"/>
                        </a:rPr>
                        <a:t>Apply criteria to evaluate artistic work.</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10. </a:t>
                      </a:r>
                      <a:r>
                        <a:rPr lang="en-US" sz="2400" dirty="0">
                          <a:solidFill>
                            <a:schemeClr val="tx1"/>
                          </a:solidFill>
                          <a:effectLst/>
                          <a:latin typeface="Arial" panose="020B0604020202020204" pitchFamily="34" charset="0"/>
                          <a:cs typeface="Arial" panose="020B0604020202020204" pitchFamily="34" charset="0"/>
                        </a:rPr>
                        <a:t>Synthesize and relate knowledge and personal experiences to make art.</a:t>
                      </a:r>
                    </a:p>
                    <a:p>
                      <a:pPr marL="0" marR="0">
                        <a:spcBef>
                          <a:spcPts val="0"/>
                        </a:spcBef>
                        <a:spcAft>
                          <a:spcPts val="600"/>
                        </a:spcAft>
                      </a:pPr>
                      <a:r>
                        <a:rPr lang="en-US" sz="2400" b="1" dirty="0">
                          <a:solidFill>
                            <a:schemeClr val="tx1"/>
                          </a:solidFill>
                          <a:effectLst/>
                          <a:latin typeface="Arial" panose="020B0604020202020204" pitchFamily="34" charset="0"/>
                          <a:cs typeface="Arial" panose="020B0604020202020204" pitchFamily="34" charset="0"/>
                        </a:rPr>
                        <a:t>11. </a:t>
                      </a:r>
                      <a:r>
                        <a:rPr lang="en-US" sz="2400" dirty="0">
                          <a:solidFill>
                            <a:schemeClr val="tx1"/>
                          </a:solidFill>
                          <a:effectLst/>
                          <a:latin typeface="Arial" panose="020B0604020202020204" pitchFamily="34" charset="0"/>
                          <a:cs typeface="Arial" panose="020B0604020202020204" pitchFamily="34" charset="0"/>
                        </a:rPr>
                        <a:t>Relate artistic ideas and works with societal, cultural and historical context to deepen understanding.</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328940"/>
                  </a:ext>
                </a:extLst>
              </a:tr>
            </a:tbl>
          </a:graphicData>
        </a:graphic>
      </p:graphicFrame>
      <p:sp>
        <p:nvSpPr>
          <p:cNvPr id="2" name="Content Placeholder 2">
            <a:extLst>
              <a:ext uri="{FF2B5EF4-FFF2-40B4-BE49-F238E27FC236}">
                <a16:creationId xmlns:a16="http://schemas.microsoft.com/office/drawing/2014/main" id="{D51A7597-B32F-41F0-A2BB-D70FC4A8CA3C}"/>
              </a:ext>
            </a:extLst>
          </p:cNvPr>
          <p:cNvSpPr>
            <a:spLocks noGrp="1"/>
          </p:cNvSpPr>
          <p:nvPr>
            <p:ph type="title" idx="4294967295"/>
          </p:nvPr>
        </p:nvSpPr>
        <p:spPr>
          <a:xfrm>
            <a:off x="19878" y="1702764"/>
            <a:ext cx="2352186" cy="5155236"/>
          </a:xfrm>
          <a:solidFill>
            <a:schemeClr val="bg2"/>
          </a:solidFill>
          <a:ln w="76200">
            <a:solidFill>
              <a:schemeClr val="tx1"/>
            </a:solidFill>
          </a:ln>
        </p:spPr>
        <p:txBody>
          <a:bodyPr anchor="ctr">
            <a:noAutofit/>
          </a:bodyPr>
          <a:lstStyle/>
          <a:p>
            <a:pPr algn="ctr">
              <a:lnSpc>
                <a:spcPct val="100000"/>
              </a:lnSpc>
              <a:spcBef>
                <a:spcPts val="0"/>
              </a:spcBef>
            </a:pPr>
            <a:r>
              <a:rPr lang="en-US" sz="2400" b="1" dirty="0">
                <a:solidFill>
                  <a:schemeClr val="tx1"/>
                </a:solidFill>
                <a:latin typeface="Arial" panose="020B0604020202020204" pitchFamily="34" charset="0"/>
                <a:cs typeface="Arial" panose="020B0604020202020204" pitchFamily="34" charset="0"/>
              </a:rPr>
              <a:t>Shared</a:t>
            </a:r>
            <a:br>
              <a:rPr lang="en-US" sz="2400" b="1" dirty="0">
                <a:solidFill>
                  <a:schemeClr val="tx1"/>
                </a:solidFill>
                <a:latin typeface="Arial" panose="020B0604020202020204" pitchFamily="34" charset="0"/>
                <a:cs typeface="Arial" panose="020B0604020202020204" pitchFamily="34" charset="0"/>
              </a:rPr>
            </a:br>
            <a:r>
              <a:rPr lang="en-US" sz="3200" b="1" dirty="0">
                <a:solidFill>
                  <a:schemeClr val="tx1"/>
                </a:solidFill>
                <a:latin typeface="Arial" panose="020B0604020202020204" pitchFamily="34" charset="0"/>
                <a:cs typeface="Arial" panose="020B0604020202020204" pitchFamily="34" charset="0"/>
              </a:rPr>
              <a:t>Anchor Standards</a:t>
            </a:r>
            <a:endParaRPr lang="en-US" sz="2400" b="1" dirty="0">
              <a:solidFill>
                <a:schemeClr val="tx1"/>
              </a:solidFill>
              <a:latin typeface="Arial" panose="020B0604020202020204" pitchFamily="34" charset="0"/>
              <a:cs typeface="Arial" panose="020B0604020202020204" pitchFamily="34" charset="0"/>
            </a:endParaRPr>
          </a:p>
        </p:txBody>
      </p:sp>
      <p:graphicFrame>
        <p:nvGraphicFramePr>
          <p:cNvPr id="11" name="Content Placeholder 3">
            <a:extLst>
              <a:ext uri="{FF2B5EF4-FFF2-40B4-BE49-F238E27FC236}">
                <a16:creationId xmlns:a16="http://schemas.microsoft.com/office/drawing/2014/main" id="{779B799C-C318-7C4F-9E44-E35B6ABC7D04}"/>
              </a:ext>
            </a:extLst>
          </p:cNvPr>
          <p:cNvGraphicFramePr>
            <a:graphicFrameLocks/>
          </p:cNvGraphicFramePr>
          <p:nvPr>
            <p:extLst>
              <p:ext uri="{D42A27DB-BD31-4B8C-83A1-F6EECF244321}">
                <p14:modId xmlns:p14="http://schemas.microsoft.com/office/powerpoint/2010/main" val="1630879496"/>
              </p:ext>
            </p:extLst>
          </p:nvPr>
        </p:nvGraphicFramePr>
        <p:xfrm>
          <a:off x="2438400" y="-289560"/>
          <a:ext cx="9753599" cy="1992324"/>
        </p:xfrm>
        <a:graphic>
          <a:graphicData uri="http://schemas.openxmlformats.org/drawingml/2006/table">
            <a:tbl>
              <a:tblPr firstRow="1" bandRow="1">
                <a:tableStyleId>{2D5ABB26-0587-4C30-8999-92F81FD0307C}</a:tableStyleId>
              </a:tblPr>
              <a:tblGrid>
                <a:gridCol w="2170414">
                  <a:extLst>
                    <a:ext uri="{9D8B030D-6E8A-4147-A177-3AD203B41FA5}">
                      <a16:colId xmlns:a16="http://schemas.microsoft.com/office/drawing/2014/main" val="701034437"/>
                    </a:ext>
                  </a:extLst>
                </a:gridCol>
                <a:gridCol w="2706387">
                  <a:extLst>
                    <a:ext uri="{9D8B030D-6E8A-4147-A177-3AD203B41FA5}">
                      <a16:colId xmlns:a16="http://schemas.microsoft.com/office/drawing/2014/main" val="1651216018"/>
                    </a:ext>
                  </a:extLst>
                </a:gridCol>
                <a:gridCol w="2438399">
                  <a:extLst>
                    <a:ext uri="{9D8B030D-6E8A-4147-A177-3AD203B41FA5}">
                      <a16:colId xmlns:a16="http://schemas.microsoft.com/office/drawing/2014/main" val="1689016884"/>
                    </a:ext>
                  </a:extLst>
                </a:gridCol>
                <a:gridCol w="2438399">
                  <a:extLst>
                    <a:ext uri="{9D8B030D-6E8A-4147-A177-3AD203B41FA5}">
                      <a16:colId xmlns:a16="http://schemas.microsoft.com/office/drawing/2014/main" val="2982056679"/>
                    </a:ext>
                  </a:extLst>
                </a:gridCol>
              </a:tblGrid>
              <a:tr h="1992324">
                <a:tc>
                  <a:txBody>
                    <a:bodyPr/>
                    <a:lstStyle/>
                    <a:p>
                      <a:pPr marL="0" marR="0" algn="ctr">
                        <a:spcBef>
                          <a:spcPts val="0"/>
                        </a:spcBef>
                        <a:spcAft>
                          <a:spcPts val="600"/>
                        </a:spcAft>
                      </a:pPr>
                      <a:r>
                        <a:rPr lang="en-US" sz="2400" b="1" dirty="0">
                          <a:solidFill>
                            <a:schemeClr val="bg1"/>
                          </a:solidFill>
                          <a:effectLst/>
                          <a:latin typeface="Arial" panose="020B0604020202020204" pitchFamily="34" charset="0"/>
                          <a:cs typeface="Arial" panose="020B0604020202020204" pitchFamily="34" charset="0"/>
                        </a:rPr>
                        <a:t>Creating</a:t>
                      </a:r>
                      <a:r>
                        <a:rPr lang="en-US" sz="2400" dirty="0">
                          <a:effectLst/>
                          <a:latin typeface="Arial" panose="020B0604020202020204" pitchFamily="34" charset="0"/>
                          <a:cs typeface="Arial" panose="020B0604020202020204" pitchFamily="34" charset="0"/>
                        </a:rPr>
                        <a:t> </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tc>
                  <a:txBody>
                    <a:bodyPr/>
                    <a:lstStyle/>
                    <a:p>
                      <a:pPr marL="0" marR="0" algn="ctr">
                        <a:spcBef>
                          <a:spcPts val="0"/>
                        </a:spcBef>
                        <a:spcAft>
                          <a:spcPts val="600"/>
                        </a:spcAft>
                      </a:pPr>
                      <a:r>
                        <a:rPr lang="en-US" sz="2400" b="1" dirty="0">
                          <a:solidFill>
                            <a:schemeClr val="bg1"/>
                          </a:solidFill>
                          <a:effectLst/>
                          <a:latin typeface="Arial" panose="020B0604020202020204" pitchFamily="34" charset="0"/>
                          <a:cs typeface="Arial" panose="020B0604020202020204" pitchFamily="34" charset="0"/>
                        </a:rPr>
                        <a:t>Performing/ Presenting/ Producing</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7D6"/>
                    </a:solidFill>
                  </a:tcPr>
                </a:tc>
                <a:tc>
                  <a:txBody>
                    <a:bodyPr/>
                    <a:lstStyle/>
                    <a:p>
                      <a:pPr marL="0" marR="0" algn="ctr">
                        <a:spcBef>
                          <a:spcPts val="0"/>
                        </a:spcBef>
                        <a:spcAft>
                          <a:spcPts val="600"/>
                        </a:spcAft>
                      </a:pPr>
                      <a:r>
                        <a:rPr lang="en-US" sz="2400" b="1" dirty="0">
                          <a:solidFill>
                            <a:schemeClr val="bg1"/>
                          </a:solidFill>
                          <a:effectLst/>
                          <a:latin typeface="Arial" panose="020B0604020202020204" pitchFamily="34" charset="0"/>
                          <a:cs typeface="Arial" panose="020B0604020202020204" pitchFamily="34" charset="0"/>
                        </a:rPr>
                        <a:t>Responding</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marL="0" marR="0" algn="ctr">
                        <a:spcBef>
                          <a:spcPts val="0"/>
                        </a:spcBef>
                        <a:spcAft>
                          <a:spcPts val="600"/>
                        </a:spcAft>
                      </a:pPr>
                      <a:r>
                        <a:rPr lang="en-US" sz="2400" b="1" dirty="0">
                          <a:solidFill>
                            <a:schemeClr val="bg1"/>
                          </a:solidFill>
                          <a:effectLst/>
                          <a:latin typeface="Arial" panose="020B0604020202020204" pitchFamily="34" charset="0"/>
                          <a:cs typeface="Arial" panose="020B0604020202020204" pitchFamily="34" charset="0"/>
                        </a:rPr>
                        <a:t>Connecting</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extLst>
                  <a:ext uri="{0D108BD9-81ED-4DB2-BD59-A6C34878D82A}">
                    <a16:rowId xmlns:a16="http://schemas.microsoft.com/office/drawing/2014/main" val="2215031626"/>
                  </a:ext>
                </a:extLst>
              </a:tr>
            </a:tbl>
          </a:graphicData>
        </a:graphic>
      </p:graphicFrame>
      <p:pic>
        <p:nvPicPr>
          <p:cNvPr id="7" name="Picture" descr="TCAP logo">
            <a:extLst>
              <a:ext uri="{FF2B5EF4-FFF2-40B4-BE49-F238E27FC236}">
                <a16:creationId xmlns:a16="http://schemas.microsoft.com/office/drawing/2014/main" id="{53BEAFA5-A40C-416B-BBFC-08935DC2AF77}"/>
              </a:ext>
            </a:extLst>
          </p:cNvPr>
          <p:cNvPicPr>
            <a:picLocks noChangeAspect="1"/>
          </p:cNvPicPr>
          <p:nvPr/>
        </p:nvPicPr>
        <p:blipFill rotWithShape="1">
          <a:blip r:embed="rId4"/>
          <a:srcRect l="3704" t="83111" r="64000" b="6584"/>
          <a:stretch/>
        </p:blipFill>
        <p:spPr>
          <a:xfrm>
            <a:off x="172406" y="6111553"/>
            <a:ext cx="2093566" cy="375756"/>
          </a:xfrm>
          <a:prstGeom prst="rect">
            <a:avLst/>
          </a:prstGeom>
        </p:spPr>
      </p:pic>
    </p:spTree>
    <p:custDataLst>
      <p:tags r:id="rId1"/>
    </p:custDataLst>
    <p:extLst>
      <p:ext uri="{BB962C8B-B14F-4D97-AF65-F5344CB8AC3E}">
        <p14:creationId xmlns:p14="http://schemas.microsoft.com/office/powerpoint/2010/main" val="3041897279"/>
      </p:ext>
    </p:extLst>
  </p:cSld>
  <p:clrMapOvr>
    <a:masterClrMapping/>
  </p:clrMapOvr>
  <mc:AlternateContent xmlns:mc="http://schemas.openxmlformats.org/markup-compatibility/2006" xmlns:p14="http://schemas.microsoft.com/office/powerpoint/2010/main">
    <mc:Choice Requires="p14">
      <p:transition spd="slow" p14:dur="2000" advTm="103149"/>
    </mc:Choice>
    <mc:Fallback xmlns="">
      <p:transition spd="slow" advTm="1031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itle">
            <a:extLst>
              <a:ext uri="{FF2B5EF4-FFF2-40B4-BE49-F238E27FC236}">
                <a16:creationId xmlns:a16="http://schemas.microsoft.com/office/drawing/2014/main" id="{D6AF1DC5-1BD4-F041-A544-06E5846104F0}"/>
              </a:ext>
            </a:extLst>
          </p:cNvPr>
          <p:cNvGraphicFramePr>
            <a:graphicFrameLocks/>
          </p:cNvGraphicFramePr>
          <p:nvPr>
            <p:extLst>
              <p:ext uri="{D42A27DB-BD31-4B8C-83A1-F6EECF244321}">
                <p14:modId xmlns:p14="http://schemas.microsoft.com/office/powerpoint/2010/main" val="1090944845"/>
              </p:ext>
            </p:extLst>
          </p:nvPr>
        </p:nvGraphicFramePr>
        <p:xfrm>
          <a:off x="-1" y="800238"/>
          <a:ext cx="12191998" cy="6057762"/>
        </p:xfrm>
        <a:graphic>
          <a:graphicData uri="http://schemas.openxmlformats.org/drawingml/2006/table">
            <a:tbl>
              <a:tblPr firstRow="1" bandRow="1">
                <a:tableStyleId>{2D5ABB26-0587-4C30-8999-92F81FD0307C}</a:tableStyleId>
              </a:tblPr>
              <a:tblGrid>
                <a:gridCol w="2713017">
                  <a:extLst>
                    <a:ext uri="{9D8B030D-6E8A-4147-A177-3AD203B41FA5}">
                      <a16:colId xmlns:a16="http://schemas.microsoft.com/office/drawing/2014/main" val="701034437"/>
                    </a:ext>
                  </a:extLst>
                </a:gridCol>
                <a:gridCol w="3411988">
                  <a:extLst>
                    <a:ext uri="{9D8B030D-6E8A-4147-A177-3AD203B41FA5}">
                      <a16:colId xmlns:a16="http://schemas.microsoft.com/office/drawing/2014/main" val="1651216018"/>
                    </a:ext>
                  </a:extLst>
                </a:gridCol>
                <a:gridCol w="3018994">
                  <a:extLst>
                    <a:ext uri="{9D8B030D-6E8A-4147-A177-3AD203B41FA5}">
                      <a16:colId xmlns:a16="http://schemas.microsoft.com/office/drawing/2014/main" val="1689016884"/>
                    </a:ext>
                  </a:extLst>
                </a:gridCol>
                <a:gridCol w="3047999">
                  <a:extLst>
                    <a:ext uri="{9D8B030D-6E8A-4147-A177-3AD203B41FA5}">
                      <a16:colId xmlns:a16="http://schemas.microsoft.com/office/drawing/2014/main" val="2982056679"/>
                    </a:ext>
                  </a:extLst>
                </a:gridCol>
              </a:tblGrid>
              <a:tr h="6057762">
                <a:tc>
                  <a:txBody>
                    <a:bodyPr/>
                    <a:lstStyle/>
                    <a:p>
                      <a:pPr marL="0" marR="0">
                        <a:spcBef>
                          <a:spcPts val="0"/>
                        </a:spcBef>
                        <a:spcAft>
                          <a:spcPts val="0"/>
                        </a:spcAft>
                      </a:pPr>
                      <a:r>
                        <a:rPr lang="en-US" sz="2400" b="1" kern="1200" dirty="0">
                          <a:solidFill>
                            <a:schemeClr val="tx1"/>
                          </a:solidFill>
                          <a:effectLst/>
                          <a:latin typeface="Arial" panose="020B0604020202020204" pitchFamily="34" charset="0"/>
                          <a:ea typeface="+mn-ea"/>
                          <a:cs typeface="Arial" panose="020B0604020202020204" pitchFamily="34" charset="0"/>
                        </a:rPr>
                        <a:t>6.TH:Cr1.1</a:t>
                      </a:r>
                      <a:r>
                        <a:rPr lang="en-US" sz="24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2400" kern="1200" dirty="0">
                          <a:solidFill>
                            <a:schemeClr val="tx1"/>
                          </a:solidFill>
                          <a:effectLst/>
                          <a:latin typeface="Arial" panose="020B0604020202020204" pitchFamily="34" charset="0"/>
                          <a:ea typeface="+mn-ea"/>
                          <a:cs typeface="Arial" panose="020B0604020202020204" pitchFamily="34" charset="0"/>
                        </a:rPr>
                        <a:t>Explore a scripted or improvised character by imagining the given circumstances in a drama/theatre work.</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1" kern="1200" dirty="0">
                          <a:solidFill>
                            <a:schemeClr val="tx1"/>
                          </a:solidFill>
                          <a:effectLst/>
                          <a:latin typeface="Arial" panose="020B0604020202020204" pitchFamily="34" charset="0"/>
                          <a:ea typeface="+mn-ea"/>
                          <a:cs typeface="Arial" panose="020B0604020202020204" pitchFamily="34" charset="0"/>
                        </a:rPr>
                        <a:t>5.DA:Pr5</a:t>
                      </a:r>
                      <a:r>
                        <a:rPr lang="en-US" sz="24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2400" kern="1200" dirty="0">
                          <a:solidFill>
                            <a:schemeClr val="tx1"/>
                          </a:solidFill>
                          <a:effectLst/>
                          <a:latin typeface="Arial" panose="020B0604020202020204" pitchFamily="34" charset="0"/>
                          <a:ea typeface="+mn-ea"/>
                          <a:cs typeface="Arial" panose="020B0604020202020204" pitchFamily="34" charset="0"/>
                        </a:rPr>
                        <a:t>a. Recall and execute a series of dance phrases using technical dance skills (e.g. alignment, coordination, balance, core support, clarity of movement).</a:t>
                      </a:r>
                    </a:p>
                    <a:p>
                      <a:pPr marL="0" marR="0">
                        <a:spcBef>
                          <a:spcPts val="0"/>
                        </a:spcBef>
                        <a:spcAft>
                          <a:spcPts val="0"/>
                        </a:spcAft>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400" b="1" kern="1200" dirty="0">
                          <a:solidFill>
                            <a:schemeClr val="tx1"/>
                          </a:solidFill>
                          <a:effectLst/>
                          <a:latin typeface="Arial" panose="020B0604020202020204" pitchFamily="34" charset="0"/>
                          <a:ea typeface="+mn-ea"/>
                          <a:cs typeface="Arial" panose="020B0604020202020204" pitchFamily="34" charset="0"/>
                        </a:rPr>
                        <a:t>Prof.VA:Pr4</a:t>
                      </a:r>
                      <a:r>
                        <a:rPr lang="en-US" sz="24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2400" kern="1200" dirty="0">
                          <a:solidFill>
                            <a:schemeClr val="tx1"/>
                          </a:solidFill>
                          <a:effectLst/>
                          <a:latin typeface="Arial" panose="020B0604020202020204" pitchFamily="34" charset="0"/>
                          <a:ea typeface="+mn-ea"/>
                          <a:cs typeface="Arial" panose="020B0604020202020204" pitchFamily="34" charset="0"/>
                        </a:rPr>
                        <a:t>Analyze, select and curate artifacts and/or artworks for presentation and preservation.</a:t>
                      </a:r>
                      <a:r>
                        <a:rPr lang="en-US" sz="2400" dirty="0">
                          <a:solidFill>
                            <a:schemeClr val="tx1"/>
                          </a:solidFill>
                          <a:effectLst/>
                          <a:latin typeface="Arial" panose="020B0604020202020204" pitchFamily="34" charset="0"/>
                          <a:cs typeface="Arial" panose="020B0604020202020204" pitchFamily="34" charset="0"/>
                        </a:rPr>
                        <a:t> </a:t>
                      </a: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1" kern="1200" dirty="0">
                          <a:solidFill>
                            <a:schemeClr val="tx1"/>
                          </a:solidFill>
                          <a:effectLst/>
                          <a:latin typeface="Arial" panose="020B0604020202020204" pitchFamily="34" charset="0"/>
                          <a:ea typeface="+mn-ea"/>
                          <a:cs typeface="Arial" panose="020B0604020202020204" pitchFamily="34" charset="0"/>
                        </a:rPr>
                        <a:t>Acc.MU:E.Re7.1</a:t>
                      </a:r>
                    </a:p>
                    <a:p>
                      <a:pPr marL="0" marR="0">
                        <a:spcBef>
                          <a:spcPts val="0"/>
                        </a:spcBef>
                        <a:spcAft>
                          <a:spcPts val="0"/>
                        </a:spcAft>
                      </a:pPr>
                      <a:r>
                        <a:rPr lang="en-US" sz="2400" b="0" kern="1200" dirty="0">
                          <a:solidFill>
                            <a:schemeClr val="tx1"/>
                          </a:solidFill>
                          <a:effectLst/>
                          <a:latin typeface="Arial" panose="020B0604020202020204" pitchFamily="34" charset="0"/>
                          <a:ea typeface="+mn-ea"/>
                          <a:cs typeface="Arial" panose="020B0604020202020204" pitchFamily="34" charset="0"/>
                        </a:rPr>
                        <a:t>Apply criteria to select music for a variety of purposes, justifying choices citing knowledge of the music and the specified purpose and context.</a:t>
                      </a:r>
                      <a:endParaRPr lang="en-US" sz="2400" b="0" dirty="0">
                        <a:solidFill>
                          <a:schemeClr val="tx1"/>
                        </a:solidFill>
                        <a:effectLst/>
                        <a:latin typeface="Arial" panose="020B060402020202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Arial" panose="020B0604020202020204" pitchFamily="34" charset="0"/>
                          <a:ea typeface="+mn-ea"/>
                          <a:cs typeface="Arial" panose="020B0604020202020204" pitchFamily="34" charset="0"/>
                        </a:rPr>
                        <a:t>8.MA:Cn11</a:t>
                      </a:r>
                      <a:r>
                        <a:rPr lang="en-US" sz="24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2400" kern="1200" dirty="0">
                          <a:solidFill>
                            <a:schemeClr val="tx1"/>
                          </a:solidFill>
                          <a:effectLst/>
                          <a:latin typeface="Arial" panose="020B0604020202020204" pitchFamily="34" charset="0"/>
                          <a:ea typeface="+mn-ea"/>
                          <a:cs typeface="Arial" panose="020B0604020202020204" pitchFamily="34" charset="0"/>
                        </a:rPr>
                        <a:t>Analyze and responsibly interact with media arts tools, environments, legal and technological contexts, considering ethics, media literacy, social media, and virtual worlds.</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928" marR="31928" marT="31928" marB="31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4611832"/>
                  </a:ext>
                </a:extLst>
              </a:tr>
            </a:tbl>
          </a:graphicData>
        </a:graphic>
      </p:graphicFrame>
      <p:sp>
        <p:nvSpPr>
          <p:cNvPr id="2" name="sub title">
            <a:extLst>
              <a:ext uri="{FF2B5EF4-FFF2-40B4-BE49-F238E27FC236}">
                <a16:creationId xmlns:a16="http://schemas.microsoft.com/office/drawing/2014/main" id="{2607D44A-72E5-41D7-8E89-489155C22B3A}"/>
              </a:ext>
            </a:extLst>
          </p:cNvPr>
          <p:cNvSpPr>
            <a:spLocks noGrp="1"/>
          </p:cNvSpPr>
          <p:nvPr>
            <p:ph type="title"/>
          </p:nvPr>
        </p:nvSpPr>
        <p:spPr>
          <a:xfrm>
            <a:off x="7689640" y="4761810"/>
            <a:ext cx="4314714" cy="1960366"/>
          </a:xfrm>
          <a:solidFill>
            <a:schemeClr val="bg1"/>
          </a:solidFill>
          <a:ln w="76200">
            <a:solidFill>
              <a:schemeClr val="tx1"/>
            </a:solidFill>
          </a:ln>
        </p:spPr>
        <p:txBody>
          <a:bodyPr/>
          <a:lstStyle/>
          <a:p>
            <a:pPr algn="ctr"/>
            <a:r>
              <a:rPr lang="en-US" sz="2400" dirty="0">
                <a:solidFill>
                  <a:schemeClr val="tx1"/>
                </a:solidFill>
                <a:latin typeface="Arial" panose="020B0604020202020204" pitchFamily="34" charset="0"/>
                <a:cs typeface="Arial" panose="020B0604020202020204" pitchFamily="34" charset="0"/>
              </a:rPr>
              <a:t>Discipline-specific</a:t>
            </a:r>
            <a:r>
              <a:rPr lang="en-US" sz="320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Performance Standards</a:t>
            </a:r>
            <a:endParaRPr lang="en-US" dirty="0"/>
          </a:p>
        </p:txBody>
      </p:sp>
      <p:graphicFrame>
        <p:nvGraphicFramePr>
          <p:cNvPr id="6" name="Table 5">
            <a:extLst>
              <a:ext uri="{FF2B5EF4-FFF2-40B4-BE49-F238E27FC236}">
                <a16:creationId xmlns:a16="http://schemas.microsoft.com/office/drawing/2014/main" id="{B84943F1-222C-9E45-A1FA-1BE2C0ACBC28}"/>
              </a:ext>
            </a:extLst>
          </p:cNvPr>
          <p:cNvGraphicFramePr>
            <a:graphicFrameLocks noGrp="1"/>
          </p:cNvGraphicFramePr>
          <p:nvPr>
            <p:extLst>
              <p:ext uri="{D42A27DB-BD31-4B8C-83A1-F6EECF244321}">
                <p14:modId xmlns:p14="http://schemas.microsoft.com/office/powerpoint/2010/main" val="1955176812"/>
              </p:ext>
            </p:extLst>
          </p:nvPr>
        </p:nvGraphicFramePr>
        <p:xfrm>
          <a:off x="0" y="-66649"/>
          <a:ext cx="12191998" cy="870883"/>
        </p:xfrm>
        <a:graphic>
          <a:graphicData uri="http://schemas.openxmlformats.org/drawingml/2006/table">
            <a:tbl>
              <a:tblPr firstRow="1" bandRow="1">
                <a:tableStyleId>{2D5ABB26-0587-4C30-8999-92F81FD0307C}</a:tableStyleId>
              </a:tblPr>
              <a:tblGrid>
                <a:gridCol w="2713017">
                  <a:extLst>
                    <a:ext uri="{9D8B030D-6E8A-4147-A177-3AD203B41FA5}">
                      <a16:colId xmlns:a16="http://schemas.microsoft.com/office/drawing/2014/main" val="958579639"/>
                    </a:ext>
                  </a:extLst>
                </a:gridCol>
                <a:gridCol w="3411989">
                  <a:extLst>
                    <a:ext uri="{9D8B030D-6E8A-4147-A177-3AD203B41FA5}">
                      <a16:colId xmlns:a16="http://schemas.microsoft.com/office/drawing/2014/main" val="2555876955"/>
                    </a:ext>
                  </a:extLst>
                </a:gridCol>
                <a:gridCol w="3018993">
                  <a:extLst>
                    <a:ext uri="{9D8B030D-6E8A-4147-A177-3AD203B41FA5}">
                      <a16:colId xmlns:a16="http://schemas.microsoft.com/office/drawing/2014/main" val="3918998998"/>
                    </a:ext>
                  </a:extLst>
                </a:gridCol>
                <a:gridCol w="3047999">
                  <a:extLst>
                    <a:ext uri="{9D8B030D-6E8A-4147-A177-3AD203B41FA5}">
                      <a16:colId xmlns:a16="http://schemas.microsoft.com/office/drawing/2014/main" val="1166863473"/>
                    </a:ext>
                  </a:extLst>
                </a:gridCol>
              </a:tblGrid>
              <a:tr h="870883">
                <a:tc>
                  <a:txBody>
                    <a:bodyPr/>
                    <a:lstStyle/>
                    <a:p>
                      <a:pPr marL="0" marR="0" algn="ctr">
                        <a:spcBef>
                          <a:spcPts val="0"/>
                        </a:spcBef>
                        <a:spcAft>
                          <a:spcPts val="600"/>
                        </a:spcAft>
                      </a:pPr>
                      <a:r>
                        <a:rPr lang="en-US" sz="2400" b="1" dirty="0">
                          <a:solidFill>
                            <a:schemeClr val="bg1"/>
                          </a:solidFill>
                          <a:effectLst/>
                          <a:latin typeface="Arial" panose="020B0604020202020204" pitchFamily="34" charset="0"/>
                          <a:cs typeface="Arial" panose="020B0604020202020204" pitchFamily="34" charset="0"/>
                        </a:rPr>
                        <a:t>Creating</a:t>
                      </a:r>
                      <a:r>
                        <a:rPr lang="en-US" sz="2400" dirty="0">
                          <a:effectLst/>
                          <a:latin typeface="Arial" panose="020B0604020202020204" pitchFamily="34" charset="0"/>
                          <a:cs typeface="Arial" panose="020B0604020202020204" pitchFamily="34" charset="0"/>
                        </a:rPr>
                        <a:t> </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tc>
                  <a:txBody>
                    <a:bodyPr/>
                    <a:lstStyle/>
                    <a:p>
                      <a:pPr marL="0" marR="0" algn="ctr">
                        <a:spcBef>
                          <a:spcPts val="0"/>
                        </a:spcBef>
                        <a:spcAft>
                          <a:spcPts val="600"/>
                        </a:spcAft>
                      </a:pPr>
                      <a:r>
                        <a:rPr lang="en-US" sz="2400" b="1" dirty="0">
                          <a:solidFill>
                            <a:schemeClr val="bg1"/>
                          </a:solidFill>
                          <a:effectLst/>
                          <a:latin typeface="Arial" panose="020B0604020202020204" pitchFamily="34" charset="0"/>
                          <a:cs typeface="Arial" panose="020B0604020202020204" pitchFamily="34" charset="0"/>
                        </a:rPr>
                        <a:t>Performing/ Presenting/ Producing</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7D6"/>
                    </a:solidFill>
                  </a:tcPr>
                </a:tc>
                <a:tc>
                  <a:txBody>
                    <a:bodyPr/>
                    <a:lstStyle/>
                    <a:p>
                      <a:pPr marL="0" marR="0" algn="ctr">
                        <a:spcBef>
                          <a:spcPts val="0"/>
                        </a:spcBef>
                        <a:spcAft>
                          <a:spcPts val="600"/>
                        </a:spcAft>
                      </a:pPr>
                      <a:r>
                        <a:rPr lang="en-US" sz="2400" b="1" dirty="0">
                          <a:solidFill>
                            <a:schemeClr val="bg1"/>
                          </a:solidFill>
                          <a:effectLst/>
                          <a:latin typeface="Arial" panose="020B0604020202020204" pitchFamily="34" charset="0"/>
                          <a:cs typeface="Arial" panose="020B0604020202020204" pitchFamily="34" charset="0"/>
                        </a:rPr>
                        <a:t>Responding</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marL="0" marR="0" algn="ctr">
                        <a:spcBef>
                          <a:spcPts val="0"/>
                        </a:spcBef>
                        <a:spcAft>
                          <a:spcPts val="600"/>
                        </a:spcAft>
                      </a:pPr>
                      <a:r>
                        <a:rPr lang="en-US" sz="2400" b="1" dirty="0">
                          <a:solidFill>
                            <a:schemeClr val="bg1"/>
                          </a:solidFill>
                          <a:effectLst/>
                          <a:latin typeface="Arial" panose="020B0604020202020204" pitchFamily="34" charset="0"/>
                          <a:cs typeface="Arial" panose="020B0604020202020204" pitchFamily="34" charset="0"/>
                        </a:rPr>
                        <a:t>Connecting</a:t>
                      </a:r>
                    </a:p>
                  </a:txBody>
                  <a:tcPr marL="31928" marR="31928" marT="31928" marB="31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extLst>
                  <a:ext uri="{0D108BD9-81ED-4DB2-BD59-A6C34878D82A}">
                    <a16:rowId xmlns:a16="http://schemas.microsoft.com/office/drawing/2014/main" val="158124185"/>
                  </a:ext>
                </a:extLst>
              </a:tr>
            </a:tbl>
          </a:graphicData>
        </a:graphic>
      </p:graphicFrame>
      <p:pic>
        <p:nvPicPr>
          <p:cNvPr id="7" name="Picture 6" descr="TCAP logo">
            <a:extLst>
              <a:ext uri="{FF2B5EF4-FFF2-40B4-BE49-F238E27FC236}">
                <a16:creationId xmlns:a16="http://schemas.microsoft.com/office/drawing/2014/main" id="{58BE1719-23AA-454A-A5AE-0D39D158B0E1}"/>
              </a:ext>
            </a:extLst>
          </p:cNvPr>
          <p:cNvPicPr>
            <a:picLocks noChangeAspect="1"/>
          </p:cNvPicPr>
          <p:nvPr/>
        </p:nvPicPr>
        <p:blipFill rotWithShape="1">
          <a:blip r:embed="rId4"/>
          <a:srcRect l="3704" t="83111" r="64000" b="6584"/>
          <a:stretch/>
        </p:blipFill>
        <p:spPr>
          <a:xfrm>
            <a:off x="187646" y="6355393"/>
            <a:ext cx="2093566" cy="375756"/>
          </a:xfrm>
          <a:prstGeom prst="rect">
            <a:avLst/>
          </a:prstGeom>
        </p:spPr>
      </p:pic>
    </p:spTree>
    <p:custDataLst>
      <p:tags r:id="rId1"/>
    </p:custDataLst>
    <p:extLst>
      <p:ext uri="{BB962C8B-B14F-4D97-AF65-F5344CB8AC3E}">
        <p14:creationId xmlns:p14="http://schemas.microsoft.com/office/powerpoint/2010/main" val="3869872717"/>
      </p:ext>
    </p:extLst>
  </p:cSld>
  <p:clrMapOvr>
    <a:masterClrMapping/>
  </p:clrMapOvr>
  <mc:AlternateContent xmlns:mc="http://schemas.openxmlformats.org/markup-compatibility/2006" xmlns:p14="http://schemas.microsoft.com/office/powerpoint/2010/main">
    <mc:Choice Requires="p14">
      <p:transition spd="slow" p14:dur="2000" advTm="103149"/>
    </mc:Choice>
    <mc:Fallback xmlns="">
      <p:transition spd="slow" advTm="103149"/>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9C30-2CB4-439A-99C7-AE4C01BEBEB4}"/>
              </a:ext>
            </a:extLst>
          </p:cNvPr>
          <p:cNvSpPr>
            <a:spLocks noGrp="1"/>
          </p:cNvSpPr>
          <p:nvPr>
            <p:ph type="title"/>
          </p:nvPr>
        </p:nvSpPr>
        <p:spPr>
          <a:xfrm>
            <a:off x="810001" y="5299929"/>
            <a:ext cx="10571998" cy="970450"/>
          </a:xfrm>
        </p:spPr>
        <p:txBody>
          <a:bodyPr/>
          <a:lstStyle/>
          <a:p>
            <a:r>
              <a:rPr lang="en-US" dirty="0">
                <a:latin typeface="Arial" panose="020B0604020202020204" pitchFamily="34" charset="0"/>
                <a:cs typeface="Arial" panose="020B0604020202020204" pitchFamily="34" charset="0"/>
              </a:rPr>
              <a:t>What’s New: Inquiry Supports</a:t>
            </a:r>
            <a:endParaRPr lang="en-US" dirty="0"/>
          </a:p>
        </p:txBody>
      </p:sp>
      <p:sp>
        <p:nvSpPr>
          <p:cNvPr id="11" name="Textbox 1">
            <a:extLst>
              <a:ext uri="{FF2B5EF4-FFF2-40B4-BE49-F238E27FC236}">
                <a16:creationId xmlns:a16="http://schemas.microsoft.com/office/drawing/2014/main" id="{9B178CBF-8594-4410-87B9-865D67A01446}"/>
              </a:ext>
            </a:extLst>
          </p:cNvPr>
          <p:cNvSpPr txBox="1">
            <a:spLocks/>
          </p:cNvSpPr>
          <p:nvPr/>
        </p:nvSpPr>
        <p:spPr>
          <a:xfrm>
            <a:off x="4358640" y="762469"/>
            <a:ext cx="8031480" cy="3580281"/>
          </a:xfrm>
          <a:prstGeom prst="rect">
            <a:avLst/>
          </a:prstGeom>
          <a:effectLst/>
        </p:spPr>
        <p:txBody>
          <a:bodyPr spcFirstLastPara="1"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457200">
              <a:spcBef>
                <a:spcPct val="20000"/>
              </a:spcBef>
              <a:spcAft>
                <a:spcPts val="600"/>
              </a:spcAft>
              <a:buClr>
                <a:srgbClr val="00C6BB"/>
              </a:buClr>
              <a:buSzPts val="3630"/>
            </a:pPr>
            <a:r>
              <a:rPr lang="en-US" sz="3400" b="1" spc="100" dirty="0">
                <a:solidFill>
                  <a:prstClr val="black"/>
                </a:solidFill>
                <a:latin typeface="Arial" panose="020B0604020202020204" pitchFamily="34" charset="0"/>
                <a:cs typeface="Arial" panose="020B0604020202020204" pitchFamily="34" charset="0"/>
                <a:sym typeface="Arial"/>
              </a:rPr>
              <a:t>Enduring Understandings (EUs) </a:t>
            </a:r>
          </a:p>
          <a:p>
            <a:pPr algn="ctr" defTabSz="457200">
              <a:spcBef>
                <a:spcPct val="20000"/>
              </a:spcBef>
              <a:spcAft>
                <a:spcPts val="600"/>
              </a:spcAft>
              <a:buClr>
                <a:srgbClr val="00C6BB"/>
              </a:buClr>
              <a:buSzPts val="3630"/>
            </a:pPr>
            <a:r>
              <a:rPr lang="en-US" sz="3400" b="1" spc="100" dirty="0">
                <a:solidFill>
                  <a:prstClr val="black"/>
                </a:solidFill>
                <a:latin typeface="Arial" panose="020B0604020202020204" pitchFamily="34" charset="0"/>
                <a:cs typeface="Arial" panose="020B0604020202020204" pitchFamily="34" charset="0"/>
                <a:sym typeface="Arial"/>
              </a:rPr>
              <a:t>and </a:t>
            </a:r>
          </a:p>
          <a:p>
            <a:pPr algn="ctr" defTabSz="457200">
              <a:spcBef>
                <a:spcPct val="20000"/>
              </a:spcBef>
              <a:spcAft>
                <a:spcPts val="600"/>
              </a:spcAft>
              <a:buClr>
                <a:srgbClr val="00C6BB"/>
              </a:buClr>
              <a:buSzPts val="3630"/>
            </a:pPr>
            <a:r>
              <a:rPr lang="en-US" sz="3400" b="1" spc="100" dirty="0">
                <a:solidFill>
                  <a:prstClr val="black"/>
                </a:solidFill>
                <a:latin typeface="Arial" panose="020B0604020202020204" pitchFamily="34" charset="0"/>
                <a:cs typeface="Arial" panose="020B0604020202020204" pitchFamily="34" charset="0"/>
                <a:sym typeface="Arial"/>
              </a:rPr>
              <a:t>Essential Questions (EQs</a:t>
            </a:r>
            <a:r>
              <a:rPr lang="en-US" sz="3800" b="1" spc="100" dirty="0">
                <a:solidFill>
                  <a:prstClr val="black"/>
                </a:solidFill>
                <a:latin typeface="Arial" panose="020B0604020202020204" pitchFamily="34" charset="0"/>
                <a:cs typeface="Arial" panose="020B0604020202020204" pitchFamily="34" charset="0"/>
                <a:sym typeface="Arial"/>
              </a:rPr>
              <a:t>)</a:t>
            </a:r>
          </a:p>
        </p:txBody>
      </p:sp>
      <p:sp>
        <p:nvSpPr>
          <p:cNvPr id="14" name="TextBox 2">
            <a:extLst>
              <a:ext uri="{FF2B5EF4-FFF2-40B4-BE49-F238E27FC236}">
                <a16:creationId xmlns:a16="http://schemas.microsoft.com/office/drawing/2014/main" id="{357720FB-6750-49E9-A421-C7C8DA8A51AE}"/>
              </a:ext>
            </a:extLst>
          </p:cNvPr>
          <p:cNvSpPr txBox="1"/>
          <p:nvPr/>
        </p:nvSpPr>
        <p:spPr>
          <a:xfrm>
            <a:off x="213888" y="2146104"/>
            <a:ext cx="4800600" cy="830997"/>
          </a:xfrm>
          <a:prstGeom prst="rect">
            <a:avLst/>
          </a:prstGeom>
          <a:noFill/>
        </p:spPr>
        <p:txBody>
          <a:bodyPr wrap="square" rtlCol="0">
            <a:spAutoFit/>
          </a:bodyPr>
          <a:lstStyle/>
          <a:p>
            <a:pPr algn="ctr"/>
            <a:r>
              <a:rPr lang="en-US" sz="2400" dirty="0">
                <a:solidFill>
                  <a:prstClr val="black"/>
                </a:solidFill>
                <a:latin typeface="Arial"/>
                <a:ea typeface="Arial"/>
                <a:cs typeface="Arial"/>
                <a:sym typeface="Arial"/>
              </a:rPr>
              <a:t>support inquiry within </a:t>
            </a:r>
          </a:p>
          <a:p>
            <a:pPr algn="ctr"/>
            <a:r>
              <a:rPr lang="en-US" sz="2400" dirty="0">
                <a:solidFill>
                  <a:prstClr val="black"/>
                </a:solidFill>
                <a:latin typeface="Arial"/>
                <a:ea typeface="Arial"/>
                <a:cs typeface="Arial"/>
                <a:sym typeface="Arial"/>
              </a:rPr>
              <a:t>and across disciplines</a:t>
            </a:r>
          </a:p>
        </p:txBody>
      </p:sp>
      <p:sp>
        <p:nvSpPr>
          <p:cNvPr id="12" name="Arrow: Curved Right 11" descr="&quot; &quot;">
            <a:extLst>
              <a:ext uri="{FF2B5EF4-FFF2-40B4-BE49-F238E27FC236}">
                <a16:creationId xmlns:a16="http://schemas.microsoft.com/office/drawing/2014/main" id="{C00CFB57-CDCF-40DD-A402-C1443EDEEACB}"/>
              </a:ext>
            </a:extLst>
          </p:cNvPr>
          <p:cNvSpPr/>
          <p:nvPr/>
        </p:nvSpPr>
        <p:spPr>
          <a:xfrm flipH="1">
            <a:off x="2776427" y="1062514"/>
            <a:ext cx="1981728" cy="3339005"/>
          </a:xfrm>
          <a:prstGeom prst="curvedRightArrow">
            <a:avLst/>
          </a:prstGeom>
          <a:solidFill>
            <a:srgbClr val="3AFFFF"/>
          </a:solidFill>
          <a:ln w="15875" cap="rnd" cmpd="sng" algn="ctr">
            <a:solidFill>
              <a:srgbClr val="00C6B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
        <p:nvSpPr>
          <p:cNvPr id="13" name="Arrow: Curved Right 12" descr="&quot; &quot;">
            <a:extLst>
              <a:ext uri="{FF2B5EF4-FFF2-40B4-BE49-F238E27FC236}">
                <a16:creationId xmlns:a16="http://schemas.microsoft.com/office/drawing/2014/main" id="{82F3C29B-3BE1-495B-852E-A0FDD41B8323}"/>
              </a:ext>
            </a:extLst>
          </p:cNvPr>
          <p:cNvSpPr/>
          <p:nvPr/>
        </p:nvSpPr>
        <p:spPr>
          <a:xfrm rot="10800000" flipH="1">
            <a:off x="411480" y="845747"/>
            <a:ext cx="1981728" cy="3339005"/>
          </a:xfrm>
          <a:prstGeom prst="curvedRightArrow">
            <a:avLst/>
          </a:prstGeom>
          <a:solidFill>
            <a:srgbClr val="3AFFFF"/>
          </a:solidFill>
          <a:ln w="15875" cap="rnd" cmpd="sng" algn="ctr">
            <a:solidFill>
              <a:srgbClr val="00C6B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4540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043478F6-209C-0C4A-9E1D-55147607857E}"/>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What’s new?</a:t>
            </a:r>
          </a:p>
        </p:txBody>
      </p:sp>
      <p:sp>
        <p:nvSpPr>
          <p:cNvPr id="14" name="Text Placeholder 2">
            <a:extLst>
              <a:ext uri="{FF2B5EF4-FFF2-40B4-BE49-F238E27FC236}">
                <a16:creationId xmlns:a16="http://schemas.microsoft.com/office/drawing/2014/main" id="{33B77259-4A83-7547-A5A0-8CFE38084359}"/>
              </a:ext>
            </a:extLst>
          </p:cNvPr>
          <p:cNvSpPr txBox="1">
            <a:spLocks/>
          </p:cNvSpPr>
          <p:nvPr/>
        </p:nvSpPr>
        <p:spPr>
          <a:xfrm>
            <a:off x="826536" y="2499068"/>
            <a:ext cx="5157787" cy="814387"/>
          </a:xfrm>
          <a:prstGeom prst="rect">
            <a:avLst/>
          </a:prstGeom>
          <a:solidFill>
            <a:schemeClr val="tx1">
              <a:lumMod val="50000"/>
              <a:lumOff val="50000"/>
            </a:schemeClr>
          </a:solidFill>
          <a:ln>
            <a:solidFill>
              <a:schemeClr val="tx1"/>
            </a:solidFill>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800" b="1" dirty="0">
                <a:solidFill>
                  <a:srgbClr val="00746E"/>
                </a:solidFill>
                <a:latin typeface="Arial" panose="020B0604020202020204" pitchFamily="34" charset="0"/>
                <a:cs typeface="Arial" panose="020B0604020202020204" pitchFamily="34" charset="0"/>
              </a:rPr>
              <a:t>2001</a:t>
            </a:r>
            <a:r>
              <a:rPr lang="en-US" sz="2800" b="1" dirty="0">
                <a:solidFill>
                  <a:schemeClr val="bg1"/>
                </a:solidFill>
                <a:latin typeface="Arial" panose="020B0604020202020204" pitchFamily="34" charset="0"/>
                <a:cs typeface="Arial" panose="020B0604020202020204" pitchFamily="34" charset="0"/>
              </a:rPr>
              <a:t> Content Standards</a:t>
            </a:r>
          </a:p>
        </p:txBody>
      </p:sp>
      <p:sp>
        <p:nvSpPr>
          <p:cNvPr id="15" name="Content Placeholder 3">
            <a:extLst>
              <a:ext uri="{FF2B5EF4-FFF2-40B4-BE49-F238E27FC236}">
                <a16:creationId xmlns:a16="http://schemas.microsoft.com/office/drawing/2014/main" id="{C2D83940-B704-AF48-900B-605587657D92}"/>
              </a:ext>
            </a:extLst>
          </p:cNvPr>
          <p:cNvSpPr txBox="1">
            <a:spLocks/>
          </p:cNvSpPr>
          <p:nvPr/>
        </p:nvSpPr>
        <p:spPr>
          <a:xfrm>
            <a:off x="826536" y="3313456"/>
            <a:ext cx="5157787" cy="1446112"/>
          </a:xfrm>
          <a:prstGeom prst="rect">
            <a:avLst/>
          </a:prstGeom>
          <a:ln>
            <a:solidFill>
              <a:schemeClr val="tx1"/>
            </a:solidFill>
          </a:ln>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a:latin typeface="Arial" panose="020B0604020202020204" pitchFamily="34" charset="0"/>
                <a:cs typeface="Arial" panose="020B0604020202020204" pitchFamily="34" charset="0"/>
              </a:rPr>
              <a:t>Identify the specific content to teach at each grade level.</a:t>
            </a:r>
          </a:p>
        </p:txBody>
      </p:sp>
      <p:sp>
        <p:nvSpPr>
          <p:cNvPr id="16" name="Text Placeholder 4">
            <a:extLst>
              <a:ext uri="{FF2B5EF4-FFF2-40B4-BE49-F238E27FC236}">
                <a16:creationId xmlns:a16="http://schemas.microsoft.com/office/drawing/2014/main" id="{EEC68E10-40C0-D54C-B6DA-083A7FF11BFC}"/>
              </a:ext>
            </a:extLst>
          </p:cNvPr>
          <p:cNvSpPr txBox="1">
            <a:spLocks/>
          </p:cNvSpPr>
          <p:nvPr/>
        </p:nvSpPr>
        <p:spPr>
          <a:xfrm>
            <a:off x="6158948" y="2499068"/>
            <a:ext cx="5183188" cy="814387"/>
          </a:xfrm>
          <a:prstGeom prst="rect">
            <a:avLst/>
          </a:prstGeom>
          <a:solidFill>
            <a:schemeClr val="tx1">
              <a:lumMod val="50000"/>
              <a:lumOff val="50000"/>
            </a:schemeClr>
          </a:solidFill>
        </p:spPr>
        <p:txBody>
          <a:bodyPr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800" b="1" dirty="0">
                <a:solidFill>
                  <a:srgbClr val="00746E"/>
                </a:solidFill>
                <a:latin typeface="Arial" panose="020B0604020202020204" pitchFamily="34" charset="0"/>
                <a:cs typeface="Arial" panose="020B0604020202020204" pitchFamily="34" charset="0"/>
              </a:rPr>
              <a:t>2019</a:t>
            </a:r>
            <a:r>
              <a:rPr lang="en-US" sz="2800" b="1" dirty="0">
                <a:solidFill>
                  <a:schemeClr val="bg1"/>
                </a:solidFill>
                <a:latin typeface="Arial" panose="020B0604020202020204" pitchFamily="34" charset="0"/>
                <a:cs typeface="Arial" panose="020B0604020202020204" pitchFamily="34" charset="0"/>
              </a:rPr>
              <a:t> Performance Standards</a:t>
            </a:r>
          </a:p>
        </p:txBody>
      </p:sp>
      <p:sp>
        <p:nvSpPr>
          <p:cNvPr id="17" name="Content Placeholder 5">
            <a:extLst>
              <a:ext uri="{FF2B5EF4-FFF2-40B4-BE49-F238E27FC236}">
                <a16:creationId xmlns:a16="http://schemas.microsoft.com/office/drawing/2014/main" id="{41B39823-E8C9-2E4F-9FE0-4EE540EBA8F8}"/>
              </a:ext>
            </a:extLst>
          </p:cNvPr>
          <p:cNvSpPr txBox="1">
            <a:spLocks/>
          </p:cNvSpPr>
          <p:nvPr/>
        </p:nvSpPr>
        <p:spPr>
          <a:xfrm>
            <a:off x="6158948" y="3313456"/>
            <a:ext cx="5183188" cy="1446113"/>
          </a:xfrm>
          <a:prstGeom prst="rect">
            <a:avLst/>
          </a:prstGeom>
          <a:ln>
            <a:solidFill>
              <a:schemeClr val="tx1"/>
            </a:solidFill>
          </a:ln>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a:latin typeface="Arial" panose="020B0604020202020204" pitchFamily="34" charset="0"/>
                <a:cs typeface="Arial" panose="020B0604020202020204" pitchFamily="34" charset="0"/>
              </a:rPr>
              <a:t>Identify what students should be able to </a:t>
            </a:r>
            <a:r>
              <a:rPr lang="en-US" sz="2400" b="1" i="1" dirty="0">
                <a:latin typeface="Arial" panose="020B0604020202020204" pitchFamily="34" charset="0"/>
                <a:cs typeface="Arial" panose="020B0604020202020204" pitchFamily="34" charset="0"/>
              </a:rPr>
              <a:t>do</a:t>
            </a:r>
            <a:r>
              <a:rPr lang="en-US" sz="2400" dirty="0">
                <a:latin typeface="Arial" panose="020B0604020202020204" pitchFamily="34" charset="0"/>
                <a:cs typeface="Arial" panose="020B0604020202020204" pitchFamily="34" charset="0"/>
              </a:rPr>
              <a:t> or </a:t>
            </a:r>
            <a:r>
              <a:rPr lang="en-US" sz="2400" b="1" i="1" dirty="0">
                <a:latin typeface="Arial" panose="020B0604020202020204" pitchFamily="34" charset="0"/>
                <a:cs typeface="Arial" panose="020B0604020202020204" pitchFamily="34" charset="0"/>
              </a:rPr>
              <a:t>demonstrate</a:t>
            </a:r>
            <a:r>
              <a:rPr lang="en-US" sz="2400" dirty="0">
                <a:latin typeface="Arial" panose="020B0604020202020204" pitchFamily="34" charset="0"/>
                <a:cs typeface="Arial" panose="020B0604020202020204" pitchFamily="34" charset="0"/>
              </a:rPr>
              <a:t> at each grade level.</a:t>
            </a:r>
          </a:p>
        </p:txBody>
      </p:sp>
      <p:sp>
        <p:nvSpPr>
          <p:cNvPr id="18" name="Text Placeholder 7">
            <a:extLst>
              <a:ext uri="{FF2B5EF4-FFF2-40B4-BE49-F238E27FC236}">
                <a16:creationId xmlns:a16="http://schemas.microsoft.com/office/drawing/2014/main" id="{B145061D-C99B-A044-A52C-751443A598FE}"/>
              </a:ext>
            </a:extLst>
          </p:cNvPr>
          <p:cNvSpPr txBox="1">
            <a:spLocks/>
          </p:cNvSpPr>
          <p:nvPr/>
        </p:nvSpPr>
        <p:spPr>
          <a:xfrm>
            <a:off x="451514" y="4905341"/>
            <a:ext cx="11303164" cy="1446112"/>
          </a:xfrm>
          <a:prstGeom prst="rect">
            <a:avLst/>
          </a:prstGeom>
          <a:noFill/>
        </p:spPr>
        <p:txBody>
          <a:bodyPr anchor="ctr" anchorCtr="0">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lnSpc>
                <a:spcPct val="150000"/>
              </a:lnSpc>
              <a:buFont typeface="Wingdings 2" charset="2"/>
              <a:buNone/>
            </a:pPr>
            <a:r>
              <a:rPr lang="en-US" sz="2400" dirty="0">
                <a:latin typeface="Arial" panose="020B0604020202020204" pitchFamily="34" charset="0"/>
                <a:cs typeface="Arial" panose="020B0604020202020204" pitchFamily="34" charset="0"/>
              </a:rPr>
              <a:t>It is the teacher’s </a:t>
            </a:r>
            <a:r>
              <a:rPr lang="en-US" sz="2400" b="1" i="1" dirty="0">
                <a:latin typeface="Arial" panose="020B0604020202020204" pitchFamily="34" charset="0"/>
                <a:cs typeface="Arial" panose="020B0604020202020204" pitchFamily="34" charset="0"/>
              </a:rPr>
              <a:t>discipline expertise </a:t>
            </a:r>
            <a:r>
              <a:rPr lang="en-US" sz="2400" dirty="0">
                <a:latin typeface="Arial" panose="020B0604020202020204" pitchFamily="34" charset="0"/>
                <a:cs typeface="Arial" panose="020B0604020202020204" pitchFamily="34" charset="0"/>
              </a:rPr>
              <a:t>that determines the most appropriate content to teach in order for students to achieve the standard</a:t>
            </a:r>
            <a:endParaRPr lang="en-US" dirty="0">
              <a:latin typeface="Arial" panose="020B0604020202020204" pitchFamily="34" charset="0"/>
              <a:cs typeface="Arial" panose="020B0604020202020204" pitchFamily="34" charset="0"/>
            </a:endParaRPr>
          </a:p>
        </p:txBody>
      </p:sp>
      <p:pic>
        <p:nvPicPr>
          <p:cNvPr id="9" name="Picture 8" descr="TCAP logo">
            <a:extLst>
              <a:ext uri="{FF2B5EF4-FFF2-40B4-BE49-F238E27FC236}">
                <a16:creationId xmlns:a16="http://schemas.microsoft.com/office/drawing/2014/main" id="{9C932CC9-67DF-4BD8-A78C-5CB8AE61CD36}"/>
              </a:ext>
            </a:extLst>
          </p:cNvPr>
          <p:cNvPicPr>
            <a:picLocks noChangeAspect="1"/>
          </p:cNvPicPr>
          <p:nvPr/>
        </p:nvPicPr>
        <p:blipFill rotWithShape="1">
          <a:blip r:embed="rId3"/>
          <a:srcRect l="3704" t="83111" r="64000" b="6584"/>
          <a:stretch/>
        </p:blipFill>
        <p:spPr>
          <a:xfrm>
            <a:off x="5056313" y="6351453"/>
            <a:ext cx="2093566" cy="375756"/>
          </a:xfrm>
          <a:prstGeom prst="rect">
            <a:avLst/>
          </a:prstGeom>
        </p:spPr>
      </p:pic>
    </p:spTree>
    <p:extLst>
      <p:ext uri="{BB962C8B-B14F-4D97-AF65-F5344CB8AC3E}">
        <p14:creationId xmlns:p14="http://schemas.microsoft.com/office/powerpoint/2010/main" val="170695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31"/>
        <p:cNvGrpSpPr/>
        <p:nvPr/>
      </p:nvGrpSpPr>
      <p:grpSpPr>
        <a:xfrm>
          <a:off x="0" y="0"/>
          <a:ext cx="0" cy="0"/>
          <a:chOff x="0" y="0"/>
          <a:chExt cx="0" cy="0"/>
        </a:xfrm>
      </p:grpSpPr>
      <p:sp>
        <p:nvSpPr>
          <p:cNvPr id="732" name="Title"/>
          <p:cNvSpPr txBox="1">
            <a:spLocks noGrp="1"/>
          </p:cNvSpPr>
          <p:nvPr>
            <p:ph type="title"/>
          </p:nvPr>
        </p:nvSpPr>
        <p:spPr>
          <a:xfrm>
            <a:off x="3585028" y="574522"/>
            <a:ext cx="8280117"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dirty="0">
                <a:solidFill>
                  <a:schemeClr val="bg1"/>
                </a:solidFill>
                <a:latin typeface="Arial"/>
                <a:ea typeface="Arial"/>
                <a:cs typeface="Arial"/>
                <a:sym typeface="Arial"/>
              </a:rPr>
              <a:t>VAPA Revision Project Milestones</a:t>
            </a:r>
            <a:endParaRPr dirty="0">
              <a:solidFill>
                <a:schemeClr val="bg1"/>
              </a:solidFill>
            </a:endParaRPr>
          </a:p>
        </p:txBody>
      </p:sp>
      <p:pic>
        <p:nvPicPr>
          <p:cNvPr id="6" name="Picture 5" descr="The standards were adopted in January 2019. The revised framework will be adopted in July 2020. Instructional materials will be adopted in November 2021. ">
            <a:extLst>
              <a:ext uri="{FF2B5EF4-FFF2-40B4-BE49-F238E27FC236}">
                <a16:creationId xmlns:a16="http://schemas.microsoft.com/office/drawing/2014/main" id="{C7B47290-4E7D-4081-A3B2-E4E4FC7740DD}"/>
              </a:ext>
            </a:extLst>
          </p:cNvPr>
          <p:cNvPicPr>
            <a:picLocks noChangeAspect="1"/>
          </p:cNvPicPr>
          <p:nvPr/>
        </p:nvPicPr>
        <p:blipFill rotWithShape="1">
          <a:blip r:embed="rId3"/>
          <a:srcRect t="27706"/>
          <a:stretch/>
        </p:blipFill>
        <p:spPr>
          <a:xfrm>
            <a:off x="0" y="1900084"/>
            <a:ext cx="12192000" cy="4957915"/>
          </a:xfrm>
          <a:prstGeom prst="rect">
            <a:avLst/>
          </a:prstGeom>
        </p:spPr>
      </p:pic>
    </p:spTree>
    <p:extLst>
      <p:ext uri="{BB962C8B-B14F-4D97-AF65-F5344CB8AC3E}">
        <p14:creationId xmlns:p14="http://schemas.microsoft.com/office/powerpoint/2010/main" val="197017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99F9-DC20-4C6E-8AE8-434ECBA1BF32}"/>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Performance Standards</a:t>
            </a:r>
            <a:endParaRPr lang="en-US" dirty="0"/>
          </a:p>
        </p:txBody>
      </p:sp>
      <p:pic>
        <p:nvPicPr>
          <p:cNvPr id="20" name="Picture 2" descr="TCAP logo">
            <a:extLst>
              <a:ext uri="{FF2B5EF4-FFF2-40B4-BE49-F238E27FC236}">
                <a16:creationId xmlns:a16="http://schemas.microsoft.com/office/drawing/2014/main" id="{EAAA997B-24C2-422F-921F-92ACAFD2EBC7}"/>
              </a:ext>
            </a:extLst>
          </p:cNvPr>
          <p:cNvPicPr>
            <a:picLocks noChangeAspect="1"/>
          </p:cNvPicPr>
          <p:nvPr/>
        </p:nvPicPr>
        <p:blipFill rotWithShape="1">
          <a:blip r:embed="rId3"/>
          <a:srcRect l="3704" t="83111" r="64000" b="6584"/>
          <a:stretch/>
        </p:blipFill>
        <p:spPr>
          <a:xfrm>
            <a:off x="5056313" y="6351453"/>
            <a:ext cx="2093566" cy="375756"/>
          </a:xfrm>
          <a:prstGeom prst="rect">
            <a:avLst/>
          </a:prstGeom>
        </p:spPr>
      </p:pic>
      <p:pic>
        <p:nvPicPr>
          <p:cNvPr id="26" name="Picture 25" descr="Student centered performance standards describe end-of-the-year expectations for learning and outcomes of learning for discipline specific content and skills. Substantial practice is needed throughout the year to move towards mastery.">
            <a:extLst>
              <a:ext uri="{FF2B5EF4-FFF2-40B4-BE49-F238E27FC236}">
                <a16:creationId xmlns:a16="http://schemas.microsoft.com/office/drawing/2014/main" id="{6E2CA571-101E-42F5-97F2-8F35E8138889}"/>
              </a:ext>
            </a:extLst>
          </p:cNvPr>
          <p:cNvPicPr>
            <a:picLocks noChangeAspect="1"/>
          </p:cNvPicPr>
          <p:nvPr/>
        </p:nvPicPr>
        <p:blipFill rotWithShape="1">
          <a:blip r:embed="rId4"/>
          <a:srcRect t="32456" b="9649"/>
          <a:stretch/>
        </p:blipFill>
        <p:spPr>
          <a:xfrm>
            <a:off x="0" y="2225842"/>
            <a:ext cx="12192000" cy="3970421"/>
          </a:xfrm>
          <a:prstGeom prst="rect">
            <a:avLst/>
          </a:prstGeom>
        </p:spPr>
      </p:pic>
    </p:spTree>
    <p:extLst>
      <p:ext uri="{BB962C8B-B14F-4D97-AF65-F5344CB8AC3E}">
        <p14:creationId xmlns:p14="http://schemas.microsoft.com/office/powerpoint/2010/main" val="3637835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35DC-70F9-CD45-B70A-21815E3991AB}"/>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n-US" sz="6600" dirty="0">
                <a:solidFill>
                  <a:schemeClr val="bg1"/>
                </a:solidFill>
                <a:latin typeface="Arial" panose="020B0604020202020204" pitchFamily="34" charset="0"/>
                <a:cs typeface="Arial" panose="020B0604020202020204" pitchFamily="34" charset="0"/>
              </a:rPr>
              <a:t>Distance Learning for Arts Education</a:t>
            </a:r>
          </a:p>
        </p:txBody>
      </p:sp>
      <p:sp>
        <p:nvSpPr>
          <p:cNvPr id="3" name="Text Placeholder 2">
            <a:extLst>
              <a:ext uri="{FF2B5EF4-FFF2-40B4-BE49-F238E27FC236}">
                <a16:creationId xmlns:a16="http://schemas.microsoft.com/office/drawing/2014/main" id="{B7C6CCE1-D98C-6146-A11C-85410A81A377}"/>
              </a:ext>
            </a:extLst>
          </p:cNvPr>
          <p:cNvSpPr>
            <a:spLocks noGrp="1"/>
          </p:cNvSpPr>
          <p:nvPr>
            <p:ph type="body" idx="1"/>
          </p:nvPr>
        </p:nvSpPr>
        <p:spPr>
          <a:xfrm>
            <a:off x="1683171" y="5240851"/>
            <a:ext cx="8825658" cy="828932"/>
          </a:xfrm>
        </p:spPr>
        <p:txBody>
          <a:bodyPr vert="horz" lIns="91440" tIns="45720" rIns="91440" bIns="45720" rtlCol="0" anchor="t">
            <a:normAutofit fontScale="92500"/>
          </a:bodyPr>
          <a:lstStyle/>
          <a:p>
            <a:pPr algn="ctr"/>
            <a:r>
              <a:rPr lang="en-US" sz="2800" b="1" dirty="0">
                <a:latin typeface="Arial" panose="020B0604020202020204" pitchFamily="34" charset="0"/>
                <a:cs typeface="Arial" panose="020B0604020202020204" pitchFamily="34" charset="0"/>
              </a:rPr>
              <a:t>Lessons from the Field: There are perks…who knew?</a:t>
            </a:r>
          </a:p>
        </p:txBody>
      </p:sp>
    </p:spTree>
    <p:extLst>
      <p:ext uri="{BB962C8B-B14F-4D97-AF65-F5344CB8AC3E}">
        <p14:creationId xmlns:p14="http://schemas.microsoft.com/office/powerpoint/2010/main" val="499241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EE74-D7AD-1442-8DF5-51AA2FD03E73}"/>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Distance Learning Perks … for Teachers</a:t>
            </a:r>
          </a:p>
        </p:txBody>
      </p:sp>
      <p:sp>
        <p:nvSpPr>
          <p:cNvPr id="3" name="Content Placeholder 2">
            <a:extLst>
              <a:ext uri="{FF2B5EF4-FFF2-40B4-BE49-F238E27FC236}">
                <a16:creationId xmlns:a16="http://schemas.microsoft.com/office/drawing/2014/main" id="{183FC393-05D9-1446-A310-AA60C94878CD}"/>
              </a:ext>
            </a:extLst>
          </p:cNvPr>
          <p:cNvSpPr>
            <a:spLocks noGrp="1"/>
          </p:cNvSpPr>
          <p:nvPr>
            <p:ph idx="1"/>
          </p:nvPr>
        </p:nvSpPr>
        <p:spPr>
          <a:xfrm>
            <a:off x="818712" y="2425148"/>
            <a:ext cx="10554574" cy="3985664"/>
          </a:xfrm>
        </p:spPr>
        <p:txBody>
          <a:bodyPr>
            <a:normAutofit/>
          </a:bodyPr>
          <a:lstStyle/>
          <a:p>
            <a:r>
              <a:rPr lang="en-US" sz="2800" dirty="0">
                <a:latin typeface="Arial" panose="020B0604020202020204" pitchFamily="34" charset="0"/>
                <a:cs typeface="Arial" panose="020B0604020202020204" pitchFamily="34" charset="0"/>
              </a:rPr>
              <a:t>Opportunity to heighten conversation in districts to address inequities</a:t>
            </a:r>
          </a:p>
          <a:p>
            <a:pPr lvl="1"/>
            <a:r>
              <a:rPr lang="en-US" sz="2400" dirty="0">
                <a:latin typeface="Arial" panose="020B0604020202020204" pitchFamily="34" charset="0"/>
                <a:cs typeface="Arial" panose="020B0604020202020204" pitchFamily="34" charset="0"/>
              </a:rPr>
              <a:t>Lack of technology in many arts classrooms</a:t>
            </a:r>
          </a:p>
          <a:p>
            <a:pPr lvl="1"/>
            <a:r>
              <a:rPr lang="en-US" sz="2400" dirty="0">
                <a:latin typeface="Arial" panose="020B0604020202020204" pitchFamily="34" charset="0"/>
                <a:cs typeface="Arial" panose="020B0604020202020204" pitchFamily="34" charset="0"/>
              </a:rPr>
              <a:t>Access to the “traditional” materials</a:t>
            </a:r>
          </a:p>
          <a:p>
            <a:r>
              <a:rPr lang="en-US" sz="2800" dirty="0">
                <a:latin typeface="Arial" panose="020B0604020202020204" pitchFamily="34" charset="0"/>
                <a:cs typeface="Arial" panose="020B0604020202020204" pitchFamily="34" charset="0"/>
              </a:rPr>
              <a:t>Rethinking Curriculum</a:t>
            </a:r>
          </a:p>
          <a:p>
            <a:r>
              <a:rPr lang="en-US" sz="2800" dirty="0">
                <a:latin typeface="Arial" panose="020B0604020202020204" pitchFamily="34" charset="0"/>
                <a:cs typeface="Arial" panose="020B0604020202020204" pitchFamily="34" charset="0"/>
              </a:rPr>
              <a:t>Authentic learning opportunities in “real-life” contexts</a:t>
            </a:r>
          </a:p>
          <a:p>
            <a:r>
              <a:rPr lang="en-US" sz="2800" dirty="0">
                <a:latin typeface="Arial" panose="020B0604020202020204" pitchFamily="34" charset="0"/>
                <a:cs typeface="Arial" panose="020B0604020202020204" pitchFamily="34" charset="0"/>
              </a:rPr>
              <a:t>Professional networking and Social Media platforms</a:t>
            </a: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678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36BE-7E0A-CD4A-A4C1-E81817156FDE}"/>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Distance Learning Perks … for Students</a:t>
            </a:r>
          </a:p>
        </p:txBody>
      </p:sp>
      <p:sp>
        <p:nvSpPr>
          <p:cNvPr id="3" name="Content Placeholder 2">
            <a:extLst>
              <a:ext uri="{FF2B5EF4-FFF2-40B4-BE49-F238E27FC236}">
                <a16:creationId xmlns:a16="http://schemas.microsoft.com/office/drawing/2014/main" id="{0FE33E71-A37F-184E-8B37-7A5D2B0B84A6}"/>
              </a:ext>
            </a:extLst>
          </p:cNvPr>
          <p:cNvSpPr>
            <a:spLocks noGrp="1"/>
          </p:cNvSpPr>
          <p:nvPr>
            <p:ph idx="1"/>
          </p:nvPr>
        </p:nvSpPr>
        <p:spPr>
          <a:xfrm>
            <a:off x="849756" y="2796208"/>
            <a:ext cx="10554574" cy="3419061"/>
          </a:xfrm>
        </p:spPr>
        <p:txBody>
          <a:bodyPr>
            <a:normAutofit fontScale="92500"/>
          </a:bodyPr>
          <a:lstStyle/>
          <a:p>
            <a:r>
              <a:rPr lang="en-US" sz="2800" dirty="0">
                <a:latin typeface="Arial" panose="020B0604020202020204" pitchFamily="34" charset="0"/>
                <a:cs typeface="Arial" panose="020B0604020202020204" pitchFamily="34" charset="0"/>
              </a:rPr>
              <a:t>More flexibility to accommodate students’ time</a:t>
            </a:r>
          </a:p>
          <a:p>
            <a:r>
              <a:rPr lang="en-US" sz="2800" dirty="0">
                <a:latin typeface="Arial" panose="020B0604020202020204" pitchFamily="34" charset="0"/>
                <a:cs typeface="Arial" panose="020B0604020202020204" pitchFamily="34" charset="0"/>
              </a:rPr>
              <a:t>Student centered – student choice – student agency to direct learning</a:t>
            </a:r>
          </a:p>
          <a:p>
            <a:r>
              <a:rPr lang="en-US" sz="2800" dirty="0">
                <a:latin typeface="Arial" panose="020B0604020202020204" pitchFamily="34" charset="0"/>
                <a:cs typeface="Arial" panose="020B0604020202020204" pitchFamily="34" charset="0"/>
              </a:rPr>
              <a:t>Having a tool/device that they didn’t have access to before</a:t>
            </a:r>
          </a:p>
          <a:p>
            <a:r>
              <a:rPr lang="en-US" sz="2800" dirty="0">
                <a:latin typeface="Arial" panose="020B0604020202020204" pitchFamily="34" charset="0"/>
                <a:cs typeface="Arial" panose="020B0604020202020204" pitchFamily="34" charset="0"/>
              </a:rPr>
              <a:t>Connection/access to the teacher – more individual interaction </a:t>
            </a:r>
          </a:p>
          <a:p>
            <a:r>
              <a:rPr lang="en-US" sz="2800" dirty="0">
                <a:latin typeface="Arial" panose="020B0604020202020204" pitchFamily="34" charset="0"/>
                <a:cs typeface="Arial" panose="020B0604020202020204" pitchFamily="34" charset="0"/>
              </a:rPr>
              <a:t>Heightened attention to social and emotional needs from teachers </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247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C16E-B4EF-794C-82ED-DFBFA2C53E8E}"/>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Voices from the Field</a:t>
            </a:r>
          </a:p>
        </p:txBody>
      </p:sp>
      <p:sp>
        <p:nvSpPr>
          <p:cNvPr id="3" name="Text Placeholder 2">
            <a:extLst>
              <a:ext uri="{FF2B5EF4-FFF2-40B4-BE49-F238E27FC236}">
                <a16:creationId xmlns:a16="http://schemas.microsoft.com/office/drawing/2014/main" id="{7607F201-BF93-BF41-B168-D21892CB0061}"/>
              </a:ext>
            </a:extLst>
          </p:cNvPr>
          <p:cNvSpPr>
            <a:spLocks noGrp="1"/>
          </p:cNvSpPr>
          <p:nvPr>
            <p:ph type="body" idx="1"/>
          </p:nvPr>
        </p:nvSpPr>
        <p:spPr/>
        <p:txBody>
          <a:bodyPr>
            <a:noAutofit/>
          </a:bodyPr>
          <a:lstStyle/>
          <a:p>
            <a:r>
              <a:rPr lang="en-US" sz="2400" b="1" dirty="0">
                <a:latin typeface="Arial" panose="020B0604020202020204" pitchFamily="34" charset="0"/>
                <a:cs typeface="Arial" panose="020B0604020202020204" pitchFamily="34" charset="0"/>
              </a:rPr>
              <a:t>Nicole Robinson, Dance Educator</a:t>
            </a:r>
          </a:p>
          <a:p>
            <a:r>
              <a:rPr lang="en-US" sz="2400" b="1" dirty="0">
                <a:latin typeface="Arial" panose="020B0604020202020204" pitchFamily="34" charset="0"/>
                <a:cs typeface="Arial" panose="020B0604020202020204" pitchFamily="34" charset="0"/>
              </a:rPr>
              <a:t>Zack Pitt-Smith, Music Educator </a:t>
            </a:r>
          </a:p>
          <a:p>
            <a:r>
              <a:rPr lang="en-US" sz="2400" b="1" dirty="0">
                <a:latin typeface="Arial" panose="020B0604020202020204" pitchFamily="34" charset="0"/>
                <a:cs typeface="Arial" panose="020B0604020202020204" pitchFamily="34" charset="0"/>
              </a:rPr>
              <a:t>Kimberly Ramos, Visual Art Educator</a:t>
            </a: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549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EC51-BDED-4347-BF6F-6384E121702B}"/>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Nicole Robinson, Dance Educator </a:t>
            </a:r>
            <a:r>
              <a:rPr lang="en-US" sz="2400" dirty="0">
                <a:solidFill>
                  <a:schemeClr val="bg1"/>
                </a:solidFill>
                <a:latin typeface="Arial" panose="020B0604020202020204" pitchFamily="34" charset="0"/>
                <a:cs typeface="Arial" panose="020B0604020202020204" pitchFamily="34" charset="0"/>
              </a:rPr>
              <a:t>(1)</a:t>
            </a:r>
          </a:p>
        </p:txBody>
      </p:sp>
      <p:graphicFrame>
        <p:nvGraphicFramePr>
          <p:cNvPr id="4" name="Table 4">
            <a:extLst>
              <a:ext uri="{FF2B5EF4-FFF2-40B4-BE49-F238E27FC236}">
                <a16:creationId xmlns:a16="http://schemas.microsoft.com/office/drawing/2014/main" id="{0917EC09-4658-894A-A95E-37BDAED990AA}"/>
              </a:ext>
            </a:extLst>
          </p:cNvPr>
          <p:cNvGraphicFramePr>
            <a:graphicFrameLocks noGrp="1"/>
          </p:cNvGraphicFramePr>
          <p:nvPr>
            <p:ph idx="1"/>
            <p:extLst>
              <p:ext uri="{D42A27DB-BD31-4B8C-83A1-F6EECF244321}">
                <p14:modId xmlns:p14="http://schemas.microsoft.com/office/powerpoint/2010/main" val="70437777"/>
              </p:ext>
            </p:extLst>
          </p:nvPr>
        </p:nvGraphicFramePr>
        <p:xfrm>
          <a:off x="809999" y="2491448"/>
          <a:ext cx="10427843" cy="3837874"/>
        </p:xfrm>
        <a:graphic>
          <a:graphicData uri="http://schemas.openxmlformats.org/drawingml/2006/table">
            <a:tbl>
              <a:tblPr firstRow="1" bandRow="1">
                <a:tableStyleId>{5C22544A-7EE6-4342-B048-85BDC9FD1C3A}</a:tableStyleId>
              </a:tblPr>
              <a:tblGrid>
                <a:gridCol w="10427843">
                  <a:extLst>
                    <a:ext uri="{9D8B030D-6E8A-4147-A177-3AD203B41FA5}">
                      <a16:colId xmlns:a16="http://schemas.microsoft.com/office/drawing/2014/main" val="821606167"/>
                    </a:ext>
                  </a:extLst>
                </a:gridCol>
              </a:tblGrid>
              <a:tr h="531326">
                <a:tc>
                  <a:txBody>
                    <a:bodyPr/>
                    <a:lstStyle/>
                    <a:p>
                      <a:r>
                        <a:rPr lang="en-US" sz="3200" dirty="0">
                          <a:solidFill>
                            <a:schemeClr val="bg1"/>
                          </a:solidFill>
                          <a:latin typeface="Arial" panose="020B0604020202020204" pitchFamily="34" charset="0"/>
                          <a:cs typeface="Arial" panose="020B0604020202020204" pitchFamily="34" charset="0"/>
                        </a:rPr>
                        <a:t>Discoveries </a:t>
                      </a:r>
                    </a:p>
                  </a:txBody>
                  <a:tcPr/>
                </a:tc>
                <a:extLst>
                  <a:ext uri="{0D108BD9-81ED-4DB2-BD59-A6C34878D82A}">
                    <a16:rowId xmlns:a16="http://schemas.microsoft.com/office/drawing/2014/main" val="3383655604"/>
                  </a:ext>
                </a:extLst>
              </a:tr>
              <a:tr h="633270">
                <a:tc>
                  <a:txBody>
                    <a:bodyPr/>
                    <a:lstStyle/>
                    <a:p>
                      <a:r>
                        <a:rPr lang="en-US" sz="2400" b="1" dirty="0">
                          <a:latin typeface="Arial" panose="020B0604020202020204" pitchFamily="34" charset="0"/>
                          <a:cs typeface="Arial" panose="020B0604020202020204" pitchFamily="34" charset="0"/>
                        </a:rPr>
                        <a:t>Reinventing Choreographic Ideas and Uses of Space</a:t>
                      </a:r>
                    </a:p>
                  </a:txBody>
                  <a:tcPr/>
                </a:tc>
                <a:extLst>
                  <a:ext uri="{0D108BD9-81ED-4DB2-BD59-A6C34878D82A}">
                    <a16:rowId xmlns:a16="http://schemas.microsoft.com/office/drawing/2014/main" val="4096410865"/>
                  </a:ext>
                </a:extLst>
              </a:tr>
              <a:tr h="606445">
                <a:tc>
                  <a:txBody>
                    <a:bodyPr/>
                    <a:lstStyle/>
                    <a:p>
                      <a:r>
                        <a:rPr lang="en-US" sz="2400" b="1" dirty="0">
                          <a:latin typeface="Arial" panose="020B0604020202020204" pitchFamily="34" charset="0"/>
                          <a:cs typeface="Arial" panose="020B0604020202020204" pitchFamily="34" charset="0"/>
                        </a:rPr>
                        <a:t>Rethinking Dancing Together </a:t>
                      </a:r>
                    </a:p>
                  </a:txBody>
                  <a:tcPr/>
                </a:tc>
                <a:extLst>
                  <a:ext uri="{0D108BD9-81ED-4DB2-BD59-A6C34878D82A}">
                    <a16:rowId xmlns:a16="http://schemas.microsoft.com/office/drawing/2014/main" val="3689086938"/>
                  </a:ext>
                </a:extLst>
              </a:tr>
              <a:tr h="531326">
                <a:tc>
                  <a:txBody>
                    <a:bodyPr/>
                    <a:lstStyle/>
                    <a:p>
                      <a:r>
                        <a:rPr lang="en-US" sz="2400" b="1" dirty="0">
                          <a:latin typeface="Arial" panose="020B0604020202020204" pitchFamily="34" charset="0"/>
                          <a:cs typeface="Arial" panose="020B0604020202020204" pitchFamily="34" charset="0"/>
                        </a:rPr>
                        <a:t>Redefining Collaboration </a:t>
                      </a:r>
                    </a:p>
                  </a:txBody>
                  <a:tcPr/>
                </a:tc>
                <a:extLst>
                  <a:ext uri="{0D108BD9-81ED-4DB2-BD59-A6C34878D82A}">
                    <a16:rowId xmlns:a16="http://schemas.microsoft.com/office/drawing/2014/main" val="361013897"/>
                  </a:ext>
                </a:extLst>
              </a:tr>
              <a:tr h="531326">
                <a:tc>
                  <a:txBody>
                    <a:bodyPr/>
                    <a:lstStyle/>
                    <a:p>
                      <a:r>
                        <a:rPr lang="en-US" sz="2400" b="1" dirty="0">
                          <a:latin typeface="Arial" panose="020B0604020202020204" pitchFamily="34" charset="0"/>
                          <a:cs typeface="Arial" panose="020B0604020202020204" pitchFamily="34" charset="0"/>
                        </a:rPr>
                        <a:t>Refined Artistic Processes and Design (creating and performing)</a:t>
                      </a:r>
                    </a:p>
                  </a:txBody>
                  <a:tcPr/>
                </a:tc>
                <a:extLst>
                  <a:ext uri="{0D108BD9-81ED-4DB2-BD59-A6C34878D82A}">
                    <a16:rowId xmlns:a16="http://schemas.microsoft.com/office/drawing/2014/main" val="1121126262"/>
                  </a:ext>
                </a:extLst>
              </a:tr>
              <a:tr h="956387">
                <a:tc>
                  <a:txBody>
                    <a:bodyPr/>
                    <a:lstStyle/>
                    <a:p>
                      <a:r>
                        <a:rPr lang="en-US" sz="2400" b="1" dirty="0">
                          <a:latin typeface="Arial" panose="020B0604020202020204" pitchFamily="34" charset="0"/>
                          <a:cs typeface="Arial" panose="020B0604020202020204" pitchFamily="34" charset="0"/>
                        </a:rPr>
                        <a:t>Focused attention on choreographic process, revision and performance for the camera</a:t>
                      </a:r>
                    </a:p>
                  </a:txBody>
                  <a:tcPr/>
                </a:tc>
                <a:extLst>
                  <a:ext uri="{0D108BD9-81ED-4DB2-BD59-A6C34878D82A}">
                    <a16:rowId xmlns:a16="http://schemas.microsoft.com/office/drawing/2014/main" val="3412153399"/>
                  </a:ext>
                </a:extLst>
              </a:tr>
            </a:tbl>
          </a:graphicData>
        </a:graphic>
      </p:graphicFrame>
    </p:spTree>
    <p:extLst>
      <p:ext uri="{BB962C8B-B14F-4D97-AF65-F5344CB8AC3E}">
        <p14:creationId xmlns:p14="http://schemas.microsoft.com/office/powerpoint/2010/main" val="948899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F65868-B907-4349-978A-A7E6B3D4A94A}"/>
              </a:ext>
            </a:extLst>
          </p:cNvPr>
          <p:cNvSpPr>
            <a:spLocks noGrp="1"/>
          </p:cNvSpPr>
          <p:nvPr>
            <p:ph type="title"/>
          </p:nvPr>
        </p:nvSpPr>
        <p:spPr>
          <a:xfrm>
            <a:off x="-133098" y="436970"/>
            <a:ext cx="1961898" cy="543697"/>
          </a:xfrm>
          <a:ln w="28575">
            <a:noFill/>
          </a:ln>
        </p:spPr>
        <p:txBody>
          <a:bodyPr/>
          <a:lstStyle/>
          <a:p>
            <a:pPr algn="ctr"/>
            <a:r>
              <a:rPr lang="en-US" sz="2400" b="0" dirty="0">
                <a:solidFill>
                  <a:schemeClr val="tx1"/>
                </a:solidFill>
                <a:latin typeface="Arial" panose="020B0604020202020204" pitchFamily="34" charset="0"/>
                <a:cs typeface="Arial" panose="020B0604020202020204" pitchFamily="34" charset="0"/>
              </a:rPr>
              <a:t>Video Clip</a:t>
            </a:r>
          </a:p>
        </p:txBody>
      </p:sp>
      <p:sp>
        <p:nvSpPr>
          <p:cNvPr id="5" name="Title 2">
            <a:extLst>
              <a:ext uri="{FF2B5EF4-FFF2-40B4-BE49-F238E27FC236}">
                <a16:creationId xmlns:a16="http://schemas.microsoft.com/office/drawing/2014/main" id="{BA3AACFE-2414-4F03-8FB6-C2905BA95952}"/>
              </a:ext>
            </a:extLst>
          </p:cNvPr>
          <p:cNvSpPr txBox="1">
            <a:spLocks/>
          </p:cNvSpPr>
          <p:nvPr/>
        </p:nvSpPr>
        <p:spPr>
          <a:xfrm>
            <a:off x="2404022" y="185347"/>
            <a:ext cx="9458464" cy="1158149"/>
          </a:xfrm>
          <a:prstGeom prst="rect">
            <a:avLst/>
          </a:prstGeom>
          <a:ln w="28575">
            <a:noFill/>
          </a:ln>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chemeClr val="tx1"/>
                </a:solidFill>
                <a:latin typeface="Arial" panose="020B0604020202020204" pitchFamily="34" charset="0"/>
                <a:cs typeface="Arial" panose="020B0604020202020204" pitchFamily="34" charset="0"/>
              </a:rPr>
              <a:t>available to view at </a:t>
            </a:r>
            <a:br>
              <a:rPr lang="en-US" sz="2400" dirty="0">
                <a:solidFill>
                  <a:schemeClr val="tx1"/>
                </a:solidFill>
                <a:latin typeface="Arial" panose="020B0604020202020204" pitchFamily="34" charset="0"/>
                <a:cs typeface="Arial" panose="020B0604020202020204" pitchFamily="34" charset="0"/>
              </a:rPr>
            </a:br>
            <a:r>
              <a:rPr lang="en-US" sz="2400" b="0" u="sng" dirty="0">
                <a:solidFill>
                  <a:schemeClr val="tx1"/>
                </a:solidFill>
                <a:latin typeface="Arial" panose="020B0604020202020204" pitchFamily="34" charset="0"/>
                <a:cs typeface="Arial" panose="020B0604020202020204" pitchFamily="34" charset="0"/>
                <a:hlinkClick r:id="rId2" tooltip="Dance Distance Learning ">
                  <a:extLst>
                    <a:ext uri="{A12FA001-AC4F-418D-AE19-62706E023703}">
                      <ahyp:hlinkClr xmlns:ahyp="http://schemas.microsoft.com/office/drawing/2018/hyperlinkcolor" val="tx"/>
                    </a:ext>
                  </a:extLst>
                </a:hlinkClick>
              </a:rPr>
              <a:t>https://www.youtube.com/watch?v=T2U-lgJdABw&amp;feature=youtu.be</a:t>
            </a:r>
            <a:br>
              <a:rPr lang="en-US" sz="2400" u="sng" dirty="0">
                <a:solidFill>
                  <a:schemeClr val="tx1"/>
                </a:solidFill>
                <a:latin typeface="Arial" panose="020B0604020202020204" pitchFamily="34" charset="0"/>
                <a:cs typeface="Arial" panose="020B0604020202020204" pitchFamily="34" charset="0"/>
              </a:rPr>
            </a:br>
            <a:r>
              <a:rPr lang="en-US" sz="2400" b="0" dirty="0">
                <a:solidFill>
                  <a:schemeClr val="tx1"/>
                </a:solidFill>
                <a:latin typeface="Arial" panose="020B0604020202020204" pitchFamily="34" charset="0"/>
                <a:cs typeface="Arial" panose="020B0604020202020204" pitchFamily="34" charset="0"/>
              </a:rPr>
              <a:t>this clip begins at 24:17</a:t>
            </a:r>
          </a:p>
        </p:txBody>
      </p:sp>
      <p:sp>
        <p:nvSpPr>
          <p:cNvPr id="6" name="Left Brace 5" descr="&quot; &quot;">
            <a:extLst>
              <a:ext uri="{FF2B5EF4-FFF2-40B4-BE49-F238E27FC236}">
                <a16:creationId xmlns:a16="http://schemas.microsoft.com/office/drawing/2014/main" id="{B58A0857-646A-46CD-AA27-54E585BE8317}"/>
              </a:ext>
            </a:extLst>
          </p:cNvPr>
          <p:cNvSpPr/>
          <p:nvPr/>
        </p:nvSpPr>
        <p:spPr>
          <a:xfrm>
            <a:off x="1828800" y="185347"/>
            <a:ext cx="444843" cy="1158149"/>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descr="Screenshot of video available at the hyperlink on the slide.  A.B. Miller High School Dance Distance Learning. Directors: Nicole Robinson and Rosa Frazier">
            <a:extLst>
              <a:ext uri="{FF2B5EF4-FFF2-40B4-BE49-F238E27FC236}">
                <a16:creationId xmlns:a16="http://schemas.microsoft.com/office/drawing/2014/main" id="{7B79E97C-99FF-401E-A3F8-72575F24A856}"/>
              </a:ext>
            </a:extLst>
          </p:cNvPr>
          <p:cNvPicPr>
            <a:picLocks noChangeAspect="1"/>
          </p:cNvPicPr>
          <p:nvPr/>
        </p:nvPicPr>
        <p:blipFill rotWithShape="1">
          <a:blip r:embed="rId3"/>
          <a:srcRect t="20671"/>
          <a:stretch/>
        </p:blipFill>
        <p:spPr>
          <a:xfrm>
            <a:off x="0" y="1417638"/>
            <a:ext cx="12192000" cy="5440362"/>
          </a:xfrm>
          <a:prstGeom prst="rect">
            <a:avLst/>
          </a:prstGeom>
        </p:spPr>
      </p:pic>
    </p:spTree>
    <p:extLst>
      <p:ext uri="{BB962C8B-B14F-4D97-AF65-F5344CB8AC3E}">
        <p14:creationId xmlns:p14="http://schemas.microsoft.com/office/powerpoint/2010/main" val="157313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EC51-BDED-4347-BF6F-6384E121702B}"/>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Nicole Robinson, Dance Educator </a:t>
            </a:r>
            <a:r>
              <a:rPr lang="en-US" sz="2400" dirty="0">
                <a:solidFill>
                  <a:schemeClr val="bg1"/>
                </a:solidFill>
                <a:latin typeface="Arial" panose="020B0604020202020204" pitchFamily="34" charset="0"/>
                <a:cs typeface="Arial" panose="020B0604020202020204" pitchFamily="34" charset="0"/>
              </a:rPr>
              <a:t>(2)</a:t>
            </a:r>
          </a:p>
        </p:txBody>
      </p:sp>
      <p:graphicFrame>
        <p:nvGraphicFramePr>
          <p:cNvPr id="4" name="Table 4">
            <a:extLst>
              <a:ext uri="{FF2B5EF4-FFF2-40B4-BE49-F238E27FC236}">
                <a16:creationId xmlns:a16="http://schemas.microsoft.com/office/drawing/2014/main" id="{0917EC09-4658-894A-A95E-37BDAED990AA}"/>
              </a:ext>
            </a:extLst>
          </p:cNvPr>
          <p:cNvGraphicFramePr>
            <a:graphicFrameLocks noGrp="1"/>
          </p:cNvGraphicFramePr>
          <p:nvPr>
            <p:ph idx="1"/>
            <p:extLst>
              <p:ext uri="{D42A27DB-BD31-4B8C-83A1-F6EECF244321}">
                <p14:modId xmlns:p14="http://schemas.microsoft.com/office/powerpoint/2010/main" val="2283168859"/>
              </p:ext>
            </p:extLst>
          </p:nvPr>
        </p:nvGraphicFramePr>
        <p:xfrm>
          <a:off x="447261" y="2352104"/>
          <a:ext cx="11211339" cy="4042547"/>
        </p:xfrm>
        <a:graphic>
          <a:graphicData uri="http://schemas.openxmlformats.org/drawingml/2006/table">
            <a:tbl>
              <a:tblPr firstRow="1" bandRow="1">
                <a:tableStyleId>{5C22544A-7EE6-4342-B048-85BDC9FD1C3A}</a:tableStyleId>
              </a:tblPr>
              <a:tblGrid>
                <a:gridCol w="11211339">
                  <a:extLst>
                    <a:ext uri="{9D8B030D-6E8A-4147-A177-3AD203B41FA5}">
                      <a16:colId xmlns:a16="http://schemas.microsoft.com/office/drawing/2014/main" val="821606167"/>
                    </a:ext>
                  </a:extLst>
                </a:gridCol>
              </a:tblGrid>
              <a:tr h="427974">
                <a:tc>
                  <a:txBody>
                    <a:bodyPr/>
                    <a:lstStyle/>
                    <a:p>
                      <a:r>
                        <a:rPr lang="en-US" sz="3200" b="1" dirty="0">
                          <a:solidFill>
                            <a:schemeClr val="bg1"/>
                          </a:solidFill>
                          <a:latin typeface="Arial" panose="020B0604020202020204" pitchFamily="34" charset="0"/>
                          <a:cs typeface="Arial" panose="020B0604020202020204" pitchFamily="34" charset="0"/>
                        </a:rPr>
                        <a:t>Discoveries </a:t>
                      </a:r>
                    </a:p>
                  </a:txBody>
                  <a:tcPr/>
                </a:tc>
                <a:extLst>
                  <a:ext uri="{0D108BD9-81ED-4DB2-BD59-A6C34878D82A}">
                    <a16:rowId xmlns:a16="http://schemas.microsoft.com/office/drawing/2014/main" val="3383655604"/>
                  </a:ext>
                </a:extLst>
              </a:tr>
              <a:tr h="497730">
                <a:tc>
                  <a:txBody>
                    <a:bodyPr/>
                    <a:lstStyle/>
                    <a:p>
                      <a:r>
                        <a:rPr lang="en-US" sz="2400" b="1" dirty="0">
                          <a:latin typeface="Arial" panose="020B0604020202020204" pitchFamily="34" charset="0"/>
                          <a:cs typeface="Arial" panose="020B0604020202020204" pitchFamily="34" charset="0"/>
                        </a:rPr>
                        <a:t>Reinventing Choreographic Ideas and Uses of Space</a:t>
                      </a:r>
                    </a:p>
                  </a:txBody>
                  <a:tcPr/>
                </a:tc>
                <a:extLst>
                  <a:ext uri="{0D108BD9-81ED-4DB2-BD59-A6C34878D82A}">
                    <a16:rowId xmlns:a16="http://schemas.microsoft.com/office/drawing/2014/main" val="4096410865"/>
                  </a:ext>
                </a:extLst>
              </a:tr>
              <a:tr h="476647">
                <a:tc>
                  <a:txBody>
                    <a:bodyPr/>
                    <a:lstStyle/>
                    <a:p>
                      <a:r>
                        <a:rPr lang="en-US" sz="2400" b="1" dirty="0">
                          <a:latin typeface="Arial" panose="020B0604020202020204" pitchFamily="34" charset="0"/>
                          <a:cs typeface="Arial" panose="020B0604020202020204" pitchFamily="34" charset="0"/>
                        </a:rPr>
                        <a:t>Rethinking Dancing Together </a:t>
                      </a:r>
                    </a:p>
                  </a:txBody>
                  <a:tcPr/>
                </a:tc>
                <a:extLst>
                  <a:ext uri="{0D108BD9-81ED-4DB2-BD59-A6C34878D82A}">
                    <a16:rowId xmlns:a16="http://schemas.microsoft.com/office/drawing/2014/main" val="3689086938"/>
                  </a:ext>
                </a:extLst>
              </a:tr>
              <a:tr h="427974">
                <a:tc>
                  <a:txBody>
                    <a:bodyPr/>
                    <a:lstStyle/>
                    <a:p>
                      <a:r>
                        <a:rPr lang="en-US" sz="2400" b="1" dirty="0">
                          <a:latin typeface="Arial" panose="020B0604020202020204" pitchFamily="34" charset="0"/>
                          <a:cs typeface="Arial" panose="020B0604020202020204" pitchFamily="34" charset="0"/>
                        </a:rPr>
                        <a:t>Redefining Collaboration </a:t>
                      </a:r>
                    </a:p>
                  </a:txBody>
                  <a:tcPr/>
                </a:tc>
                <a:extLst>
                  <a:ext uri="{0D108BD9-81ED-4DB2-BD59-A6C34878D82A}">
                    <a16:rowId xmlns:a16="http://schemas.microsoft.com/office/drawing/2014/main" val="361013897"/>
                  </a:ext>
                </a:extLst>
              </a:tr>
              <a:tr h="427974">
                <a:tc>
                  <a:txBody>
                    <a:bodyPr/>
                    <a:lstStyle/>
                    <a:p>
                      <a:r>
                        <a:rPr lang="en-US" sz="2400" b="1" dirty="0">
                          <a:latin typeface="Arial" panose="020B0604020202020204" pitchFamily="34" charset="0"/>
                          <a:cs typeface="Arial" panose="020B0604020202020204" pitchFamily="34" charset="0"/>
                        </a:rPr>
                        <a:t>Refined Artistic Processes and Design (creating and performing)</a:t>
                      </a:r>
                    </a:p>
                  </a:txBody>
                  <a:tcPr/>
                </a:tc>
                <a:extLst>
                  <a:ext uri="{0D108BD9-81ED-4DB2-BD59-A6C34878D82A}">
                    <a16:rowId xmlns:a16="http://schemas.microsoft.com/office/drawing/2014/main" val="1121126262"/>
                  </a:ext>
                </a:extLst>
              </a:tr>
              <a:tr h="770353">
                <a:tc>
                  <a:txBody>
                    <a:bodyPr/>
                    <a:lstStyle/>
                    <a:p>
                      <a:r>
                        <a:rPr lang="en-US" sz="2400" b="1" dirty="0">
                          <a:latin typeface="Arial" panose="020B0604020202020204" pitchFamily="34" charset="0"/>
                          <a:cs typeface="Arial" panose="020B0604020202020204" pitchFamily="34" charset="0"/>
                        </a:rPr>
                        <a:t>Focused attention on choreographic process, revision and performance for the camera</a:t>
                      </a:r>
                    </a:p>
                  </a:txBody>
                  <a:tcPr/>
                </a:tc>
                <a:extLst>
                  <a:ext uri="{0D108BD9-81ED-4DB2-BD59-A6C34878D82A}">
                    <a16:rowId xmlns:a16="http://schemas.microsoft.com/office/drawing/2014/main" val="3412153399"/>
                  </a:ext>
                </a:extLst>
              </a:tr>
              <a:tr h="7516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New Tools and Software </a:t>
                      </a:r>
                    </a:p>
                  </a:txBody>
                  <a:tcPr/>
                </a:tc>
                <a:extLst>
                  <a:ext uri="{0D108BD9-81ED-4DB2-BD59-A6C34878D82A}">
                    <a16:rowId xmlns:a16="http://schemas.microsoft.com/office/drawing/2014/main" val="1765751050"/>
                  </a:ext>
                </a:extLst>
              </a:tr>
            </a:tbl>
          </a:graphicData>
        </a:graphic>
      </p:graphicFrame>
    </p:spTree>
    <p:extLst>
      <p:ext uri="{BB962C8B-B14F-4D97-AF65-F5344CB8AC3E}">
        <p14:creationId xmlns:p14="http://schemas.microsoft.com/office/powerpoint/2010/main" val="4000651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EC51-BDED-4347-BF6F-6384E121702B}"/>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Nicole Robinson, Dance Educator </a:t>
            </a:r>
            <a:r>
              <a:rPr lang="en-US" sz="2400" dirty="0">
                <a:solidFill>
                  <a:schemeClr val="bg1"/>
                </a:solidFill>
                <a:latin typeface="Arial" panose="020B0604020202020204" pitchFamily="34" charset="0"/>
                <a:cs typeface="Arial" panose="020B0604020202020204" pitchFamily="34" charset="0"/>
              </a:rPr>
              <a:t>(3)</a:t>
            </a:r>
          </a:p>
        </p:txBody>
      </p:sp>
      <p:graphicFrame>
        <p:nvGraphicFramePr>
          <p:cNvPr id="4" name="Table 4">
            <a:extLst>
              <a:ext uri="{FF2B5EF4-FFF2-40B4-BE49-F238E27FC236}">
                <a16:creationId xmlns:a16="http://schemas.microsoft.com/office/drawing/2014/main" id="{0917EC09-4658-894A-A95E-37BDAED990AA}"/>
              </a:ext>
            </a:extLst>
          </p:cNvPr>
          <p:cNvGraphicFramePr>
            <a:graphicFrameLocks noGrp="1"/>
          </p:cNvGraphicFramePr>
          <p:nvPr>
            <p:ph idx="1"/>
            <p:extLst>
              <p:ext uri="{D42A27DB-BD31-4B8C-83A1-F6EECF244321}">
                <p14:modId xmlns:p14="http://schemas.microsoft.com/office/powerpoint/2010/main" val="2750075169"/>
              </p:ext>
            </p:extLst>
          </p:nvPr>
        </p:nvGraphicFramePr>
        <p:xfrm>
          <a:off x="810000" y="2446100"/>
          <a:ext cx="10450903" cy="3910710"/>
        </p:xfrm>
        <a:graphic>
          <a:graphicData uri="http://schemas.openxmlformats.org/drawingml/2006/table">
            <a:tbl>
              <a:tblPr firstRow="1" bandRow="1">
                <a:tableStyleId>{5C22544A-7EE6-4342-B048-85BDC9FD1C3A}</a:tableStyleId>
              </a:tblPr>
              <a:tblGrid>
                <a:gridCol w="10450903">
                  <a:extLst>
                    <a:ext uri="{9D8B030D-6E8A-4147-A177-3AD203B41FA5}">
                      <a16:colId xmlns:a16="http://schemas.microsoft.com/office/drawing/2014/main" val="1652125213"/>
                    </a:ext>
                  </a:extLst>
                </a:gridCol>
              </a:tblGrid>
              <a:tr h="434269">
                <a:tc>
                  <a:txBody>
                    <a:bodyPr/>
                    <a:lstStyle/>
                    <a:p>
                      <a:r>
                        <a:rPr lang="en-US" sz="3200" dirty="0">
                          <a:solidFill>
                            <a:schemeClr val="bg1"/>
                          </a:solidFill>
                          <a:latin typeface="Arial" panose="020B0604020202020204" pitchFamily="34" charset="0"/>
                          <a:cs typeface="Arial" panose="020B0604020202020204" pitchFamily="34" charset="0"/>
                        </a:rPr>
                        <a:t>Challenges </a:t>
                      </a:r>
                    </a:p>
                  </a:txBody>
                  <a:tcPr/>
                </a:tc>
                <a:extLst>
                  <a:ext uri="{0D108BD9-81ED-4DB2-BD59-A6C34878D82A}">
                    <a16:rowId xmlns:a16="http://schemas.microsoft.com/office/drawing/2014/main" val="3383655604"/>
                  </a:ext>
                </a:extLst>
              </a:tr>
              <a:tr h="517590">
                <a:tc>
                  <a:txBody>
                    <a:bodyPr/>
                    <a:lstStyle/>
                    <a:p>
                      <a:r>
                        <a:rPr lang="en-US" sz="2400" b="1" dirty="0">
                          <a:latin typeface="Arial" panose="020B0604020202020204" pitchFamily="34" charset="0"/>
                          <a:cs typeface="Arial" panose="020B0604020202020204" pitchFamily="34" charset="0"/>
                        </a:rPr>
                        <a:t>Difficulties recreating the studio space at home</a:t>
                      </a:r>
                    </a:p>
                  </a:txBody>
                  <a:tcPr/>
                </a:tc>
                <a:extLst>
                  <a:ext uri="{0D108BD9-81ED-4DB2-BD59-A6C34878D82A}">
                    <a16:rowId xmlns:a16="http://schemas.microsoft.com/office/drawing/2014/main" val="4096410865"/>
                  </a:ext>
                </a:extLst>
              </a:tr>
              <a:tr h="560176">
                <a:tc>
                  <a:txBody>
                    <a:bodyPr/>
                    <a:lstStyle/>
                    <a:p>
                      <a:r>
                        <a:rPr lang="en-US" sz="2400" b="1" dirty="0">
                          <a:latin typeface="Arial" panose="020B0604020202020204" pitchFamily="34" charset="0"/>
                          <a:cs typeface="Arial" panose="020B0604020202020204" pitchFamily="34" charset="0"/>
                        </a:rPr>
                        <a:t>Unrealistic student expectations (Teacher)</a:t>
                      </a:r>
                    </a:p>
                  </a:txBody>
                  <a:tcPr/>
                </a:tc>
                <a:extLst>
                  <a:ext uri="{0D108BD9-81ED-4DB2-BD59-A6C34878D82A}">
                    <a16:rowId xmlns:a16="http://schemas.microsoft.com/office/drawing/2014/main" val="3689086938"/>
                  </a:ext>
                </a:extLst>
              </a:tr>
              <a:tr h="512559">
                <a:tc>
                  <a:txBody>
                    <a:bodyPr/>
                    <a:lstStyle/>
                    <a:p>
                      <a:r>
                        <a:rPr lang="en-US" sz="2400" b="1" dirty="0">
                          <a:latin typeface="Arial" panose="020B0604020202020204" pitchFamily="34" charset="0"/>
                          <a:cs typeface="Arial" panose="020B0604020202020204" pitchFamily="34" charset="0"/>
                        </a:rPr>
                        <a:t>Unrealistic teacher expectations (District) </a:t>
                      </a:r>
                    </a:p>
                  </a:txBody>
                  <a:tcPr/>
                </a:tc>
                <a:extLst>
                  <a:ext uri="{0D108BD9-81ED-4DB2-BD59-A6C34878D82A}">
                    <a16:rowId xmlns:a16="http://schemas.microsoft.com/office/drawing/2014/main" val="361013897"/>
                  </a:ext>
                </a:extLst>
              </a:tr>
              <a:tr h="517218">
                <a:tc>
                  <a:txBody>
                    <a:bodyPr/>
                    <a:lstStyle/>
                    <a:p>
                      <a:r>
                        <a:rPr lang="en-US" sz="2400" b="1" dirty="0">
                          <a:latin typeface="Arial" panose="020B0604020202020204" pitchFamily="34" charset="0"/>
                          <a:cs typeface="Arial" panose="020B0604020202020204" pitchFamily="34" charset="0"/>
                        </a:rPr>
                        <a:t>Understanding teacher privilege </a:t>
                      </a:r>
                    </a:p>
                  </a:txBody>
                  <a:tcPr/>
                </a:tc>
                <a:extLst>
                  <a:ext uri="{0D108BD9-81ED-4DB2-BD59-A6C34878D82A}">
                    <a16:rowId xmlns:a16="http://schemas.microsoft.com/office/drawing/2014/main" val="1121126262"/>
                  </a:ext>
                </a:extLst>
              </a:tr>
              <a:tr h="484372">
                <a:tc>
                  <a:txBody>
                    <a:bodyPr/>
                    <a:lstStyle/>
                    <a:p>
                      <a:r>
                        <a:rPr lang="en-US" sz="2400" b="1" dirty="0">
                          <a:latin typeface="Arial" panose="020B0604020202020204" pitchFamily="34" charset="0"/>
                          <a:cs typeface="Arial" panose="020B0604020202020204" pitchFamily="34" charset="0"/>
                        </a:rPr>
                        <a:t>Student engagement</a:t>
                      </a:r>
                    </a:p>
                  </a:txBody>
                  <a:tcPr/>
                </a:tc>
                <a:extLst>
                  <a:ext uri="{0D108BD9-81ED-4DB2-BD59-A6C34878D82A}">
                    <a16:rowId xmlns:a16="http://schemas.microsoft.com/office/drawing/2014/main" val="3412153399"/>
                  </a:ext>
                </a:extLst>
              </a:tr>
              <a:tr h="739675">
                <a:tc>
                  <a:txBody>
                    <a:bodyPr/>
                    <a:lstStyle/>
                    <a:p>
                      <a:r>
                        <a:rPr lang="en-US" sz="2400" b="1" dirty="0">
                          <a:latin typeface="Arial" panose="020B0604020202020204" pitchFamily="34" charset="0"/>
                          <a:cs typeface="Arial" panose="020B0604020202020204" pitchFamily="34" charset="0"/>
                        </a:rPr>
                        <a:t>Delays and stalling in technology during live studio classes</a:t>
                      </a:r>
                    </a:p>
                  </a:txBody>
                  <a:tcPr/>
                </a:tc>
                <a:extLst>
                  <a:ext uri="{0D108BD9-81ED-4DB2-BD59-A6C34878D82A}">
                    <a16:rowId xmlns:a16="http://schemas.microsoft.com/office/drawing/2014/main" val="3854617996"/>
                  </a:ext>
                </a:extLst>
              </a:tr>
            </a:tbl>
          </a:graphicData>
        </a:graphic>
      </p:graphicFrame>
    </p:spTree>
    <p:extLst>
      <p:ext uri="{BB962C8B-B14F-4D97-AF65-F5344CB8AC3E}">
        <p14:creationId xmlns:p14="http://schemas.microsoft.com/office/powerpoint/2010/main" val="688919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B4E05E-F423-4203-A6F4-A89909434F6C}"/>
              </a:ext>
            </a:extLst>
          </p:cNvPr>
          <p:cNvSpPr>
            <a:spLocks noGrp="1"/>
          </p:cNvSpPr>
          <p:nvPr>
            <p:ph type="title"/>
          </p:nvPr>
        </p:nvSpPr>
        <p:spPr>
          <a:xfrm>
            <a:off x="690733" y="3409122"/>
            <a:ext cx="10571998" cy="970450"/>
          </a:xfrm>
        </p:spPr>
        <p:txBody>
          <a:bodyPr/>
          <a:lstStyle/>
          <a:p>
            <a:pPr algn="ctr"/>
            <a:r>
              <a:rPr lang="en-US" dirty="0">
                <a:latin typeface="Arial" panose="020B0604020202020204" pitchFamily="34" charset="0"/>
                <a:cs typeface="Arial" panose="020B0604020202020204" pitchFamily="34" charset="0"/>
              </a:rPr>
              <a:t>Zachary Pitt-Smith, Music Educator</a:t>
            </a:r>
            <a:endParaRPr lang="en-US" dirty="0"/>
          </a:p>
        </p:txBody>
      </p:sp>
    </p:spTree>
    <p:extLst>
      <p:ext uri="{BB962C8B-B14F-4D97-AF65-F5344CB8AC3E}">
        <p14:creationId xmlns:p14="http://schemas.microsoft.com/office/powerpoint/2010/main" val="182101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A22A-87F1-4326-ABFE-16C867BD952E}"/>
              </a:ext>
            </a:extLst>
          </p:cNvPr>
          <p:cNvSpPr>
            <a:spLocks noGrp="1"/>
          </p:cNvSpPr>
          <p:nvPr>
            <p:ph type="title"/>
          </p:nvPr>
        </p:nvSpPr>
        <p:spPr>
          <a:xfrm>
            <a:off x="0" y="-11430"/>
            <a:ext cx="12192000" cy="823912"/>
          </a:xfrm>
          <a:solidFill>
            <a:schemeClr val="tx1"/>
          </a:solidFill>
        </p:spPr>
        <p:txBody>
          <a:bodyPr>
            <a:normAutofit/>
          </a:bodyPr>
          <a:lstStyle/>
          <a:p>
            <a:pPr algn="ctr"/>
            <a:r>
              <a:rPr lang="en-US" sz="3200" b="1" cap="none" dirty="0">
                <a:solidFill>
                  <a:schemeClr val="bg1"/>
                </a:solidFill>
              </a:rPr>
              <a:t>CCSESA &amp; TCAP: Supporting Arts Educators in California</a:t>
            </a:r>
          </a:p>
        </p:txBody>
      </p:sp>
      <p:pic>
        <p:nvPicPr>
          <p:cNvPr id="13" name="Picture 2" descr="CCSESSA Logo">
            <a:extLst>
              <a:ext uri="{FF2B5EF4-FFF2-40B4-BE49-F238E27FC236}">
                <a16:creationId xmlns:a16="http://schemas.microsoft.com/office/drawing/2014/main" id="{26853F4F-3F18-407B-82C3-475FA0378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
          <a:stretch/>
        </p:blipFill>
        <p:spPr bwMode="auto">
          <a:xfrm>
            <a:off x="1673492" y="559052"/>
            <a:ext cx="2376539" cy="9298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4BFD4BE4-21C9-40AC-9F19-85C8DE7CCC59}"/>
              </a:ext>
            </a:extLst>
          </p:cNvPr>
          <p:cNvSpPr>
            <a:spLocks noGrp="1"/>
          </p:cNvSpPr>
          <p:nvPr>
            <p:ph sz="half" idx="2"/>
          </p:nvPr>
        </p:nvSpPr>
        <p:spPr>
          <a:xfrm>
            <a:off x="182154" y="1514321"/>
            <a:ext cx="5810976" cy="4999768"/>
          </a:xfrm>
        </p:spPr>
        <p:txBody>
          <a:bodyPr>
            <a:noAutofit/>
          </a:bodyPr>
          <a:lstStyle/>
          <a:p>
            <a:r>
              <a:rPr lang="en-US" sz="2400" dirty="0">
                <a:solidFill>
                  <a:schemeClr val="bg1"/>
                </a:solidFill>
              </a:rPr>
              <a:t>California County Superintendents Educational Services Association Statewide Arts Initiative</a:t>
            </a:r>
          </a:p>
          <a:p>
            <a:r>
              <a:rPr lang="en-US" sz="2400" dirty="0">
                <a:solidFill>
                  <a:schemeClr val="bg1"/>
                </a:solidFill>
              </a:rPr>
              <a:t>Represents 58 County Offices of Education</a:t>
            </a:r>
          </a:p>
          <a:p>
            <a:r>
              <a:rPr lang="en-US" sz="2400" dirty="0">
                <a:solidFill>
                  <a:schemeClr val="bg1"/>
                </a:solidFill>
              </a:rPr>
              <a:t>Provides arts education service and support to schools and districts</a:t>
            </a:r>
          </a:p>
          <a:p>
            <a:r>
              <a:rPr lang="en-US" sz="2400" dirty="0">
                <a:solidFill>
                  <a:schemeClr val="bg1"/>
                </a:solidFill>
              </a:rPr>
              <a:t>Utilizes regional model to design and implement programs and educational practices</a:t>
            </a:r>
          </a:p>
          <a:p>
            <a:r>
              <a:rPr lang="en-US" sz="2400" dirty="0">
                <a:solidFill>
                  <a:schemeClr val="bg1"/>
                </a:solidFill>
              </a:rPr>
              <a:t>Regional Arts Leads – represent all 11 service regions of the state</a:t>
            </a:r>
          </a:p>
          <a:p>
            <a:endParaRPr lang="en-US" sz="2400" dirty="0">
              <a:solidFill>
                <a:schemeClr val="bg1"/>
              </a:solidFill>
            </a:endParaRPr>
          </a:p>
        </p:txBody>
      </p:sp>
      <p:pic>
        <p:nvPicPr>
          <p:cNvPr id="14" name="Picture 3" descr="TCAP Logo">
            <a:extLst>
              <a:ext uri="{FF2B5EF4-FFF2-40B4-BE49-F238E27FC236}">
                <a16:creationId xmlns:a16="http://schemas.microsoft.com/office/drawing/2014/main" id="{874AD6E5-DEFE-4F39-8413-5B9E3C708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789" y="687911"/>
            <a:ext cx="2770012" cy="7262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76429E4-CBD8-4BE1-A2B1-AC43FB607463}"/>
              </a:ext>
            </a:extLst>
          </p:cNvPr>
          <p:cNvSpPr>
            <a:spLocks noGrp="1"/>
          </p:cNvSpPr>
          <p:nvPr>
            <p:ph sz="quarter" idx="4"/>
          </p:nvPr>
        </p:nvSpPr>
        <p:spPr>
          <a:xfrm>
            <a:off x="5993130" y="1425421"/>
            <a:ext cx="6016712" cy="5095278"/>
          </a:xfrm>
        </p:spPr>
        <p:txBody>
          <a:bodyPr>
            <a:noAutofit/>
          </a:bodyPr>
          <a:lstStyle/>
          <a:p>
            <a:r>
              <a:rPr lang="en-US" sz="2400" dirty="0">
                <a:solidFill>
                  <a:schemeClr val="bg1"/>
                </a:solidFill>
              </a:rPr>
              <a:t>A California Subject Matter Project </a:t>
            </a:r>
          </a:p>
          <a:p>
            <a:r>
              <a:rPr lang="en-US" sz="2400" dirty="0">
                <a:solidFill>
                  <a:schemeClr val="bg1"/>
                </a:solidFill>
              </a:rPr>
              <a:t>Five regional sites, with Regional Site Directors and Teachers Leaders, and a statewide leadership and development center serving all areas of the state</a:t>
            </a:r>
          </a:p>
          <a:p>
            <a:r>
              <a:rPr lang="en-US" sz="2400" dirty="0">
                <a:solidFill>
                  <a:schemeClr val="bg1"/>
                </a:solidFill>
              </a:rPr>
              <a:t>Utilizes a collaborative regional and statewide approach to provide support to and leadership development in arts education for educators, schools, and districts </a:t>
            </a:r>
          </a:p>
          <a:p>
            <a:r>
              <a:rPr lang="en-US" sz="2400" dirty="0">
                <a:solidFill>
                  <a:schemeClr val="bg1"/>
                </a:solidFill>
              </a:rPr>
              <a:t>Brings K–12 and university educators together in communities of practice to promote high-quality teaching, leadership, and educational equity in the arts.</a:t>
            </a:r>
          </a:p>
        </p:txBody>
      </p:sp>
      <p:cxnSp>
        <p:nvCxnSpPr>
          <p:cNvPr id="10" name="Straight Connector 9">
            <a:extLst>
              <a:ext uri="{FF2B5EF4-FFF2-40B4-BE49-F238E27FC236}">
                <a16:creationId xmlns:a16="http://schemas.microsoft.com/office/drawing/2014/main" id="{4360372F-C501-4939-ABA9-671C9D075F89}"/>
              </a:ext>
              <a:ext uri="{C183D7F6-B498-43B3-948B-1728B52AA6E4}">
                <adec:decorative xmlns:adec="http://schemas.microsoft.com/office/drawing/2017/decorative" val="1"/>
              </a:ext>
            </a:extLst>
          </p:cNvPr>
          <p:cNvCxnSpPr>
            <a:cxnSpLocks/>
          </p:cNvCxnSpPr>
          <p:nvPr/>
        </p:nvCxnSpPr>
        <p:spPr>
          <a:xfrm flipV="1">
            <a:off x="5837195" y="942512"/>
            <a:ext cx="0" cy="5534488"/>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73634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F65868-B907-4349-978A-A7E6B3D4A94A}"/>
              </a:ext>
            </a:extLst>
          </p:cNvPr>
          <p:cNvSpPr>
            <a:spLocks noGrp="1"/>
          </p:cNvSpPr>
          <p:nvPr>
            <p:ph type="title"/>
          </p:nvPr>
        </p:nvSpPr>
        <p:spPr>
          <a:xfrm>
            <a:off x="-9528" y="185347"/>
            <a:ext cx="1961898" cy="1158149"/>
          </a:xfrm>
          <a:ln w="28575">
            <a:noFill/>
          </a:ln>
        </p:spPr>
        <p:txBody>
          <a:bodyPr/>
          <a:lstStyle/>
          <a:p>
            <a:pPr algn="r"/>
            <a:r>
              <a:rPr lang="en-US" sz="2400" b="0" dirty="0">
                <a:solidFill>
                  <a:schemeClr val="tx1"/>
                </a:solidFill>
                <a:latin typeface="Arial" panose="020B0604020202020204" pitchFamily="34" charset="0"/>
                <a:cs typeface="Arial" panose="020B0604020202020204" pitchFamily="34" charset="0"/>
              </a:rPr>
              <a:t>Video Clip of Zachary Pitt-Smith</a:t>
            </a:r>
          </a:p>
        </p:txBody>
      </p:sp>
      <p:sp>
        <p:nvSpPr>
          <p:cNvPr id="5" name="Title 2">
            <a:extLst>
              <a:ext uri="{FF2B5EF4-FFF2-40B4-BE49-F238E27FC236}">
                <a16:creationId xmlns:a16="http://schemas.microsoft.com/office/drawing/2014/main" id="{BA3AACFE-2414-4F03-8FB6-C2905BA95952}"/>
              </a:ext>
            </a:extLst>
          </p:cNvPr>
          <p:cNvSpPr txBox="1">
            <a:spLocks/>
          </p:cNvSpPr>
          <p:nvPr/>
        </p:nvSpPr>
        <p:spPr>
          <a:xfrm>
            <a:off x="2626448" y="185347"/>
            <a:ext cx="9458464" cy="1158149"/>
          </a:xfrm>
          <a:prstGeom prst="rect">
            <a:avLst/>
          </a:prstGeom>
          <a:ln w="28575">
            <a:noFill/>
          </a:ln>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chemeClr val="tx1"/>
                </a:solidFill>
                <a:latin typeface="Arial" panose="020B0604020202020204" pitchFamily="34" charset="0"/>
                <a:cs typeface="Arial" panose="020B0604020202020204" pitchFamily="34" charset="0"/>
              </a:rPr>
              <a:t>available to view at </a:t>
            </a:r>
            <a:br>
              <a:rPr lang="en-US" sz="2400" dirty="0">
                <a:solidFill>
                  <a:schemeClr val="tx1"/>
                </a:solidFill>
                <a:latin typeface="Arial" panose="020B0604020202020204" pitchFamily="34" charset="0"/>
                <a:cs typeface="Arial" panose="020B0604020202020204" pitchFamily="34" charset="0"/>
              </a:rPr>
            </a:br>
            <a:r>
              <a:rPr lang="en-US" sz="2400" b="0" u="sng" dirty="0">
                <a:solidFill>
                  <a:schemeClr val="tx1"/>
                </a:solidFill>
                <a:latin typeface="Arial" panose="020B0604020202020204" pitchFamily="34" charset="0"/>
                <a:cs typeface="Arial" panose="020B0604020202020204" pitchFamily="34" charset="0"/>
                <a:hlinkClick r:id="rId2" tooltip="Video Clip of Zachary Pitt-Smith">
                  <a:extLst>
                    <a:ext uri="{A12FA001-AC4F-418D-AE19-62706E023703}">
                      <ahyp:hlinkClr xmlns:ahyp="http://schemas.microsoft.com/office/drawing/2018/hyperlinkcolor" val="tx"/>
                    </a:ext>
                  </a:extLst>
                </a:hlinkClick>
              </a:rPr>
              <a:t>https://www.youtube.com/watch?v=T2U-lgJdABw&amp;feature=youtu.be</a:t>
            </a:r>
            <a:br>
              <a:rPr lang="en-US" sz="2400" u="sng" dirty="0">
                <a:solidFill>
                  <a:schemeClr val="tx1"/>
                </a:solidFill>
                <a:latin typeface="Arial" panose="020B0604020202020204" pitchFamily="34" charset="0"/>
                <a:cs typeface="Arial" panose="020B0604020202020204" pitchFamily="34" charset="0"/>
              </a:rPr>
            </a:br>
            <a:r>
              <a:rPr lang="en-US" sz="2400" b="0" dirty="0">
                <a:solidFill>
                  <a:schemeClr val="tx1"/>
                </a:solidFill>
                <a:latin typeface="Arial" panose="020B0604020202020204" pitchFamily="34" charset="0"/>
                <a:cs typeface="Arial" panose="020B0604020202020204" pitchFamily="34" charset="0"/>
              </a:rPr>
              <a:t>this clip begins at 34:49</a:t>
            </a:r>
          </a:p>
        </p:txBody>
      </p:sp>
      <p:sp>
        <p:nvSpPr>
          <p:cNvPr id="6" name="Left Brace 5" descr="&quot; &quot;">
            <a:extLst>
              <a:ext uri="{FF2B5EF4-FFF2-40B4-BE49-F238E27FC236}">
                <a16:creationId xmlns:a16="http://schemas.microsoft.com/office/drawing/2014/main" id="{B58A0857-646A-46CD-AA27-54E585BE8317}"/>
              </a:ext>
            </a:extLst>
          </p:cNvPr>
          <p:cNvSpPr/>
          <p:nvPr/>
        </p:nvSpPr>
        <p:spPr>
          <a:xfrm>
            <a:off x="2051226" y="185347"/>
            <a:ext cx="444843" cy="1158149"/>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1" descr="Screenshot of video available at the hyperlink on the slide.  Technology Access with Zachary Pitt-Smith">
            <a:extLst>
              <a:ext uri="{FF2B5EF4-FFF2-40B4-BE49-F238E27FC236}">
                <a16:creationId xmlns:a16="http://schemas.microsoft.com/office/drawing/2014/main" id="{571EA062-A36E-456C-B96E-194C9EC9ACC1}"/>
              </a:ext>
            </a:extLst>
          </p:cNvPr>
          <p:cNvPicPr>
            <a:picLocks noChangeAspect="1"/>
          </p:cNvPicPr>
          <p:nvPr/>
        </p:nvPicPr>
        <p:blipFill rotWithShape="1">
          <a:blip r:embed="rId3"/>
          <a:srcRect t="9910"/>
          <a:stretch/>
        </p:blipFill>
        <p:spPr>
          <a:xfrm>
            <a:off x="1692876" y="1537498"/>
            <a:ext cx="10499124" cy="5320502"/>
          </a:xfrm>
          <a:prstGeom prst="rect">
            <a:avLst/>
          </a:prstGeom>
        </p:spPr>
      </p:pic>
    </p:spTree>
    <p:extLst>
      <p:ext uri="{BB962C8B-B14F-4D97-AF65-F5344CB8AC3E}">
        <p14:creationId xmlns:p14="http://schemas.microsoft.com/office/powerpoint/2010/main" val="34163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EC51-BDED-4347-BF6F-6384E121702B}"/>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Kimberly Ramos, Visual Arts Educator </a:t>
            </a:r>
            <a:r>
              <a:rPr lang="en-US" sz="2400" dirty="0">
                <a:solidFill>
                  <a:schemeClr val="bg1"/>
                </a:solidFill>
                <a:latin typeface="Arial" panose="020B0604020202020204" pitchFamily="34" charset="0"/>
                <a:cs typeface="Arial" panose="020B0604020202020204" pitchFamily="34" charset="0"/>
              </a:rPr>
              <a:t>(1)</a:t>
            </a:r>
          </a:p>
        </p:txBody>
      </p:sp>
      <p:sp>
        <p:nvSpPr>
          <p:cNvPr id="3" name="Content Placeholder 2">
            <a:extLst>
              <a:ext uri="{FF2B5EF4-FFF2-40B4-BE49-F238E27FC236}">
                <a16:creationId xmlns:a16="http://schemas.microsoft.com/office/drawing/2014/main" id="{D8282263-5444-8341-81FD-0E76A596471B}"/>
              </a:ext>
            </a:extLst>
          </p:cNvPr>
          <p:cNvSpPr>
            <a:spLocks noGrp="1"/>
          </p:cNvSpPr>
          <p:nvPr>
            <p:ph idx="1"/>
          </p:nvPr>
        </p:nvSpPr>
        <p:spPr/>
        <p:txBody>
          <a:bodyPr>
            <a:normAutofit/>
          </a:bodyPr>
          <a:lstStyle/>
          <a:p>
            <a:r>
              <a:rPr lang="en-US" sz="3600" b="1" dirty="0">
                <a:latin typeface="Arial" panose="020B0604020202020204" pitchFamily="34" charset="0"/>
                <a:cs typeface="Arial" panose="020B0604020202020204" pitchFamily="34" charset="0"/>
              </a:rPr>
              <a:t>What did I discover?</a:t>
            </a:r>
          </a:p>
          <a:p>
            <a:pPr lvl="1"/>
            <a:r>
              <a:rPr lang="en-US" sz="3200" b="1" dirty="0">
                <a:latin typeface="Arial" panose="020B0604020202020204" pitchFamily="34" charset="0"/>
                <a:cs typeface="Arial" panose="020B0604020202020204" pitchFamily="34" charset="0"/>
              </a:rPr>
              <a:t>Challenges</a:t>
            </a:r>
          </a:p>
          <a:p>
            <a:r>
              <a:rPr lang="en-US" sz="3600" b="1" dirty="0">
                <a:latin typeface="Arial" panose="020B0604020202020204" pitchFamily="34" charset="0"/>
                <a:cs typeface="Arial" panose="020B0604020202020204" pitchFamily="34" charset="0"/>
              </a:rPr>
              <a:t>Lesson design and planning</a:t>
            </a:r>
          </a:p>
          <a:p>
            <a:pPr lvl="1"/>
            <a:r>
              <a:rPr lang="en-US" sz="3200" b="1" dirty="0">
                <a:latin typeface="Arial" panose="020B0604020202020204" pitchFamily="34" charset="0"/>
                <a:cs typeface="Arial" panose="020B0604020202020204" pitchFamily="34" charset="0"/>
              </a:rPr>
              <a:t>Artistic Processes: Creating, Presenting, Responding, Connecting</a:t>
            </a:r>
          </a:p>
        </p:txBody>
      </p:sp>
    </p:spTree>
    <p:extLst>
      <p:ext uri="{BB962C8B-B14F-4D97-AF65-F5344CB8AC3E}">
        <p14:creationId xmlns:p14="http://schemas.microsoft.com/office/powerpoint/2010/main" val="3055851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DCB5-8774-43D4-8CD8-D2A14804D173}"/>
              </a:ext>
            </a:extLst>
          </p:cNvPr>
          <p:cNvSpPr>
            <a:spLocks noGrp="1"/>
          </p:cNvSpPr>
          <p:nvPr>
            <p:ph type="ctrTitle"/>
          </p:nvPr>
        </p:nvSpPr>
        <p:spPr>
          <a:xfrm>
            <a:off x="810001" y="5506277"/>
            <a:ext cx="10572000" cy="762598"/>
          </a:xfrm>
        </p:spPr>
        <p:txBody>
          <a:bodyPr/>
          <a:lstStyle/>
          <a:p>
            <a:r>
              <a:rPr lang="en-US" dirty="0">
                <a:latin typeface="Arial" panose="020B0604020202020204" pitchFamily="34" charset="0"/>
                <a:cs typeface="Arial" panose="020B0604020202020204" pitchFamily="34" charset="0"/>
              </a:rPr>
              <a:t>Imaginary Friend</a:t>
            </a:r>
            <a:endParaRPr lang="en-US" dirty="0"/>
          </a:p>
        </p:txBody>
      </p:sp>
      <p:pic>
        <p:nvPicPr>
          <p:cNvPr id="6" name="Picture 1" descr="&quot; &quot;">
            <a:extLst>
              <a:ext uri="{FF2B5EF4-FFF2-40B4-BE49-F238E27FC236}">
                <a16:creationId xmlns:a16="http://schemas.microsoft.com/office/drawing/2014/main" id="{C727FFC1-A87E-40FD-A0C2-3459566A300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068649" y="390650"/>
            <a:ext cx="2607958" cy="38636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2" descr="&quot; &quot;">
            <a:extLst>
              <a:ext uri="{FF2B5EF4-FFF2-40B4-BE49-F238E27FC236}">
                <a16:creationId xmlns:a16="http://schemas.microsoft.com/office/drawing/2014/main" id="{69CE788D-672D-4023-B133-5403D28183A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365337" y="394637"/>
            <a:ext cx="2878413" cy="38636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63480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F55E-14D2-4974-B9F2-96CBA374B8C1}"/>
              </a:ext>
            </a:extLst>
          </p:cNvPr>
          <p:cNvSpPr>
            <a:spLocks noGrp="1"/>
          </p:cNvSpPr>
          <p:nvPr>
            <p:ph type="title"/>
          </p:nvPr>
        </p:nvSpPr>
        <p:spPr>
          <a:xfrm>
            <a:off x="810000" y="1500736"/>
            <a:ext cx="3901148" cy="970450"/>
          </a:xfrm>
        </p:spPr>
        <p:txBody>
          <a:bodyPr/>
          <a:lstStyle/>
          <a:p>
            <a:r>
              <a:rPr lang="en-US" dirty="0">
                <a:solidFill>
                  <a:schemeClr val="tx1"/>
                </a:solidFill>
                <a:latin typeface="Arial" panose="020B0604020202020204" pitchFamily="34" charset="0"/>
                <a:cs typeface="Arial" panose="020B0604020202020204" pitchFamily="34" charset="0"/>
              </a:rPr>
              <a:t>Getty Challenge</a:t>
            </a:r>
            <a:endParaRPr lang="en-US" dirty="0"/>
          </a:p>
        </p:txBody>
      </p:sp>
      <p:pic>
        <p:nvPicPr>
          <p:cNvPr id="11" name="Content Placeholder 4" descr="&quot; &quot;">
            <a:extLst>
              <a:ext uri="{FF2B5EF4-FFF2-40B4-BE49-F238E27FC236}">
                <a16:creationId xmlns:a16="http://schemas.microsoft.com/office/drawing/2014/main" id="{FE0BE009-5B2A-44A5-B69A-5B04F26A6DA0}"/>
              </a:ext>
            </a:extLst>
          </p:cNvPr>
          <p:cNvPicPr>
            <a:picLocks noChangeAspect="1"/>
          </p:cNvPicPr>
          <p:nvPr/>
        </p:nvPicPr>
        <p:blipFill>
          <a:blip r:embed="rId4"/>
          <a:stretch>
            <a:fillRect/>
          </a:stretch>
        </p:blipFill>
        <p:spPr>
          <a:xfrm>
            <a:off x="5688292" y="730051"/>
            <a:ext cx="5452421" cy="539789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96805170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EC51-BDED-4347-BF6F-6384E121702B}"/>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Kimberly Ramos, Visual Arts Educator </a:t>
            </a:r>
            <a:r>
              <a:rPr lang="en-US" sz="2400" dirty="0">
                <a:solidFill>
                  <a:schemeClr val="bg1"/>
                </a:solidFill>
                <a:latin typeface="Arial" panose="020B0604020202020204" pitchFamily="34" charset="0"/>
                <a:cs typeface="Arial" panose="020B0604020202020204" pitchFamily="34" charset="0"/>
              </a:rPr>
              <a:t>(2)</a:t>
            </a:r>
          </a:p>
        </p:txBody>
      </p:sp>
      <p:sp>
        <p:nvSpPr>
          <p:cNvPr id="3" name="Content Placeholder 2">
            <a:extLst>
              <a:ext uri="{FF2B5EF4-FFF2-40B4-BE49-F238E27FC236}">
                <a16:creationId xmlns:a16="http://schemas.microsoft.com/office/drawing/2014/main" id="{D8282263-5444-8341-81FD-0E76A596471B}"/>
              </a:ext>
            </a:extLst>
          </p:cNvPr>
          <p:cNvSpPr>
            <a:spLocks noGrp="1"/>
          </p:cNvSpPr>
          <p:nvPr>
            <p:ph idx="1"/>
          </p:nvPr>
        </p:nvSpPr>
        <p:spPr/>
        <p:txBody>
          <a:bodyPr>
            <a:normAutofit lnSpcReduction="10000"/>
          </a:bodyPr>
          <a:lstStyle/>
          <a:p>
            <a:r>
              <a:rPr lang="en-US" sz="3200" b="1" dirty="0">
                <a:latin typeface="Arial" panose="020B0604020202020204" pitchFamily="34" charset="0"/>
                <a:cs typeface="Arial" panose="020B0604020202020204" pitchFamily="34" charset="0"/>
              </a:rPr>
              <a:t>What did I discover?</a:t>
            </a:r>
          </a:p>
          <a:p>
            <a:pPr lvl="1"/>
            <a:r>
              <a:rPr lang="en-US" sz="2800" b="1" dirty="0">
                <a:latin typeface="Arial" panose="020B0604020202020204" pitchFamily="34" charset="0"/>
                <a:cs typeface="Arial" panose="020B0604020202020204" pitchFamily="34" charset="0"/>
              </a:rPr>
              <a:t>Challenges</a:t>
            </a:r>
          </a:p>
          <a:p>
            <a:r>
              <a:rPr lang="en-US" sz="3200" b="1" dirty="0">
                <a:latin typeface="Arial" panose="020B0604020202020204" pitchFamily="34" charset="0"/>
                <a:cs typeface="Arial" panose="020B0604020202020204" pitchFamily="34" charset="0"/>
              </a:rPr>
              <a:t>Lesson design and planning</a:t>
            </a:r>
          </a:p>
          <a:p>
            <a:pPr lvl="1"/>
            <a:r>
              <a:rPr lang="en-US" sz="2800" b="1" dirty="0">
                <a:latin typeface="Arial" panose="020B0604020202020204" pitchFamily="34" charset="0"/>
                <a:cs typeface="Arial" panose="020B0604020202020204" pitchFamily="34" charset="0"/>
              </a:rPr>
              <a:t>Artistic Processes: creating, presenting, responding, connecting</a:t>
            </a:r>
          </a:p>
          <a:p>
            <a:r>
              <a:rPr lang="en-US" sz="4000" b="1" dirty="0">
                <a:latin typeface="Arial" panose="020B0604020202020204" pitchFamily="34" charset="0"/>
                <a:cs typeface="Arial" panose="020B0604020202020204" pitchFamily="34" charset="0"/>
              </a:rPr>
              <a:t>How I evolved…</a:t>
            </a:r>
          </a:p>
        </p:txBody>
      </p:sp>
    </p:spTree>
    <p:extLst>
      <p:ext uri="{BB962C8B-B14F-4D97-AF65-F5344CB8AC3E}">
        <p14:creationId xmlns:p14="http://schemas.microsoft.com/office/powerpoint/2010/main" val="3488670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B8F619-3D20-4B4E-80CC-F15B40FF5931}"/>
              </a:ext>
            </a:extLst>
          </p:cNvPr>
          <p:cNvSpPr>
            <a:spLocks noGrp="1"/>
          </p:cNvSpPr>
          <p:nvPr>
            <p:ph type="title"/>
          </p:nvPr>
        </p:nvSpPr>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Reflections from arts teachers doing synchronous and asynchronous teaching…</a:t>
            </a:r>
          </a:p>
        </p:txBody>
      </p:sp>
      <p:sp>
        <p:nvSpPr>
          <p:cNvPr id="5" name="Content Placeholder 4">
            <a:extLst>
              <a:ext uri="{FF2B5EF4-FFF2-40B4-BE49-F238E27FC236}">
                <a16:creationId xmlns:a16="http://schemas.microsoft.com/office/drawing/2014/main" id="{CBC37618-48C5-8346-ADBA-C1110D9640D7}"/>
              </a:ext>
            </a:extLst>
          </p:cNvPr>
          <p:cNvSpPr>
            <a:spLocks noGrp="1"/>
          </p:cNvSpPr>
          <p:nvPr>
            <p:ph idx="1"/>
          </p:nvPr>
        </p:nvSpPr>
        <p:spPr>
          <a:xfrm>
            <a:off x="520263" y="2382307"/>
            <a:ext cx="11209282" cy="4395683"/>
          </a:xfrm>
        </p:spPr>
        <p:txBody>
          <a:bodyPr>
            <a:normAutofit fontScale="92500" lnSpcReduction="20000"/>
          </a:bodyPr>
          <a:lstStyle/>
          <a:p>
            <a:r>
              <a:rPr lang="en-US" sz="2600" b="1" dirty="0">
                <a:latin typeface="Arial" panose="020B0604020202020204" pitchFamily="34" charset="0"/>
                <a:cs typeface="Arial" panose="020B0604020202020204" pitchFamily="34" charset="0"/>
              </a:rPr>
              <a:t>All students need to have similar platforms.</a:t>
            </a:r>
          </a:p>
          <a:p>
            <a:r>
              <a:rPr lang="en-US" sz="2600" b="1" dirty="0">
                <a:latin typeface="Arial" panose="020B0604020202020204" pitchFamily="34" charset="0"/>
                <a:cs typeface="Arial" panose="020B0604020202020204" pitchFamily="34" charset="0"/>
              </a:rPr>
              <a:t>Teachers need a student account so we can experience our lessons the same way our students do.</a:t>
            </a:r>
          </a:p>
          <a:p>
            <a:r>
              <a:rPr lang="en-US" sz="2600" b="1" dirty="0">
                <a:latin typeface="Arial" panose="020B0604020202020204" pitchFamily="34" charset="0"/>
                <a:cs typeface="Arial" panose="020B0604020202020204" pitchFamily="34" charset="0"/>
              </a:rPr>
              <a:t>Plan on 6 hours of prep for each hour of content.</a:t>
            </a:r>
          </a:p>
          <a:p>
            <a:r>
              <a:rPr lang="en-US" sz="2600" b="1" dirty="0">
                <a:latin typeface="Arial" panose="020B0604020202020204" pitchFamily="34" charset="0"/>
                <a:cs typeface="Arial" panose="020B0604020202020204" pitchFamily="34" charset="0"/>
              </a:rPr>
              <a:t>We need to teach [and model] digital responsibility – not just citizenship – basics like:</a:t>
            </a:r>
          </a:p>
          <a:p>
            <a:pPr lvl="1"/>
            <a:r>
              <a:rPr lang="en-US" sz="2600" b="1" dirty="0">
                <a:latin typeface="Arial" panose="020B0604020202020204" pitchFamily="34" charset="0"/>
                <a:cs typeface="Arial" panose="020B0604020202020204" pitchFamily="34" charset="0"/>
              </a:rPr>
              <a:t>Check email </a:t>
            </a:r>
            <a:r>
              <a:rPr lang="en-US" sz="2600" b="1" i="1" dirty="0">
                <a:latin typeface="Arial" panose="020B0604020202020204" pitchFamily="34" charset="0"/>
                <a:cs typeface="Arial" panose="020B0604020202020204" pitchFamily="34" charset="0"/>
              </a:rPr>
              <a:t>daily.</a:t>
            </a:r>
          </a:p>
          <a:p>
            <a:pPr lvl="1"/>
            <a:r>
              <a:rPr lang="en-US" sz="2600" b="1" dirty="0">
                <a:latin typeface="Arial" panose="020B0604020202020204" pitchFamily="34" charset="0"/>
                <a:cs typeface="Arial" panose="020B0604020202020204" pitchFamily="34" charset="0"/>
              </a:rPr>
              <a:t>Actually </a:t>
            </a:r>
            <a:r>
              <a:rPr lang="en-US" sz="2600" b="1" i="1" dirty="0">
                <a:latin typeface="Arial" panose="020B0604020202020204" pitchFamily="34" charset="0"/>
                <a:cs typeface="Arial" panose="020B0604020202020204" pitchFamily="34" charset="0"/>
              </a:rPr>
              <a:t>respond</a:t>
            </a:r>
            <a:r>
              <a:rPr lang="en-US" sz="2600" b="1" dirty="0">
                <a:latin typeface="Arial" panose="020B0604020202020204" pitchFamily="34" charset="0"/>
                <a:cs typeface="Arial" panose="020B0604020202020204" pitchFamily="34" charset="0"/>
              </a:rPr>
              <a:t> to email.</a:t>
            </a:r>
          </a:p>
          <a:p>
            <a:pPr lvl="1"/>
            <a:r>
              <a:rPr lang="en-US" sz="2600" b="1" dirty="0">
                <a:latin typeface="Arial" panose="020B0604020202020204" pitchFamily="34" charset="0"/>
                <a:cs typeface="Arial" panose="020B0604020202020204" pitchFamily="34" charset="0"/>
              </a:rPr>
              <a:t>Proofread before clicking ”send.”</a:t>
            </a:r>
          </a:p>
          <a:p>
            <a:pPr lvl="1"/>
            <a:r>
              <a:rPr lang="en-US" sz="2600" b="1" dirty="0">
                <a:latin typeface="Arial" panose="020B0604020202020204" pitchFamily="34" charset="0"/>
                <a:cs typeface="Arial" panose="020B0604020202020204" pitchFamily="34" charset="0"/>
              </a:rPr>
              <a:t>Read the directions.</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358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2A14-70A5-5041-AEB0-66EA77CA5BE9}"/>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Considerations for moving forward </a:t>
            </a:r>
            <a:r>
              <a:rPr lang="en-US" sz="2400" dirty="0">
                <a:solidFill>
                  <a:schemeClr val="bg1"/>
                </a:solidFill>
                <a:latin typeface="Arial" panose="020B0604020202020204" pitchFamily="34" charset="0"/>
                <a:cs typeface="Arial" panose="020B0604020202020204" pitchFamily="34" charset="0"/>
              </a:rPr>
              <a:t>(1)</a:t>
            </a:r>
          </a:p>
        </p:txBody>
      </p:sp>
      <p:sp>
        <p:nvSpPr>
          <p:cNvPr id="3" name="Content Placeholder 2">
            <a:extLst>
              <a:ext uri="{FF2B5EF4-FFF2-40B4-BE49-F238E27FC236}">
                <a16:creationId xmlns:a16="http://schemas.microsoft.com/office/drawing/2014/main" id="{6800F8CE-2A99-3840-A7A4-5EC541CCDD7B}"/>
              </a:ext>
            </a:extLst>
          </p:cNvPr>
          <p:cNvSpPr>
            <a:spLocks noGrp="1"/>
          </p:cNvSpPr>
          <p:nvPr>
            <p:ph idx="1"/>
          </p:nvPr>
        </p:nvSpPr>
        <p:spPr>
          <a:xfrm>
            <a:off x="729260" y="2922105"/>
            <a:ext cx="10554574" cy="3478695"/>
          </a:xfrm>
        </p:spPr>
        <p:txBody>
          <a:bodyPr>
            <a:noAutofit/>
          </a:bodyPr>
          <a:lstStyle/>
          <a:p>
            <a:r>
              <a:rPr lang="en-US" sz="2400" b="1" dirty="0">
                <a:latin typeface="Arial" panose="020B0604020202020204" pitchFamily="34" charset="0"/>
                <a:cs typeface="Arial" panose="020B0604020202020204" pitchFamily="34" charset="0"/>
              </a:rPr>
              <a:t>Enabling student choice is effective and critical.</a:t>
            </a:r>
          </a:p>
          <a:p>
            <a:r>
              <a:rPr lang="en-US" sz="2400" b="1" dirty="0">
                <a:latin typeface="Arial" panose="020B0604020202020204" pitchFamily="34" charset="0"/>
                <a:cs typeface="Arial" panose="020B0604020202020204" pitchFamily="34" charset="0"/>
              </a:rPr>
              <a:t>Balance flexibility and understanding with accountability and expectations.</a:t>
            </a:r>
          </a:p>
          <a:p>
            <a:r>
              <a:rPr lang="en-US" sz="2400" b="1" dirty="0">
                <a:latin typeface="Arial" panose="020B0604020202020204" pitchFamily="34" charset="0"/>
                <a:cs typeface="Arial" panose="020B0604020202020204" pitchFamily="34" charset="0"/>
              </a:rPr>
              <a:t>Co-teaching/teaching collaboratively is useful/needed to support synchronous online learning.</a:t>
            </a:r>
          </a:p>
          <a:p>
            <a:r>
              <a:rPr lang="en-US" sz="2400" b="1" dirty="0">
                <a:latin typeface="Arial" panose="020B0604020202020204" pitchFamily="34" charset="0"/>
                <a:cs typeface="Arial" panose="020B0604020202020204" pitchFamily="34" charset="0"/>
              </a:rPr>
              <a:t>Sufficient practice (rehearsal) of instruction enables fluid and well-implemented instruction.</a:t>
            </a:r>
          </a:p>
          <a:p>
            <a:r>
              <a:rPr lang="en-US" sz="2400" b="1" dirty="0">
                <a:latin typeface="Arial" panose="020B0604020202020204" pitchFamily="34" charset="0"/>
                <a:cs typeface="Arial" panose="020B0604020202020204" pitchFamily="34" charset="0"/>
              </a:rPr>
              <a:t>Students need to be taught how to use a tool, before actually using the tool – demo videos and tutorials are needed.</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238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7AC6-4C96-B140-A8E7-6F3B72BEA9A9}"/>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Considerations for moving forward </a:t>
            </a:r>
            <a:r>
              <a:rPr lang="en-US" sz="2400" dirty="0">
                <a:solidFill>
                  <a:schemeClr val="bg1"/>
                </a:solidFill>
                <a:latin typeface="Arial" panose="020B0604020202020204" pitchFamily="34" charset="0"/>
                <a:cs typeface="Arial" panose="020B0604020202020204" pitchFamily="34" charset="0"/>
              </a:rPr>
              <a:t>(2)</a:t>
            </a:r>
          </a:p>
        </p:txBody>
      </p:sp>
      <p:sp>
        <p:nvSpPr>
          <p:cNvPr id="3" name="Content Placeholder 2">
            <a:extLst>
              <a:ext uri="{FF2B5EF4-FFF2-40B4-BE49-F238E27FC236}">
                <a16:creationId xmlns:a16="http://schemas.microsoft.com/office/drawing/2014/main" id="{ACA393BD-6A9C-F843-826F-CFD686AF1CD3}"/>
              </a:ext>
            </a:extLst>
          </p:cNvPr>
          <p:cNvSpPr>
            <a:spLocks noGrp="1"/>
          </p:cNvSpPr>
          <p:nvPr>
            <p:ph idx="1"/>
          </p:nvPr>
        </p:nvSpPr>
        <p:spPr>
          <a:xfrm>
            <a:off x="818712" y="2268007"/>
            <a:ext cx="10554574" cy="3636511"/>
          </a:xfrm>
        </p:spPr>
        <p:txBody>
          <a:bodyPr>
            <a:normAutofit/>
          </a:bodyPr>
          <a:lstStyle/>
          <a:p>
            <a:r>
              <a:rPr lang="en-US" sz="2400" b="1" dirty="0">
                <a:latin typeface="Arial" panose="020B0604020202020204" pitchFamily="34" charset="0"/>
                <a:cs typeface="Arial" panose="020B0604020202020204" pitchFamily="34" charset="0"/>
              </a:rPr>
              <a:t>Establishing relationships and systems that enable timely constructive, critical feedback in conjunction with positive feedback and encouragement</a:t>
            </a:r>
          </a:p>
          <a:p>
            <a:r>
              <a:rPr lang="en-US" sz="2400" b="1" dirty="0">
                <a:latin typeface="Arial" panose="020B0604020202020204" pitchFamily="34" charset="0"/>
                <a:cs typeface="Arial" panose="020B0604020202020204" pitchFamily="34" charset="0"/>
              </a:rPr>
              <a:t>Preventing and responding to feelings of isolation – especially in traditional ensemble settings that may now be individual practice and work</a:t>
            </a:r>
          </a:p>
          <a:p>
            <a:r>
              <a:rPr lang="en-US" sz="2400" b="1" dirty="0">
                <a:latin typeface="Arial" panose="020B0604020202020204" pitchFamily="34" charset="0"/>
                <a:cs typeface="Arial" panose="020B0604020202020204" pitchFamily="34" charset="0"/>
              </a:rPr>
              <a:t>Experimentation, reflection, and patience is vital for innovation – we need space to try, augment, and adapt</a:t>
            </a:r>
          </a:p>
        </p:txBody>
      </p:sp>
    </p:spTree>
    <p:extLst>
      <p:ext uri="{BB962C8B-B14F-4D97-AF65-F5344CB8AC3E}">
        <p14:creationId xmlns:p14="http://schemas.microsoft.com/office/powerpoint/2010/main" val="202092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F33F767B-6260-4964-86FA-3ED61982E1C0}"/>
              </a:ext>
            </a:extLst>
          </p:cNvPr>
          <p:cNvSpPr>
            <a:spLocks noGrp="1"/>
          </p:cNvSpPr>
          <p:nvPr>
            <p:ph type="title"/>
          </p:nvPr>
        </p:nvSpPr>
        <p:spPr>
          <a:xfrm>
            <a:off x="1280559" y="4937760"/>
            <a:ext cx="10571998" cy="970450"/>
          </a:xfrm>
        </p:spPr>
        <p:txBody>
          <a:bodyPr/>
          <a:lstStyle/>
          <a:p>
            <a:r>
              <a:rPr lang="en-US" sz="2400" i="1" dirty="0">
                <a:latin typeface="Arial" panose="020B0604020202020204" pitchFamily="34" charset="0"/>
                <a:cs typeface="Arial" panose="020B0604020202020204" pitchFamily="34" charset="0"/>
              </a:rPr>
              <a:t>R. Duckworth, Music Teacher, Colton Joint Union School District</a:t>
            </a:r>
            <a:endParaRPr lang="en-US" sz="2400" dirty="0"/>
          </a:p>
        </p:txBody>
      </p:sp>
      <p:sp>
        <p:nvSpPr>
          <p:cNvPr id="2" name="Text">
            <a:extLst>
              <a:ext uri="{FF2B5EF4-FFF2-40B4-BE49-F238E27FC236}">
                <a16:creationId xmlns:a16="http://schemas.microsoft.com/office/drawing/2014/main" id="{2A3DF8D3-5DB1-4B2B-BF3F-325038AB4447}"/>
              </a:ext>
            </a:extLst>
          </p:cNvPr>
          <p:cNvSpPr txBox="1">
            <a:spLocks/>
          </p:cNvSpPr>
          <p:nvPr/>
        </p:nvSpPr>
        <p:spPr>
          <a:xfrm>
            <a:off x="1280559" y="814495"/>
            <a:ext cx="9638153" cy="412326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2800" dirty="0">
                <a:solidFill>
                  <a:schemeClr val="tx1"/>
                </a:solidFill>
                <a:latin typeface="Arial" panose="020B0604020202020204" pitchFamily="34" charset="0"/>
                <a:cs typeface="Arial" panose="020B0604020202020204" pitchFamily="34" charset="0"/>
              </a:rPr>
              <a:t>“The problem isn’t a lack of ideas.  The problem is too many ideas.  It’s not that we need more training, but rather the time to figure out what’s really effective.  This whole Distance Learning thing was really an exercise in crisis management.  If we knew now that we would be doing this again in the fall, I could probably create a very successful sequence of lessons.  But not knowing what the fall will look like means having to wait to implement anything and risking another semester of crisis teaching.”</a:t>
            </a:r>
          </a:p>
        </p:txBody>
      </p:sp>
    </p:spTree>
    <p:extLst>
      <p:ext uri="{BB962C8B-B14F-4D97-AF65-F5344CB8AC3E}">
        <p14:creationId xmlns:p14="http://schemas.microsoft.com/office/powerpoint/2010/main" val="1558953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F5BF-96F5-46A9-B159-2629697AEB57}"/>
              </a:ext>
            </a:extLst>
          </p:cNvPr>
          <p:cNvSpPr>
            <a:spLocks noGrp="1"/>
          </p:cNvSpPr>
          <p:nvPr>
            <p:ph type="title"/>
          </p:nvPr>
        </p:nvSpPr>
        <p:spPr/>
        <p:txBody>
          <a:bodyPr>
            <a:normAutofit fontScale="90000"/>
          </a:bodyPr>
          <a:lstStyle/>
          <a:p>
            <a:pPr lvl="0" fontAlgn="base"/>
            <a:r>
              <a:rPr lang="en-US" dirty="0">
                <a:solidFill>
                  <a:schemeClr val="bg1"/>
                </a:solidFill>
                <a:latin typeface="Arial" panose="020B0604020202020204" pitchFamily="34" charset="0"/>
                <a:cs typeface="Arial" panose="020B0604020202020204" pitchFamily="34" charset="0"/>
              </a:rPr>
              <a:t>Discipline specific networks and resources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to support teachers  </a:t>
            </a:r>
          </a:p>
        </p:txBody>
      </p:sp>
    </p:spTree>
    <p:extLst>
      <p:ext uri="{BB962C8B-B14F-4D97-AF65-F5344CB8AC3E}">
        <p14:creationId xmlns:p14="http://schemas.microsoft.com/office/powerpoint/2010/main" val="145046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A22A-87F1-4326-ABFE-16C867BD952E}"/>
              </a:ext>
            </a:extLst>
          </p:cNvPr>
          <p:cNvSpPr>
            <a:spLocks noGrp="1"/>
          </p:cNvSpPr>
          <p:nvPr>
            <p:ph type="title"/>
          </p:nvPr>
        </p:nvSpPr>
        <p:spPr>
          <a:xfrm>
            <a:off x="708025" y="-72946"/>
            <a:ext cx="11106150" cy="823912"/>
          </a:xfrm>
        </p:spPr>
        <p:txBody>
          <a:bodyPr>
            <a:normAutofit/>
          </a:bodyPr>
          <a:lstStyle/>
          <a:p>
            <a:pPr algn="ctr"/>
            <a:r>
              <a:rPr lang="en-US" sz="3200" b="1" cap="none" dirty="0">
                <a:solidFill>
                  <a:schemeClr val="bg1"/>
                </a:solidFill>
              </a:rPr>
              <a:t>CCSESA &amp; TCAP Regions</a:t>
            </a:r>
          </a:p>
        </p:txBody>
      </p:sp>
      <p:pic>
        <p:nvPicPr>
          <p:cNvPr id="10" name="Picture 2" descr="CCSESA Logo">
            <a:extLst>
              <a:ext uri="{FF2B5EF4-FFF2-40B4-BE49-F238E27FC236}">
                <a16:creationId xmlns:a16="http://schemas.microsoft.com/office/drawing/2014/main" id="{9D8921A3-9A37-47D1-AC70-4140006BE4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
          <a:stretch/>
        </p:blipFill>
        <p:spPr bwMode="auto">
          <a:xfrm>
            <a:off x="1673492" y="559052"/>
            <a:ext cx="2376539" cy="92986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4BFD4BE4-21C9-40AC-9F19-85C8DE7CCC59}"/>
              </a:ext>
            </a:extLst>
          </p:cNvPr>
          <p:cNvSpPr>
            <a:spLocks noGrp="1"/>
          </p:cNvSpPr>
          <p:nvPr>
            <p:ph sz="half" idx="2"/>
          </p:nvPr>
        </p:nvSpPr>
        <p:spPr>
          <a:xfrm>
            <a:off x="620713" y="1643398"/>
            <a:ext cx="5311775" cy="4287502"/>
          </a:xfrm>
        </p:spPr>
        <p:txBody>
          <a:bodyPr>
            <a:normAutofit fontScale="85000" lnSpcReduction="20000"/>
          </a:bodyPr>
          <a:lstStyle/>
          <a:p>
            <a:r>
              <a:rPr lang="en-US" sz="2800" dirty="0">
                <a:solidFill>
                  <a:schemeClr val="bg1"/>
                </a:solidFill>
              </a:rPr>
              <a:t>Region 1: Humboldt</a:t>
            </a:r>
          </a:p>
          <a:p>
            <a:r>
              <a:rPr lang="en-US" sz="2800" dirty="0">
                <a:solidFill>
                  <a:schemeClr val="bg1"/>
                </a:solidFill>
              </a:rPr>
              <a:t>Region 2: Butte</a:t>
            </a:r>
          </a:p>
          <a:p>
            <a:r>
              <a:rPr lang="en-US" sz="2800" dirty="0">
                <a:solidFill>
                  <a:schemeClr val="bg1"/>
                </a:solidFill>
              </a:rPr>
              <a:t>Region 3: Sacramento</a:t>
            </a:r>
          </a:p>
          <a:p>
            <a:r>
              <a:rPr lang="en-US" sz="2800" dirty="0">
                <a:solidFill>
                  <a:schemeClr val="bg1"/>
                </a:solidFill>
              </a:rPr>
              <a:t>Region 4: Alameda</a:t>
            </a:r>
          </a:p>
          <a:p>
            <a:r>
              <a:rPr lang="en-US" sz="2800" dirty="0">
                <a:solidFill>
                  <a:schemeClr val="bg1"/>
                </a:solidFill>
              </a:rPr>
              <a:t>Region 5: Santa Clara</a:t>
            </a:r>
          </a:p>
          <a:p>
            <a:r>
              <a:rPr lang="en-US" sz="2800" dirty="0">
                <a:solidFill>
                  <a:schemeClr val="bg1"/>
                </a:solidFill>
              </a:rPr>
              <a:t>Region 6: Stanislaus</a:t>
            </a:r>
          </a:p>
          <a:p>
            <a:r>
              <a:rPr lang="en-US" sz="2800" dirty="0">
                <a:solidFill>
                  <a:schemeClr val="bg1"/>
                </a:solidFill>
              </a:rPr>
              <a:t>Region 7: Fresno &amp; Tulare</a:t>
            </a:r>
          </a:p>
          <a:p>
            <a:r>
              <a:rPr lang="en-US" sz="2800" dirty="0">
                <a:solidFill>
                  <a:schemeClr val="bg1"/>
                </a:solidFill>
              </a:rPr>
              <a:t>Region 8: Ventura</a:t>
            </a:r>
          </a:p>
          <a:p>
            <a:r>
              <a:rPr lang="en-US" sz="2800" dirty="0">
                <a:solidFill>
                  <a:schemeClr val="bg1"/>
                </a:solidFill>
              </a:rPr>
              <a:t>Region 9: San Diego</a:t>
            </a:r>
          </a:p>
          <a:p>
            <a:r>
              <a:rPr lang="en-US" sz="2800" dirty="0">
                <a:solidFill>
                  <a:schemeClr val="bg1"/>
                </a:solidFill>
              </a:rPr>
              <a:t>Region 10: San Bernardino</a:t>
            </a:r>
          </a:p>
          <a:p>
            <a:r>
              <a:rPr lang="en-US" sz="2800" dirty="0">
                <a:solidFill>
                  <a:schemeClr val="bg1"/>
                </a:solidFill>
              </a:rPr>
              <a:t>Region 11: Los Angeles</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pic>
        <p:nvPicPr>
          <p:cNvPr id="12" name="Picture 3" descr="TCAP Logo">
            <a:extLst>
              <a:ext uri="{FF2B5EF4-FFF2-40B4-BE49-F238E27FC236}">
                <a16:creationId xmlns:a16="http://schemas.microsoft.com/office/drawing/2014/main" id="{9637DEA5-F8FE-4633-AC4F-1E4650156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789" y="687911"/>
            <a:ext cx="2770012" cy="7262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76429E4-CBD8-4BE1-A2B1-AC43FB607463}"/>
              </a:ext>
            </a:extLst>
          </p:cNvPr>
          <p:cNvSpPr>
            <a:spLocks noGrp="1"/>
          </p:cNvSpPr>
          <p:nvPr>
            <p:ph sz="quarter" idx="4"/>
          </p:nvPr>
        </p:nvSpPr>
        <p:spPr>
          <a:xfrm>
            <a:off x="6055740" y="1643398"/>
            <a:ext cx="5714803" cy="3873165"/>
          </a:xfrm>
        </p:spPr>
        <p:txBody>
          <a:bodyPr>
            <a:noAutofit/>
          </a:bodyPr>
          <a:lstStyle/>
          <a:p>
            <a:r>
              <a:rPr lang="en-US" sz="2400" dirty="0">
                <a:solidFill>
                  <a:schemeClr val="bg1"/>
                </a:solidFill>
              </a:rPr>
              <a:t>The California Arts Project Statewide Leadership and Learning Center, CSU San Bernardino</a:t>
            </a:r>
          </a:p>
          <a:p>
            <a:r>
              <a:rPr lang="en-US" sz="2400" dirty="0">
                <a:solidFill>
                  <a:schemeClr val="bg1"/>
                </a:solidFill>
              </a:rPr>
              <a:t>Northern California Arts Project, CSU Chico</a:t>
            </a:r>
          </a:p>
          <a:p>
            <a:r>
              <a:rPr lang="en-US" sz="2400" dirty="0">
                <a:solidFill>
                  <a:schemeClr val="bg1"/>
                </a:solidFill>
              </a:rPr>
              <a:t>Bay Area California Arts Project, San Jose State University</a:t>
            </a:r>
          </a:p>
          <a:p>
            <a:r>
              <a:rPr lang="en-US" sz="2400" dirty="0">
                <a:solidFill>
                  <a:schemeClr val="bg1"/>
                </a:solidFill>
              </a:rPr>
              <a:t>Los Angeles Basin California Arts Project, Cal State Los Angeles</a:t>
            </a:r>
          </a:p>
          <a:p>
            <a:r>
              <a:rPr lang="en-US" sz="2400" dirty="0">
                <a:solidFill>
                  <a:schemeClr val="bg1"/>
                </a:solidFill>
              </a:rPr>
              <a:t>RIMS California Arts Project, CSU San Bernardino</a:t>
            </a:r>
          </a:p>
          <a:p>
            <a:r>
              <a:rPr lang="en-US" sz="2400" dirty="0">
                <a:solidFill>
                  <a:schemeClr val="bg1"/>
                </a:solidFill>
              </a:rPr>
              <a:t>Southern Counties California Arts Project, San Diego State University</a:t>
            </a:r>
          </a:p>
        </p:txBody>
      </p:sp>
      <p:cxnSp>
        <p:nvCxnSpPr>
          <p:cNvPr id="13" name="Straight Connector 12">
            <a:extLst>
              <a:ext uri="{FF2B5EF4-FFF2-40B4-BE49-F238E27FC236}">
                <a16:creationId xmlns:a16="http://schemas.microsoft.com/office/drawing/2014/main" id="{39DD9DB8-6FB1-4716-9091-72182F8AC100}"/>
              </a:ext>
              <a:ext uri="{C183D7F6-B498-43B3-948B-1728B52AA6E4}">
                <adec:decorative xmlns:adec="http://schemas.microsoft.com/office/drawing/2017/decorative" val="1"/>
              </a:ext>
            </a:extLst>
          </p:cNvPr>
          <p:cNvCxnSpPr>
            <a:cxnSpLocks/>
          </p:cNvCxnSpPr>
          <p:nvPr/>
        </p:nvCxnSpPr>
        <p:spPr>
          <a:xfrm flipV="1">
            <a:off x="5837195" y="942512"/>
            <a:ext cx="0" cy="5534488"/>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75748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2569-CC11-ED46-8630-BA0F6B3E688B}"/>
              </a:ext>
            </a:extLst>
          </p:cNvPr>
          <p:cNvSpPr>
            <a:spLocks noGrp="1"/>
          </p:cNvSpPr>
          <p:nvPr>
            <p:ph type="title"/>
          </p:nvPr>
        </p:nvSpPr>
        <p:spPr>
          <a:xfrm>
            <a:off x="581400" y="447188"/>
            <a:ext cx="10741024" cy="970450"/>
          </a:xfrm>
        </p:spPr>
        <p:txBody>
          <a:bodyPr/>
          <a:lstStyle/>
          <a:p>
            <a:r>
              <a:rPr lang="en-US" dirty="0">
                <a:solidFill>
                  <a:schemeClr val="bg1"/>
                </a:solidFill>
                <a:latin typeface="Arial" panose="020B0604020202020204" pitchFamily="34" charset="0"/>
                <a:cs typeface="Arial" panose="020B0604020202020204" pitchFamily="34" charset="0"/>
              </a:rPr>
              <a:t>The California Arts Project (TCAP) Resources </a:t>
            </a:r>
            <a:r>
              <a:rPr lang="en-US" sz="2400" dirty="0">
                <a:solidFill>
                  <a:schemeClr val="bg1"/>
                </a:solidFill>
                <a:latin typeface="Arial" panose="020B0604020202020204" pitchFamily="34" charset="0"/>
                <a:cs typeface="Arial" panose="020B0604020202020204" pitchFamily="34" charset="0"/>
              </a:rPr>
              <a:t>(1)</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67F6963-6FD9-8E46-925B-E2F71EF69189}"/>
              </a:ext>
            </a:extLst>
          </p:cNvPr>
          <p:cNvSpPr>
            <a:spLocks noGrp="1"/>
          </p:cNvSpPr>
          <p:nvPr>
            <p:ph idx="1"/>
          </p:nvPr>
        </p:nvSpPr>
        <p:spPr>
          <a:xfrm>
            <a:off x="308759" y="1766083"/>
            <a:ext cx="11697194" cy="4949190"/>
          </a:xfrm>
        </p:spPr>
        <p:txBody>
          <a:bodyPr>
            <a:normAutofit lnSpcReduction="10000"/>
          </a:bodyPr>
          <a:lstStyle/>
          <a:p>
            <a:pPr marL="0" indent="0">
              <a:buNone/>
            </a:pPr>
            <a:r>
              <a:rPr lang="en-US" sz="2800" b="1" dirty="0">
                <a:latin typeface="Arial" panose="020B0604020202020204" pitchFamily="34" charset="0"/>
                <a:cs typeface="Arial" panose="020B0604020202020204" pitchFamily="34" charset="0"/>
              </a:rPr>
              <a:t>Summer 2020 Upcoming </a:t>
            </a:r>
            <a:r>
              <a:rPr lang="en-US" sz="2800" b="1" i="1" dirty="0">
                <a:latin typeface="Arial" panose="020B0604020202020204" pitchFamily="34" charset="0"/>
                <a:cs typeface="Arial" panose="020B0604020202020204" pitchFamily="34" charset="0"/>
              </a:rPr>
              <a:t>‘From a Distance’ </a:t>
            </a:r>
            <a:r>
              <a:rPr lang="en-US" sz="2800" b="1" dirty="0">
                <a:latin typeface="Arial" panose="020B0604020202020204" pitchFamily="34" charset="0"/>
                <a:cs typeface="Arial" panose="020B0604020202020204" pitchFamily="34" charset="0"/>
              </a:rPr>
              <a:t>Virtual</a:t>
            </a:r>
            <a:r>
              <a:rPr lang="en-US" sz="2800" b="1" i="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Offerings</a:t>
            </a:r>
          </a:p>
          <a:p>
            <a:pPr lvl="1"/>
            <a:r>
              <a:rPr lang="en-US" sz="2600" b="1" dirty="0">
                <a:latin typeface="Arial" panose="020B0604020202020204" pitchFamily="34" charset="0"/>
                <a:cs typeface="Arial" panose="020B0604020202020204" pitchFamily="34" charset="0"/>
              </a:rPr>
              <a:t>TCAP’s Conversations with California Artists, Creatives, &amp; Educators</a:t>
            </a:r>
          </a:p>
          <a:p>
            <a:pPr lvl="1"/>
            <a:r>
              <a:rPr lang="en-US" sz="2600" b="1" dirty="0">
                <a:latin typeface="Arial" panose="020B0604020202020204" pitchFamily="34" charset="0"/>
                <a:cs typeface="Arial" panose="020B0604020202020204" pitchFamily="34" charset="0"/>
              </a:rPr>
              <a:t>TCAP’s Latin Music Initiative, summer webinars</a:t>
            </a:r>
          </a:p>
          <a:p>
            <a:pPr lvl="1"/>
            <a:r>
              <a:rPr lang="en-US" sz="2600" b="1" dirty="0">
                <a:latin typeface="Arial" panose="020B0604020202020204" pitchFamily="34" charset="0"/>
                <a:cs typeface="Arial" panose="020B0604020202020204" pitchFamily="34" charset="0"/>
              </a:rPr>
              <a:t>TCAP’s Arts Standards Webinars</a:t>
            </a:r>
          </a:p>
          <a:p>
            <a:pPr lvl="1"/>
            <a:r>
              <a:rPr lang="en-US" sz="2600" b="1" dirty="0">
                <a:latin typeface="Arial" panose="020B0604020202020204" pitchFamily="34" charset="0"/>
                <a:cs typeface="Arial" panose="020B0604020202020204" pitchFamily="34" charset="0"/>
              </a:rPr>
              <a:t>Regional and Statewide Arts Education Networks and Communities of Practice</a:t>
            </a:r>
          </a:p>
          <a:p>
            <a:pPr lvl="1"/>
            <a:r>
              <a:rPr lang="en-US" sz="2600" b="1" dirty="0">
                <a:latin typeface="Arial" panose="020B0604020202020204" pitchFamily="34" charset="0"/>
                <a:cs typeface="Arial" panose="020B0604020202020204" pitchFamily="34" charset="0"/>
              </a:rPr>
              <a:t>New Arts Education Framework Update</a:t>
            </a:r>
          </a:p>
          <a:p>
            <a:pPr lvl="1"/>
            <a:r>
              <a:rPr lang="en-US" sz="2600" b="1" dirty="0">
                <a:latin typeface="Arial" panose="020B0604020202020204" pitchFamily="34" charset="0"/>
                <a:cs typeface="Arial" panose="020B0604020202020204" pitchFamily="34" charset="0"/>
              </a:rPr>
              <a:t>Customized district or school-based professional learning supporting arts education</a:t>
            </a:r>
          </a:p>
        </p:txBody>
      </p:sp>
      <p:pic>
        <p:nvPicPr>
          <p:cNvPr id="4" name="Picture 3" descr="TCAP logo">
            <a:extLst>
              <a:ext uri="{FF2B5EF4-FFF2-40B4-BE49-F238E27FC236}">
                <a16:creationId xmlns:a16="http://schemas.microsoft.com/office/drawing/2014/main" id="{B31BA67E-8620-4D3A-B33C-AD6B3928B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931" y="263622"/>
            <a:ext cx="2801022" cy="73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056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2569-CC11-ED46-8630-BA0F6B3E688B}"/>
              </a:ext>
            </a:extLst>
          </p:cNvPr>
          <p:cNvSpPr>
            <a:spLocks noGrp="1"/>
          </p:cNvSpPr>
          <p:nvPr>
            <p:ph type="title"/>
          </p:nvPr>
        </p:nvSpPr>
        <p:spPr>
          <a:xfrm>
            <a:off x="581400" y="447188"/>
            <a:ext cx="10741024" cy="970450"/>
          </a:xfrm>
        </p:spPr>
        <p:txBody>
          <a:bodyPr/>
          <a:lstStyle/>
          <a:p>
            <a:r>
              <a:rPr lang="en-US" dirty="0">
                <a:solidFill>
                  <a:schemeClr val="bg1"/>
                </a:solidFill>
                <a:latin typeface="Arial" panose="020B0604020202020204" pitchFamily="34" charset="0"/>
                <a:cs typeface="Arial" panose="020B0604020202020204" pitchFamily="34" charset="0"/>
              </a:rPr>
              <a:t>The California Arts Project (TCAP) Resources </a:t>
            </a:r>
            <a:r>
              <a:rPr lang="en-US" sz="2400" dirty="0">
                <a:solidFill>
                  <a:schemeClr val="bg1"/>
                </a:solidFill>
                <a:latin typeface="Arial" panose="020B0604020202020204" pitchFamily="34" charset="0"/>
                <a:cs typeface="Arial" panose="020B0604020202020204" pitchFamily="34" charset="0"/>
              </a:rPr>
              <a:t>(2)</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67F6963-6FD9-8E46-925B-E2F71EF69189}"/>
              </a:ext>
            </a:extLst>
          </p:cNvPr>
          <p:cNvSpPr>
            <a:spLocks noGrp="1"/>
          </p:cNvSpPr>
          <p:nvPr>
            <p:ph idx="1"/>
          </p:nvPr>
        </p:nvSpPr>
        <p:spPr>
          <a:xfrm>
            <a:off x="494806" y="2111179"/>
            <a:ext cx="11697194" cy="2635641"/>
          </a:xfrm>
        </p:spPr>
        <p:txBody>
          <a:bodyPr>
            <a:normAutofit/>
          </a:bodyPr>
          <a:lstStyle/>
          <a:p>
            <a:pPr marL="0" indent="0">
              <a:buNone/>
            </a:pPr>
            <a:r>
              <a:rPr lang="en-US" sz="3200" b="1" dirty="0">
                <a:latin typeface="Arial" panose="020B0604020202020204" pitchFamily="34" charset="0"/>
                <a:cs typeface="Arial" panose="020B0604020202020204" pitchFamily="34" charset="0"/>
              </a:rPr>
              <a:t>Upcoming 2021 Professional Learning</a:t>
            </a:r>
          </a:p>
          <a:p>
            <a:pPr lvl="1"/>
            <a:r>
              <a:rPr lang="en-US" sz="2800" b="1" dirty="0">
                <a:latin typeface="Arial" panose="020B0604020202020204" pitchFamily="34" charset="0"/>
                <a:cs typeface="Arial" panose="020B0604020202020204" pitchFamily="34" charset="0"/>
              </a:rPr>
              <a:t>TCAP’s 14th Courageous Creativity Conference</a:t>
            </a:r>
          </a:p>
          <a:p>
            <a:pPr lvl="1"/>
            <a:r>
              <a:rPr lang="en-US" sz="2800" b="1" dirty="0">
                <a:latin typeface="Arial" panose="020B0604020202020204" pitchFamily="34" charset="0"/>
                <a:cs typeface="Arial" panose="020B0604020202020204" pitchFamily="34" charset="0"/>
              </a:rPr>
              <a:t>TCAP’s Summer of Studios</a:t>
            </a:r>
          </a:p>
        </p:txBody>
      </p:sp>
      <p:pic>
        <p:nvPicPr>
          <p:cNvPr id="5" name="Picture 4" descr="TCAP logo">
            <a:extLst>
              <a:ext uri="{FF2B5EF4-FFF2-40B4-BE49-F238E27FC236}">
                <a16:creationId xmlns:a16="http://schemas.microsoft.com/office/drawing/2014/main" id="{F14207BF-72D3-4F78-BB1B-22BE60E3C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931" y="263622"/>
            <a:ext cx="2801022" cy="73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536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2569-CC11-ED46-8630-BA0F6B3E688B}"/>
              </a:ext>
            </a:extLst>
          </p:cNvPr>
          <p:cNvSpPr>
            <a:spLocks noGrp="1"/>
          </p:cNvSpPr>
          <p:nvPr>
            <p:ph type="title"/>
          </p:nvPr>
        </p:nvSpPr>
        <p:spPr>
          <a:xfrm>
            <a:off x="810001" y="360238"/>
            <a:ext cx="10571998" cy="970450"/>
          </a:xfrm>
        </p:spPr>
        <p:txBody>
          <a:bodyPr/>
          <a:lstStyle/>
          <a:p>
            <a:r>
              <a:rPr lang="en-US" dirty="0">
                <a:solidFill>
                  <a:schemeClr val="bg1"/>
                </a:solidFill>
                <a:latin typeface="Arial" panose="020B0604020202020204" pitchFamily="34" charset="0"/>
                <a:cs typeface="Arial" panose="020B0604020202020204" pitchFamily="34" charset="0"/>
              </a:rPr>
              <a:t>CCSESA Arts Initiative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Resources </a:t>
            </a:r>
            <a:r>
              <a:rPr lang="en-US" sz="2400" dirty="0">
                <a:solidFill>
                  <a:schemeClr val="bg1"/>
                </a:solidFill>
                <a:latin typeface="Arial" panose="020B0604020202020204" pitchFamily="34" charset="0"/>
                <a:cs typeface="Arial" panose="020B0604020202020204" pitchFamily="34" charset="0"/>
              </a:rPr>
              <a:t>(1)</a:t>
            </a:r>
          </a:p>
        </p:txBody>
      </p:sp>
      <p:sp>
        <p:nvSpPr>
          <p:cNvPr id="3" name="Content Placeholder 2">
            <a:extLst>
              <a:ext uri="{FF2B5EF4-FFF2-40B4-BE49-F238E27FC236}">
                <a16:creationId xmlns:a16="http://schemas.microsoft.com/office/drawing/2014/main" id="{A67F6963-6FD9-8E46-925B-E2F71EF69189}"/>
              </a:ext>
            </a:extLst>
          </p:cNvPr>
          <p:cNvSpPr>
            <a:spLocks noGrp="1"/>
          </p:cNvSpPr>
          <p:nvPr>
            <p:ph idx="1"/>
          </p:nvPr>
        </p:nvSpPr>
        <p:spPr>
          <a:xfrm>
            <a:off x="567470" y="1531620"/>
            <a:ext cx="11624530" cy="4949190"/>
          </a:xfrm>
        </p:spPr>
        <p:txBody>
          <a:bodyPr>
            <a:noAutofit/>
          </a:bodyPr>
          <a:lstStyle/>
          <a:p>
            <a:pPr marL="0" indent="0">
              <a:spcBef>
                <a:spcPts val="0"/>
              </a:spcBef>
              <a:buNone/>
            </a:pPr>
            <a:r>
              <a:rPr lang="en-US" sz="2800" b="1" dirty="0">
                <a:latin typeface="Arial" panose="020B0604020202020204" pitchFamily="34" charset="0"/>
                <a:cs typeface="Arial" panose="020B0604020202020204" pitchFamily="34" charset="0"/>
              </a:rPr>
              <a:t>Resources available at ccsesaarts.org</a:t>
            </a:r>
          </a:p>
          <a:p>
            <a:pPr>
              <a:spcBef>
                <a:spcPts val="0"/>
              </a:spcBef>
            </a:pPr>
            <a:r>
              <a:rPr lang="en-US" sz="2400" b="1" i="1" dirty="0">
                <a:latin typeface="Arial" panose="020B0604020202020204" pitchFamily="34" charset="0"/>
                <a:cs typeface="Arial" panose="020B0604020202020204" pitchFamily="34" charset="0"/>
              </a:rPr>
              <a:t>Creativity at the Core </a:t>
            </a:r>
            <a:r>
              <a:rPr lang="en-US" sz="2400" b="1" dirty="0">
                <a:latin typeface="Arial" panose="020B0604020202020204" pitchFamily="34" charset="0"/>
                <a:cs typeface="Arial" panose="020B0604020202020204" pitchFamily="34" charset="0"/>
              </a:rPr>
              <a:t>Professional Learning Modules: Module 2 focuses on Distance Learning</a:t>
            </a:r>
          </a:p>
          <a:p>
            <a:pPr>
              <a:spcBef>
                <a:spcPts val="0"/>
              </a:spcBef>
            </a:pPr>
            <a:r>
              <a:rPr lang="en-US" sz="2400" b="1" dirty="0">
                <a:latin typeface="Arial" panose="020B0604020202020204" pitchFamily="34" charset="0"/>
                <a:cs typeface="Arial" panose="020B0604020202020204" pitchFamily="34" charset="0"/>
              </a:rPr>
              <a:t>Publications such as </a:t>
            </a:r>
            <a:r>
              <a:rPr lang="en-US" sz="2400" b="1" i="1" dirty="0">
                <a:latin typeface="Arial" panose="020B0604020202020204" pitchFamily="34" charset="0"/>
                <a:cs typeface="Arial" panose="020B0604020202020204" pitchFamily="34" charset="0"/>
              </a:rPr>
              <a:t>Counties on the Move: Arts Education for All Students</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Culturally and Linguistically Responsive Arts Learning in Action</a:t>
            </a:r>
          </a:p>
          <a:p>
            <a:pPr>
              <a:spcBef>
                <a:spcPts val="0"/>
              </a:spcBef>
            </a:pPr>
            <a:r>
              <a:rPr lang="en-US" sz="2400" b="1" dirty="0">
                <a:latin typeface="Arial" panose="020B0604020202020204" pitchFamily="34" charset="0"/>
                <a:cs typeface="Arial" panose="020B0604020202020204" pitchFamily="34" charset="0"/>
              </a:rPr>
              <a:t>Rural Arts Initiative which highlights strategic plans and successes</a:t>
            </a:r>
          </a:p>
          <a:p>
            <a:pPr>
              <a:spcBef>
                <a:spcPts val="0"/>
              </a:spcBef>
            </a:pPr>
            <a:r>
              <a:rPr lang="en-US" sz="2400" b="1" dirty="0">
                <a:latin typeface="Arial" panose="020B0604020202020204" pitchFamily="34" charset="0"/>
                <a:cs typeface="Arial" panose="020B0604020202020204" pitchFamily="34" charset="0"/>
              </a:rPr>
              <a:t>District Spotlights of school districts who are building momentum in arts education</a:t>
            </a:r>
          </a:p>
          <a:p>
            <a:pPr>
              <a:spcBef>
                <a:spcPts val="0"/>
              </a:spcBef>
            </a:pPr>
            <a:r>
              <a:rPr lang="en-US" sz="2400" b="1" dirty="0">
                <a:latin typeface="Arial" panose="020B0604020202020204" pitchFamily="34" charset="0"/>
                <a:cs typeface="Arial" panose="020B0604020202020204" pitchFamily="34" charset="0"/>
              </a:rPr>
              <a:t>Resources, guides, and lessons</a:t>
            </a:r>
          </a:p>
        </p:txBody>
      </p:sp>
      <p:pic>
        <p:nvPicPr>
          <p:cNvPr id="4" name="Picture 2" descr="CCSESA logo">
            <a:extLst>
              <a:ext uri="{FF2B5EF4-FFF2-40B4-BE49-F238E27FC236}">
                <a16:creationId xmlns:a16="http://schemas.microsoft.com/office/drawing/2014/main" id="{A8F81920-0B5A-43FA-906E-7FC318DFA1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
          <a:stretch/>
        </p:blipFill>
        <p:spPr bwMode="auto">
          <a:xfrm>
            <a:off x="8352861" y="0"/>
            <a:ext cx="2801022" cy="109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751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2569-CC11-ED46-8630-BA0F6B3E688B}"/>
              </a:ext>
            </a:extLst>
          </p:cNvPr>
          <p:cNvSpPr>
            <a:spLocks noGrp="1"/>
          </p:cNvSpPr>
          <p:nvPr>
            <p:ph type="title"/>
          </p:nvPr>
        </p:nvSpPr>
        <p:spPr>
          <a:xfrm>
            <a:off x="810001" y="383684"/>
            <a:ext cx="10571998" cy="970450"/>
          </a:xfrm>
        </p:spPr>
        <p:txBody>
          <a:bodyPr/>
          <a:lstStyle/>
          <a:p>
            <a:r>
              <a:rPr lang="en-US" dirty="0">
                <a:solidFill>
                  <a:schemeClr val="bg1"/>
                </a:solidFill>
                <a:latin typeface="Arial" panose="020B0604020202020204" pitchFamily="34" charset="0"/>
                <a:cs typeface="Arial" panose="020B0604020202020204" pitchFamily="34" charset="0"/>
              </a:rPr>
              <a:t>CCSESA Arts Initiative</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Resources </a:t>
            </a:r>
            <a:r>
              <a:rPr lang="en-US" sz="2400" dirty="0">
                <a:solidFill>
                  <a:schemeClr val="bg1"/>
                </a:solidFill>
                <a:latin typeface="Arial" panose="020B0604020202020204" pitchFamily="34" charset="0"/>
                <a:cs typeface="Arial" panose="020B0604020202020204" pitchFamily="34" charset="0"/>
              </a:rPr>
              <a:t>(2)</a:t>
            </a:r>
            <a:r>
              <a:rPr lang="en-US" dirty="0">
                <a:solidFill>
                  <a:schemeClr val="bg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A67F6963-6FD9-8E46-925B-E2F71EF69189}"/>
              </a:ext>
            </a:extLst>
          </p:cNvPr>
          <p:cNvSpPr>
            <a:spLocks noGrp="1"/>
          </p:cNvSpPr>
          <p:nvPr>
            <p:ph idx="1"/>
          </p:nvPr>
        </p:nvSpPr>
        <p:spPr>
          <a:xfrm>
            <a:off x="461453" y="2089761"/>
            <a:ext cx="11624530" cy="2909349"/>
          </a:xfrm>
        </p:spPr>
        <p:txBody>
          <a:bodyPr>
            <a:noAutofit/>
          </a:bodyPr>
          <a:lstStyle/>
          <a:p>
            <a:pPr marL="0" indent="0">
              <a:spcBef>
                <a:spcPts val="0"/>
              </a:spcBef>
              <a:buNone/>
            </a:pPr>
            <a:r>
              <a:rPr lang="en-US" sz="3200" b="1" dirty="0">
                <a:latin typeface="Arial" panose="020B0604020202020204" pitchFamily="34" charset="0"/>
                <a:cs typeface="Arial" panose="020B0604020202020204" pitchFamily="34" charset="0"/>
              </a:rPr>
              <a:t>Professional Learning </a:t>
            </a:r>
          </a:p>
          <a:p>
            <a:pPr>
              <a:spcBef>
                <a:spcPts val="0"/>
              </a:spcBef>
            </a:pPr>
            <a:r>
              <a:rPr lang="en-US" sz="2800" b="1" dirty="0">
                <a:latin typeface="Arial" panose="020B0604020202020204" pitchFamily="34" charset="0"/>
                <a:cs typeface="Arial" panose="020B0604020202020204" pitchFamily="34" charset="0"/>
              </a:rPr>
              <a:t>State, regional, and county professional learning opportunities, colloquia, conferences, and events</a:t>
            </a:r>
          </a:p>
          <a:p>
            <a:r>
              <a:rPr lang="en-US" sz="2800" b="1" i="1" dirty="0">
                <a:latin typeface="Arial" panose="020B0604020202020204" pitchFamily="34" charset="0"/>
                <a:cs typeface="Arial" panose="020B0604020202020204" pitchFamily="34" charset="0"/>
              </a:rPr>
              <a:t>Creativity at the Core</a:t>
            </a:r>
            <a:r>
              <a:rPr lang="en-US" sz="2800" b="1" dirty="0">
                <a:latin typeface="Arial" panose="020B0604020202020204" pitchFamily="34" charset="0"/>
                <a:cs typeface="Arial" panose="020B0604020202020204" pitchFamily="34" charset="0"/>
              </a:rPr>
              <a:t>: Annual summer institute </a:t>
            </a:r>
          </a:p>
          <a:p>
            <a:r>
              <a:rPr lang="en-US" sz="2800" b="1" dirty="0">
                <a:latin typeface="Arial" panose="020B0604020202020204" pitchFamily="34" charset="0"/>
                <a:cs typeface="Arial" panose="020B0604020202020204" pitchFamily="34" charset="0"/>
              </a:rPr>
              <a:t>Insider’s Guide to Arts Education Planning</a:t>
            </a:r>
          </a:p>
        </p:txBody>
      </p:sp>
      <p:pic>
        <p:nvPicPr>
          <p:cNvPr id="5" name="Picture 2" descr="CCSESA logo">
            <a:extLst>
              <a:ext uri="{FF2B5EF4-FFF2-40B4-BE49-F238E27FC236}">
                <a16:creationId xmlns:a16="http://schemas.microsoft.com/office/drawing/2014/main" id="{52185A62-8194-408B-B04D-033D6F44E5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
          <a:stretch/>
        </p:blipFill>
        <p:spPr bwMode="auto">
          <a:xfrm>
            <a:off x="8352861" y="0"/>
            <a:ext cx="2801022" cy="109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637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60C348-DA45-420E-8F75-82C1B1648545}"/>
              </a:ext>
            </a:extLst>
          </p:cNvPr>
          <p:cNvSpPr>
            <a:spLocks noGrp="1"/>
          </p:cNvSpPr>
          <p:nvPr>
            <p:ph type="title"/>
          </p:nvPr>
        </p:nvSpPr>
        <p:spPr>
          <a:xfrm>
            <a:off x="631096" y="3429000"/>
            <a:ext cx="4020417" cy="970450"/>
          </a:xfrm>
        </p:spPr>
        <p:txBody>
          <a:bodyPr/>
          <a:lstStyle/>
          <a:p>
            <a:r>
              <a:rPr lang="en-US" dirty="0">
                <a:solidFill>
                  <a:schemeClr val="bg1"/>
                </a:solidFill>
                <a:latin typeface="Arial" panose="020B0604020202020204" pitchFamily="34" charset="0"/>
                <a:cs typeface="Arial" panose="020B0604020202020204" pitchFamily="34" charset="0"/>
              </a:rPr>
              <a:t>Examples of County Office of Education Support</a:t>
            </a:r>
            <a:endParaRPr lang="en-US" dirty="0"/>
          </a:p>
        </p:txBody>
      </p:sp>
      <p:sp>
        <p:nvSpPr>
          <p:cNvPr id="2" name="Content Placeholder 2">
            <a:extLst>
              <a:ext uri="{FF2B5EF4-FFF2-40B4-BE49-F238E27FC236}">
                <a16:creationId xmlns:a16="http://schemas.microsoft.com/office/drawing/2014/main" id="{FAF6EEE9-C45E-42C7-B5D1-BA41624AF8D3}"/>
              </a:ext>
            </a:extLst>
          </p:cNvPr>
          <p:cNvSpPr txBox="1">
            <a:spLocks/>
          </p:cNvSpPr>
          <p:nvPr/>
        </p:nvSpPr>
        <p:spPr>
          <a:xfrm>
            <a:off x="5556552" y="228600"/>
            <a:ext cx="6183933" cy="6393357"/>
          </a:xfrm>
          <a:prstGeom prst="rect">
            <a:avLst/>
          </a:prstGeom>
          <a:effectLst/>
        </p:spPr>
        <p:txBody>
          <a:bodyPr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400" b="1" dirty="0">
                <a:solidFill>
                  <a:schemeClr val="bg1"/>
                </a:solidFill>
                <a:latin typeface="Arial" panose="020B0604020202020204" pitchFamily="34" charset="0"/>
                <a:cs typeface="Arial" panose="020B0604020202020204" pitchFamily="34" charset="0"/>
              </a:rPr>
              <a:t>Humboldt COE</a:t>
            </a:r>
            <a:r>
              <a:rPr lang="en-US" sz="2400" dirty="0">
                <a:solidFill>
                  <a:schemeClr val="bg1"/>
                </a:solidFill>
                <a:latin typeface="Arial" panose="020B0604020202020204" pitchFamily="34" charset="0"/>
                <a:cs typeface="Arial" panose="020B0604020202020204" pitchFamily="34" charset="0"/>
              </a:rPr>
              <a:t>:  Create Humboldt &amp; Arts and Creativity Initiative</a:t>
            </a:r>
          </a:p>
          <a:p>
            <a:r>
              <a:rPr lang="en-US" sz="2400" b="1" dirty="0">
                <a:solidFill>
                  <a:schemeClr val="bg1"/>
                </a:solidFill>
                <a:latin typeface="Arial" panose="020B0604020202020204" pitchFamily="34" charset="0"/>
                <a:cs typeface="Arial" panose="020B0604020202020204" pitchFamily="34" charset="0"/>
              </a:rPr>
              <a:t>Fresno COE: </a:t>
            </a:r>
            <a:r>
              <a:rPr lang="en-US" sz="2400" dirty="0">
                <a:solidFill>
                  <a:schemeClr val="bg1"/>
                </a:solidFill>
                <a:latin typeface="Arial" panose="020B0604020202020204" pitchFamily="34" charset="0"/>
                <a:cs typeface="Arial" panose="020B0604020202020204" pitchFamily="34" charset="0"/>
              </a:rPr>
              <a:t>Wednesday statewide arts resources posted</a:t>
            </a:r>
          </a:p>
          <a:p>
            <a:r>
              <a:rPr lang="en-US" sz="2400" b="1" dirty="0">
                <a:solidFill>
                  <a:schemeClr val="bg1"/>
                </a:solidFill>
                <a:latin typeface="Arial" panose="020B0604020202020204" pitchFamily="34" charset="0"/>
                <a:cs typeface="Arial" panose="020B0604020202020204" pitchFamily="34" charset="0"/>
              </a:rPr>
              <a:t>San Bernardino CSS:  </a:t>
            </a:r>
            <a:r>
              <a:rPr lang="en-US" sz="2400" dirty="0">
                <a:solidFill>
                  <a:schemeClr val="bg1"/>
                </a:solidFill>
                <a:latin typeface="Arial" panose="020B0604020202020204" pitchFamily="34" charset="0"/>
                <a:cs typeface="Arial" panose="020B0604020202020204" pitchFamily="34" charset="0"/>
              </a:rPr>
              <a:t>SBCSS Fall Arts Virtual Festival in Dance, Media Arts, Music, Theatre, and Visual Arts. </a:t>
            </a:r>
          </a:p>
          <a:p>
            <a:r>
              <a:rPr lang="en-US" sz="2400" b="1" dirty="0">
                <a:solidFill>
                  <a:schemeClr val="bg1"/>
                </a:solidFill>
                <a:latin typeface="Arial" panose="020B0604020202020204" pitchFamily="34" charset="0"/>
                <a:cs typeface="Arial" panose="020B0604020202020204" pitchFamily="34" charset="0"/>
              </a:rPr>
              <a:t>Riverside COE</a:t>
            </a:r>
            <a:r>
              <a:rPr lang="en-US" sz="2400" dirty="0">
                <a:solidFill>
                  <a:schemeClr val="bg1"/>
                </a:solidFill>
                <a:latin typeface="Arial" panose="020B0604020202020204" pitchFamily="34" charset="0"/>
                <a:cs typeface="Arial" panose="020B0604020202020204" pitchFamily="34" charset="0"/>
              </a:rPr>
              <a:t>: Arts Webinars for teachers and administrators</a:t>
            </a:r>
          </a:p>
          <a:p>
            <a:r>
              <a:rPr lang="en-US" sz="2400" b="1" dirty="0">
                <a:solidFill>
                  <a:schemeClr val="bg1"/>
                </a:solidFill>
                <a:latin typeface="Arial" panose="020B0604020202020204" pitchFamily="34" charset="0"/>
                <a:cs typeface="Arial" panose="020B0604020202020204" pitchFamily="34" charset="0"/>
              </a:rPr>
              <a:t>Orange County DOE</a:t>
            </a:r>
            <a:r>
              <a:rPr lang="en-US" sz="2400" dirty="0">
                <a:solidFill>
                  <a:schemeClr val="bg1"/>
                </a:solidFill>
                <a:latin typeface="Arial" panose="020B0604020202020204" pitchFamily="34" charset="0"/>
                <a:cs typeface="Arial" panose="020B0604020202020204" pitchFamily="34" charset="0"/>
              </a:rPr>
              <a:t>: disciplinary bi-monthly Zoom network meetings</a:t>
            </a:r>
          </a:p>
          <a:p>
            <a:r>
              <a:rPr lang="en-US" sz="2400" b="1" dirty="0">
                <a:solidFill>
                  <a:schemeClr val="bg1"/>
                </a:solidFill>
                <a:latin typeface="Arial" panose="020B0604020202020204" pitchFamily="34" charset="0"/>
                <a:cs typeface="Arial" panose="020B0604020202020204" pitchFamily="34" charset="0"/>
              </a:rPr>
              <a:t>San Diego COE</a:t>
            </a:r>
            <a:r>
              <a:rPr lang="en-US" sz="2400" dirty="0">
                <a:solidFill>
                  <a:schemeClr val="bg1"/>
                </a:solidFill>
                <a:latin typeface="Arial" panose="020B0604020202020204" pitchFamily="34" charset="0"/>
                <a:cs typeface="Arial" panose="020B0604020202020204" pitchFamily="34" charset="0"/>
              </a:rPr>
              <a:t>: Arts Leadership Community in partnerships with </a:t>
            </a:r>
            <a:r>
              <a:rPr lang="en-US" sz="2400" dirty="0" err="1">
                <a:solidFill>
                  <a:schemeClr val="bg1"/>
                </a:solidFill>
                <a:latin typeface="Arial" panose="020B0604020202020204" pitchFamily="34" charset="0"/>
                <a:cs typeface="Arial" panose="020B0604020202020204" pitchFamily="34" charset="0"/>
              </a:rPr>
              <a:t>SouthCAP</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035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DBD5-72B0-4C8F-87C2-EB2F701DFDA9}"/>
              </a:ext>
            </a:extLst>
          </p:cNvPr>
          <p:cNvSpPr>
            <a:spLocks noGrp="1"/>
          </p:cNvSpPr>
          <p:nvPr>
            <p:ph type="title"/>
          </p:nvPr>
        </p:nvSpPr>
        <p:spPr/>
        <p:txBody>
          <a:bodyPr/>
          <a:lstStyle/>
          <a:p>
            <a:r>
              <a:rPr lang="en-US" dirty="0">
                <a:solidFill>
                  <a:schemeClr val="bg1"/>
                </a:solidFill>
              </a:rPr>
              <a:t>Additional resources &amp; supports</a:t>
            </a:r>
          </a:p>
        </p:txBody>
      </p:sp>
      <p:sp>
        <p:nvSpPr>
          <p:cNvPr id="3" name="Content Placeholder 2">
            <a:extLst>
              <a:ext uri="{FF2B5EF4-FFF2-40B4-BE49-F238E27FC236}">
                <a16:creationId xmlns:a16="http://schemas.microsoft.com/office/drawing/2014/main" id="{A4A1BA27-69B2-42FE-85E7-228A1E15A5AD}"/>
              </a:ext>
            </a:extLst>
          </p:cNvPr>
          <p:cNvSpPr>
            <a:spLocks noGrp="1"/>
          </p:cNvSpPr>
          <p:nvPr>
            <p:ph idx="1"/>
          </p:nvPr>
        </p:nvSpPr>
        <p:spPr>
          <a:xfrm>
            <a:off x="685800" y="2194560"/>
            <a:ext cx="11219688" cy="4024125"/>
          </a:xfrm>
        </p:spPr>
        <p:txBody>
          <a:bodyPr>
            <a:normAutofit/>
          </a:bodyPr>
          <a:lstStyle/>
          <a:p>
            <a:pPr lvl="0" fontAlgn="base"/>
            <a:endParaRPr lang="en-US" sz="2800" dirty="0">
              <a:solidFill>
                <a:schemeClr val="bg1"/>
              </a:solidFill>
            </a:endParaRPr>
          </a:p>
          <a:p>
            <a:pPr lvl="0" fontAlgn="base"/>
            <a:r>
              <a:rPr lang="en-US" sz="3200" dirty="0">
                <a:solidFill>
                  <a:schemeClr val="bg1"/>
                </a:solidFill>
              </a:rPr>
              <a:t>Arts Standards Webinar Series produced by CDE </a:t>
            </a:r>
            <a:r>
              <a:rPr lang="en-US" sz="3200" strike="sngStrike" dirty="0">
                <a:solidFill>
                  <a:schemeClr val="bg1"/>
                </a:solidFill>
              </a:rPr>
              <a:t>https://bit.ly/31mFrVY</a:t>
            </a:r>
            <a:r>
              <a:rPr lang="en-US" sz="3200" dirty="0">
                <a:solidFill>
                  <a:srgbClr val="0000FF"/>
                </a:solidFill>
              </a:rPr>
              <a:t>  </a:t>
            </a:r>
            <a:r>
              <a:rPr lang="en-US" sz="3200" dirty="0">
                <a:solidFill>
                  <a:schemeClr val="bg1"/>
                </a:solidFill>
              </a:rPr>
              <a:t>[Link no longer available]</a:t>
            </a:r>
          </a:p>
          <a:p>
            <a:pPr lvl="0" fontAlgn="base"/>
            <a:r>
              <a:rPr lang="en-US" sz="3200" dirty="0">
                <a:solidFill>
                  <a:schemeClr val="bg1"/>
                </a:solidFill>
              </a:rPr>
              <a:t>California Art Education Association (CAEA)</a:t>
            </a:r>
          </a:p>
          <a:p>
            <a:pPr lvl="0" fontAlgn="base"/>
            <a:r>
              <a:rPr lang="en-US" sz="3200" dirty="0">
                <a:solidFill>
                  <a:schemeClr val="bg1"/>
                </a:solidFill>
              </a:rPr>
              <a:t>California Dance Education Association (CDEA)</a:t>
            </a:r>
          </a:p>
          <a:p>
            <a:pPr fontAlgn="base"/>
            <a:r>
              <a:rPr lang="en-US" sz="3200" dirty="0">
                <a:solidFill>
                  <a:schemeClr val="bg1"/>
                </a:solidFill>
              </a:rPr>
              <a:t>California Educational Theatre Association (CETA )</a:t>
            </a:r>
          </a:p>
          <a:p>
            <a:pPr lvl="0" fontAlgn="base"/>
            <a:r>
              <a:rPr lang="en-US" sz="3200" dirty="0">
                <a:solidFill>
                  <a:schemeClr val="bg1"/>
                </a:solidFill>
              </a:rPr>
              <a:t>California Music Educators Association (CMEA)</a:t>
            </a:r>
          </a:p>
        </p:txBody>
      </p:sp>
    </p:spTree>
    <p:extLst>
      <p:ext uri="{BB962C8B-B14F-4D97-AF65-F5344CB8AC3E}">
        <p14:creationId xmlns:p14="http://schemas.microsoft.com/office/powerpoint/2010/main" val="2520723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1426-9F2E-46AB-8FAD-445804CDBA99}"/>
              </a:ext>
            </a:extLst>
          </p:cNvPr>
          <p:cNvSpPr>
            <a:spLocks noGrp="1"/>
          </p:cNvSpPr>
          <p:nvPr>
            <p:ph type="title"/>
          </p:nvPr>
        </p:nvSpPr>
        <p:spPr>
          <a:xfrm>
            <a:off x="3607903" y="1247414"/>
            <a:ext cx="8066157" cy="1293028"/>
          </a:xfrm>
        </p:spPr>
        <p:txBody>
          <a:bodyPr>
            <a:normAutofit fontScale="90000"/>
          </a:bodyPr>
          <a:lstStyle/>
          <a:p>
            <a:r>
              <a:rPr lang="en-US" sz="3100" cap="none" dirty="0">
                <a:solidFill>
                  <a:schemeClr val="bg1"/>
                </a:solidFill>
              </a:rPr>
              <a:t>For questions or to get more information on future webinars, please contact us at:</a:t>
            </a:r>
            <a:br>
              <a:rPr lang="en-US" sz="3100" cap="none" dirty="0">
                <a:solidFill>
                  <a:schemeClr val="bg1"/>
                </a:solidFill>
              </a:rPr>
            </a:br>
            <a:r>
              <a:rPr lang="en-US" sz="3100" cap="none" dirty="0">
                <a:solidFill>
                  <a:srgbClr val="0000FF"/>
                </a:solidFill>
                <a:hlinkClick r:id="rId3">
                  <a:extLst>
                    <a:ext uri="{A12FA001-AC4F-418D-AE19-62706E023703}">
                      <ahyp:hlinkClr xmlns:ahyp="http://schemas.microsoft.com/office/drawing/2018/hyperlinkcolor" val="tx"/>
                    </a:ext>
                  </a:extLst>
                </a:hlinkClick>
              </a:rPr>
              <a:t>DistanceLearning@cde.ca.gov</a:t>
            </a:r>
            <a:r>
              <a:rPr lang="en-US" sz="3100" cap="none" dirty="0">
                <a:solidFill>
                  <a:srgbClr val="0000FF"/>
                </a:solidFill>
              </a:rPr>
              <a:t> </a:t>
            </a:r>
            <a:r>
              <a:rPr lang="en-US" cap="none" dirty="0">
                <a:solidFill>
                  <a:srgbClr val="0070C0"/>
                </a:solidFill>
              </a:rPr>
              <a:t>​</a:t>
            </a:r>
            <a:br>
              <a:rPr lang="en-US" cap="none" dirty="0">
                <a:solidFill>
                  <a:srgbClr val="0070C0"/>
                </a:solidFill>
              </a:rPr>
            </a:br>
            <a:endParaRPr lang="en-US" cap="none" dirty="0">
              <a:solidFill>
                <a:srgbClr val="0070C0"/>
              </a:solidFill>
            </a:endParaRPr>
          </a:p>
        </p:txBody>
      </p:sp>
      <p:sp>
        <p:nvSpPr>
          <p:cNvPr id="7" name="Rectangle 6">
            <a:extLst>
              <a:ext uri="{FF2B5EF4-FFF2-40B4-BE49-F238E27FC236}">
                <a16:creationId xmlns:a16="http://schemas.microsoft.com/office/drawing/2014/main" id="{55698624-7F34-48FC-A261-1F08F5CE4100}"/>
              </a:ext>
            </a:extLst>
          </p:cNvPr>
          <p:cNvSpPr/>
          <p:nvPr/>
        </p:nvSpPr>
        <p:spPr>
          <a:xfrm>
            <a:off x="654107" y="3018908"/>
            <a:ext cx="11655507" cy="954107"/>
          </a:xfrm>
          <a:prstGeom prst="rect">
            <a:avLst/>
          </a:prstGeom>
        </p:spPr>
        <p:txBody>
          <a:bodyPr wrap="square">
            <a:spAutoFit/>
          </a:bodyPr>
          <a:lstStyle/>
          <a:p>
            <a:pPr fontAlgn="base"/>
            <a:r>
              <a:rPr lang="en-US" sz="2800" dirty="0">
                <a:solidFill>
                  <a:srgbClr val="000000"/>
                </a:solidFill>
              </a:rPr>
              <a:t>Visit our Distance Learning web page at: </a:t>
            </a:r>
            <a:r>
              <a:rPr lang="en-US" sz="2800" dirty="0">
                <a:solidFill>
                  <a:srgbClr val="0000FF"/>
                </a:solidFill>
                <a:hlinkClick r:id="rId4" tooltip="CDE Distance Learning page">
                  <a:extLst>
                    <a:ext uri="{A12FA001-AC4F-418D-AE19-62706E023703}">
                      <ahyp:hlinkClr xmlns:ahyp="http://schemas.microsoft.com/office/drawing/2018/hyperlinkcolor" val="tx"/>
                    </a:ext>
                  </a:extLst>
                </a:hlinkClick>
              </a:rPr>
              <a:t>https://www.cde.ca.gov/ci/cr/dl/index.asp</a:t>
            </a:r>
            <a:endParaRPr lang="en-US" sz="2800" dirty="0">
              <a:solidFill>
                <a:srgbClr val="0000FF"/>
              </a:solidFill>
            </a:endParaRPr>
          </a:p>
        </p:txBody>
      </p:sp>
      <p:sp>
        <p:nvSpPr>
          <p:cNvPr id="3" name="TextBox 2">
            <a:extLst>
              <a:ext uri="{FF2B5EF4-FFF2-40B4-BE49-F238E27FC236}">
                <a16:creationId xmlns:a16="http://schemas.microsoft.com/office/drawing/2014/main" id="{7A9C31F1-C37D-4374-84C5-C4BC53D0CE73}"/>
              </a:ext>
            </a:extLst>
          </p:cNvPr>
          <p:cNvSpPr txBox="1"/>
          <p:nvPr/>
        </p:nvSpPr>
        <p:spPr>
          <a:xfrm>
            <a:off x="1331844" y="4621695"/>
            <a:ext cx="10038522" cy="1384995"/>
          </a:xfrm>
          <a:prstGeom prst="rect">
            <a:avLst/>
          </a:prstGeom>
          <a:noFill/>
        </p:spPr>
        <p:txBody>
          <a:bodyPr wrap="square" rtlCol="0">
            <a:spAutoFit/>
          </a:bodyPr>
          <a:lstStyle/>
          <a:p>
            <a:pPr algn="r"/>
            <a:r>
              <a:rPr lang="en-US" sz="2800" dirty="0">
                <a:solidFill>
                  <a:srgbClr val="000000"/>
                </a:solidFill>
              </a:rPr>
              <a:t>For weekly email updates from the California Department of Education, send a blank email to:​ </a:t>
            </a:r>
          </a:p>
          <a:p>
            <a:pPr algn="r"/>
            <a:r>
              <a:rPr lang="en-US" sz="2800" u="sng" dirty="0">
                <a:solidFill>
                  <a:srgbClr val="0000FF"/>
                </a:solidFill>
                <a:hlinkClick r:id="rId5">
                  <a:extLst>
                    <a:ext uri="{A12FA001-AC4F-418D-AE19-62706E023703}">
                      <ahyp:hlinkClr xmlns:ahyp="http://schemas.microsoft.com/office/drawing/2018/hyperlinkcolor" val="tx"/>
                    </a:ext>
                  </a:extLst>
                </a:hlinkClick>
              </a:rPr>
              <a:t>join-covid19-update@mlist.cde.ca.gov</a:t>
            </a:r>
            <a:r>
              <a:rPr lang="en-US" sz="2800" dirty="0">
                <a:solidFill>
                  <a:srgbClr val="008EC0"/>
                </a:solidFill>
              </a:rPr>
              <a:t>​</a:t>
            </a:r>
          </a:p>
        </p:txBody>
      </p:sp>
    </p:spTree>
    <p:extLst>
      <p:ext uri="{BB962C8B-B14F-4D97-AF65-F5344CB8AC3E}">
        <p14:creationId xmlns:p14="http://schemas.microsoft.com/office/powerpoint/2010/main" val="680047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B069-B679-44C9-9D5F-22CD0060CE08}"/>
              </a:ext>
            </a:extLst>
          </p:cNvPr>
          <p:cNvSpPr>
            <a:spLocks noGrp="1"/>
          </p:cNvSpPr>
          <p:nvPr>
            <p:ph type="title"/>
          </p:nvPr>
        </p:nvSpPr>
        <p:spPr/>
        <p:txBody>
          <a:bodyPr/>
          <a:lstStyle/>
          <a:p>
            <a:r>
              <a:rPr lang="en-US" dirty="0">
                <a:solidFill>
                  <a:schemeClr val="bg1"/>
                </a:solidFill>
              </a:rPr>
              <a:t>Long description text</a:t>
            </a:r>
          </a:p>
        </p:txBody>
      </p:sp>
      <p:sp>
        <p:nvSpPr>
          <p:cNvPr id="3" name="Content Placeholder 2">
            <a:extLst>
              <a:ext uri="{FF2B5EF4-FFF2-40B4-BE49-F238E27FC236}">
                <a16:creationId xmlns:a16="http://schemas.microsoft.com/office/drawing/2014/main" id="{753F663C-762C-42F7-A54F-FB4E0308CDDA}"/>
              </a:ext>
            </a:extLst>
          </p:cNvPr>
          <p:cNvSpPr>
            <a:spLocks noGrp="1"/>
          </p:cNvSpPr>
          <p:nvPr>
            <p:ph idx="1"/>
          </p:nvPr>
        </p:nvSpPr>
        <p:spPr/>
        <p:txBody>
          <a:bodyPr/>
          <a:lstStyle/>
          <a:p>
            <a:pPr marL="0" indent="0">
              <a:buNone/>
            </a:pPr>
            <a:r>
              <a:rPr lang="en-US" sz="2400" dirty="0">
                <a:solidFill>
                  <a:schemeClr val="bg1"/>
                </a:solidFill>
              </a:rPr>
              <a:t>Title: Social Emotional Learning </a:t>
            </a:r>
          </a:p>
          <a:p>
            <a:pPr marL="0" indent="0">
              <a:buNone/>
            </a:pPr>
            <a:r>
              <a:rPr lang="en-US" sz="2400" dirty="0">
                <a:solidFill>
                  <a:schemeClr val="bg1"/>
                </a:solidFill>
              </a:rPr>
              <a:t>Description: The relationships between social and emotional learning (SEL) competencies and contexts are represented by the Collaborative for Academic, Social, and Emotional Learning as a “wheel” which places SEL at the center, or hub, surrounded by five core competencies, self-awareness, self-management, responsible decision-making, relationship skills, and social awareness (represented as “spokes”). Wrapped around the five core competencies are the “where” and “how” SEL can be taught: in classrooms, through SEL curriculum and instruction; in schools, through schoolwide practices and policies; and in homes and communities, through family and community partnerships. </a:t>
            </a:r>
          </a:p>
          <a:p>
            <a:endParaRPr lang="en-US" dirty="0">
              <a:solidFill>
                <a:schemeClr val="bg1"/>
              </a:solidFill>
            </a:endParaRPr>
          </a:p>
        </p:txBody>
      </p:sp>
      <p:sp>
        <p:nvSpPr>
          <p:cNvPr id="4" name="TextBox 3">
            <a:extLst>
              <a:ext uri="{FF2B5EF4-FFF2-40B4-BE49-F238E27FC236}">
                <a16:creationId xmlns:a16="http://schemas.microsoft.com/office/drawing/2014/main" id="{91AC86C1-8FE2-42FB-9437-5C44D715D9E4}"/>
              </a:ext>
            </a:extLst>
          </p:cNvPr>
          <p:cNvSpPr txBox="1"/>
          <p:nvPr/>
        </p:nvSpPr>
        <p:spPr>
          <a:xfrm>
            <a:off x="4383741" y="6218685"/>
            <a:ext cx="3133165" cy="461665"/>
          </a:xfrm>
          <a:prstGeom prst="rect">
            <a:avLst/>
          </a:prstGeom>
          <a:noFill/>
        </p:spPr>
        <p:txBody>
          <a:bodyPr wrap="square" rtlCol="0">
            <a:spAutoFit/>
          </a:bodyPr>
          <a:lstStyle/>
          <a:p>
            <a:r>
              <a:rPr lang="en-US" sz="2400" dirty="0">
                <a:solidFill>
                  <a:srgbClr val="0000FF"/>
                </a:solidFill>
                <a:hlinkClick r:id="rId3" action="ppaction://hlinksldjump">
                  <a:extLst>
                    <a:ext uri="{A12FA001-AC4F-418D-AE19-62706E023703}">
                      <ahyp:hlinkClr xmlns:ahyp="http://schemas.microsoft.com/office/drawing/2018/hyperlinkcolor" val="tx"/>
                    </a:ext>
                  </a:extLst>
                </a:hlinkClick>
              </a:rPr>
              <a:t>Return to Slide</a:t>
            </a:r>
            <a:endParaRPr lang="en-US" sz="2400" dirty="0">
              <a:solidFill>
                <a:srgbClr val="0000FF"/>
              </a:solidFill>
            </a:endParaRPr>
          </a:p>
        </p:txBody>
      </p:sp>
    </p:spTree>
    <p:extLst>
      <p:ext uri="{BB962C8B-B14F-4D97-AF65-F5344CB8AC3E}">
        <p14:creationId xmlns:p14="http://schemas.microsoft.com/office/powerpoint/2010/main" val="304900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A3AD-ADFB-4807-BC5E-5B595C68BC61}"/>
              </a:ext>
            </a:extLst>
          </p:cNvPr>
          <p:cNvSpPr>
            <a:spLocks noGrp="1"/>
          </p:cNvSpPr>
          <p:nvPr>
            <p:ph type="title"/>
          </p:nvPr>
        </p:nvSpPr>
        <p:spPr>
          <a:xfrm>
            <a:off x="1310640" y="764373"/>
            <a:ext cx="10502818" cy="1293028"/>
          </a:xfrm>
        </p:spPr>
        <p:txBody>
          <a:bodyPr>
            <a:normAutofit/>
          </a:bodyPr>
          <a:lstStyle/>
          <a:p>
            <a:r>
              <a:rPr lang="en-US" sz="3200" dirty="0">
                <a:solidFill>
                  <a:schemeClr val="bg1"/>
                </a:solidFill>
              </a:rPr>
              <a:t>Contexts for arts learning in school</a:t>
            </a:r>
          </a:p>
        </p:txBody>
      </p:sp>
      <p:sp>
        <p:nvSpPr>
          <p:cNvPr id="3" name="Content Placeholder 2">
            <a:extLst>
              <a:ext uri="{FF2B5EF4-FFF2-40B4-BE49-F238E27FC236}">
                <a16:creationId xmlns:a16="http://schemas.microsoft.com/office/drawing/2014/main" id="{5FA09897-A1EF-4EC2-A23D-34BFA4AC459F}"/>
              </a:ext>
            </a:extLst>
          </p:cNvPr>
          <p:cNvSpPr>
            <a:spLocks noGrp="1"/>
          </p:cNvSpPr>
          <p:nvPr>
            <p:ph sz="half" idx="1"/>
          </p:nvPr>
        </p:nvSpPr>
        <p:spPr>
          <a:xfrm>
            <a:off x="3170855" y="2066912"/>
            <a:ext cx="8458768" cy="4347909"/>
          </a:xfrm>
        </p:spPr>
        <p:txBody>
          <a:bodyPr>
            <a:noAutofit/>
          </a:bodyPr>
          <a:lstStyle/>
          <a:p>
            <a:r>
              <a:rPr lang="en-US" sz="2400" dirty="0">
                <a:solidFill>
                  <a:schemeClr val="bg1"/>
                </a:solidFill>
              </a:rPr>
              <a:t>Arts education instruction in K–12 (per </a:t>
            </a:r>
            <a:r>
              <a:rPr lang="en-US" sz="2400" i="1" dirty="0">
                <a:solidFill>
                  <a:schemeClr val="bg1"/>
                </a:solidFill>
              </a:rPr>
              <a:t>Education Code</a:t>
            </a:r>
            <a:r>
              <a:rPr lang="en-US" sz="2400" dirty="0">
                <a:solidFill>
                  <a:schemeClr val="bg1"/>
                </a:solidFill>
              </a:rPr>
              <a:t> sections 51210 and 51220) develops “aesthetic appreciation and the skills of creative expression.”</a:t>
            </a:r>
          </a:p>
          <a:p>
            <a:r>
              <a:rPr lang="en-US" sz="2400" dirty="0">
                <a:solidFill>
                  <a:schemeClr val="bg1"/>
                </a:solidFill>
              </a:rPr>
              <a:t>Career technical education standards for arts media and entertainment integrate career, technical, and academic education so students can emerge from school ready to pursue their career and college goals.</a:t>
            </a:r>
          </a:p>
          <a:p>
            <a:r>
              <a:rPr lang="en-US" sz="2400" dirty="0">
                <a:solidFill>
                  <a:schemeClr val="bg1"/>
                </a:solidFill>
              </a:rPr>
              <a:t>Preschool instruction focuses on artistic play, process, and arts learning in the context of child development. </a:t>
            </a:r>
          </a:p>
          <a:p>
            <a:r>
              <a:rPr lang="en-US" sz="2400" dirty="0">
                <a:solidFill>
                  <a:schemeClr val="bg1"/>
                </a:solidFill>
              </a:rPr>
              <a:t>Integrated arts instruction provides opportunities to connect arts and other content area learning. </a:t>
            </a:r>
          </a:p>
          <a:p>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endParaRPr lang="en-US" sz="2400" dirty="0">
              <a:solidFill>
                <a:schemeClr val="bg1"/>
              </a:solidFill>
            </a:endParaRPr>
          </a:p>
        </p:txBody>
      </p:sp>
      <p:pic>
        <p:nvPicPr>
          <p:cNvPr id="5" name="Picture 4">
            <a:extLst>
              <a:ext uri="{FF2B5EF4-FFF2-40B4-BE49-F238E27FC236}">
                <a16:creationId xmlns:a16="http://schemas.microsoft.com/office/drawing/2014/main" id="{517ED3E1-5341-4DBD-8657-31E5B2006BDD}"/>
              </a:ext>
              <a:ext uri="{C183D7F6-B498-43B3-948B-1728B52AA6E4}">
                <adec:decorative xmlns:adec="http://schemas.microsoft.com/office/drawing/2017/decorative" val="1"/>
              </a:ext>
            </a:extLst>
          </p:cNvPr>
          <p:cNvPicPr>
            <a:picLocks noChangeAspect="1"/>
          </p:cNvPicPr>
          <p:nvPr/>
        </p:nvPicPr>
        <p:blipFill rotWithShape="1">
          <a:blip r:embed="rId3"/>
          <a:srcRect l="1907" t="39322" r="75847" b="24746"/>
          <a:stretch/>
        </p:blipFill>
        <p:spPr>
          <a:xfrm>
            <a:off x="232475" y="2696705"/>
            <a:ext cx="2712203" cy="2464232"/>
          </a:xfrm>
          <a:prstGeom prst="rect">
            <a:avLst/>
          </a:prstGeom>
        </p:spPr>
      </p:pic>
    </p:spTree>
    <p:extLst>
      <p:ext uri="{BB962C8B-B14F-4D97-AF65-F5344CB8AC3E}">
        <p14:creationId xmlns:p14="http://schemas.microsoft.com/office/powerpoint/2010/main" val="300581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3815BDEF-D617-4BCE-B566-F425EDB27046}"/>
              </a:ext>
            </a:extLst>
          </p:cNvPr>
          <p:cNvSpPr>
            <a:spLocks noGrp="1"/>
          </p:cNvSpPr>
          <p:nvPr>
            <p:ph type="title"/>
          </p:nvPr>
        </p:nvSpPr>
        <p:spPr>
          <a:xfrm>
            <a:off x="191069" y="1555943"/>
            <a:ext cx="4585647" cy="1293028"/>
          </a:xfrm>
        </p:spPr>
        <p:txBody>
          <a:bodyPr>
            <a:normAutofit fontScale="90000"/>
          </a:bodyPr>
          <a:lstStyle/>
          <a:p>
            <a:r>
              <a:rPr lang="en-US" sz="3600" b="1" dirty="0">
                <a:solidFill>
                  <a:schemeClr val="bg2"/>
                </a:solidFill>
              </a:rPr>
              <a:t>The Arts as Means to Wellbeing</a:t>
            </a:r>
            <a:endParaRPr lang="en-US" sz="3600" dirty="0"/>
          </a:p>
        </p:txBody>
      </p:sp>
      <p:sp>
        <p:nvSpPr>
          <p:cNvPr id="16" name="Content Placeholder">
            <a:extLst>
              <a:ext uri="{FF2B5EF4-FFF2-40B4-BE49-F238E27FC236}">
                <a16:creationId xmlns:a16="http://schemas.microsoft.com/office/drawing/2014/main" id="{C564028D-11F3-430D-A0E7-DA8538B3FBAF}"/>
              </a:ext>
            </a:extLst>
          </p:cNvPr>
          <p:cNvSpPr txBox="1">
            <a:spLocks/>
          </p:cNvSpPr>
          <p:nvPr/>
        </p:nvSpPr>
        <p:spPr>
          <a:xfrm>
            <a:off x="515256" y="2848971"/>
            <a:ext cx="4609132" cy="3026172"/>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05000"/>
              </a:lnSpc>
            </a:pPr>
            <a:r>
              <a:rPr lang="en-US" sz="2800" kern="0" dirty="0"/>
              <a:t>Learning in the arts as creators, performers, and audience members (responders) develops mental, physical, and emotional wellbeing.</a:t>
            </a:r>
            <a:endParaRPr lang="en-US" sz="2800" kern="0" dirty="0">
              <a:latin typeface="Arial" panose="020B0604020202020204" pitchFamily="34" charset="0"/>
              <a:ea typeface="Calibri" panose="020F0502020204030204" pitchFamily="34" charset="0"/>
              <a:cs typeface="Times New Roman" panose="02020603050405020304" pitchFamily="18" charset="0"/>
            </a:endParaRPr>
          </a:p>
          <a:p>
            <a:endParaRPr lang="en-US" kern="0" dirty="0">
              <a:latin typeface="Arial" panose="020B0604020202020204" pitchFamily="34" charset="0"/>
              <a:cs typeface="Arial" panose="020B0604020202020204" pitchFamily="34" charset="0"/>
            </a:endParaRPr>
          </a:p>
        </p:txBody>
      </p:sp>
      <p:pic>
        <p:nvPicPr>
          <p:cNvPr id="4" name="Picture" descr="Long description is on slide 47"/>
          <p:cNvPicPr>
            <a:picLocks noChangeAspect="1"/>
          </p:cNvPicPr>
          <p:nvPr/>
        </p:nvPicPr>
        <p:blipFill rotWithShape="1">
          <a:blip r:embed="rId3"/>
          <a:srcRect l="64209" t="15186" r="12381" b="12434"/>
          <a:stretch/>
        </p:blipFill>
        <p:spPr>
          <a:xfrm>
            <a:off x="5124388" y="586854"/>
            <a:ext cx="7067611" cy="6145968"/>
          </a:xfrm>
          <a:prstGeom prst="rect">
            <a:avLst/>
          </a:prstGeom>
        </p:spPr>
      </p:pic>
      <p:sp>
        <p:nvSpPr>
          <p:cNvPr id="2" name="TextBox 1">
            <a:extLst>
              <a:ext uri="{FF2B5EF4-FFF2-40B4-BE49-F238E27FC236}">
                <a16:creationId xmlns:a16="http://schemas.microsoft.com/office/drawing/2014/main" id="{E1391242-AD9C-41D4-A45E-55368CD45E4E}"/>
              </a:ext>
            </a:extLst>
          </p:cNvPr>
          <p:cNvSpPr txBox="1"/>
          <p:nvPr/>
        </p:nvSpPr>
        <p:spPr>
          <a:xfrm>
            <a:off x="9673961" y="6271146"/>
            <a:ext cx="3000260" cy="461665"/>
          </a:xfrm>
          <a:prstGeom prst="rect">
            <a:avLst/>
          </a:prstGeom>
          <a:noFill/>
        </p:spPr>
        <p:txBody>
          <a:bodyPr wrap="square" rtlCol="0">
            <a:spAutoFit/>
          </a:bodyPr>
          <a:lstStyle/>
          <a:p>
            <a:r>
              <a:rPr lang="en-US" sz="2400" dirty="0">
                <a:solidFill>
                  <a:srgbClr val="0000FF"/>
                </a:solidFill>
                <a:hlinkClick r:id="rId4" action="ppaction://hlinksldjump">
                  <a:extLst>
                    <a:ext uri="{A12FA001-AC4F-418D-AE19-62706E023703}">
                      <ahyp:hlinkClr xmlns:ahyp="http://schemas.microsoft.com/office/drawing/2018/hyperlinkcolor" val="tx"/>
                    </a:ext>
                  </a:extLst>
                </a:hlinkClick>
              </a:rPr>
              <a:t>Long Description</a:t>
            </a:r>
            <a:endParaRPr lang="en-US" sz="2400" dirty="0">
              <a:solidFill>
                <a:srgbClr val="0000FF"/>
              </a:solidFill>
            </a:endParaRPr>
          </a:p>
        </p:txBody>
      </p:sp>
    </p:spTree>
    <p:extLst>
      <p:ext uri="{BB962C8B-B14F-4D97-AF65-F5344CB8AC3E}">
        <p14:creationId xmlns:p14="http://schemas.microsoft.com/office/powerpoint/2010/main" val="205811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F1C1D15C-8EF7-4351-A158-B6B41FEA1B57}"/>
              </a:ext>
            </a:extLst>
          </p:cNvPr>
          <p:cNvSpPr>
            <a:spLocks noGrp="1"/>
          </p:cNvSpPr>
          <p:nvPr>
            <p:ph type="title"/>
          </p:nvPr>
        </p:nvSpPr>
        <p:spPr>
          <a:xfrm>
            <a:off x="170620" y="2034209"/>
            <a:ext cx="4123084" cy="1293028"/>
          </a:xfrm>
        </p:spPr>
        <p:txBody>
          <a:bodyPr/>
          <a:lstStyle/>
          <a:p>
            <a:r>
              <a:rPr lang="en-US" dirty="0">
                <a:solidFill>
                  <a:schemeClr val="bg1"/>
                </a:solidFill>
              </a:rPr>
              <a:t>Inspirational yes!</a:t>
            </a:r>
          </a:p>
        </p:txBody>
      </p:sp>
      <p:pic>
        <p:nvPicPr>
          <p:cNvPr id="3" name="Picture 2" descr="Screen shot showing video of arts students performing individually but edited to be together in a final performance product. ">
            <a:extLst>
              <a:ext uri="{FF2B5EF4-FFF2-40B4-BE49-F238E27FC236}">
                <a16:creationId xmlns:a16="http://schemas.microsoft.com/office/drawing/2014/main" id="{899BC77A-DFAD-431D-8B2C-28C370D7C61C}"/>
              </a:ext>
            </a:extLst>
          </p:cNvPr>
          <p:cNvPicPr>
            <a:picLocks noChangeAspect="1"/>
          </p:cNvPicPr>
          <p:nvPr/>
        </p:nvPicPr>
        <p:blipFill rotWithShape="1">
          <a:blip r:embed="rId3"/>
          <a:srcRect l="7499" t="21449" r="40645" b="23912"/>
          <a:stretch/>
        </p:blipFill>
        <p:spPr>
          <a:xfrm>
            <a:off x="4257111" y="705677"/>
            <a:ext cx="7764269" cy="4601817"/>
          </a:xfrm>
          <a:prstGeom prst="rect">
            <a:avLst/>
          </a:prstGeom>
        </p:spPr>
      </p:pic>
    </p:spTree>
    <p:extLst>
      <p:ext uri="{BB962C8B-B14F-4D97-AF65-F5344CB8AC3E}">
        <p14:creationId xmlns:p14="http://schemas.microsoft.com/office/powerpoint/2010/main" val="348960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2C5B-609E-4438-A3F4-75323F5794FE}"/>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n-US" sz="6600" dirty="0">
                <a:solidFill>
                  <a:schemeClr val="bg1"/>
                </a:solidFill>
                <a:latin typeface="Arial" panose="020B0604020202020204" pitchFamily="34" charset="0"/>
                <a:cs typeface="Arial" panose="020B0604020202020204" pitchFamily="34" charset="0"/>
              </a:rPr>
              <a:t>Overview of 2019 Arts Standards </a:t>
            </a:r>
          </a:p>
        </p:txBody>
      </p:sp>
      <p:sp>
        <p:nvSpPr>
          <p:cNvPr id="3" name="Text Placeholder 2">
            <a:extLst>
              <a:ext uri="{FF2B5EF4-FFF2-40B4-BE49-F238E27FC236}">
                <a16:creationId xmlns:a16="http://schemas.microsoft.com/office/drawing/2014/main" id="{E9A4749D-2273-40D5-A834-3BF474631625}"/>
              </a:ext>
            </a:extLst>
          </p:cNvPr>
          <p:cNvSpPr>
            <a:spLocks noGrp="1"/>
          </p:cNvSpPr>
          <p:nvPr>
            <p:ph type="body" idx="1"/>
          </p:nvPr>
        </p:nvSpPr>
        <p:spPr>
          <a:xfrm>
            <a:off x="1683171" y="5240851"/>
            <a:ext cx="8825658" cy="828932"/>
          </a:xfrm>
        </p:spPr>
        <p:txBody>
          <a:bodyPr vert="horz" lIns="91440" tIns="45720" rIns="91440" bIns="45720" rtlCol="0" anchor="t">
            <a:normAutofit/>
          </a:bodyPr>
          <a:lstStyle/>
          <a:p>
            <a:pPr algn="ctr"/>
            <a:r>
              <a:rPr lang="en-US" sz="2400" b="1" dirty="0">
                <a:latin typeface="Arial" panose="020B0604020202020204" pitchFamily="34" charset="0"/>
                <a:cs typeface="Arial" panose="020B0604020202020204" pitchFamily="34" charset="0"/>
              </a:rPr>
              <a:t>Focus on Process</a:t>
            </a:r>
          </a:p>
        </p:txBody>
      </p:sp>
    </p:spTree>
    <p:extLst>
      <p:ext uri="{BB962C8B-B14F-4D97-AF65-F5344CB8AC3E}">
        <p14:creationId xmlns:p14="http://schemas.microsoft.com/office/powerpoint/2010/main" val="387000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0215-2C05-471E-ADBF-A4E803D41EEF}"/>
              </a:ext>
            </a:extLst>
          </p:cNvPr>
          <p:cNvSpPr>
            <a:spLocks noGrp="1"/>
          </p:cNvSpPr>
          <p:nvPr>
            <p:ph type="title"/>
          </p:nvPr>
        </p:nvSpPr>
        <p:spPr>
          <a:xfrm>
            <a:off x="588774" y="2723124"/>
            <a:ext cx="4331843" cy="970450"/>
          </a:xfrm>
        </p:spPr>
        <p:txBody>
          <a:bodyPr/>
          <a:lstStyle/>
          <a:p>
            <a:r>
              <a:rPr lang="en-US" dirty="0">
                <a:solidFill>
                  <a:schemeClr val="tx1"/>
                </a:solidFill>
                <a:latin typeface="Arial" panose="020B0604020202020204" pitchFamily="34" charset="0"/>
                <a:cs typeface="Arial" panose="020B0604020202020204" pitchFamily="34" charset="0"/>
              </a:rPr>
              <a:t>The Goal: Artistic Literacy</a:t>
            </a:r>
            <a:endParaRPr lang="en-US" dirty="0"/>
          </a:p>
        </p:txBody>
      </p:sp>
      <p:sp>
        <p:nvSpPr>
          <p:cNvPr id="13" name="Content Placeholder">
            <a:extLst>
              <a:ext uri="{FF2B5EF4-FFF2-40B4-BE49-F238E27FC236}">
                <a16:creationId xmlns:a16="http://schemas.microsoft.com/office/drawing/2014/main" id="{6FE0805B-84EB-4B56-9DAA-565FF21BE19F}"/>
              </a:ext>
            </a:extLst>
          </p:cNvPr>
          <p:cNvSpPr txBox="1">
            <a:spLocks/>
          </p:cNvSpPr>
          <p:nvPr/>
        </p:nvSpPr>
        <p:spPr>
          <a:xfrm>
            <a:off x="5141843" y="980661"/>
            <a:ext cx="6598642" cy="5425826"/>
          </a:xfrm>
          <a:prstGeom prst="rect">
            <a:avLst/>
          </a:prstGeom>
          <a:effectLst/>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457200">
              <a:lnSpc>
                <a:spcPct val="110000"/>
              </a:lnSpc>
              <a:spcBef>
                <a:spcPct val="20000"/>
              </a:spcBef>
              <a:spcAft>
                <a:spcPts val="600"/>
              </a:spcAft>
              <a:buClr>
                <a:schemeClr val="accent1"/>
              </a:buClr>
              <a:buSzPct val="80000"/>
            </a:pPr>
            <a:r>
              <a:rPr lang="en-US" sz="2400" b="0" dirty="0">
                <a:latin typeface="Arial" panose="020B0604020202020204" pitchFamily="34" charset="0"/>
                <a:cs typeface="Arial" panose="020B0604020202020204" pitchFamily="34" charset="0"/>
              </a:rPr>
              <a:t>The ultimate goal of the PK–12 California Arts Standards is to develop </a:t>
            </a:r>
            <a:r>
              <a:rPr lang="en-US" sz="2400" dirty="0">
                <a:latin typeface="Arial" panose="020B0604020202020204" pitchFamily="34" charset="0"/>
                <a:cs typeface="Arial" panose="020B0604020202020204" pitchFamily="34" charset="0"/>
              </a:rPr>
              <a:t>artistic literacy</a:t>
            </a:r>
            <a:r>
              <a:rPr lang="en-US" sz="2400" b="0" dirty="0">
                <a:latin typeface="Arial" panose="020B0604020202020204" pitchFamily="34" charset="0"/>
                <a:cs typeface="Arial" panose="020B0604020202020204" pitchFamily="34" charset="0"/>
              </a:rPr>
              <a:t>.   </a:t>
            </a:r>
          </a:p>
          <a:p>
            <a:pPr algn="ctr" defTabSz="457200">
              <a:lnSpc>
                <a:spcPct val="110000"/>
              </a:lnSpc>
              <a:spcBef>
                <a:spcPct val="20000"/>
              </a:spcBef>
              <a:spcAft>
                <a:spcPts val="600"/>
              </a:spcAft>
              <a:buClr>
                <a:schemeClr val="accent1"/>
              </a:buClr>
              <a:buSzPct val="80000"/>
            </a:pPr>
            <a:r>
              <a:rPr lang="en-US" sz="2400" dirty="0">
                <a:latin typeface="Arial" panose="020B0604020202020204" pitchFamily="34" charset="0"/>
                <a:cs typeface="Arial" panose="020B0604020202020204" pitchFamily="34" charset="0"/>
              </a:rPr>
              <a:t>Artistic Literacy </a:t>
            </a:r>
            <a:r>
              <a:rPr lang="en-US" sz="2400" b="0" dirty="0">
                <a:latin typeface="Arial" panose="020B0604020202020204" pitchFamily="34" charset="0"/>
                <a:cs typeface="Arial" panose="020B0604020202020204" pitchFamily="34" charset="0"/>
              </a:rPr>
              <a:t>involves </a:t>
            </a:r>
            <a:r>
              <a:rPr lang="en-US" sz="2400" b="0" i="1" dirty="0">
                <a:latin typeface="Arial" panose="020B0604020202020204" pitchFamily="34" charset="0"/>
                <a:cs typeface="Arial" panose="020B0604020202020204" pitchFamily="34" charset="0"/>
              </a:rPr>
              <a:t>recognizing</a:t>
            </a:r>
            <a:r>
              <a:rPr lang="en-US" sz="2400" b="0" dirty="0">
                <a:latin typeface="Arial" panose="020B0604020202020204" pitchFamily="34" charset="0"/>
                <a:cs typeface="Arial" panose="020B0604020202020204" pitchFamily="34" charset="0"/>
              </a:rPr>
              <a:t> and </a:t>
            </a:r>
            <a:r>
              <a:rPr lang="en-US" sz="2400" b="0" i="1" dirty="0">
                <a:latin typeface="Arial" panose="020B0604020202020204" pitchFamily="34" charset="0"/>
                <a:cs typeface="Arial" panose="020B0604020202020204" pitchFamily="34" charset="0"/>
              </a:rPr>
              <a:t>utilizing</a:t>
            </a:r>
            <a:r>
              <a:rPr lang="en-US" sz="2400" b="0" dirty="0">
                <a:latin typeface="Arial" panose="020B0604020202020204" pitchFamily="34" charset="0"/>
                <a:cs typeface="Arial" panose="020B0604020202020204" pitchFamily="34" charset="0"/>
              </a:rPr>
              <a:t>:</a:t>
            </a:r>
          </a:p>
          <a:p>
            <a:pPr lvl="1" indent="406400" defTabSz="457200">
              <a:lnSpc>
                <a:spcPct val="110000"/>
              </a:lnSpc>
              <a:spcBef>
                <a:spcPct val="20000"/>
              </a:spcBef>
              <a:spcAft>
                <a:spcPts val="600"/>
              </a:spcAft>
              <a:buClr>
                <a:schemeClr val="accent1"/>
              </a:buClr>
              <a:buSzPct val="80000"/>
              <a:buFont typeface="Wingdings 2" charset="2"/>
              <a:buChar char=""/>
            </a:pPr>
            <a:r>
              <a:rPr lang="en-US" sz="2400" b="0" dirty="0">
                <a:latin typeface="Arial" panose="020B0604020202020204" pitchFamily="34" charset="0"/>
                <a:cs typeface="Arial" panose="020B0604020202020204" pitchFamily="34" charset="0"/>
              </a:rPr>
              <a:t>Arts as Communication</a:t>
            </a:r>
          </a:p>
          <a:p>
            <a:pPr lvl="1" indent="406400" defTabSz="457200">
              <a:lnSpc>
                <a:spcPct val="110000"/>
              </a:lnSpc>
              <a:spcBef>
                <a:spcPct val="20000"/>
              </a:spcBef>
              <a:spcAft>
                <a:spcPts val="600"/>
              </a:spcAft>
              <a:buClr>
                <a:schemeClr val="accent1"/>
              </a:buClr>
              <a:buSzPct val="80000"/>
              <a:buFont typeface="Wingdings 2" charset="2"/>
              <a:buChar char=""/>
            </a:pPr>
            <a:r>
              <a:rPr lang="en-US" sz="2400" b="0" dirty="0">
                <a:latin typeface="Arial" panose="020B0604020202020204" pitchFamily="34" charset="0"/>
                <a:cs typeface="Arial" panose="020B0604020202020204" pitchFamily="34" charset="0"/>
              </a:rPr>
              <a:t>Arts as Creative Personal Realization </a:t>
            </a:r>
          </a:p>
          <a:p>
            <a:pPr lvl="1" indent="406400" defTabSz="457200">
              <a:lnSpc>
                <a:spcPct val="110000"/>
              </a:lnSpc>
              <a:spcBef>
                <a:spcPct val="20000"/>
              </a:spcBef>
              <a:spcAft>
                <a:spcPts val="600"/>
              </a:spcAft>
              <a:buClr>
                <a:schemeClr val="accent1"/>
              </a:buClr>
              <a:buSzPct val="80000"/>
              <a:buFont typeface="Wingdings 2" charset="2"/>
              <a:buChar char=""/>
            </a:pPr>
            <a:r>
              <a:rPr lang="en-US" sz="2400" b="0" dirty="0">
                <a:latin typeface="Arial" panose="020B0604020202020204" pitchFamily="34" charset="0"/>
                <a:cs typeface="Arial" panose="020B0604020202020204" pitchFamily="34" charset="0"/>
              </a:rPr>
              <a:t>Arts as Culture, History, &amp; Connectors</a:t>
            </a:r>
          </a:p>
          <a:p>
            <a:pPr lvl="1" indent="406400" defTabSz="457200">
              <a:lnSpc>
                <a:spcPct val="110000"/>
              </a:lnSpc>
              <a:spcBef>
                <a:spcPct val="20000"/>
              </a:spcBef>
              <a:spcAft>
                <a:spcPts val="600"/>
              </a:spcAft>
              <a:buClr>
                <a:schemeClr val="accent1"/>
              </a:buClr>
              <a:buSzPct val="80000"/>
              <a:buFont typeface="Wingdings 2" charset="2"/>
              <a:buChar char=""/>
            </a:pPr>
            <a:r>
              <a:rPr lang="en-US" sz="2400" b="0" dirty="0">
                <a:latin typeface="Arial" panose="020B0604020202020204" pitchFamily="34" charset="0"/>
                <a:cs typeface="Arial" panose="020B0604020202020204" pitchFamily="34" charset="0"/>
              </a:rPr>
              <a:t>Arts as a Means to Wellbeing</a:t>
            </a:r>
          </a:p>
          <a:p>
            <a:pPr lvl="1" indent="406400" defTabSz="457200">
              <a:lnSpc>
                <a:spcPct val="110000"/>
              </a:lnSpc>
              <a:spcBef>
                <a:spcPct val="20000"/>
              </a:spcBef>
              <a:spcAft>
                <a:spcPts val="600"/>
              </a:spcAft>
              <a:buClr>
                <a:schemeClr val="accent1"/>
              </a:buClr>
              <a:buSzPct val="80000"/>
              <a:buFont typeface="Wingdings 2" charset="2"/>
              <a:buChar char=""/>
            </a:pPr>
            <a:r>
              <a:rPr lang="en-US" sz="2400" b="0" dirty="0">
                <a:latin typeface="Arial" panose="020B0604020202020204" pitchFamily="34" charset="0"/>
                <a:cs typeface="Arial" panose="020B0604020202020204" pitchFamily="34" charset="0"/>
              </a:rPr>
              <a:t>Arts as Community Engagement</a:t>
            </a:r>
          </a:p>
          <a:p>
            <a:pPr lvl="1" indent="406400" defTabSz="457200">
              <a:lnSpc>
                <a:spcPct val="110000"/>
              </a:lnSpc>
              <a:spcBef>
                <a:spcPct val="20000"/>
              </a:spcBef>
              <a:spcAft>
                <a:spcPts val="600"/>
              </a:spcAft>
              <a:buClr>
                <a:schemeClr val="accent1"/>
              </a:buClr>
              <a:buSzPct val="80000"/>
              <a:buFont typeface="Wingdings 2" charset="2"/>
              <a:buChar char=""/>
            </a:pPr>
            <a:r>
              <a:rPr lang="en-US" sz="2400" b="0" dirty="0">
                <a:latin typeface="Arial" panose="020B0604020202020204" pitchFamily="34" charset="0"/>
                <a:cs typeface="Arial" panose="020B0604020202020204" pitchFamily="34" charset="0"/>
              </a:rPr>
              <a:t>Arts as Profession</a:t>
            </a:r>
          </a:p>
        </p:txBody>
      </p:sp>
      <p:pic>
        <p:nvPicPr>
          <p:cNvPr id="15" name="Picture" descr="TCAP logo">
            <a:extLst>
              <a:ext uri="{FF2B5EF4-FFF2-40B4-BE49-F238E27FC236}">
                <a16:creationId xmlns:a16="http://schemas.microsoft.com/office/drawing/2014/main" id="{94BF24E5-2598-456D-9DA8-E35E006E4F54}"/>
              </a:ext>
            </a:extLst>
          </p:cNvPr>
          <p:cNvPicPr>
            <a:picLocks noChangeAspect="1"/>
          </p:cNvPicPr>
          <p:nvPr/>
        </p:nvPicPr>
        <p:blipFill rotWithShape="1">
          <a:blip r:embed="rId4"/>
          <a:srcRect l="3704" t="83111" r="64000" b="6584"/>
          <a:stretch/>
        </p:blipFill>
        <p:spPr>
          <a:xfrm>
            <a:off x="451515" y="6030731"/>
            <a:ext cx="2093566" cy="375756"/>
          </a:xfrm>
          <a:prstGeom prst="rect">
            <a:avLst/>
          </a:prstGeom>
        </p:spPr>
      </p:pic>
    </p:spTree>
    <p:extLst>
      <p:ext uri="{BB962C8B-B14F-4D97-AF65-F5344CB8AC3E}">
        <p14:creationId xmlns:p14="http://schemas.microsoft.com/office/powerpoint/2010/main" val="3013078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6713"/>
    </mc:Choice>
    <mc:Fallback xmlns="">
      <p:transition spd="slow" advTm="5671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1|33.5|19|14.5|11.2"/>
</p:tagLst>
</file>

<file path=ppt/tags/tag2.xml><?xml version="1.0" encoding="utf-8"?>
<p:tagLst xmlns:a="http://schemas.openxmlformats.org/drawingml/2006/main" xmlns:r="http://schemas.openxmlformats.org/officeDocument/2006/relationships" xmlns:p="http://schemas.openxmlformats.org/presentationml/2006/main">
  <p:tag name="TIMING" val="|4.1|33.5|19|14.5|11.2"/>
</p:tagLst>
</file>

<file path=ppt/tags/tag3.xml><?xml version="1.0" encoding="utf-8"?>
<p:tagLst xmlns:a="http://schemas.openxmlformats.org/drawingml/2006/main" xmlns:r="http://schemas.openxmlformats.org/officeDocument/2006/relationships" xmlns:p="http://schemas.openxmlformats.org/presentationml/2006/main">
  <p:tag name="TIMING" val="|4.1|33.5|19|14.5|11.2"/>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1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C73F3F21E3504F9B97B2424931F5F3" ma:contentTypeVersion="18" ma:contentTypeDescription="Create a new document." ma:contentTypeScope="" ma:versionID="ef302e1c861823c154ac3c7e0d32e388">
  <xsd:schema xmlns:xsd="http://www.w3.org/2001/XMLSchema" xmlns:xs="http://www.w3.org/2001/XMLSchema" xmlns:p="http://schemas.microsoft.com/office/2006/metadata/properties" xmlns:ns2="fcc10b13-693b-4108-82e6-a022af39983a" xmlns:ns3="3d27bdd8-aa24-4715-8252-5cc1057583fa" targetNamespace="http://schemas.microsoft.com/office/2006/metadata/properties" ma:root="true" ma:fieldsID="c5a0631d95c03f32b6ab92ab15cdd076" ns2:_="" ns3:_="">
    <xsd:import namespace="fcc10b13-693b-4108-82e6-a022af39983a"/>
    <xsd:import namespace="3d27bdd8-aa24-4715-8252-5cc1057583fa"/>
    <xsd:element name="properties">
      <xsd:complexType>
        <xsd:sequence>
          <xsd:element name="documentManagement">
            <xsd:complexType>
              <xsd:all>
                <xsd:element ref="ns2:MediaServiceMetadata" minOccurs="0"/>
                <xsd:element ref="ns2:MediaServiceFastMetadata" minOccurs="0"/>
                <xsd:element ref="ns2:_Flow_SignoffStatu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b13-693b-4108-82e6-a022af3998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7bdd8-aa24-4715-8252-5cc1057583f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cc10b13-693b-4108-82e6-a022af39983a" xsi:nil="true"/>
    <_Flow_SignoffStatus xmlns="fcc10b13-693b-4108-82e6-a022af39983a" xsi:nil="true"/>
  </documentManagement>
</p:properties>
</file>

<file path=customXml/itemProps1.xml><?xml version="1.0" encoding="utf-8"?>
<ds:datastoreItem xmlns:ds="http://schemas.openxmlformats.org/officeDocument/2006/customXml" ds:itemID="{3801277F-06CC-42CB-8B3A-3C624C243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b13-693b-4108-82e6-a022af39983a"/>
    <ds:schemaRef ds:uri="3d27bdd8-aa24-4715-8252-5cc1057583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4710EE66-8707-456F-8F2E-091D581CB030}">
  <ds:schemaRefs>
    <ds:schemaRef ds:uri="3d27bdd8-aa24-4715-8252-5cc1057583fa"/>
    <ds:schemaRef ds:uri="http://purl.org/dc/terms/"/>
    <ds:schemaRef ds:uri="http://schemas.openxmlformats.org/package/2006/metadata/core-properties"/>
    <ds:schemaRef ds:uri="fcc10b13-693b-4108-82e6-a022af39983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2298</Words>
  <Application>Microsoft Office PowerPoint</Application>
  <PresentationFormat>Widescreen</PresentationFormat>
  <Paragraphs>282</Paragraphs>
  <Slides>47</Slides>
  <Notes>34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47</vt:i4>
      </vt:variant>
    </vt:vector>
  </HeadingPairs>
  <TitlesOfParts>
    <vt:vector size="57" baseType="lpstr">
      <vt:lpstr>Arial</vt:lpstr>
      <vt:lpstr>Calibri</vt:lpstr>
      <vt:lpstr>Century Gothic</vt:lpstr>
      <vt:lpstr>Lato</vt:lpstr>
      <vt:lpstr>Times New Roman</vt:lpstr>
      <vt:lpstr>Wingdings 2</vt:lpstr>
      <vt:lpstr>Wingdings 3</vt:lpstr>
      <vt:lpstr>Vapor Trail</vt:lpstr>
      <vt:lpstr>Quotable</vt:lpstr>
      <vt:lpstr>1_Quotable</vt:lpstr>
      <vt:lpstr>Implementation of the 2019 California Arts Standards and Distance Learning  July 2, 2020 </vt:lpstr>
      <vt:lpstr>VAPA Revision Project Milestones</vt:lpstr>
      <vt:lpstr>CCSESA &amp; TCAP: Supporting Arts Educators in California</vt:lpstr>
      <vt:lpstr>CCSESA &amp; TCAP Regions</vt:lpstr>
      <vt:lpstr>Contexts for arts learning in school</vt:lpstr>
      <vt:lpstr>The Arts as Means to Wellbeing</vt:lpstr>
      <vt:lpstr>Inspirational yes!</vt:lpstr>
      <vt:lpstr>Overview of 2019 Arts Standards </vt:lpstr>
      <vt:lpstr>The Goal: Artistic Literacy</vt:lpstr>
      <vt:lpstr>Artistic Processes  &amp; Process Components</vt:lpstr>
      <vt:lpstr>Process Components: Creating</vt:lpstr>
      <vt:lpstr>Process Components: Presenting/Performing/Producing</vt:lpstr>
      <vt:lpstr>Process Components: Responding</vt:lpstr>
      <vt:lpstr>Process Components: Connecting</vt:lpstr>
      <vt:lpstr>Shared Artistic Processes </vt:lpstr>
      <vt:lpstr>Shared Anchor Standards</vt:lpstr>
      <vt:lpstr>Discipline-specific Performance Standards</vt:lpstr>
      <vt:lpstr>What’s New: Inquiry Supports</vt:lpstr>
      <vt:lpstr>What’s new?</vt:lpstr>
      <vt:lpstr>Performance Standards</vt:lpstr>
      <vt:lpstr>Distance Learning for Arts Education</vt:lpstr>
      <vt:lpstr>Distance Learning Perks … for Teachers</vt:lpstr>
      <vt:lpstr>Distance Learning Perks … for Students</vt:lpstr>
      <vt:lpstr>Voices from the Field</vt:lpstr>
      <vt:lpstr>Nicole Robinson, Dance Educator (1)</vt:lpstr>
      <vt:lpstr>Video Clip</vt:lpstr>
      <vt:lpstr>Nicole Robinson, Dance Educator (2)</vt:lpstr>
      <vt:lpstr>Nicole Robinson, Dance Educator (3)</vt:lpstr>
      <vt:lpstr>Zachary Pitt-Smith, Music Educator</vt:lpstr>
      <vt:lpstr>Video Clip of Zachary Pitt-Smith</vt:lpstr>
      <vt:lpstr>Kimberly Ramos, Visual Arts Educator (1)</vt:lpstr>
      <vt:lpstr>Imaginary Friend</vt:lpstr>
      <vt:lpstr>Getty Challenge</vt:lpstr>
      <vt:lpstr>Kimberly Ramos, Visual Arts Educator (2)</vt:lpstr>
      <vt:lpstr>Reflections from arts teachers doing synchronous and asynchronous teaching…</vt:lpstr>
      <vt:lpstr>Considerations for moving forward (1)</vt:lpstr>
      <vt:lpstr>Considerations for moving forward (2)</vt:lpstr>
      <vt:lpstr>R. Duckworth, Music Teacher, Colton Joint Union School District</vt:lpstr>
      <vt:lpstr>Discipline specific networks and resources  to support teachers  </vt:lpstr>
      <vt:lpstr>The California Arts Project (TCAP) Resources (1)</vt:lpstr>
      <vt:lpstr>The California Arts Project (TCAP) Resources (2)</vt:lpstr>
      <vt:lpstr>CCSESA Arts Initiative  Resources (1)</vt:lpstr>
      <vt:lpstr>CCSESA Arts Initiative Resources (2) </vt:lpstr>
      <vt:lpstr>Examples of County Office of Education Support</vt:lpstr>
      <vt:lpstr>Additional resources &amp; supports</vt:lpstr>
      <vt:lpstr>For questions or to get more information on future webinars, please contact us at: DistanceLearning@cde.ca.gov ​ </vt:lpstr>
      <vt:lpstr>Long description text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Webinar - Distance Learning (CA Dept of Education)</dc:title>
  <dc:subject>Implementing the 2019 Arts Standards Through Distance Learning: Lessons from the Field.</dc:subject>
  <dc:creator/>
  <cp:lastModifiedBy/>
  <cp:revision>1</cp:revision>
  <dcterms:created xsi:type="dcterms:W3CDTF">2020-06-25T01:33:36Z</dcterms:created>
  <dcterms:modified xsi:type="dcterms:W3CDTF">2023-04-25T21:24:17Z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0x010100EDC73F3F21E3504F9B97B2424931F5F3</vt:lpwstr>
  </property>
</Properties>
</file>