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4" r:id="rId1"/>
    <p:sldMasterId id="2147483684" r:id="rId2"/>
  </p:sldMasterIdLst>
  <p:notesMasterIdLst>
    <p:notesMasterId r:id="rId57"/>
  </p:notesMasterIdLst>
  <p:sldIdLst>
    <p:sldId id="1290" r:id="rId3"/>
    <p:sldId id="1351" r:id="rId4"/>
    <p:sldId id="1305" r:id="rId5"/>
    <p:sldId id="1352" r:id="rId6"/>
    <p:sldId id="1307" r:id="rId7"/>
    <p:sldId id="1308" r:id="rId8"/>
    <p:sldId id="1309" r:id="rId9"/>
    <p:sldId id="1310" r:id="rId10"/>
    <p:sldId id="1311" r:id="rId11"/>
    <p:sldId id="1353" r:id="rId12"/>
    <p:sldId id="1313" r:id="rId13"/>
    <p:sldId id="1314" r:id="rId14"/>
    <p:sldId id="1315" r:id="rId15"/>
    <p:sldId id="1316" r:id="rId16"/>
    <p:sldId id="1317" r:id="rId17"/>
    <p:sldId id="1318" r:id="rId18"/>
    <p:sldId id="1319" r:id="rId19"/>
    <p:sldId id="1355" r:id="rId20"/>
    <p:sldId id="1367" r:id="rId21"/>
    <p:sldId id="1322" r:id="rId22"/>
    <p:sldId id="1323" r:id="rId23"/>
    <p:sldId id="1324" r:id="rId24"/>
    <p:sldId id="1325" r:id="rId25"/>
    <p:sldId id="1326" r:id="rId26"/>
    <p:sldId id="1327" r:id="rId27"/>
    <p:sldId id="1328" r:id="rId28"/>
    <p:sldId id="1329" r:id="rId29"/>
    <p:sldId id="1330" r:id="rId30"/>
    <p:sldId id="1359" r:id="rId31"/>
    <p:sldId id="1361" r:id="rId32"/>
    <p:sldId id="1362" r:id="rId33"/>
    <p:sldId id="1364" r:id="rId34"/>
    <p:sldId id="1365" r:id="rId35"/>
    <p:sldId id="1366" r:id="rId36"/>
    <p:sldId id="1368" r:id="rId37"/>
    <p:sldId id="1369" r:id="rId38"/>
    <p:sldId id="1370" r:id="rId39"/>
    <p:sldId id="1334" r:id="rId40"/>
    <p:sldId id="1335" r:id="rId41"/>
    <p:sldId id="1354" r:id="rId42"/>
    <p:sldId id="1337" r:id="rId43"/>
    <p:sldId id="1342" r:id="rId44"/>
    <p:sldId id="1339" r:id="rId45"/>
    <p:sldId id="1340" r:id="rId46"/>
    <p:sldId id="1343" r:id="rId47"/>
    <p:sldId id="1341" r:id="rId48"/>
    <p:sldId id="1338" r:id="rId49"/>
    <p:sldId id="1344" r:id="rId50"/>
    <p:sldId id="1345" r:id="rId51"/>
    <p:sldId id="1346" r:id="rId52"/>
    <p:sldId id="1347" r:id="rId53"/>
    <p:sldId id="1348" r:id="rId54"/>
    <p:sldId id="1349" r:id="rId55"/>
    <p:sldId id="1371" r:id="rId56"/>
  </p:sldIdLst>
  <p:sldSz cx="9144000" cy="5143500" type="screen16x9"/>
  <p:notesSz cx="6858000" cy="3124200"/>
  <p:embeddedFontLst>
    <p:embeddedFont>
      <p:font typeface="Proxima Nova" panose="020B0604020202020204" charset="0"/>
      <p:regular r:id="rId58"/>
      <p:bold r:id="rId59"/>
      <p:italic r:id="rId60"/>
      <p:boldItalic r:id="rId61"/>
    </p:embeddedFont>
    <p:embeddedFont>
      <p:font typeface="Wingdings 3" panose="05040102010807070707" pitchFamily="18" charset="2"/>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A2"/>
    <a:srgbClr val="49698B"/>
    <a:srgbClr val="0070C0"/>
    <a:srgbClr val="AFEAFF"/>
    <a:srgbClr val="F1DFF9"/>
    <a:srgbClr val="B2F4C6"/>
    <a:srgbClr val="E3BFF3"/>
    <a:srgbClr val="82EEA3"/>
    <a:srgbClr val="7030A0"/>
    <a:srgbClr val="1B6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68960" autoAdjust="0"/>
  </p:normalViewPr>
  <p:slideViewPr>
    <p:cSldViewPr snapToGrid="0">
      <p:cViewPr varScale="1">
        <p:scale>
          <a:sx n="101" d="100"/>
          <a:sy n="101" d="100"/>
        </p:scale>
        <p:origin x="1722" y="108"/>
      </p:cViewPr>
      <p:guideLst>
        <p:guide orient="horz" pos="1620"/>
        <p:guide pos="2880"/>
      </p:guideLst>
    </p:cSldViewPr>
  </p:slideViewPr>
  <p:outlineViewPr>
    <p:cViewPr>
      <p:scale>
        <a:sx n="33" d="100"/>
        <a:sy n="33" d="100"/>
      </p:scale>
      <p:origin x="0" y="-157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07828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58750" inden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lIns="92958" tIns="46479" rIns="92958" bIns="46479"/>
          <a:lstStyle/>
          <a:p>
            <a:pPr marL="0" marR="0" lvl="0" indent="0" algn="r" defTabSz="464790" rtl="0" eaLnBrk="1" fontAlgn="auto" latinLnBrk="0" hangingPunct="1">
              <a:lnSpc>
                <a:spcPct val="100000"/>
              </a:lnSpc>
              <a:spcBef>
                <a:spcPts val="0"/>
              </a:spcBef>
              <a:spcAft>
                <a:spcPts val="0"/>
              </a:spcAft>
              <a:buClrTx/>
              <a:buSzTx/>
              <a:buFontTx/>
              <a:buNone/>
              <a:tabLst/>
              <a:defRPr/>
            </a:pPr>
            <a:fld id="{609D2656-D242-46E7-ACDA-47CFC6F259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479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72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24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954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95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02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58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220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37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79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26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01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74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16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78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7240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50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57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45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42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8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13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81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02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73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803400"/>
            <a:ext cx="5825202" cy="1234727"/>
          </a:xfrm>
        </p:spPr>
        <p:txBody>
          <a:bodyPr anchor="b">
            <a:noAutofit/>
          </a:bodyPr>
          <a:lstStyle>
            <a:lvl1pPr algn="ctr">
              <a:defRPr sz="4050">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30300" y="3038125"/>
            <a:ext cx="5825202" cy="822674"/>
          </a:xfrm>
        </p:spPr>
        <p:txBody>
          <a:bodyPr anchor="t"/>
          <a:lstStyle>
            <a:lvl1pPr marL="0" indent="0" algn="ctr">
              <a:buNone/>
              <a:defRPr>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31" name="Google Shape;13;p1" descr="Logo for California UDL Coalition">
            <a:extLst>
              <a:ext uri="{FF2B5EF4-FFF2-40B4-BE49-F238E27FC236}">
                <a16:creationId xmlns:a16="http://schemas.microsoft.com/office/drawing/2014/main" id="{83ABBF3C-88A9-4BCE-806B-A34903F6D3E1}"/>
              </a:ext>
              <a:ext uri="{C183D7F6-B498-43B3-948B-1728B52AA6E4}">
                <adec:decorative xmlns:adec="http://schemas.microsoft.com/office/drawing/2017/decorative" val="0"/>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733218" y="0"/>
            <a:ext cx="1410781" cy="310275"/>
          </a:xfrm>
          <a:prstGeom prst="rect">
            <a:avLst/>
          </a:prstGeom>
          <a:noFill/>
          <a:ln>
            <a:noFill/>
          </a:ln>
        </p:spPr>
      </p:pic>
      <p:pic>
        <p:nvPicPr>
          <p:cNvPr id="32" name="Picture 31">
            <a:extLst>
              <a:ext uri="{FF2B5EF4-FFF2-40B4-BE49-F238E27FC236}">
                <a16:creationId xmlns:a16="http://schemas.microsoft.com/office/drawing/2014/main" id="{46EB68DA-BDAE-4A81-A644-0389CDBC5FF8}"/>
              </a:ext>
            </a:extLst>
          </p:cNvPr>
          <p:cNvPicPr>
            <a:picLocks noChangeAspect="1"/>
          </p:cNvPicPr>
          <p:nvPr userDrawn="1"/>
        </p:nvPicPr>
        <p:blipFill>
          <a:blip r:embed="rId3"/>
          <a:stretch>
            <a:fillRect/>
          </a:stretch>
        </p:blipFill>
        <p:spPr>
          <a:xfrm>
            <a:off x="153293" y="4296767"/>
            <a:ext cx="670274" cy="670274"/>
          </a:xfrm>
          <a:prstGeom prst="rect">
            <a:avLst/>
          </a:prstGeom>
        </p:spPr>
      </p:pic>
      <p:sp>
        <p:nvSpPr>
          <p:cNvPr id="33" name="TextBox 32">
            <a:extLst>
              <a:ext uri="{FF2B5EF4-FFF2-40B4-BE49-F238E27FC236}">
                <a16:creationId xmlns:a16="http://schemas.microsoft.com/office/drawing/2014/main" id="{A1322BBB-7AED-413D-BCBC-07701DEAB84E}"/>
              </a:ext>
            </a:extLst>
          </p:cNvPr>
          <p:cNvSpPr txBox="1"/>
          <p:nvPr userDrawn="1"/>
        </p:nvSpPr>
        <p:spPr>
          <a:xfrm>
            <a:off x="823567" y="4564365"/>
            <a:ext cx="4809014" cy="3693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California Department of Education</a:t>
            </a:r>
          </a:p>
          <a:p>
            <a:r>
              <a:rPr lang="en-US" sz="900" dirty="0">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109232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3" name="Footer Placeholder 2"/>
          <p:cNvSpPr>
            <a:spLocks noGrp="1"/>
          </p:cNvSpPr>
          <p:nvPr>
            <p:ph type="ftr" sz="quarter" idx="11"/>
          </p:nvPr>
        </p:nvSpPr>
        <p:spPr>
          <a:xfrm>
            <a:off x="508001" y="4531022"/>
            <a:ext cx="4723209"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755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7/22/2024</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48887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Tree>
    <p:extLst>
      <p:ext uri="{BB962C8B-B14F-4D97-AF65-F5344CB8AC3E}">
        <p14:creationId xmlns:p14="http://schemas.microsoft.com/office/powerpoint/2010/main" val="188018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2085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582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67019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063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9883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55C6B4A9-1611-4792-9094-5F34BCA07E0B}" type="datetimeFigureOut">
              <a:rPr lang="en-US" dirty="0"/>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1640400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978557"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350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grpSp>
        <p:nvGrpSpPr>
          <p:cNvPr id="7" name="Google Shape;9;p1">
            <a:extLst>
              <a:ext uri="{FF2B5EF4-FFF2-40B4-BE49-F238E27FC236}">
                <a16:creationId xmlns:a16="http://schemas.microsoft.com/office/drawing/2014/main" id="{56D6DF94-3162-4765-B6C0-157AAF0AA50C}"/>
              </a:ext>
              <a:ext uri="{C183D7F6-B498-43B3-948B-1728B52AA6E4}">
                <adec:decorative xmlns:adec="http://schemas.microsoft.com/office/drawing/2017/decorative" val="1"/>
              </a:ext>
            </a:extLst>
          </p:cNvPr>
          <p:cNvGrpSpPr/>
          <p:nvPr userDrawn="1"/>
        </p:nvGrpSpPr>
        <p:grpSpPr>
          <a:xfrm>
            <a:off x="-4230" y="5016200"/>
            <a:ext cx="9152477" cy="127424"/>
            <a:chOff x="0" y="6716607"/>
            <a:chExt cx="12265448" cy="183900"/>
          </a:xfrm>
        </p:grpSpPr>
        <p:sp>
          <p:nvSpPr>
            <p:cNvPr id="8" name="Google Shape;10;p1">
              <a:extLst>
                <a:ext uri="{FF2B5EF4-FFF2-40B4-BE49-F238E27FC236}">
                  <a16:creationId xmlns:a16="http://schemas.microsoft.com/office/drawing/2014/main" id="{0D2405F8-BAF4-40FD-814F-513A693547FE}"/>
                </a:ext>
              </a:extLst>
            </p:cNvPr>
            <p:cNvSpPr/>
            <p:nvPr/>
          </p:nvSpPr>
          <p:spPr>
            <a:xfrm>
              <a:off x="0" y="6716607"/>
              <a:ext cx="4088400" cy="183900"/>
            </a:xfrm>
            <a:prstGeom prst="rect">
              <a:avLst/>
            </a:prstGeom>
            <a:solidFill>
              <a:srgbClr val="368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11;p1">
              <a:extLst>
                <a:ext uri="{FF2B5EF4-FFF2-40B4-BE49-F238E27FC236}">
                  <a16:creationId xmlns:a16="http://schemas.microsoft.com/office/drawing/2014/main" id="{354421D4-FFD6-470C-93E2-320E0EED3CD8}"/>
                </a:ext>
              </a:extLst>
            </p:cNvPr>
            <p:cNvSpPr/>
            <p:nvPr/>
          </p:nvSpPr>
          <p:spPr>
            <a:xfrm>
              <a:off x="4088524" y="6716607"/>
              <a:ext cx="4088400" cy="183900"/>
            </a:xfrm>
            <a:prstGeom prst="rect">
              <a:avLst/>
            </a:prstGeom>
            <a:solidFill>
              <a:srgbClr val="9027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2;p1">
              <a:extLst>
                <a:ext uri="{FF2B5EF4-FFF2-40B4-BE49-F238E27FC236}">
                  <a16:creationId xmlns:a16="http://schemas.microsoft.com/office/drawing/2014/main" id="{0F72F7DB-0F95-4F19-BB3D-3C275BFE63B0}"/>
                </a:ext>
              </a:extLst>
            </p:cNvPr>
            <p:cNvSpPr/>
            <p:nvPr/>
          </p:nvSpPr>
          <p:spPr>
            <a:xfrm>
              <a:off x="8177048" y="6716607"/>
              <a:ext cx="4088400" cy="183900"/>
            </a:xfrm>
            <a:prstGeom prst="rect">
              <a:avLst/>
            </a:prstGeom>
            <a:solidFill>
              <a:srgbClr val="116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132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Al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C1755E7F-A9DA-481F-A211-DDD31548418F}"/>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7ABAEB25-45CD-47F7-B1A9-F42BDD00BF8A}" type="slidenum">
              <a:rPr lang="en-US"/>
              <a:pPr>
                <a:defRPr/>
              </a:pPr>
              <a:t>‹#›</a:t>
            </a:fld>
            <a:endParaRPr lang="en-US"/>
          </a:p>
        </p:txBody>
      </p:sp>
      <p:sp>
        <p:nvSpPr>
          <p:cNvPr id="7" name="TextBox 6">
            <a:extLst>
              <a:ext uri="{FF2B5EF4-FFF2-40B4-BE49-F238E27FC236}">
                <a16:creationId xmlns:a16="http://schemas.microsoft.com/office/drawing/2014/main" id="{7318795B-38DB-4415-9784-334A96DFB9BE}"/>
              </a:ext>
            </a:extLst>
          </p:cNvPr>
          <p:cNvSpPr txBox="1"/>
          <p:nvPr userDrawn="1"/>
        </p:nvSpPr>
        <p:spPr>
          <a:xfrm>
            <a:off x="1030954" y="498187"/>
            <a:ext cx="3296118" cy="300082"/>
          </a:xfrm>
          <a:prstGeom prst="rect">
            <a:avLst/>
          </a:prstGeom>
          <a:noFill/>
        </p:spPr>
        <p:txBody>
          <a:bodyPr wrap="square" rtlCol="0">
            <a:spAutoFit/>
          </a:bodyPr>
          <a:lstStyle/>
          <a:p>
            <a:r>
              <a:rPr lang="en-US" sz="675" b="1" kern="1200">
                <a:solidFill>
                  <a:schemeClr val="tx1"/>
                </a:solidFill>
                <a:latin typeface="Arial" panose="020B0604020202020204" pitchFamily="34" charset="0"/>
                <a:ea typeface="+mn-ea"/>
                <a:cs typeface="Arial" panose="020B0604020202020204" pitchFamily="34" charset="0"/>
              </a:rPr>
              <a:t>California Department of Education</a:t>
            </a:r>
          </a:p>
          <a:p>
            <a:r>
              <a:rPr lang="en-US" sz="675" b="0" kern="1200">
                <a:solidFill>
                  <a:schemeClr val="tx1"/>
                </a:solidFill>
                <a:latin typeface="Arial" panose="020B0604020202020204" pitchFamily="34" charset="0"/>
                <a:ea typeface="+mn-ea"/>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125394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734" y="891584"/>
            <a:ext cx="8714232" cy="1536192"/>
          </a:xfrm>
        </p:spPr>
        <p:txBody>
          <a:bodyPr anchor="ctr">
            <a:normAutofit/>
          </a:bodyPr>
          <a:lstStyle>
            <a:lvl1pPr algn="ctr">
              <a:defRPr sz="2025" baseline="0"/>
            </a:lvl1pPr>
          </a:lstStyle>
          <a:p>
            <a:r>
              <a:rPr lang="en-US"/>
              <a:t>Click to edit Master title style</a:t>
            </a:r>
          </a:p>
        </p:txBody>
      </p:sp>
      <p:sp>
        <p:nvSpPr>
          <p:cNvPr id="3" name="Subtitle 2"/>
          <p:cNvSpPr>
            <a:spLocks noGrp="1"/>
          </p:cNvSpPr>
          <p:nvPr>
            <p:ph type="subTitle" idx="1"/>
          </p:nvPr>
        </p:nvSpPr>
        <p:spPr>
          <a:xfrm>
            <a:off x="173734" y="2838404"/>
            <a:ext cx="8714232" cy="1522476"/>
          </a:xfrm>
        </p:spPr>
        <p:txBody>
          <a:bodyPr/>
          <a:lstStyle>
            <a:lvl1pPr marL="0" indent="0" algn="ctr">
              <a:buNone/>
              <a:defRPr sz="1350">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cxnSp>
        <p:nvCxnSpPr>
          <p:cNvPr id="8" name="Straight Connector 7"/>
          <p:cNvCxnSpPr/>
          <p:nvPr userDrawn="1"/>
        </p:nvCxnSpPr>
        <p:spPr>
          <a:xfrm flipV="1">
            <a:off x="215414" y="2619284"/>
            <a:ext cx="7104185" cy="13188"/>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401861" y="4714816"/>
            <a:ext cx="3296118" cy="300082"/>
          </a:xfrm>
          <a:prstGeom prst="rect">
            <a:avLst/>
          </a:prstGeom>
          <a:noFill/>
        </p:spPr>
        <p:txBody>
          <a:bodyPr wrap="square" rtlCol="0">
            <a:spAutoFit/>
          </a:bodyPr>
          <a:lstStyle/>
          <a:p>
            <a:r>
              <a:rPr lang="en-US" sz="675" b="1" cap="small">
                <a:solidFill>
                  <a:srgbClr val="000066"/>
                </a:solidFill>
                <a:latin typeface="Arial" panose="020B0604020202020204" pitchFamily="34" charset="0"/>
                <a:cs typeface="Arial" panose="020B0604020202020204" pitchFamily="34" charset="0"/>
              </a:rPr>
              <a:t>Tony Thurmond</a:t>
            </a:r>
          </a:p>
          <a:p>
            <a:r>
              <a:rPr lang="en-US" sz="675"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6270450" y="4649110"/>
            <a:ext cx="2617517" cy="411956"/>
          </a:xfrm>
        </p:spPr>
        <p:txBody>
          <a:bodyPr/>
          <a:lstStyle/>
          <a:p>
            <a:pPr lvl="0"/>
            <a:r>
              <a:rPr lang="en-US"/>
              <a:t>Click to</a:t>
            </a:r>
          </a:p>
        </p:txBody>
      </p:sp>
    </p:spTree>
    <p:extLst>
      <p:ext uri="{BB962C8B-B14F-4D97-AF65-F5344CB8AC3E}">
        <p14:creationId xmlns:p14="http://schemas.microsoft.com/office/powerpoint/2010/main" val="140789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5661-58C2-4FCF-B017-92D8819CEB4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FD7E0F6-AA97-4DBB-83FC-9C888BCC0F3A}"/>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5" name="Content Placeholder 4">
            <a:extLst>
              <a:ext uri="{FF2B5EF4-FFF2-40B4-BE49-F238E27FC236}">
                <a16:creationId xmlns:a16="http://schemas.microsoft.com/office/drawing/2014/main" id="{20283B85-7A5E-4D6A-BA9A-A8EB5E72D5C3}"/>
              </a:ext>
            </a:extLst>
          </p:cNvPr>
          <p:cNvSpPr>
            <a:spLocks noGrp="1"/>
          </p:cNvSpPr>
          <p:nvPr>
            <p:ph sz="quarter" idx="11"/>
          </p:nvPr>
        </p:nvSpPr>
        <p:spPr>
          <a:xfrm>
            <a:off x="606425" y="1836738"/>
            <a:ext cx="1820863"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ACF137E0-1F61-46C2-A220-5B7EA5EC9FE6}"/>
              </a:ext>
            </a:extLst>
          </p:cNvPr>
          <p:cNvSpPr>
            <a:spLocks noGrp="1"/>
          </p:cNvSpPr>
          <p:nvPr>
            <p:ph sz="quarter" idx="12"/>
          </p:nvPr>
        </p:nvSpPr>
        <p:spPr>
          <a:xfrm>
            <a:off x="3402013" y="1836738"/>
            <a:ext cx="1820862"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D0F4533-8FDA-41CD-AA51-998869118919}"/>
              </a:ext>
            </a:extLst>
          </p:cNvPr>
          <p:cNvSpPr>
            <a:spLocks noGrp="1"/>
          </p:cNvSpPr>
          <p:nvPr>
            <p:ph sz="quarter" idx="13"/>
          </p:nvPr>
        </p:nvSpPr>
        <p:spPr>
          <a:xfrm>
            <a:off x="6197600" y="1836738"/>
            <a:ext cx="1544638"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6EB4903-4B8C-4237-B0F6-507095AE55AB}"/>
              </a:ext>
            </a:extLst>
          </p:cNvPr>
          <p:cNvSpPr>
            <a:spLocks noGrp="1"/>
          </p:cNvSpPr>
          <p:nvPr>
            <p:ph sz="quarter" idx="14"/>
          </p:nvPr>
        </p:nvSpPr>
        <p:spPr>
          <a:xfrm>
            <a:off x="674688" y="3387725"/>
            <a:ext cx="2000250" cy="129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D088FAD0-7912-49AD-A57C-A7A5E451A670}"/>
              </a:ext>
            </a:extLst>
          </p:cNvPr>
          <p:cNvSpPr>
            <a:spLocks noGrp="1"/>
          </p:cNvSpPr>
          <p:nvPr>
            <p:ph sz="quarter" idx="15"/>
          </p:nvPr>
        </p:nvSpPr>
        <p:spPr>
          <a:xfrm>
            <a:off x="3503613" y="3387725"/>
            <a:ext cx="1820862" cy="129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9461D33C-6913-41CA-A88A-272D070EA97A}"/>
              </a:ext>
            </a:extLst>
          </p:cNvPr>
          <p:cNvSpPr>
            <a:spLocks noGrp="1"/>
          </p:cNvSpPr>
          <p:nvPr>
            <p:ph sz="quarter" idx="16"/>
          </p:nvPr>
        </p:nvSpPr>
        <p:spPr>
          <a:xfrm>
            <a:off x="6197600" y="3324225"/>
            <a:ext cx="1681163" cy="149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12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FC66-21E0-4C5D-B9F4-541C433FF26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C317C-710B-4098-822E-5E82E7AD104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984E7-FBEB-410A-9C5F-BB337A52B1B2}"/>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CFFB6F05-12FC-40B5-BB5C-15AAFB1C6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D942E-D211-43F4-8FBE-DA114445F6A0}"/>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351791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9FB1-9DD9-458F-842B-1A9C91055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AD779-4DEC-4DC9-ABA6-5024D50C18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9F712-4D28-422C-AAA6-A24163B6D698}"/>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C84242BA-AB91-4EA2-9A8A-68162A802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BC1C7-8FEC-4C10-AA2A-25BF255BA5D2}"/>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557131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459-0C93-465B-90A5-F72B58208D74}"/>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36549-78D7-4A51-94FD-DA6248A66A9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3D0067-557D-46BF-8A1C-1A3B5E0EDD84}"/>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21BCA0B1-B500-4806-823F-330317AF2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F0397-0752-44C5-A0A2-0941F2C5AD84}"/>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2195909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084-EB2C-493C-B95F-FDAE2ABCF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19829-A9AD-49AE-9F42-95F906584D8D}"/>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D7FEE-3EF3-4ADB-8F18-B4E5F5774371}"/>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6BCF5-47B1-42CC-8F25-4D6C676DF44F}"/>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6" name="Footer Placeholder 5">
            <a:extLst>
              <a:ext uri="{FF2B5EF4-FFF2-40B4-BE49-F238E27FC236}">
                <a16:creationId xmlns:a16="http://schemas.microsoft.com/office/drawing/2014/main" id="{4716B0A5-8D16-43B6-A34E-46DCB65D7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93BE2-D1CE-427D-B63D-028A5B67C0B3}"/>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82654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5A33-0333-4565-8429-C6D21F8BCDC3}"/>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06C07-0434-4BAA-95EF-05FB4D427A0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B340E5-52A2-462C-8500-F486C67BD1D7}"/>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791E36-5486-42BD-8FDF-F45554881CB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58EDAA-32C6-41AB-B451-1AFAD38DC3FF}"/>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A7EF8D-57B2-48F3-BB90-B2EE9AF317B5}"/>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8" name="Footer Placeholder 7">
            <a:extLst>
              <a:ext uri="{FF2B5EF4-FFF2-40B4-BE49-F238E27FC236}">
                <a16:creationId xmlns:a16="http://schemas.microsoft.com/office/drawing/2014/main" id="{5FC52D6A-80B8-4AD2-AC38-1DF023126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A730BB-BF3C-42F6-A2DA-DCBBBC768EC8}"/>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41181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DBCA-906F-40A3-8D83-07D2C986E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B1FF31-F907-4F61-BA64-CA43D13D19AA}"/>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4" name="Footer Placeholder 3">
            <a:extLst>
              <a:ext uri="{FF2B5EF4-FFF2-40B4-BE49-F238E27FC236}">
                <a16:creationId xmlns:a16="http://schemas.microsoft.com/office/drawing/2014/main" id="{5C79F7E9-ABC7-447F-834C-DE0999DED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B95215-11B5-46FC-A5AD-606BBAE7A4A4}"/>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2200182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F938C-73B5-493B-BCB8-1192579A3A8C}"/>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3" name="Footer Placeholder 2">
            <a:extLst>
              <a:ext uri="{FF2B5EF4-FFF2-40B4-BE49-F238E27FC236}">
                <a16:creationId xmlns:a16="http://schemas.microsoft.com/office/drawing/2014/main" id="{F3C09EDB-DA61-416B-863E-750186DD3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17E28-5DF7-4C0F-9E31-9FA65D6CD32C}"/>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2857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962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89A9-65FC-4BC4-A155-76D8DC2B6B27}"/>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77BACD6-E48C-426B-9D36-B1BB6EAD835D}"/>
              </a:ext>
            </a:extLst>
          </p:cNvPr>
          <p:cNvSpPr>
            <a:spLocks noGrp="1"/>
          </p:cNvSpPr>
          <p:nvPr>
            <p:ph sz="quarter" idx="10"/>
          </p:nvPr>
        </p:nvSpPr>
        <p:spPr>
          <a:xfrm>
            <a:off x="341312" y="2482851"/>
            <a:ext cx="2593975" cy="2252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40D75F9-6E81-4D5B-92C6-D26BA94245E2}"/>
              </a:ext>
            </a:extLst>
          </p:cNvPr>
          <p:cNvSpPr>
            <a:spLocks noGrp="1"/>
          </p:cNvSpPr>
          <p:nvPr>
            <p:ph sz="quarter" idx="11"/>
          </p:nvPr>
        </p:nvSpPr>
        <p:spPr>
          <a:xfrm>
            <a:off x="3275012" y="2687637"/>
            <a:ext cx="2593975"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A935BF2-8BA8-4A7D-ABEE-BDFA0B81223F}"/>
              </a:ext>
            </a:extLst>
          </p:cNvPr>
          <p:cNvSpPr>
            <a:spLocks noGrp="1"/>
          </p:cNvSpPr>
          <p:nvPr>
            <p:ph sz="quarter" idx="12"/>
          </p:nvPr>
        </p:nvSpPr>
        <p:spPr>
          <a:xfrm>
            <a:off x="6208713" y="2476690"/>
            <a:ext cx="2593975" cy="2354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19C710AB-55AC-4957-8DAD-DE636C791CE0}"/>
              </a:ext>
            </a:extLst>
          </p:cNvPr>
          <p:cNvSpPr>
            <a:spLocks noGrp="1"/>
          </p:cNvSpPr>
          <p:nvPr>
            <p:ph sz="quarter" idx="13"/>
          </p:nvPr>
        </p:nvSpPr>
        <p:spPr>
          <a:xfrm>
            <a:off x="109538" y="1638300"/>
            <a:ext cx="2989262"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A371BA6-39D2-4505-9159-18FE1982A5A1}"/>
              </a:ext>
            </a:extLst>
          </p:cNvPr>
          <p:cNvSpPr>
            <a:spLocks noGrp="1"/>
          </p:cNvSpPr>
          <p:nvPr>
            <p:ph sz="quarter" idx="14"/>
          </p:nvPr>
        </p:nvSpPr>
        <p:spPr>
          <a:xfrm>
            <a:off x="3275013" y="1638300"/>
            <a:ext cx="2770187"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8E089EB-343A-4636-9CF3-F0A1D7AF5550}"/>
              </a:ext>
            </a:extLst>
          </p:cNvPr>
          <p:cNvSpPr>
            <a:spLocks noGrp="1"/>
          </p:cNvSpPr>
          <p:nvPr>
            <p:ph sz="quarter" idx="15"/>
          </p:nvPr>
        </p:nvSpPr>
        <p:spPr>
          <a:xfrm>
            <a:off x="6221413" y="1638300"/>
            <a:ext cx="2593975"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86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62B6-4E89-4687-B8DC-4FD39B73F6C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52E3B-B222-4368-BB22-43AB8E08DC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7F5A2-A69C-4D30-965B-5BEA77C6EC9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00872-25BB-4846-A281-21C3AE84F56E}"/>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6" name="Footer Placeholder 5">
            <a:extLst>
              <a:ext uri="{FF2B5EF4-FFF2-40B4-BE49-F238E27FC236}">
                <a16:creationId xmlns:a16="http://schemas.microsoft.com/office/drawing/2014/main" id="{1FA46A1D-AD6A-481D-9F31-64CDDC7EF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98C85-0138-4D0F-B666-6CAAF894F29F}"/>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68930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0138-E728-47FC-90CC-8CE3CBBB98C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42C4AE-33E5-4637-A7EF-E5755D557A4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9A8265-6D3B-483D-A88A-B4EDFBAA341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CCF4CA-25AE-4959-84AE-096C40F002A4}"/>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6" name="Footer Placeholder 5">
            <a:extLst>
              <a:ext uri="{FF2B5EF4-FFF2-40B4-BE49-F238E27FC236}">
                <a16:creationId xmlns:a16="http://schemas.microsoft.com/office/drawing/2014/main" id="{C0D9CD2A-2C1A-41D9-B972-D0D0DE756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6E288-8C1C-4402-B41A-5597F28D842C}"/>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902703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DEDC-47AC-4C86-AF6B-E9C72DA5A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AD588-7F34-44F9-872D-2F3090975B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442D9-B8CC-4D1C-8B5C-F77A185767BB}"/>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73CF4CB5-4C69-4373-A973-0D8B8A5C3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F335F-4054-43DB-AE17-1521568AA217}"/>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41501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075DC-2B65-4C05-B8FE-1B901C309A71}"/>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F8028E-B1D5-48CD-9854-A3051189A805}"/>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6439A-68DC-4BEB-802A-EC9984871819}"/>
              </a:ext>
            </a:extLst>
          </p:cNvPr>
          <p:cNvSpPr>
            <a:spLocks noGrp="1"/>
          </p:cNvSpPr>
          <p:nvPr>
            <p:ph type="dt" sz="half" idx="10"/>
          </p:nvPr>
        </p:nvSpPr>
        <p:spPr/>
        <p:txBody>
          <a:body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CBB22976-7965-4FCF-B28C-9DDAED18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C317C-D5E0-441F-AAAC-B37F423825E5}"/>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4635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7/22/2024</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40683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2114330"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2220716" cy="29105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7/22/2024</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
        <p:nvSpPr>
          <p:cNvPr id="9" name="Content Placeholder 8">
            <a:extLst>
              <a:ext uri="{FF2B5EF4-FFF2-40B4-BE49-F238E27FC236}">
                <a16:creationId xmlns:a16="http://schemas.microsoft.com/office/drawing/2014/main" id="{56E215FF-B462-4344-9D5A-3E42D2D1D2E9}"/>
              </a:ext>
            </a:extLst>
          </p:cNvPr>
          <p:cNvSpPr>
            <a:spLocks noGrp="1"/>
          </p:cNvSpPr>
          <p:nvPr>
            <p:ph sz="quarter" idx="13"/>
          </p:nvPr>
        </p:nvSpPr>
        <p:spPr>
          <a:xfrm>
            <a:off x="7005638" y="1620838"/>
            <a:ext cx="2065337" cy="2928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49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8" name="Footer Placeholder 7"/>
          <p:cNvSpPr>
            <a:spLocks noGrp="1"/>
          </p:cNvSpPr>
          <p:nvPr>
            <p:ph type="ftr" sz="quarter" idx="11"/>
          </p:nvPr>
        </p:nvSpPr>
        <p:spPr>
          <a:xfrm>
            <a:off x="508001" y="4531022"/>
            <a:ext cx="4723209"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259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4" name="Footer Placeholder 3"/>
          <p:cNvSpPr>
            <a:spLocks noGrp="1"/>
          </p:cNvSpPr>
          <p:nvPr>
            <p:ph type="ftr" sz="quarter" idx="11"/>
          </p:nvPr>
        </p:nvSpPr>
        <p:spPr>
          <a:xfrm>
            <a:off x="508001" y="4531022"/>
            <a:ext cx="4723209"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8967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7/22/2024</a:t>
            </a:fld>
            <a:endParaRPr lang="en-US"/>
          </a:p>
        </p:txBody>
      </p:sp>
      <p:sp>
        <p:nvSpPr>
          <p:cNvPr id="4" name="Footer Placeholder 3"/>
          <p:cNvSpPr>
            <a:spLocks noGrp="1"/>
          </p:cNvSpPr>
          <p:nvPr>
            <p:ph type="ftr" sz="quarter" idx="11"/>
          </p:nvPr>
        </p:nvSpPr>
        <p:spPr>
          <a:xfrm>
            <a:off x="508001" y="4531022"/>
            <a:ext cx="4723209"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16" name="Text Placeholder 15">
            <a:extLst>
              <a:ext uri="{FF2B5EF4-FFF2-40B4-BE49-F238E27FC236}">
                <a16:creationId xmlns:a16="http://schemas.microsoft.com/office/drawing/2014/main" id="{D97120BD-76CC-4C09-9561-4F38A4203A16}"/>
              </a:ext>
            </a:extLst>
          </p:cNvPr>
          <p:cNvSpPr>
            <a:spLocks noGrp="1"/>
          </p:cNvSpPr>
          <p:nvPr>
            <p:ph type="body" sz="quarter" idx="13"/>
          </p:nvPr>
        </p:nvSpPr>
        <p:spPr>
          <a:xfrm>
            <a:off x="319283" y="1671638"/>
            <a:ext cx="3519488" cy="21923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713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6600-F16F-45EB-B317-04696F41246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E132C6B-B80A-4B7D-AE10-F798117591AF}"/>
              </a:ext>
            </a:extLst>
          </p:cNvPr>
          <p:cNvSpPr>
            <a:spLocks noGrp="1"/>
          </p:cNvSpPr>
          <p:nvPr>
            <p:ph type="sldNum" sz="quarter" idx="10"/>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849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00061" y="4549378"/>
            <a:ext cx="512504" cy="273844"/>
          </a:xfrm>
          <a:prstGeom prst="rect">
            <a:avLst/>
          </a:prstGeom>
        </p:spPr>
        <p:txBody>
          <a:bodyPr vert="horz" lIns="91440" tIns="45720" rIns="91440" bIns="45720" rtlCol="0" anchor="ctr"/>
          <a:lstStyle>
            <a:lvl1pPr algn="r">
              <a:defRPr sz="675">
                <a:solidFill>
                  <a:srgbClr val="0070C0"/>
                </a:solidFill>
              </a:defRPr>
            </a:lvl1pPr>
          </a:lstStyle>
          <a:p>
            <a:fld id="{D57F1E4F-1CFF-5643-939E-217C01CDF565}" type="slidenum">
              <a:rPr lang="en-US" smtClean="0"/>
              <a:pPr/>
              <a:t>‹#›</a:t>
            </a:fld>
            <a:endParaRPr lang="en-US"/>
          </a:p>
        </p:txBody>
      </p:sp>
      <p:pic>
        <p:nvPicPr>
          <p:cNvPr id="17" name="Google Shape;13;p1" descr="Logo for California UDL Coalition">
            <a:extLst>
              <a:ext uri="{FF2B5EF4-FFF2-40B4-BE49-F238E27FC236}">
                <a16:creationId xmlns:a16="http://schemas.microsoft.com/office/drawing/2014/main" id="{2B99DE43-8667-4D16-A16C-BDFF235F6423}"/>
              </a:ext>
              <a:ext uri="{C183D7F6-B498-43B3-948B-1728B52AA6E4}">
                <adec:decorative xmlns:adec="http://schemas.microsoft.com/office/drawing/2017/decorative" val="0"/>
              </a:ext>
            </a:extLst>
          </p:cNvPr>
          <p:cNvPicPr preferRelativeResize="0"/>
          <p:nvPr userDrawn="1"/>
        </p:nvPicPr>
        <p:blipFill>
          <a:blip r:embed="rId24" cstate="screen">
            <a:alphaModFix/>
            <a:extLst>
              <a:ext uri="{28A0092B-C50C-407E-A947-70E740481C1C}">
                <a14:useLocalDpi xmlns:a14="http://schemas.microsoft.com/office/drawing/2010/main"/>
              </a:ext>
            </a:extLst>
          </a:blip>
          <a:stretch>
            <a:fillRect/>
          </a:stretch>
        </p:blipFill>
        <p:spPr>
          <a:xfrm>
            <a:off x="7733218" y="0"/>
            <a:ext cx="1410781" cy="310275"/>
          </a:xfrm>
          <a:prstGeom prst="rect">
            <a:avLst/>
          </a:prstGeom>
          <a:noFill/>
          <a:ln>
            <a:noFill/>
          </a:ln>
        </p:spPr>
      </p:pic>
      <p:grpSp>
        <p:nvGrpSpPr>
          <p:cNvPr id="30" name="Google Shape;9;p1">
            <a:extLst>
              <a:ext uri="{FF2B5EF4-FFF2-40B4-BE49-F238E27FC236}">
                <a16:creationId xmlns:a16="http://schemas.microsoft.com/office/drawing/2014/main" id="{83944AE4-58DF-4BB9-9E1E-E21864C50BBB}"/>
              </a:ext>
              <a:ext uri="{C183D7F6-B498-43B3-948B-1728B52AA6E4}">
                <adec:decorative xmlns:adec="http://schemas.microsoft.com/office/drawing/2017/decorative" val="1"/>
              </a:ext>
            </a:extLst>
          </p:cNvPr>
          <p:cNvGrpSpPr/>
          <p:nvPr userDrawn="1"/>
        </p:nvGrpSpPr>
        <p:grpSpPr>
          <a:xfrm>
            <a:off x="-4230" y="5016200"/>
            <a:ext cx="9152477" cy="127424"/>
            <a:chOff x="0" y="6716607"/>
            <a:chExt cx="12265448" cy="183900"/>
          </a:xfrm>
        </p:grpSpPr>
        <p:sp>
          <p:nvSpPr>
            <p:cNvPr id="31" name="Google Shape;10;p1">
              <a:extLst>
                <a:ext uri="{FF2B5EF4-FFF2-40B4-BE49-F238E27FC236}">
                  <a16:creationId xmlns:a16="http://schemas.microsoft.com/office/drawing/2014/main" id="{E7C2CCE2-C509-4555-86D0-183E229FC7B2}"/>
                </a:ext>
              </a:extLst>
            </p:cNvPr>
            <p:cNvSpPr/>
            <p:nvPr/>
          </p:nvSpPr>
          <p:spPr>
            <a:xfrm>
              <a:off x="0" y="6716607"/>
              <a:ext cx="4088400" cy="183900"/>
            </a:xfrm>
            <a:prstGeom prst="rect">
              <a:avLst/>
            </a:prstGeom>
            <a:solidFill>
              <a:srgbClr val="368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11;p1">
              <a:extLst>
                <a:ext uri="{FF2B5EF4-FFF2-40B4-BE49-F238E27FC236}">
                  <a16:creationId xmlns:a16="http://schemas.microsoft.com/office/drawing/2014/main" id="{96C65839-18AC-4C24-9009-855EBC0463F1}"/>
                </a:ext>
              </a:extLst>
            </p:cNvPr>
            <p:cNvSpPr/>
            <p:nvPr/>
          </p:nvSpPr>
          <p:spPr>
            <a:xfrm>
              <a:off x="4088524" y="6716607"/>
              <a:ext cx="4088400" cy="183900"/>
            </a:xfrm>
            <a:prstGeom prst="rect">
              <a:avLst/>
            </a:prstGeom>
            <a:solidFill>
              <a:srgbClr val="9027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12;p1">
              <a:extLst>
                <a:ext uri="{FF2B5EF4-FFF2-40B4-BE49-F238E27FC236}">
                  <a16:creationId xmlns:a16="http://schemas.microsoft.com/office/drawing/2014/main" id="{BC56C158-0DF9-4FC1-9C0B-2EC2F2741E06}"/>
                </a:ext>
              </a:extLst>
            </p:cNvPr>
            <p:cNvSpPr/>
            <p:nvPr/>
          </p:nvSpPr>
          <p:spPr>
            <a:xfrm>
              <a:off x="8177048" y="6716607"/>
              <a:ext cx="4088400" cy="183900"/>
            </a:xfrm>
            <a:prstGeom prst="rect">
              <a:avLst/>
            </a:prstGeom>
            <a:solidFill>
              <a:srgbClr val="116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81924646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97" r:id="rId5"/>
    <p:sldLayoutId id="2147483669" r:id="rId6"/>
    <p:sldLayoutId id="2147483670" r:id="rId7"/>
    <p:sldLayoutId id="2147483698" r:id="rId8"/>
    <p:sldLayoutId id="2147483683"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99" r:id="rId22"/>
  </p:sldLayoutIdLst>
  <p:txStyles>
    <p:titleStyle>
      <a:lvl1pPr algn="l" defTabSz="342900" rtl="0" eaLnBrk="1" latinLnBrk="0" hangingPunct="1">
        <a:spcBef>
          <a:spcPct val="0"/>
        </a:spcBef>
        <a:buNone/>
        <a:defRPr sz="2700" kern="1200">
          <a:solidFill>
            <a:srgbClr val="0070C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Tx/>
        <a:buSzPct val="80000"/>
        <a:buFont typeface="Wingdings 3" charset="2"/>
        <a:buChar char=""/>
        <a:defRPr sz="22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ts val="750"/>
        </a:spcBef>
        <a:spcAft>
          <a:spcPts val="0"/>
        </a:spcAft>
        <a:buClrTx/>
        <a:buSzPct val="80000"/>
        <a:buFont typeface="Wingdings 3" charset="2"/>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ts val="750"/>
        </a:spcBef>
        <a:spcAft>
          <a:spcPts val="0"/>
        </a:spcAft>
        <a:buClrTx/>
        <a:buSzPct val="80000"/>
        <a:buFont typeface="Wingdings 3" charset="2"/>
        <a:buChar char=""/>
        <a:defRPr sz="195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ts val="750"/>
        </a:spcBef>
        <a:spcAft>
          <a:spcPts val="0"/>
        </a:spcAft>
        <a:buClrTx/>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ts val="750"/>
        </a:spcBef>
        <a:spcAft>
          <a:spcPts val="0"/>
        </a:spcAft>
        <a:buClrTx/>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E1628-0E8F-46C0-B141-AAA5C97E1DF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6FEC6-9C81-4427-8CA2-C7216E38AD9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0E865-AB49-4D41-9A84-413B59CB59E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03B0A3A-1F06-4806-BB57-D8F7865D1462}" type="datetimeFigureOut">
              <a:rPr lang="en-US" smtClean="0"/>
              <a:t>7/22/2024</a:t>
            </a:fld>
            <a:endParaRPr lang="en-US"/>
          </a:p>
        </p:txBody>
      </p:sp>
      <p:sp>
        <p:nvSpPr>
          <p:cNvPr id="5" name="Footer Placeholder 4">
            <a:extLst>
              <a:ext uri="{FF2B5EF4-FFF2-40B4-BE49-F238E27FC236}">
                <a16:creationId xmlns:a16="http://schemas.microsoft.com/office/drawing/2014/main" id="{8827F5A6-3E95-4725-B122-73D0FAA2F83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99B14-B4F9-4CAE-9653-E38768A7D3F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149DF7-E95B-4398-BFC3-D6CF1D9D8F3D}" type="slidenum">
              <a:rPr lang="en-US" smtClean="0"/>
              <a:t>‹#›</a:t>
            </a:fld>
            <a:endParaRPr lang="en-US"/>
          </a:p>
        </p:txBody>
      </p:sp>
    </p:spTree>
    <p:extLst>
      <p:ext uri="{BB962C8B-B14F-4D97-AF65-F5344CB8AC3E}">
        <p14:creationId xmlns:p14="http://schemas.microsoft.com/office/powerpoint/2010/main" val="1126849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15" y="297828"/>
            <a:ext cx="7136757" cy="1091381"/>
          </a:xfrm>
        </p:spPr>
        <p:txBody>
          <a:bodyPr anchor="t">
            <a:noAutofit/>
          </a:bodyPr>
          <a:lstStyle/>
          <a:p>
            <a:r>
              <a:rPr lang="en-US" sz="2800" b="1" dirty="0">
                <a:latin typeface="Arial"/>
                <a:cs typeface="Arial"/>
              </a:rPr>
              <a:t>Universal Design for Learning (UDL) in a Distance Learning Environment</a:t>
            </a:r>
            <a:endParaRPr lang="en-US" sz="2800" dirty="0">
              <a:latin typeface="Arial"/>
              <a:cs typeface="Arial"/>
            </a:endParaRPr>
          </a:p>
        </p:txBody>
      </p:sp>
      <p:sp>
        <p:nvSpPr>
          <p:cNvPr id="3" name="Subtitle 2"/>
          <p:cNvSpPr>
            <a:spLocks noGrp="1"/>
          </p:cNvSpPr>
          <p:nvPr>
            <p:ph type="subTitle" idx="1"/>
          </p:nvPr>
        </p:nvSpPr>
        <p:spPr>
          <a:xfrm>
            <a:off x="252015" y="1474032"/>
            <a:ext cx="8280689" cy="3361130"/>
          </a:xfrm>
        </p:spPr>
        <p:txBody>
          <a:bodyPr>
            <a:noAutofit/>
          </a:bodyPr>
          <a:lstStyle/>
          <a:p>
            <a:r>
              <a:rPr lang="en-US" sz="2400" dirty="0">
                <a:latin typeface="Arial"/>
                <a:cs typeface="Arial"/>
              </a:rPr>
              <a:t>Partner(s):</a:t>
            </a:r>
          </a:p>
          <a:p>
            <a:r>
              <a:rPr lang="en-US" sz="2400" dirty="0">
                <a:latin typeface="Arial"/>
                <a:cs typeface="Arial"/>
              </a:rPr>
              <a:t>California UDL Coalition</a:t>
            </a:r>
          </a:p>
          <a:p>
            <a:r>
              <a:rPr lang="en-US" sz="2400" dirty="0">
                <a:latin typeface="Arial"/>
                <a:cs typeface="Arial"/>
              </a:rPr>
              <a:t>James McKenna, Los Angeles County Office of Education</a:t>
            </a:r>
          </a:p>
          <a:p>
            <a:r>
              <a:rPr lang="en-US" sz="2400" dirty="0">
                <a:latin typeface="Arial"/>
                <a:cs typeface="Arial"/>
              </a:rPr>
              <a:t>Sung Park, Santa Clara County Office of Education</a:t>
            </a:r>
          </a:p>
          <a:p>
            <a:r>
              <a:rPr lang="en-US" sz="2400" dirty="0">
                <a:latin typeface="Arial"/>
                <a:cs typeface="Arial"/>
              </a:rPr>
              <a:t>Kelly Wylie, Santa Clara County Office of Education</a:t>
            </a:r>
          </a:p>
          <a:p>
            <a:r>
              <a:rPr lang="en-US" sz="2400" dirty="0">
                <a:latin typeface="Arial"/>
                <a:cs typeface="Arial"/>
              </a:rPr>
              <a:t>April 24, 2020</a:t>
            </a:r>
            <a:endParaRPr lang="en-US" sz="2400" dirty="0"/>
          </a:p>
          <a:p>
            <a:endParaRPr lang="en-US" sz="2400" dirty="0"/>
          </a:p>
        </p:txBody>
      </p:sp>
    </p:spTree>
    <p:extLst>
      <p:ext uri="{BB962C8B-B14F-4D97-AF65-F5344CB8AC3E}">
        <p14:creationId xmlns:p14="http://schemas.microsoft.com/office/powerpoint/2010/main" val="352646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What UDL is and is not</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0" name="Content Placeholder 9" descr="A road displayed as a continuum for today's journey. It has 4 Markers and we are at the second marker, &quot;What UDL is and is not: foundational concepts">
            <a:extLst>
              <a:ext uri="{FF2B5EF4-FFF2-40B4-BE49-F238E27FC236}">
                <a16:creationId xmlns:a16="http://schemas.microsoft.com/office/drawing/2014/main" id="{D1668DA7-1F65-4F44-A2B4-F54FADA9743D}"/>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a:ext>
            </a:extLst>
          </a:blip>
          <a:srcRect/>
          <a:stretch/>
        </p:blipFill>
        <p:spPr>
          <a:xfrm>
            <a:off x="0" y="2344960"/>
            <a:ext cx="9144000" cy="572642"/>
          </a:xfrm>
          <a:prstGeom prst="rect">
            <a:avLst/>
          </a:prstGeom>
        </p:spPr>
      </p:pic>
    </p:spTree>
    <p:extLst>
      <p:ext uri="{BB962C8B-B14F-4D97-AF65-F5344CB8AC3E}">
        <p14:creationId xmlns:p14="http://schemas.microsoft.com/office/powerpoint/2010/main" val="46449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Universal Design for Learning is...</a:t>
            </a:r>
            <a:endParaRPr lang="en-US" sz="2800" b="1" dirty="0"/>
          </a:p>
        </p:txBody>
      </p:sp>
      <p:sp>
        <p:nvSpPr>
          <p:cNvPr id="3" name="Content Placeholder 2">
            <a:extLst>
              <a:ext uri="{FF2B5EF4-FFF2-40B4-BE49-F238E27FC236}">
                <a16:creationId xmlns:a16="http://schemas.microsoft.com/office/drawing/2014/main" id="{985647E9-19A5-40E2-A0E6-C53A08AC7B4A}"/>
              </a:ext>
            </a:extLst>
          </p:cNvPr>
          <p:cNvSpPr>
            <a:spLocks noGrp="1"/>
          </p:cNvSpPr>
          <p:nvPr>
            <p:ph idx="1"/>
          </p:nvPr>
        </p:nvSpPr>
        <p:spPr/>
        <p:txBody>
          <a:bodyPr/>
          <a:lstStyle/>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lens, not a checklist</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marathon, not a sprint</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journey, not a destination</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standards-based, not standardized</a:t>
            </a:r>
          </a:p>
        </p:txBody>
      </p:sp>
    </p:spTree>
    <p:extLst>
      <p:ext uri="{BB962C8B-B14F-4D97-AF65-F5344CB8AC3E}">
        <p14:creationId xmlns:p14="http://schemas.microsoft.com/office/powerpoint/2010/main" val="225226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rot="20135894">
            <a:off x="123329" y="2010847"/>
            <a:ext cx="8461479" cy="1121806"/>
          </a:xfrm>
        </p:spPr>
        <p:txBody>
          <a:bodyPr>
            <a:normAutofit/>
          </a:bodyPr>
          <a:lstStyle/>
          <a:p>
            <a:pPr algn="ctr"/>
            <a:r>
              <a:rPr lang="en-US" sz="6600" dirty="0">
                <a:ln w="0"/>
                <a:solidFill>
                  <a:schemeClr val="tx1"/>
                </a:solidFill>
                <a:effectLst>
                  <a:outerShdw blurRad="38100" dist="19050" dir="2700000" algn="tl" rotWithShape="0">
                    <a:schemeClr val="dk1">
                      <a:alpha val="40000"/>
                    </a:schemeClr>
                  </a:outerShdw>
                </a:effectLst>
              </a:rPr>
              <a:t>MYTHBUSTERS</a:t>
            </a:r>
            <a:endParaRPr lang="en-US" sz="6600" b="1" dirty="0">
              <a:ln w="22225">
                <a:solidFill>
                  <a:srgbClr val="7A270A"/>
                </a:solidFill>
                <a:prstDash val="solid"/>
              </a:ln>
              <a:solidFill>
                <a:schemeClr val="tx1">
                  <a:lumMod val="90000"/>
                  <a:lumOff val="10000"/>
                </a:schemeClr>
              </a:solidFill>
            </a:endParaRPr>
          </a:p>
        </p:txBody>
      </p:sp>
    </p:spTree>
    <p:extLst>
      <p:ext uri="{BB962C8B-B14F-4D97-AF65-F5344CB8AC3E}">
        <p14:creationId xmlns:p14="http://schemas.microsoft.com/office/powerpoint/2010/main" val="54018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(1)</a:t>
            </a:r>
            <a:endParaRPr lang="en-US" sz="2800" b="1" dirty="0"/>
          </a:p>
        </p:txBody>
      </p:sp>
      <p:sp>
        <p:nvSpPr>
          <p:cNvPr id="3" name="Content Placeholder 2">
            <a:extLst>
              <a:ext uri="{FF2B5EF4-FFF2-40B4-BE49-F238E27FC236}">
                <a16:creationId xmlns:a16="http://schemas.microsoft.com/office/drawing/2014/main" id="{8435EDF4-4052-40AD-87C7-28075865E857}"/>
              </a:ext>
            </a:extLst>
          </p:cNvPr>
          <p:cNvSpPr>
            <a:spLocks noGrp="1"/>
          </p:cNvSpPr>
          <p:nvPr>
            <p:ph sz="half" idx="1"/>
          </p:nvPr>
        </p:nvSpPr>
        <p:spPr>
          <a:xfrm>
            <a:off x="325821" y="1620443"/>
            <a:ext cx="3920357" cy="2383998"/>
          </a:xfrm>
        </p:spPr>
        <p:txBody>
          <a:bodyPr>
            <a:normAutofit fontScale="85000" lnSpcReduction="20000"/>
          </a:bodyPr>
          <a:lstStyle/>
          <a:p>
            <a:pPr marL="158750" lvl="0" indent="0" algn="ctr" defTabSz="914400">
              <a:lnSpc>
                <a:spcPct val="115000"/>
              </a:lnSpc>
              <a:spcBef>
                <a:spcPts val="800"/>
              </a:spcBef>
              <a:buClr>
                <a:srgbClr val="434343"/>
              </a:buClr>
              <a:buSzPts val="1100"/>
              <a:buNone/>
              <a:defRPr/>
            </a:pPr>
            <a:r>
              <a:rPr lang="en-US" sz="2800" kern="0" dirty="0">
                <a:solidFill>
                  <a:srgbClr val="434343"/>
                </a:solidFill>
                <a:latin typeface="Arial"/>
                <a:sym typeface="Proxima Nova"/>
              </a:rPr>
              <a:t>MYTH</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“UDL is just good teaching."</a:t>
            </a:r>
          </a:p>
        </p:txBody>
      </p:sp>
      <p:sp>
        <p:nvSpPr>
          <p:cNvPr id="4" name="Content Placeholder 3">
            <a:extLst>
              <a:ext uri="{FF2B5EF4-FFF2-40B4-BE49-F238E27FC236}">
                <a16:creationId xmlns:a16="http://schemas.microsoft.com/office/drawing/2014/main" id="{63CFDAD9-5538-4F42-AAA4-CA42C398D197}"/>
              </a:ext>
            </a:extLst>
          </p:cNvPr>
          <p:cNvSpPr>
            <a:spLocks noGrp="1"/>
          </p:cNvSpPr>
          <p:nvPr>
            <p:ph sz="half" idx="2"/>
          </p:nvPr>
        </p:nvSpPr>
        <p:spPr>
          <a:xfrm>
            <a:off x="4330263" y="1611780"/>
            <a:ext cx="4403834" cy="2910580"/>
          </a:xfrm>
        </p:spPr>
        <p:txBody>
          <a:bodyPr>
            <a:normAutofit fontScale="85000" lnSpcReduction="20000"/>
          </a:bodyPr>
          <a:lstStyle/>
          <a:p>
            <a:pPr marL="158750" lvl="0" indent="0" algn="ctr" defTabSz="914400">
              <a:lnSpc>
                <a:spcPct val="115000"/>
              </a:lnSpc>
              <a:spcBef>
                <a:spcPts val="800"/>
              </a:spcBef>
              <a:buClr>
                <a:srgbClr val="434343"/>
              </a:buClr>
              <a:buSzPts val="1100"/>
              <a:buNone/>
              <a:defRPr/>
            </a:pPr>
            <a:r>
              <a:rPr lang="en-US" sz="2800" kern="0" dirty="0">
                <a:solidFill>
                  <a:srgbClr val="434343"/>
                </a:solidFill>
                <a:latin typeface="Arial"/>
                <a:sym typeface="Proxima Nova"/>
              </a:rPr>
              <a:t>REALITY</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Good teaching is subjective.</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UDL is an organized framework based on neuroscience and education psychology.</a:t>
            </a:r>
          </a:p>
          <a:p>
            <a:pPr marL="0" indent="0">
              <a:buNone/>
            </a:pPr>
            <a:endParaRPr lang="en-US" dirty="0"/>
          </a:p>
        </p:txBody>
      </p:sp>
    </p:spTree>
    <p:extLst>
      <p:ext uri="{BB962C8B-B14F-4D97-AF65-F5344CB8AC3E}">
        <p14:creationId xmlns:p14="http://schemas.microsoft.com/office/powerpoint/2010/main" val="210492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(2)</a:t>
            </a:r>
            <a:endParaRPr lang="en-US" sz="2800" b="1" dirty="0"/>
          </a:p>
        </p:txBody>
      </p:sp>
      <p:sp>
        <p:nvSpPr>
          <p:cNvPr id="3" name="Content Placeholder 2">
            <a:extLst>
              <a:ext uri="{FF2B5EF4-FFF2-40B4-BE49-F238E27FC236}">
                <a16:creationId xmlns:a16="http://schemas.microsoft.com/office/drawing/2014/main" id="{4BA7701F-E21C-4014-B67A-4E4ECEA4A578}"/>
              </a:ext>
            </a:extLst>
          </p:cNvPr>
          <p:cNvSpPr>
            <a:spLocks noGrp="1"/>
          </p:cNvSpPr>
          <p:nvPr>
            <p:ph sz="half" idx="1"/>
          </p:nvPr>
        </p:nvSpPr>
        <p:spPr>
          <a:xfrm>
            <a:off x="508000" y="1620442"/>
            <a:ext cx="3822261" cy="2910579"/>
          </a:xfrm>
        </p:spPr>
        <p:txBody>
          <a:bodyPr>
            <a:normAutofit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“I do all of this already.”</a:t>
            </a:r>
          </a:p>
          <a:p>
            <a:pPr marL="0" indent="0">
              <a:buNone/>
            </a:pPr>
            <a:endParaRPr lang="en-US" dirty="0"/>
          </a:p>
        </p:txBody>
      </p:sp>
      <p:sp>
        <p:nvSpPr>
          <p:cNvPr id="4" name="Content Placeholder 3">
            <a:extLst>
              <a:ext uri="{FF2B5EF4-FFF2-40B4-BE49-F238E27FC236}">
                <a16:creationId xmlns:a16="http://schemas.microsoft.com/office/drawing/2014/main" id="{1C667DBE-B32D-488B-B004-33CEB5031416}"/>
              </a:ext>
            </a:extLst>
          </p:cNvPr>
          <p:cNvSpPr>
            <a:spLocks noGrp="1"/>
          </p:cNvSpPr>
          <p:nvPr>
            <p:ph sz="half" idx="2"/>
          </p:nvPr>
        </p:nvSpPr>
        <p:spPr>
          <a:xfrm>
            <a:off x="4142657" y="1620442"/>
            <a:ext cx="4002859" cy="2910580"/>
          </a:xfrm>
        </p:spPr>
        <p:txBody>
          <a:bodyPr>
            <a:normAutofit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You may employ a strategy that could be coherent with UDL, but UDL requires intent, deliberate practice, and consistency.</a:t>
            </a:r>
          </a:p>
          <a:p>
            <a:pPr marL="0" indent="0">
              <a:buNone/>
            </a:pPr>
            <a:endParaRPr lang="en-US" dirty="0"/>
          </a:p>
        </p:txBody>
      </p:sp>
    </p:spTree>
    <p:extLst>
      <p:ext uri="{BB962C8B-B14F-4D97-AF65-F5344CB8AC3E}">
        <p14:creationId xmlns:p14="http://schemas.microsoft.com/office/powerpoint/2010/main" val="330773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(3)</a:t>
            </a:r>
            <a:endParaRPr lang="en-US" sz="2800" b="1" dirty="0"/>
          </a:p>
        </p:txBody>
      </p:sp>
      <p:sp>
        <p:nvSpPr>
          <p:cNvPr id="3" name="Content Placeholder 2">
            <a:extLst>
              <a:ext uri="{FF2B5EF4-FFF2-40B4-BE49-F238E27FC236}">
                <a16:creationId xmlns:a16="http://schemas.microsoft.com/office/drawing/2014/main" id="{27D593FA-5FCF-45F4-953E-56AE316D9ED8}"/>
              </a:ext>
            </a:extLst>
          </p:cNvPr>
          <p:cNvSpPr>
            <a:spLocks noGrp="1"/>
          </p:cNvSpPr>
          <p:nvPr>
            <p:ph sz="half" idx="1"/>
          </p:nvPr>
        </p:nvSpPr>
        <p:spPr>
          <a:xfrm>
            <a:off x="508000" y="1620442"/>
            <a:ext cx="3527971" cy="2910579"/>
          </a:xfrm>
        </p:spPr>
        <p:txBody>
          <a:bodyPr>
            <a:normAutofit fontScale="92500"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“I have to make individual lessons for every student.”</a:t>
            </a:r>
          </a:p>
        </p:txBody>
      </p:sp>
      <p:sp>
        <p:nvSpPr>
          <p:cNvPr id="4" name="Content Placeholder 3">
            <a:extLst>
              <a:ext uri="{FF2B5EF4-FFF2-40B4-BE49-F238E27FC236}">
                <a16:creationId xmlns:a16="http://schemas.microsoft.com/office/drawing/2014/main" id="{1C7877C6-6011-499A-8BE2-C00FCCB2EA54}"/>
              </a:ext>
            </a:extLst>
          </p:cNvPr>
          <p:cNvSpPr>
            <a:spLocks noGrp="1"/>
          </p:cNvSpPr>
          <p:nvPr>
            <p:ph sz="half" idx="2"/>
          </p:nvPr>
        </p:nvSpPr>
        <p:spPr>
          <a:xfrm>
            <a:off x="4142658" y="1620442"/>
            <a:ext cx="4204927" cy="2910580"/>
          </a:xfrm>
        </p:spPr>
        <p:txBody>
          <a:bodyPr>
            <a:normAutofit fontScale="92500"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Supports set for some can benefit all. </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Students need opportunities for self-reflection and strategic thinking.</a:t>
            </a:r>
          </a:p>
          <a:p>
            <a:pPr marL="0" indent="0">
              <a:buNone/>
            </a:pPr>
            <a:endParaRPr lang="en-US" dirty="0"/>
          </a:p>
        </p:txBody>
      </p:sp>
    </p:spTree>
    <p:extLst>
      <p:ext uri="{BB962C8B-B14F-4D97-AF65-F5344CB8AC3E}">
        <p14:creationId xmlns:p14="http://schemas.microsoft.com/office/powerpoint/2010/main" val="42759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(4)</a:t>
            </a:r>
            <a:endParaRPr lang="en-US" sz="2800" b="1" dirty="0"/>
          </a:p>
        </p:txBody>
      </p:sp>
      <p:sp>
        <p:nvSpPr>
          <p:cNvPr id="3" name="Content Placeholder 2">
            <a:extLst>
              <a:ext uri="{FF2B5EF4-FFF2-40B4-BE49-F238E27FC236}">
                <a16:creationId xmlns:a16="http://schemas.microsoft.com/office/drawing/2014/main" id="{5AE9AE9D-156E-41E2-A569-088F06F3953C}"/>
              </a:ext>
            </a:extLst>
          </p:cNvPr>
          <p:cNvSpPr>
            <a:spLocks noGrp="1"/>
          </p:cNvSpPr>
          <p:nvPr>
            <p:ph sz="half" idx="1"/>
          </p:nvPr>
        </p:nvSpPr>
        <p:spPr>
          <a:xfrm>
            <a:off x="508000" y="1620442"/>
            <a:ext cx="3391337" cy="2910579"/>
          </a:xfrm>
        </p:spPr>
        <p:txBody>
          <a:bodyPr>
            <a:normAutofit/>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"Barriers to learning exist in students."</a:t>
            </a:r>
          </a:p>
        </p:txBody>
      </p:sp>
      <p:sp>
        <p:nvSpPr>
          <p:cNvPr id="4" name="Content Placeholder 3">
            <a:extLst>
              <a:ext uri="{FF2B5EF4-FFF2-40B4-BE49-F238E27FC236}">
                <a16:creationId xmlns:a16="http://schemas.microsoft.com/office/drawing/2014/main" id="{6B32413A-BC70-478D-B3D9-42A72E64F102}"/>
              </a:ext>
            </a:extLst>
          </p:cNvPr>
          <p:cNvSpPr>
            <a:spLocks noGrp="1"/>
          </p:cNvSpPr>
          <p:nvPr>
            <p:ph sz="half" idx="2"/>
          </p:nvPr>
        </p:nvSpPr>
        <p:spPr>
          <a:xfrm>
            <a:off x="4142658" y="1620442"/>
            <a:ext cx="4402251" cy="2910580"/>
          </a:xfrm>
        </p:spPr>
        <p:txBody>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Barriers exist in designs.</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Variability is only a liability if our designs fail to account for it.</a:t>
            </a:r>
          </a:p>
          <a:p>
            <a:pPr marL="0" indent="0">
              <a:buNone/>
            </a:pPr>
            <a:endParaRPr lang="en-US" dirty="0"/>
          </a:p>
        </p:txBody>
      </p:sp>
    </p:spTree>
    <p:extLst>
      <p:ext uri="{BB962C8B-B14F-4D97-AF65-F5344CB8AC3E}">
        <p14:creationId xmlns:p14="http://schemas.microsoft.com/office/powerpoint/2010/main" val="266159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422402" y="2827284"/>
            <a:ext cx="6447501" cy="990600"/>
          </a:xfrm>
        </p:spPr>
        <p:txBody>
          <a:bodyPr>
            <a:normAutofit/>
          </a:bodyPr>
          <a:lstStyle/>
          <a:p>
            <a:r>
              <a:rPr lang="en-US" sz="2800" b="1" dirty="0">
                <a:solidFill>
                  <a:schemeClr val="tx1"/>
                </a:solidFill>
              </a:rPr>
              <a:t>UDL Framework &amp; UDL Guidelines</a:t>
            </a:r>
            <a:endParaRPr lang="en-US" sz="2800" b="1" dirty="0"/>
          </a:p>
        </p:txBody>
      </p:sp>
      <p:sp>
        <p:nvSpPr>
          <p:cNvPr id="3" name="Content Placeholder 2">
            <a:extLst>
              <a:ext uri="{FF2B5EF4-FFF2-40B4-BE49-F238E27FC236}">
                <a16:creationId xmlns:a16="http://schemas.microsoft.com/office/drawing/2014/main" id="{CDD1036D-3238-47D9-930C-45060C1044A8}"/>
              </a:ext>
            </a:extLst>
          </p:cNvPr>
          <p:cNvSpPr>
            <a:spLocks noGrp="1"/>
          </p:cNvSpPr>
          <p:nvPr>
            <p:ph idx="1"/>
          </p:nvPr>
        </p:nvSpPr>
        <p:spPr>
          <a:xfrm>
            <a:off x="749739" y="1456218"/>
            <a:ext cx="6447501" cy="859999"/>
          </a:xfrm>
        </p:spPr>
        <p:txBody>
          <a:bodyPr>
            <a:normAutofit/>
          </a:bodyPr>
          <a:lstStyle/>
          <a:p>
            <a:pPr marL="0" indent="0">
              <a:buNone/>
            </a:pPr>
            <a:r>
              <a:rPr lang="en-US" sz="4800" b="1" dirty="0">
                <a:solidFill>
                  <a:srgbClr val="0070C0"/>
                </a:solidFill>
              </a:rPr>
              <a:t>How</a:t>
            </a:r>
            <a:endParaRPr lang="en-US" sz="4800" dirty="0"/>
          </a:p>
        </p:txBody>
      </p:sp>
    </p:spTree>
    <p:extLst>
      <p:ext uri="{BB962C8B-B14F-4D97-AF65-F5344CB8AC3E}">
        <p14:creationId xmlns:p14="http://schemas.microsoft.com/office/powerpoint/2010/main" val="163664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How</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1" name="Content Placeholder 10" descr="A road displayed as a continuum for today's journey. It has 4 Markers and we are at the third marker, How: UDL Framework &amp; UDL Guidelines&#10;">
            <a:extLst>
              <a:ext uri="{FF2B5EF4-FFF2-40B4-BE49-F238E27FC236}">
                <a16:creationId xmlns:a16="http://schemas.microsoft.com/office/drawing/2014/main" id="{22D8730F-28DE-400A-8FE3-548C6A5BF3C1}"/>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15811" y="2283137"/>
            <a:ext cx="9137110" cy="687413"/>
          </a:xfrm>
          <a:prstGeom prst="rect">
            <a:avLst/>
          </a:prstGeom>
        </p:spPr>
      </p:pic>
    </p:spTree>
    <p:extLst>
      <p:ext uri="{BB962C8B-B14F-4D97-AF65-F5344CB8AC3E}">
        <p14:creationId xmlns:p14="http://schemas.microsoft.com/office/powerpoint/2010/main" val="412902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A738-1F2F-4B73-B212-76B3316F5BF0}"/>
              </a:ext>
            </a:extLst>
          </p:cNvPr>
          <p:cNvSpPr>
            <a:spLocks noGrp="1"/>
          </p:cNvSpPr>
          <p:nvPr>
            <p:ph type="title"/>
          </p:nvPr>
        </p:nvSpPr>
        <p:spPr>
          <a:xfrm>
            <a:off x="508001" y="457200"/>
            <a:ext cx="3924851" cy="675861"/>
          </a:xfrm>
        </p:spPr>
        <p:txBody>
          <a:bodyPr>
            <a:normAutofit/>
          </a:bodyPr>
          <a:lstStyle/>
          <a:p>
            <a:r>
              <a:rPr lang="en-US" sz="2800" b="1" kern="0" dirty="0">
                <a:solidFill>
                  <a:srgbClr val="1E5EA2"/>
                </a:solidFill>
                <a:latin typeface="Arial"/>
                <a:sym typeface="Proxima Nova"/>
              </a:rPr>
              <a:t>The UDL Framework</a:t>
            </a:r>
            <a:endParaRPr lang="en-US" sz="2800" dirty="0"/>
          </a:p>
        </p:txBody>
      </p:sp>
      <p:sp>
        <p:nvSpPr>
          <p:cNvPr id="3" name="Content Placeholder 2">
            <a:extLst>
              <a:ext uri="{FF2B5EF4-FFF2-40B4-BE49-F238E27FC236}">
                <a16:creationId xmlns:a16="http://schemas.microsoft.com/office/drawing/2014/main" id="{45534F55-0B05-4C34-A87A-3195D69EB4B0}"/>
              </a:ext>
            </a:extLst>
          </p:cNvPr>
          <p:cNvSpPr>
            <a:spLocks noGrp="1"/>
          </p:cNvSpPr>
          <p:nvPr>
            <p:ph sz="quarter" idx="11"/>
          </p:nvPr>
        </p:nvSpPr>
        <p:spPr>
          <a:xfrm>
            <a:off x="597832" y="1263651"/>
            <a:ext cx="2153961" cy="1162050"/>
          </a:xfrm>
        </p:spPr>
        <p:txBody>
          <a:bodyPr/>
          <a:lstStyle/>
          <a:p>
            <a:pPr marL="0" indent="0">
              <a:buNone/>
            </a:pPr>
            <a:r>
              <a:rPr lang="en-US" dirty="0"/>
              <a:t>Set Clear, Rigorous Goals</a:t>
            </a:r>
          </a:p>
        </p:txBody>
      </p:sp>
      <p:pic>
        <p:nvPicPr>
          <p:cNvPr id="9" name="Content Placeholder 6" descr="Target with an arrow in the center">
            <a:extLst>
              <a:ext uri="{FF2B5EF4-FFF2-40B4-BE49-F238E27FC236}">
                <a16:creationId xmlns:a16="http://schemas.microsoft.com/office/drawing/2014/main" id="{D89CAC1C-4FB3-4B29-904D-9903A6D47794}"/>
              </a:ext>
              <a:ext uri="{C183D7F6-B498-43B3-948B-1728B52AA6E4}">
                <adec:decorative xmlns:adec="http://schemas.microsoft.com/office/drawing/2017/decorative" val="0"/>
              </a:ext>
            </a:extLst>
          </p:cNvPr>
          <p:cNvPicPr>
            <a:picLocks noGrp="1" noChangeAspect="1"/>
          </p:cNvPicPr>
          <p:nvPr>
            <p:ph sz="quarter" idx="14"/>
          </p:nvPr>
        </p:nvPicPr>
        <p:blipFill>
          <a:blip r:embed="rId2"/>
          <a:stretch>
            <a:fillRect/>
          </a:stretch>
        </p:blipFill>
        <p:spPr>
          <a:xfrm>
            <a:off x="346986" y="2443239"/>
            <a:ext cx="2520199" cy="1769502"/>
          </a:xfrm>
          <a:prstGeom prst="rect">
            <a:avLst/>
          </a:prstGeom>
        </p:spPr>
      </p:pic>
      <p:sp>
        <p:nvSpPr>
          <p:cNvPr id="4" name="Content Placeholder 3">
            <a:extLst>
              <a:ext uri="{FF2B5EF4-FFF2-40B4-BE49-F238E27FC236}">
                <a16:creationId xmlns:a16="http://schemas.microsoft.com/office/drawing/2014/main" id="{4BFA858E-19A7-4250-9A0E-9F73BF853199}"/>
              </a:ext>
            </a:extLst>
          </p:cNvPr>
          <p:cNvSpPr>
            <a:spLocks noGrp="1"/>
          </p:cNvSpPr>
          <p:nvPr>
            <p:ph sz="quarter" idx="12"/>
          </p:nvPr>
        </p:nvSpPr>
        <p:spPr>
          <a:xfrm>
            <a:off x="3532916" y="1207124"/>
            <a:ext cx="2153961" cy="1162050"/>
          </a:xfrm>
        </p:spPr>
        <p:txBody>
          <a:bodyPr>
            <a:normAutofit/>
          </a:bodyPr>
          <a:lstStyle/>
          <a:p>
            <a:pPr marL="0" indent="0">
              <a:buNone/>
            </a:pPr>
            <a:r>
              <a:rPr lang="en-US" sz="2400" kern="0" dirty="0">
                <a:solidFill>
                  <a:srgbClr val="000000"/>
                </a:solidFill>
                <a:latin typeface="Arial"/>
                <a:ea typeface="Proxima Nova"/>
                <a:cs typeface="Proxima Nova"/>
                <a:sym typeface="Proxima Nova"/>
              </a:rPr>
              <a:t>Anticipate Barriers</a:t>
            </a:r>
            <a:endParaRPr lang="en-US" sz="2400" dirty="0"/>
          </a:p>
        </p:txBody>
      </p:sp>
      <p:pic>
        <p:nvPicPr>
          <p:cNvPr id="10" name="Content Placeholder 6" descr="Black and yellow road barrier">
            <a:extLst>
              <a:ext uri="{FF2B5EF4-FFF2-40B4-BE49-F238E27FC236}">
                <a16:creationId xmlns:a16="http://schemas.microsoft.com/office/drawing/2014/main" id="{64643361-B9AB-44CB-9CF0-AC7F2FD02BED}"/>
              </a:ext>
              <a:ext uri="{C183D7F6-B498-43B3-948B-1728B52AA6E4}">
                <adec:decorative xmlns:adec="http://schemas.microsoft.com/office/drawing/2017/decorative" val="0"/>
              </a:ext>
            </a:extLst>
          </p:cNvPr>
          <p:cNvPicPr>
            <a:picLocks noGrp="1" noChangeAspect="1"/>
          </p:cNvPicPr>
          <p:nvPr>
            <p:ph sz="quarter" idx="15"/>
          </p:nvPr>
        </p:nvPicPr>
        <p:blipFill>
          <a:blip r:embed="rId3"/>
          <a:stretch>
            <a:fillRect/>
          </a:stretch>
        </p:blipFill>
        <p:spPr>
          <a:xfrm>
            <a:off x="3530523" y="2443238"/>
            <a:ext cx="1804658" cy="1656449"/>
          </a:xfrm>
          <a:prstGeom prst="rect">
            <a:avLst/>
          </a:prstGeom>
        </p:spPr>
      </p:pic>
      <p:sp>
        <p:nvSpPr>
          <p:cNvPr id="5" name="Content Placeholder 4">
            <a:extLst>
              <a:ext uri="{FF2B5EF4-FFF2-40B4-BE49-F238E27FC236}">
                <a16:creationId xmlns:a16="http://schemas.microsoft.com/office/drawing/2014/main" id="{931E0F69-F96D-4AE8-8AF2-FB90C1F14572}"/>
              </a:ext>
            </a:extLst>
          </p:cNvPr>
          <p:cNvSpPr>
            <a:spLocks noGrp="1"/>
          </p:cNvSpPr>
          <p:nvPr>
            <p:ph sz="quarter" idx="13"/>
          </p:nvPr>
        </p:nvSpPr>
        <p:spPr>
          <a:xfrm>
            <a:off x="6038573" y="1238250"/>
            <a:ext cx="2339976" cy="1162050"/>
          </a:xfrm>
        </p:spPr>
        <p:txBody>
          <a:bodyPr>
            <a:normAutofit/>
          </a:bodyPr>
          <a:lstStyle/>
          <a:p>
            <a:pPr marL="0" indent="0">
              <a:buNone/>
            </a:pPr>
            <a:r>
              <a:rPr lang="en-US" sz="2400" kern="0" dirty="0">
                <a:solidFill>
                  <a:srgbClr val="000000"/>
                </a:solidFill>
                <a:latin typeface="Arial"/>
                <a:ea typeface="Proxima Nova"/>
                <a:cs typeface="Proxima Nova"/>
                <a:sym typeface="Proxima Nova"/>
              </a:rPr>
              <a:t>Design Options</a:t>
            </a:r>
          </a:p>
        </p:txBody>
      </p:sp>
      <p:pic>
        <p:nvPicPr>
          <p:cNvPr id="11" name="Content Placeholder 6" descr="Blank table with green, purple, and blue columns with a plus sign in the upper right corner, similar to the UDL Guidelines layout.">
            <a:extLst>
              <a:ext uri="{FF2B5EF4-FFF2-40B4-BE49-F238E27FC236}">
                <a16:creationId xmlns:a16="http://schemas.microsoft.com/office/drawing/2014/main" id="{A0CF1AEF-FD4B-44CF-B3B5-CCB4847B59E8}"/>
              </a:ext>
              <a:ext uri="{C183D7F6-B498-43B3-948B-1728B52AA6E4}">
                <adec:decorative xmlns:adec="http://schemas.microsoft.com/office/drawing/2017/decorative" val="0"/>
              </a:ext>
            </a:extLst>
          </p:cNvPr>
          <p:cNvPicPr>
            <a:picLocks noGrp="1" noChangeAspect="1"/>
          </p:cNvPicPr>
          <p:nvPr>
            <p:ph sz="quarter" idx="16"/>
          </p:nvPr>
        </p:nvPicPr>
        <p:blipFill>
          <a:blip r:embed="rId4"/>
          <a:stretch>
            <a:fillRect/>
          </a:stretch>
        </p:blipFill>
        <p:spPr>
          <a:xfrm>
            <a:off x="6038573" y="2273479"/>
            <a:ext cx="2519580" cy="1826208"/>
          </a:xfrm>
          <a:prstGeom prst="rect">
            <a:avLst/>
          </a:prstGeom>
        </p:spPr>
      </p:pic>
    </p:spTree>
    <p:extLst>
      <p:ext uri="{BB962C8B-B14F-4D97-AF65-F5344CB8AC3E}">
        <p14:creationId xmlns:p14="http://schemas.microsoft.com/office/powerpoint/2010/main" val="427757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4608542"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0" name="Content Placeholder 9" descr="A road displayed as a continuum for today's journey. It has 5 markers and we  about to begin the journey, indicated by a red marker.">
            <a:extLst>
              <a:ext uri="{FF2B5EF4-FFF2-40B4-BE49-F238E27FC236}">
                <a16:creationId xmlns:a16="http://schemas.microsoft.com/office/drawing/2014/main" id="{DF7526E5-47F5-4BE9-B3A6-44C3C543E03F}"/>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a:ext>
            </a:extLst>
          </a:blip>
          <a:srcRect/>
          <a:stretch/>
        </p:blipFill>
        <p:spPr>
          <a:xfrm>
            <a:off x="0" y="2237026"/>
            <a:ext cx="9144000" cy="785336"/>
          </a:xfrm>
          <a:prstGeom prst="rect">
            <a:avLst/>
          </a:prstGeom>
        </p:spPr>
      </p:pic>
    </p:spTree>
    <p:extLst>
      <p:ext uri="{BB962C8B-B14F-4D97-AF65-F5344CB8AC3E}">
        <p14:creationId xmlns:p14="http://schemas.microsoft.com/office/powerpoint/2010/main" val="428179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Set Clear, Rigorous Goals</a:t>
            </a:r>
            <a:endParaRPr lang="en-US" sz="1800" dirty="0">
              <a:solidFill>
                <a:schemeClr val="bg1"/>
              </a:solidFill>
            </a:endParaRPr>
          </a:p>
        </p:txBody>
      </p:sp>
      <p:pic>
        <p:nvPicPr>
          <p:cNvPr id="7" name="Content Placeholder 6" descr="Target with an arrow in the center">
            <a:extLst>
              <a:ext uri="{FF2B5EF4-FFF2-40B4-BE49-F238E27FC236}">
                <a16:creationId xmlns:a16="http://schemas.microsoft.com/office/drawing/2014/main" id="{252C0431-1E73-4701-9808-91ABCE19287E}"/>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428636" y="1620442"/>
            <a:ext cx="2892299" cy="1956735"/>
          </a:xfrm>
          <a:prstGeom prst="rect">
            <a:avLst/>
          </a:prstGeom>
        </p:spPr>
      </p:pic>
      <p:sp>
        <p:nvSpPr>
          <p:cNvPr id="4" name="Content Placeholder 3">
            <a:extLst>
              <a:ext uri="{FF2B5EF4-FFF2-40B4-BE49-F238E27FC236}">
                <a16:creationId xmlns:a16="http://schemas.microsoft.com/office/drawing/2014/main" id="{DDB96BC9-B637-4059-887B-844DCA5D010C}"/>
              </a:ext>
            </a:extLst>
          </p:cNvPr>
          <p:cNvSpPr>
            <a:spLocks noGrp="1"/>
          </p:cNvSpPr>
          <p:nvPr>
            <p:ph sz="half" idx="2"/>
          </p:nvPr>
        </p:nvSpPr>
        <p:spPr>
          <a:xfrm>
            <a:off x="3817477" y="1620442"/>
            <a:ext cx="4711530" cy="2910580"/>
          </a:xfrm>
        </p:spPr>
        <p:txBody>
          <a:bodyPr>
            <a:normAutofit lnSpcReduction="10000"/>
          </a:bodyPr>
          <a:lstStyle/>
          <a:p>
            <a:pPr marL="0" lvl="0" indent="0" defTabSz="914400">
              <a:lnSpc>
                <a:spcPct val="150000"/>
              </a:lnSpc>
              <a:spcBef>
                <a:spcPts val="800"/>
              </a:spcBef>
              <a:buClr>
                <a:srgbClr val="000000"/>
              </a:buClr>
              <a:buSzTx/>
              <a:buNone/>
              <a:defRPr/>
            </a:pPr>
            <a:r>
              <a:rPr lang="en-US" sz="2400" b="1" kern="0" dirty="0">
                <a:solidFill>
                  <a:srgbClr val="434343"/>
                </a:solidFill>
                <a:latin typeface="Arial"/>
                <a:ea typeface="Lato"/>
                <a:cs typeface="Lato"/>
                <a:sym typeface="Lato"/>
              </a:rPr>
              <a:t>Clear Goals, Flexible Means</a:t>
            </a:r>
            <a:endParaRPr lang="en-US" sz="2400" b="1" kern="0" dirty="0">
              <a:solidFill>
                <a:srgbClr val="434343"/>
              </a:solidFill>
              <a:latin typeface="Arial"/>
              <a:ea typeface="Lato"/>
              <a:cs typeface="Lato"/>
              <a:sym typeface="Arial"/>
            </a:endParaRPr>
          </a:p>
          <a:p>
            <a:pPr marL="177800" lvl="0" indent="-152400" defTabSz="914400">
              <a:spcBef>
                <a:spcPts val="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a:t>
            </a:r>
            <a:r>
              <a:rPr lang="en-US" sz="2400" i="1" kern="0" dirty="0">
                <a:solidFill>
                  <a:srgbClr val="666666"/>
                </a:solidFill>
                <a:latin typeface="Arial"/>
                <a:ea typeface="Lato"/>
                <a:cs typeface="Lato"/>
                <a:sym typeface="Lato"/>
              </a:rPr>
              <a:t>flexible</a:t>
            </a:r>
            <a:r>
              <a:rPr lang="en-US" sz="2400" kern="0" dirty="0">
                <a:solidFill>
                  <a:srgbClr val="666666"/>
                </a:solidFill>
                <a:latin typeface="Arial"/>
                <a:ea typeface="Lato"/>
                <a:cs typeface="Lato"/>
                <a:sym typeface="Lato"/>
              </a:rPr>
              <a:t> </a:t>
            </a:r>
            <a:endParaRPr lang="en-US" sz="2400" kern="0" dirty="0">
              <a:solidFill>
                <a:srgbClr val="666666"/>
              </a:solidFill>
              <a:latin typeface="Arial"/>
              <a:ea typeface="Lato"/>
              <a:cs typeface="Lato"/>
              <a:sym typeface="Arial"/>
            </a:endParaRPr>
          </a:p>
          <a:p>
            <a:pPr marL="177800" lvl="0" indent="0" defTabSz="914400">
              <a:spcBef>
                <a:spcPts val="0"/>
              </a:spcBef>
              <a:buClr>
                <a:srgbClr val="000000"/>
              </a:buClr>
              <a:buSzTx/>
              <a:buNone/>
              <a:defRPr/>
            </a:pPr>
            <a:r>
              <a:rPr lang="en-US" sz="2400" i="1" kern="0" dirty="0">
                <a:solidFill>
                  <a:srgbClr val="666666"/>
                </a:solidFill>
                <a:latin typeface="Arial"/>
                <a:ea typeface="Lato"/>
                <a:cs typeface="Lato"/>
                <a:sym typeface="Lato"/>
              </a:rPr>
              <a:t>–</a:t>
            </a:r>
            <a:r>
              <a:rPr lang="en-US" sz="2400" kern="0" dirty="0">
                <a:solidFill>
                  <a:srgbClr val="666666"/>
                </a:solidFill>
                <a:latin typeface="Arial"/>
                <a:ea typeface="Lato"/>
                <a:cs typeface="Lato"/>
                <a:sym typeface="Lato"/>
              </a:rPr>
              <a:t>avoid including the “how.”</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clear and discreet –only </a:t>
            </a:r>
            <a:r>
              <a:rPr lang="en-US" sz="2400" i="1" kern="0" dirty="0">
                <a:solidFill>
                  <a:srgbClr val="666666"/>
                </a:solidFill>
                <a:latin typeface="Arial"/>
                <a:ea typeface="Lato"/>
                <a:cs typeface="Lato"/>
                <a:sym typeface="Lato"/>
              </a:rPr>
              <a:t>one</a:t>
            </a:r>
            <a:r>
              <a:rPr lang="en-US" sz="2400" kern="0" dirty="0">
                <a:solidFill>
                  <a:srgbClr val="666666"/>
                </a:solidFill>
                <a:latin typeface="Arial"/>
                <a:ea typeface="Lato"/>
                <a:cs typeface="Lato"/>
                <a:sym typeface="Lato"/>
              </a:rPr>
              <a:t> goal at a time.</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rigorous!</a:t>
            </a:r>
            <a:endParaRPr lang="en-US" sz="2400" b="1" i="1" kern="0" dirty="0">
              <a:solidFill>
                <a:srgbClr val="666666"/>
              </a:solidFill>
              <a:latin typeface="Arial"/>
              <a:ea typeface="Lato"/>
              <a:cs typeface="Lato"/>
              <a:sym typeface="Arial"/>
            </a:endParaRPr>
          </a:p>
          <a:p>
            <a:pPr marL="0" indent="0">
              <a:buNone/>
            </a:pPr>
            <a:endParaRPr lang="en-US" dirty="0"/>
          </a:p>
        </p:txBody>
      </p:sp>
    </p:spTree>
    <p:extLst>
      <p:ext uri="{BB962C8B-B14F-4D97-AF65-F5344CB8AC3E}">
        <p14:creationId xmlns:p14="http://schemas.microsoft.com/office/powerpoint/2010/main" val="200428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Clarified Goals</a:t>
            </a:r>
            <a:endParaRPr lang="en-US" sz="1800" dirty="0">
              <a:solidFill>
                <a:schemeClr val="bg1"/>
              </a:solidFill>
            </a:endParaRPr>
          </a:p>
        </p:txBody>
      </p:sp>
      <p:pic>
        <p:nvPicPr>
          <p:cNvPr id="7" name="Content Placeholder 6" descr="Target with an arrow in the center">
            <a:extLst>
              <a:ext uri="{FF2B5EF4-FFF2-40B4-BE49-F238E27FC236}">
                <a16:creationId xmlns:a16="http://schemas.microsoft.com/office/drawing/2014/main" id="{04710881-5344-46A2-9E56-31905168C7E3}"/>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507500"/>
            <a:ext cx="2801834" cy="1967246"/>
          </a:xfrm>
          <a:prstGeom prst="rect">
            <a:avLst/>
          </a:prstGeom>
        </p:spPr>
      </p:pic>
      <p:sp>
        <p:nvSpPr>
          <p:cNvPr id="4" name="Content Placeholder 3">
            <a:extLst>
              <a:ext uri="{FF2B5EF4-FFF2-40B4-BE49-F238E27FC236}">
                <a16:creationId xmlns:a16="http://schemas.microsoft.com/office/drawing/2014/main" id="{E6597689-E207-4B08-A313-B733460C523C}"/>
              </a:ext>
            </a:extLst>
          </p:cNvPr>
          <p:cNvSpPr>
            <a:spLocks noGrp="1"/>
          </p:cNvSpPr>
          <p:nvPr>
            <p:ph sz="half" idx="2"/>
          </p:nvPr>
        </p:nvSpPr>
        <p:spPr>
          <a:xfrm>
            <a:off x="3817477" y="1620442"/>
            <a:ext cx="4559268" cy="2910580"/>
          </a:xfrm>
        </p:spPr>
        <p:txBody>
          <a:bodyPr>
            <a:normAutofit/>
          </a:bodyPr>
          <a:lstStyle/>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UDL is not about lowering expectations. </a:t>
            </a:r>
            <a:endParaRPr lang="en-US" sz="2400" kern="0" dirty="0">
              <a:solidFill>
                <a:srgbClr val="000000"/>
              </a:solidFill>
              <a:latin typeface="Arial"/>
              <a:ea typeface="Lato"/>
              <a:cs typeface="Lato"/>
              <a:sym typeface="Arial"/>
            </a:endParaRPr>
          </a:p>
          <a:p>
            <a:pPr marL="0" lvl="0" indent="0" defTabSz="914400">
              <a:spcBef>
                <a:spcPts val="0"/>
              </a:spcBef>
              <a:buClr>
                <a:srgbClr val="000000"/>
              </a:buClr>
              <a:buSzTx/>
              <a:buNone/>
              <a:defRPr/>
            </a:pPr>
            <a:endParaRPr lang="en-US" sz="2400" kern="0" dirty="0">
              <a:solidFill>
                <a:srgbClr val="000000"/>
              </a:solidFill>
              <a:latin typeface="Arial"/>
              <a:ea typeface="Lato"/>
              <a:cs typeface="Lato"/>
              <a:sym typeface="Arial"/>
            </a:endParaRPr>
          </a:p>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It’s about </a:t>
            </a:r>
            <a:r>
              <a:rPr lang="en-US" sz="2400" b="1" i="1" kern="0" dirty="0">
                <a:solidFill>
                  <a:srgbClr val="000000"/>
                </a:solidFill>
                <a:latin typeface="Arial"/>
                <a:ea typeface="Lato"/>
                <a:cs typeface="Lato"/>
                <a:sym typeface="Lato"/>
              </a:rPr>
              <a:t>clarifying</a:t>
            </a:r>
            <a:r>
              <a:rPr lang="en-US" sz="2400" kern="0" dirty="0">
                <a:solidFill>
                  <a:srgbClr val="000000"/>
                </a:solidFill>
                <a:latin typeface="Arial"/>
                <a:ea typeface="Lato"/>
                <a:cs typeface="Lato"/>
                <a:sym typeface="Lato"/>
              </a:rPr>
              <a:t> them!</a:t>
            </a:r>
            <a:endParaRPr lang="en-US" sz="2400" dirty="0"/>
          </a:p>
        </p:txBody>
      </p:sp>
    </p:spTree>
    <p:extLst>
      <p:ext uri="{BB962C8B-B14F-4D97-AF65-F5344CB8AC3E}">
        <p14:creationId xmlns:p14="http://schemas.microsoft.com/office/powerpoint/2010/main" val="292315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Anticipate Barriers</a:t>
            </a:r>
            <a:endParaRPr lang="en-US" sz="1800" dirty="0">
              <a:solidFill>
                <a:schemeClr val="bg1"/>
              </a:solidFill>
            </a:endParaRPr>
          </a:p>
        </p:txBody>
      </p:sp>
      <p:pic>
        <p:nvPicPr>
          <p:cNvPr id="7" name="Content Placeholder 6" descr="Yellow and black road barrier">
            <a:extLst>
              <a:ext uri="{FF2B5EF4-FFF2-40B4-BE49-F238E27FC236}">
                <a16:creationId xmlns:a16="http://schemas.microsoft.com/office/drawing/2014/main" id="{287A3C67-D334-49FB-BADF-BF7477EF78C6}"/>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642869"/>
            <a:ext cx="2023984" cy="1857762"/>
          </a:xfrm>
          <a:prstGeom prst="rect">
            <a:avLst/>
          </a:prstGeom>
        </p:spPr>
      </p:pic>
      <p:sp>
        <p:nvSpPr>
          <p:cNvPr id="4" name="Content Placeholder 3">
            <a:extLst>
              <a:ext uri="{FF2B5EF4-FFF2-40B4-BE49-F238E27FC236}">
                <a16:creationId xmlns:a16="http://schemas.microsoft.com/office/drawing/2014/main" id="{45D505B6-8415-4E77-95CF-25217E6AA2BE}"/>
              </a:ext>
            </a:extLst>
          </p:cNvPr>
          <p:cNvSpPr>
            <a:spLocks noGrp="1"/>
          </p:cNvSpPr>
          <p:nvPr>
            <p:ph sz="half" idx="2"/>
          </p:nvPr>
        </p:nvSpPr>
        <p:spPr>
          <a:xfrm>
            <a:off x="3817476" y="1620442"/>
            <a:ext cx="4538247" cy="2910580"/>
          </a:xfrm>
        </p:spPr>
        <p:txBody>
          <a:bodyPr/>
          <a:lstStyle/>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Where/What can we anticipate that students will find difficult?</a:t>
            </a:r>
          </a:p>
          <a:p>
            <a:pPr lvl="0" defTabSz="914400">
              <a:spcBef>
                <a:spcPts val="0"/>
              </a:spcBef>
              <a:buClr>
                <a:srgbClr val="000000"/>
              </a:buClr>
              <a:buSzTx/>
              <a:buFont typeface="Arial" panose="020B0604020202020204" pitchFamily="34" charset="0"/>
              <a:buChar char="•"/>
              <a:defRPr/>
            </a:pPr>
            <a:endParaRPr lang="en-US" sz="2400" kern="0" dirty="0">
              <a:solidFill>
                <a:srgbClr val="000000"/>
              </a:solidFill>
              <a:latin typeface="Arial"/>
              <a:ea typeface="Lato"/>
              <a:cs typeface="Lato"/>
              <a:sym typeface="Lato"/>
            </a:endParaRPr>
          </a:p>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Why is that problem occurring?</a:t>
            </a:r>
          </a:p>
          <a:p>
            <a:pPr marL="0" indent="0">
              <a:buNone/>
            </a:pPr>
            <a:endParaRPr lang="en-US" dirty="0"/>
          </a:p>
        </p:txBody>
      </p:sp>
    </p:spTree>
    <p:extLst>
      <p:ext uri="{BB962C8B-B14F-4D97-AF65-F5344CB8AC3E}">
        <p14:creationId xmlns:p14="http://schemas.microsoft.com/office/powerpoint/2010/main" val="31544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Design Options</a:t>
            </a:r>
            <a:endParaRPr lang="en-US" sz="1800" dirty="0">
              <a:solidFill>
                <a:schemeClr val="bg1"/>
              </a:solidFill>
            </a:endParaRPr>
          </a:p>
        </p:txBody>
      </p:sp>
      <p:pic>
        <p:nvPicPr>
          <p:cNvPr id="7" name="Content Placeholder 6" descr="Blank table with green, purple, and blue columns with a plus sign in the upper right corner, similar to the UDL Guidelines layout.">
            <a:extLst>
              <a:ext uri="{FF2B5EF4-FFF2-40B4-BE49-F238E27FC236}">
                <a16:creationId xmlns:a16="http://schemas.microsoft.com/office/drawing/2014/main" id="{DDACD08F-18E9-4E14-8267-45D7FA8650F5}"/>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620442"/>
            <a:ext cx="2535472" cy="1837726"/>
          </a:xfrm>
          <a:prstGeom prst="rect">
            <a:avLst/>
          </a:prstGeom>
        </p:spPr>
      </p:pic>
      <p:sp>
        <p:nvSpPr>
          <p:cNvPr id="4" name="Content Placeholder 3">
            <a:extLst>
              <a:ext uri="{FF2B5EF4-FFF2-40B4-BE49-F238E27FC236}">
                <a16:creationId xmlns:a16="http://schemas.microsoft.com/office/drawing/2014/main" id="{1E048DAE-5468-454B-B91D-1B9C2ED7F291}"/>
              </a:ext>
            </a:extLst>
          </p:cNvPr>
          <p:cNvSpPr>
            <a:spLocks noGrp="1"/>
          </p:cNvSpPr>
          <p:nvPr>
            <p:ph sz="half" idx="2"/>
          </p:nvPr>
        </p:nvSpPr>
        <p:spPr>
          <a:xfrm>
            <a:off x="3817477" y="1620442"/>
            <a:ext cx="4517226" cy="2910580"/>
          </a:xfrm>
        </p:spPr>
        <p:txBody>
          <a:bodyPr/>
          <a:lstStyle/>
          <a:p>
            <a:pPr marL="0" lvl="0" indent="0" defTabSz="914400">
              <a:spcBef>
                <a:spcPts val="800"/>
              </a:spcBef>
              <a:spcAft>
                <a:spcPts val="800"/>
              </a:spcAft>
              <a:buClr>
                <a:srgbClr val="000000"/>
              </a:buClr>
              <a:buSzTx/>
              <a:buNone/>
              <a:defRPr/>
            </a:pPr>
            <a:r>
              <a:rPr lang="en-US" sz="2400" b="1" kern="0" dirty="0">
                <a:solidFill>
                  <a:srgbClr val="434343"/>
                </a:solidFill>
                <a:latin typeface="Arial"/>
                <a:ea typeface="Lato"/>
                <a:cs typeface="Lato"/>
                <a:sym typeface="Lato"/>
              </a:rPr>
              <a:t>Design options to address barriers</a:t>
            </a:r>
            <a:endParaRPr lang="en-US" sz="2400" b="1" kern="0" dirty="0">
              <a:solidFill>
                <a:srgbClr val="434343"/>
              </a:solidFill>
              <a:latin typeface="Arial"/>
              <a:ea typeface="Lato"/>
              <a:cs typeface="Lato"/>
              <a:sym typeface="Arial"/>
            </a:endParaRPr>
          </a:p>
          <a:p>
            <a:pPr marL="177800" lvl="0" indent="-152400" defTabSz="914400">
              <a:spcBef>
                <a:spcPts val="0"/>
              </a:spcBef>
              <a:buClr>
                <a:srgbClr val="666666"/>
              </a:buClr>
              <a:buSzPts val="2400"/>
              <a:buFont typeface="Arial"/>
              <a:buChar char="•"/>
              <a:defRPr/>
            </a:pPr>
            <a:r>
              <a:rPr lang="en-US" sz="2400" kern="0" dirty="0">
                <a:solidFill>
                  <a:srgbClr val="666666"/>
                </a:solidFill>
                <a:latin typeface="Arial"/>
                <a:ea typeface="Lato"/>
                <a:cs typeface="Lato"/>
                <a:sym typeface="Lato"/>
              </a:rPr>
              <a:t> Engagement Options</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Representation Options</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Action &amp; Expression Options</a:t>
            </a:r>
            <a:endParaRPr lang="en-US" sz="2400" b="1" i="1" kern="0" dirty="0">
              <a:solidFill>
                <a:srgbClr val="666666"/>
              </a:solidFill>
              <a:latin typeface="Arial"/>
              <a:ea typeface="Lato"/>
              <a:cs typeface="Lato"/>
              <a:sym typeface="Arial"/>
            </a:endParaRPr>
          </a:p>
          <a:p>
            <a:pPr marL="0" indent="0">
              <a:buNone/>
            </a:pPr>
            <a:endParaRPr lang="en-US" dirty="0"/>
          </a:p>
        </p:txBody>
      </p:sp>
    </p:spTree>
    <p:extLst>
      <p:ext uri="{BB962C8B-B14F-4D97-AF65-F5344CB8AC3E}">
        <p14:creationId xmlns:p14="http://schemas.microsoft.com/office/powerpoint/2010/main" val="22685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3200" b="1" i="0" u="none" strike="noStrike" kern="0" cap="none" spc="0" normalizeH="0" baseline="0" noProof="0" dirty="0">
                <a:ln>
                  <a:noFill/>
                </a:ln>
                <a:solidFill>
                  <a:srgbClr val="1E5EA2"/>
                </a:solidFill>
                <a:effectLst/>
                <a:uLnTx/>
                <a:uFillTx/>
                <a:latin typeface="Arial"/>
                <a:sym typeface="Proxima Nova"/>
              </a:rPr>
              <a:t>The UDL Guidelines</a:t>
            </a:r>
            <a:endParaRPr lang="en-US" sz="3200" dirty="0">
              <a:solidFill>
                <a:schemeClr val="bg1"/>
              </a:solidFill>
            </a:endParaRPr>
          </a:p>
        </p:txBody>
      </p:sp>
      <p:sp>
        <p:nvSpPr>
          <p:cNvPr id="4" name="Content Placeholder 3">
            <a:extLst>
              <a:ext uri="{FF2B5EF4-FFF2-40B4-BE49-F238E27FC236}">
                <a16:creationId xmlns:a16="http://schemas.microsoft.com/office/drawing/2014/main" id="{9A40C485-6135-4094-9719-48A74CBCEE0E}"/>
              </a:ext>
            </a:extLst>
          </p:cNvPr>
          <p:cNvSpPr>
            <a:spLocks noGrp="1"/>
          </p:cNvSpPr>
          <p:nvPr>
            <p:ph sz="half" idx="2"/>
          </p:nvPr>
        </p:nvSpPr>
        <p:spPr>
          <a:xfrm>
            <a:off x="620110" y="2096962"/>
            <a:ext cx="4078014" cy="2390955"/>
          </a:xfrm>
        </p:spPr>
        <p:txBody>
          <a:bodyPr/>
          <a:lstStyle/>
          <a:p>
            <a:pPr marL="0" indent="0">
              <a:buNone/>
            </a:pPr>
            <a:r>
              <a:rPr lang="en-US" sz="2400" dirty="0"/>
              <a:t>The interactive UDL Guidelines can be found at </a:t>
            </a:r>
            <a:r>
              <a:rPr lang="en-US" sz="2400" dirty="0">
                <a:hlinkClick r:id="rId3" tooltip="The interactive UDL Guidelines "/>
              </a:rPr>
              <a:t>http://udlguidelines.cast.org/</a:t>
            </a:r>
            <a:r>
              <a:rPr lang="en-US" sz="2400" dirty="0"/>
              <a:t>.  </a:t>
            </a:r>
          </a:p>
          <a:p>
            <a:pPr marL="0" indent="0">
              <a:buNone/>
            </a:pPr>
            <a:endParaRPr lang="en-US" dirty="0"/>
          </a:p>
        </p:txBody>
      </p:sp>
      <p:pic>
        <p:nvPicPr>
          <p:cNvPr id="5" name="Content Placeholder 4" descr="The interactive UDL Guidelines can be found at http://udlguidelines.cast.org/. ">
            <a:extLst>
              <a:ext uri="{FF2B5EF4-FFF2-40B4-BE49-F238E27FC236}">
                <a16:creationId xmlns:a16="http://schemas.microsoft.com/office/drawing/2014/main" id="{BAC97A97-7528-472A-9E25-726B66CB9506}"/>
              </a:ext>
            </a:extLst>
          </p:cNvPr>
          <p:cNvPicPr>
            <a:picLocks noGrp="1" noChangeAspect="1"/>
          </p:cNvPicPr>
          <p:nvPr>
            <p:ph sz="half" idx="1"/>
          </p:nvPr>
        </p:nvPicPr>
        <p:blipFill>
          <a:blip r:embed="rId4"/>
          <a:stretch>
            <a:fillRect/>
          </a:stretch>
        </p:blipFill>
        <p:spPr>
          <a:xfrm>
            <a:off x="5591503" y="1834205"/>
            <a:ext cx="2211366" cy="1623700"/>
          </a:xfrm>
          <a:prstGeom prst="rect">
            <a:avLst/>
          </a:prstGeom>
        </p:spPr>
      </p:pic>
    </p:spTree>
    <p:extLst>
      <p:ext uri="{BB962C8B-B14F-4D97-AF65-F5344CB8AC3E}">
        <p14:creationId xmlns:p14="http://schemas.microsoft.com/office/powerpoint/2010/main" val="330760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60755" y="1837525"/>
            <a:ext cx="3953436" cy="990600"/>
          </a:xfrm>
        </p:spPr>
        <p:txBody>
          <a:bodyPr>
            <a:normAutofit/>
          </a:bodyPr>
          <a:lstStyle/>
          <a:p>
            <a:pPr algn="ctr"/>
            <a:r>
              <a:rPr kumimoji="0" lang="en-US" sz="3200" b="1" i="0" u="none" strike="noStrike" kern="0" cap="none" spc="0" normalizeH="0" baseline="0" noProof="0" dirty="0">
                <a:ln>
                  <a:noFill/>
                </a:ln>
                <a:solidFill>
                  <a:srgbClr val="1E5EA2"/>
                </a:solidFill>
                <a:effectLst/>
                <a:uLnTx/>
                <a:uFillTx/>
                <a:latin typeface="Arial"/>
                <a:sym typeface="Proxima Nova"/>
              </a:rPr>
              <a:t>Goals of UDL</a:t>
            </a:r>
            <a:endParaRPr lang="en-US" sz="3200" dirty="0">
              <a:solidFill>
                <a:schemeClr val="bg1"/>
              </a:solidFill>
            </a:endParaRPr>
          </a:p>
        </p:txBody>
      </p:sp>
      <p:pic>
        <p:nvPicPr>
          <p:cNvPr id="14" name="Content Placeholder 13" descr="Blue arrow pointing right at an image of the Goals of the UDL.">
            <a:extLst>
              <a:ext uri="{FF2B5EF4-FFF2-40B4-BE49-F238E27FC236}">
                <a16:creationId xmlns:a16="http://schemas.microsoft.com/office/drawing/2014/main" id="{25EA19CF-D569-4763-8A16-AC31C73C30C7}"/>
              </a:ext>
            </a:extLst>
          </p:cNvPr>
          <p:cNvPicPr>
            <a:picLocks noGrp="1" noChangeAspect="1"/>
          </p:cNvPicPr>
          <p:nvPr>
            <p:ph sz="half" idx="2"/>
          </p:nvPr>
        </p:nvPicPr>
        <p:blipFill>
          <a:blip r:embed="rId3"/>
          <a:stretch>
            <a:fillRect/>
          </a:stretch>
        </p:blipFill>
        <p:spPr>
          <a:xfrm flipH="1">
            <a:off x="984737" y="3080577"/>
            <a:ext cx="3136900" cy="741449"/>
          </a:xfrm>
          <a:prstGeom prst="rect">
            <a:avLst/>
          </a:prstGeom>
        </p:spPr>
      </p:pic>
      <p:pic>
        <p:nvPicPr>
          <p:cNvPr id="8" name="Content Placeholder 7" descr="The interactive UDL Guidelines can be found at http://udlguidelines.cast.org/. ">
            <a:extLst>
              <a:ext uri="{FF2B5EF4-FFF2-40B4-BE49-F238E27FC236}">
                <a16:creationId xmlns:a16="http://schemas.microsoft.com/office/drawing/2014/main" id="{93F5EF37-1145-47BD-92B9-6DF4F95FB2B5}"/>
              </a:ext>
            </a:extLst>
          </p:cNvPr>
          <p:cNvPicPr>
            <a:picLocks noGrp="1" noChangeAspect="1"/>
          </p:cNvPicPr>
          <p:nvPr>
            <p:ph sz="half" idx="1"/>
          </p:nvPr>
        </p:nvPicPr>
        <p:blipFill>
          <a:blip r:embed="rId4"/>
          <a:stretch>
            <a:fillRect/>
          </a:stretch>
        </p:blipFill>
        <p:spPr>
          <a:xfrm>
            <a:off x="4929811" y="1837525"/>
            <a:ext cx="2385563" cy="1751604"/>
          </a:xfrm>
          <a:prstGeom prst="rect">
            <a:avLst/>
          </a:prstGeom>
        </p:spPr>
      </p:pic>
    </p:spTree>
    <p:extLst>
      <p:ext uri="{BB962C8B-B14F-4D97-AF65-F5344CB8AC3E}">
        <p14:creationId xmlns:p14="http://schemas.microsoft.com/office/powerpoint/2010/main" val="243440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8390193" cy="990600"/>
          </a:xfrm>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The Goal of Universal Design for Learning</a:t>
            </a:r>
            <a:endParaRPr lang="en-US" sz="1800" dirty="0">
              <a:solidFill>
                <a:schemeClr val="bg1"/>
              </a:solidFill>
            </a:endParaRPr>
          </a:p>
        </p:txBody>
      </p:sp>
      <p:pic>
        <p:nvPicPr>
          <p:cNvPr id="6" name="Content Placeholder 5" descr="Goals of UDL: Expert Learners who are...Purposeful &amp; Motivated, Resourceful &amp; Knowledgeable, and Strategic &amp; Goal-Directed">
            <a:extLst>
              <a:ext uri="{FF2B5EF4-FFF2-40B4-BE49-F238E27FC236}">
                <a16:creationId xmlns:a16="http://schemas.microsoft.com/office/drawing/2014/main" id="{1B92852C-16AC-4B01-BEFC-EF43BA7C2B15}"/>
              </a:ext>
            </a:extLst>
          </p:cNvPr>
          <p:cNvPicPr>
            <a:picLocks noGrp="1" noChangeAspect="1"/>
          </p:cNvPicPr>
          <p:nvPr>
            <p:ph sz="half" idx="1"/>
          </p:nvPr>
        </p:nvPicPr>
        <p:blipFill>
          <a:blip r:embed="rId3"/>
          <a:stretch>
            <a:fillRect/>
          </a:stretch>
        </p:blipFill>
        <p:spPr>
          <a:xfrm>
            <a:off x="42288" y="1256823"/>
            <a:ext cx="9101712" cy="1386986"/>
          </a:xfrm>
          <a:prstGeom prst="rect">
            <a:avLst/>
          </a:prstGeom>
        </p:spPr>
      </p:pic>
      <p:sp>
        <p:nvSpPr>
          <p:cNvPr id="5" name="Content Placeholder 4">
            <a:extLst>
              <a:ext uri="{FF2B5EF4-FFF2-40B4-BE49-F238E27FC236}">
                <a16:creationId xmlns:a16="http://schemas.microsoft.com/office/drawing/2014/main" id="{E5434AE0-ADCE-45DC-B73D-1A789406124D}"/>
              </a:ext>
            </a:extLst>
          </p:cNvPr>
          <p:cNvSpPr>
            <a:spLocks noGrp="1"/>
          </p:cNvSpPr>
          <p:nvPr>
            <p:ph sz="half" idx="2"/>
          </p:nvPr>
        </p:nvSpPr>
        <p:spPr>
          <a:xfrm>
            <a:off x="442452" y="2901297"/>
            <a:ext cx="7830781" cy="1300179"/>
          </a:xfrm>
        </p:spPr>
        <p:txBody>
          <a:bodyPr/>
          <a:lstStyle/>
          <a:p>
            <a:pPr marL="0" indent="0">
              <a:buNone/>
            </a:pPr>
            <a:r>
              <a:rPr lang="en" sz="2800" kern="0" dirty="0">
                <a:solidFill>
                  <a:srgbClr val="000000"/>
                </a:solidFill>
                <a:latin typeface="Arial"/>
                <a:ea typeface="Lato"/>
                <a:cs typeface="Lato"/>
                <a:sym typeface="Lato"/>
              </a:rPr>
              <a:t>Teach students </a:t>
            </a:r>
            <a:r>
              <a:rPr lang="en" sz="2800" i="1" kern="0" dirty="0">
                <a:solidFill>
                  <a:srgbClr val="000000"/>
                </a:solidFill>
                <a:latin typeface="Arial"/>
                <a:ea typeface="Lato"/>
                <a:cs typeface="Lato"/>
                <a:sym typeface="Lato"/>
              </a:rPr>
              <a:t>how</a:t>
            </a:r>
            <a:r>
              <a:rPr lang="en" sz="2800" b="1" kern="0" dirty="0">
                <a:solidFill>
                  <a:srgbClr val="000000"/>
                </a:solidFill>
                <a:latin typeface="Arial"/>
                <a:ea typeface="Lato"/>
                <a:cs typeface="Lato"/>
                <a:sym typeface="Lato"/>
              </a:rPr>
              <a:t> </a:t>
            </a:r>
            <a:r>
              <a:rPr lang="en" sz="2800" kern="0" dirty="0">
                <a:solidFill>
                  <a:srgbClr val="000000"/>
                </a:solidFill>
                <a:latin typeface="Arial"/>
                <a:ea typeface="Lato"/>
                <a:cs typeface="Lato"/>
                <a:sym typeface="Lato"/>
              </a:rPr>
              <a:t>to learn, </a:t>
            </a:r>
            <a:r>
              <a:rPr lang="en-US" sz="2800" kern="0" dirty="0">
                <a:solidFill>
                  <a:srgbClr val="000000"/>
                </a:solidFill>
                <a:latin typeface="Arial"/>
                <a:ea typeface="Lato"/>
                <a:cs typeface="Lato"/>
                <a:sym typeface="Lato"/>
              </a:rPr>
              <a:t>not just </a:t>
            </a:r>
            <a:r>
              <a:rPr lang="en-US" sz="2800" i="1" kern="0" dirty="0">
                <a:solidFill>
                  <a:srgbClr val="000000"/>
                </a:solidFill>
                <a:latin typeface="Arial"/>
                <a:ea typeface="Lato"/>
                <a:cs typeface="Lato"/>
                <a:sym typeface="Lato"/>
              </a:rPr>
              <a:t>what</a:t>
            </a:r>
            <a:r>
              <a:rPr lang="en-US" sz="2800" kern="0" dirty="0">
                <a:solidFill>
                  <a:srgbClr val="000000"/>
                </a:solidFill>
                <a:latin typeface="Arial"/>
                <a:ea typeface="Lato"/>
                <a:cs typeface="Lato"/>
                <a:sym typeface="Lato"/>
              </a:rPr>
              <a:t> to learn.</a:t>
            </a:r>
            <a:endParaRPr lang="en-US" sz="2800" kern="0" dirty="0">
              <a:solidFill>
                <a:srgbClr val="000000"/>
              </a:solidFill>
              <a:latin typeface="Arial"/>
              <a:ea typeface="Proxima Nova"/>
              <a:cs typeface="Proxima Nova"/>
              <a:sym typeface="Proxima Nova"/>
            </a:endParaRPr>
          </a:p>
          <a:p>
            <a:pPr marL="0" indent="0">
              <a:buNone/>
            </a:pPr>
            <a:endParaRPr lang="en-US" dirty="0"/>
          </a:p>
        </p:txBody>
      </p:sp>
    </p:spTree>
    <p:extLst>
      <p:ext uri="{BB962C8B-B14F-4D97-AF65-F5344CB8AC3E}">
        <p14:creationId xmlns:p14="http://schemas.microsoft.com/office/powerpoint/2010/main" val="306274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Teaching Students How to Learn</a:t>
            </a:r>
            <a:endParaRPr lang="en-US" sz="1800" dirty="0">
              <a:solidFill>
                <a:schemeClr val="bg1"/>
              </a:solidFill>
            </a:endParaRPr>
          </a:p>
        </p:txBody>
      </p:sp>
      <p:pic>
        <p:nvPicPr>
          <p:cNvPr id="11" name="Content Placeholder 10" descr="Engagement heading of the UDL Guidelines reads: provide multiple means of Engagement. An image of the brain with green highlighting represents the affective networks portion–the &quot;why&quot; of learning.">
            <a:extLst>
              <a:ext uri="{FF2B5EF4-FFF2-40B4-BE49-F238E27FC236}">
                <a16:creationId xmlns:a16="http://schemas.microsoft.com/office/drawing/2014/main" id="{F5321083-A243-41D6-B7FC-31B8979142A3}"/>
              </a:ext>
            </a:extLst>
          </p:cNvPr>
          <p:cNvPicPr>
            <a:picLocks noGrp="1" noChangeAspect="1"/>
          </p:cNvPicPr>
          <p:nvPr>
            <p:ph sz="quarter" idx="11"/>
          </p:nvPr>
        </p:nvPicPr>
        <p:blipFill>
          <a:blip r:embed="rId3"/>
          <a:stretch>
            <a:fillRect/>
          </a:stretch>
        </p:blipFill>
        <p:spPr>
          <a:xfrm>
            <a:off x="52287" y="1699372"/>
            <a:ext cx="2957215" cy="1425654"/>
          </a:xfrm>
          <a:prstGeom prst="rect">
            <a:avLst/>
          </a:prstGeom>
        </p:spPr>
      </p:pic>
      <p:sp>
        <p:nvSpPr>
          <p:cNvPr id="4" name="Content Placeholder 3">
            <a:extLst>
              <a:ext uri="{FF2B5EF4-FFF2-40B4-BE49-F238E27FC236}">
                <a16:creationId xmlns:a16="http://schemas.microsoft.com/office/drawing/2014/main" id="{F9ADF9D6-FD26-4C9A-B58E-750383AF8477}"/>
              </a:ext>
            </a:extLst>
          </p:cNvPr>
          <p:cNvSpPr>
            <a:spLocks noGrp="1"/>
          </p:cNvSpPr>
          <p:nvPr>
            <p:ph sz="quarter" idx="14"/>
          </p:nvPr>
        </p:nvSpPr>
        <p:spPr>
          <a:xfrm>
            <a:off x="378793" y="3387726"/>
            <a:ext cx="2672520" cy="1035188"/>
          </a:xfrm>
        </p:spPr>
        <p:txBody>
          <a:bodyPr>
            <a:normAutofit/>
          </a:bodyPr>
          <a:lstStyle/>
          <a:p>
            <a:pPr marL="0" indent="0">
              <a:buNone/>
            </a:pPr>
            <a:r>
              <a:rPr lang="en-US" sz="2400" dirty="0"/>
              <a:t>How will students engage?</a:t>
            </a:r>
          </a:p>
        </p:txBody>
      </p:sp>
      <p:pic>
        <p:nvPicPr>
          <p:cNvPr id="14" name="Content Placeholder 13" descr="Representation heading of the UDL Guidelines reads: provide multiple means of Representation. An image of the brain with purple highlighting represents the recognition networks portion–the &quot;what&quot; of learning.">
            <a:extLst>
              <a:ext uri="{FF2B5EF4-FFF2-40B4-BE49-F238E27FC236}">
                <a16:creationId xmlns:a16="http://schemas.microsoft.com/office/drawing/2014/main" id="{98086B22-595D-401E-A66D-D87582B53FD5}"/>
              </a:ext>
            </a:extLst>
          </p:cNvPr>
          <p:cNvPicPr>
            <a:picLocks noGrp="1" noChangeAspect="1"/>
          </p:cNvPicPr>
          <p:nvPr>
            <p:ph sz="quarter" idx="12"/>
          </p:nvPr>
        </p:nvPicPr>
        <p:blipFill>
          <a:blip r:embed="rId4"/>
          <a:stretch>
            <a:fillRect/>
          </a:stretch>
        </p:blipFill>
        <p:spPr>
          <a:xfrm>
            <a:off x="3041884" y="1734612"/>
            <a:ext cx="2968245" cy="1376336"/>
          </a:xfrm>
          <a:prstGeom prst="rect">
            <a:avLst/>
          </a:prstGeom>
        </p:spPr>
      </p:pic>
      <p:sp>
        <p:nvSpPr>
          <p:cNvPr id="6" name="Content Placeholder 5">
            <a:extLst>
              <a:ext uri="{FF2B5EF4-FFF2-40B4-BE49-F238E27FC236}">
                <a16:creationId xmlns:a16="http://schemas.microsoft.com/office/drawing/2014/main" id="{41D9DADD-DF8D-4E68-AD29-F9E7D96D47C4}"/>
              </a:ext>
            </a:extLst>
          </p:cNvPr>
          <p:cNvSpPr>
            <a:spLocks noGrp="1"/>
          </p:cNvSpPr>
          <p:nvPr>
            <p:ph sz="quarter" idx="15"/>
          </p:nvPr>
        </p:nvSpPr>
        <p:spPr>
          <a:xfrm>
            <a:off x="3329608" y="3387726"/>
            <a:ext cx="2672519" cy="1035188"/>
          </a:xfrm>
        </p:spPr>
        <p:txBody>
          <a:bodyPr>
            <a:normAutofit/>
          </a:bodyPr>
          <a:lstStyle/>
          <a:p>
            <a:pPr marL="0" indent="0">
              <a:buNone/>
            </a:pPr>
            <a:r>
              <a:rPr lang="en-US" sz="2400" dirty="0"/>
              <a:t>How will students perceive?</a:t>
            </a:r>
          </a:p>
        </p:txBody>
      </p:sp>
      <p:pic>
        <p:nvPicPr>
          <p:cNvPr id="13" name="Content Placeholder 12" descr="Action &amp; Expression heading of the UDL Guidelines reads: provide multiple means of Action &amp; Expression. An image of the brain with blue highlighting represents the strategic networks portion–the &quot;how&quot; of learning.">
            <a:extLst>
              <a:ext uri="{FF2B5EF4-FFF2-40B4-BE49-F238E27FC236}">
                <a16:creationId xmlns:a16="http://schemas.microsoft.com/office/drawing/2014/main" id="{C0F74698-E6A1-4BEE-AB30-DE2EF2BAE1A9}"/>
              </a:ext>
            </a:extLst>
          </p:cNvPr>
          <p:cNvPicPr>
            <a:picLocks noGrp="1" noChangeAspect="1"/>
          </p:cNvPicPr>
          <p:nvPr>
            <p:ph sz="quarter" idx="13"/>
          </p:nvPr>
        </p:nvPicPr>
        <p:blipFill>
          <a:blip r:embed="rId5"/>
          <a:stretch>
            <a:fillRect/>
          </a:stretch>
        </p:blipFill>
        <p:spPr>
          <a:xfrm>
            <a:off x="6088150" y="1731161"/>
            <a:ext cx="3003563" cy="1379787"/>
          </a:xfrm>
          <a:prstGeom prst="rect">
            <a:avLst/>
          </a:prstGeom>
        </p:spPr>
      </p:pic>
      <p:sp>
        <p:nvSpPr>
          <p:cNvPr id="7" name="Content Placeholder 6">
            <a:extLst>
              <a:ext uri="{FF2B5EF4-FFF2-40B4-BE49-F238E27FC236}">
                <a16:creationId xmlns:a16="http://schemas.microsoft.com/office/drawing/2014/main" id="{9A93A1DC-0D31-441A-8D4B-3D56E097D870}"/>
              </a:ext>
            </a:extLst>
          </p:cNvPr>
          <p:cNvSpPr>
            <a:spLocks noGrp="1"/>
          </p:cNvSpPr>
          <p:nvPr>
            <p:ph sz="quarter" idx="16"/>
          </p:nvPr>
        </p:nvSpPr>
        <p:spPr>
          <a:xfrm>
            <a:off x="6197600" y="3324225"/>
            <a:ext cx="2672519" cy="1362075"/>
          </a:xfrm>
        </p:spPr>
        <p:txBody>
          <a:bodyPr>
            <a:normAutofit/>
          </a:bodyPr>
          <a:lstStyle/>
          <a:p>
            <a:pPr marL="0" indent="0">
              <a:buNone/>
            </a:pPr>
            <a:r>
              <a:rPr lang="en-US" sz="2400" dirty="0"/>
              <a:t>How will students act on their understanding?</a:t>
            </a:r>
          </a:p>
        </p:txBody>
      </p:sp>
    </p:spTree>
    <p:extLst>
      <p:ext uri="{BB962C8B-B14F-4D97-AF65-F5344CB8AC3E}">
        <p14:creationId xmlns:p14="http://schemas.microsoft.com/office/powerpoint/2010/main" val="309002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41738" y="2086751"/>
            <a:ext cx="4529959" cy="1886607"/>
          </a:xfrm>
        </p:spPr>
        <p:txBody>
          <a:bodyPr>
            <a:normAutofit/>
          </a:bodyPr>
          <a:lstStyle/>
          <a:p>
            <a:pPr algn="ctr"/>
            <a:r>
              <a:rPr kumimoji="0" lang="en-US" sz="3600" b="1" i="0" u="none" strike="noStrike" kern="0" cap="none" spc="0" normalizeH="0" baseline="0" noProof="0" dirty="0">
                <a:ln>
                  <a:noFill/>
                </a:ln>
                <a:solidFill>
                  <a:srgbClr val="1E5EA2"/>
                </a:solidFill>
                <a:effectLst/>
                <a:uLnTx/>
                <a:uFillTx/>
                <a:latin typeface="Arial"/>
                <a:sym typeface="Proxima Nova"/>
              </a:rPr>
              <a:t>More on the UDL Guidelines</a:t>
            </a:r>
            <a:endParaRPr lang="en-US" sz="1800" dirty="0">
              <a:solidFill>
                <a:schemeClr val="bg1"/>
              </a:solidFill>
            </a:endParaRPr>
          </a:p>
        </p:txBody>
      </p:sp>
      <p:pic>
        <p:nvPicPr>
          <p:cNvPr id="5" name="Content Placeholder 4" descr="The interactive UDL Guidelines can be found at http://udlguidelines.cast.org/. ">
            <a:extLst>
              <a:ext uri="{FF2B5EF4-FFF2-40B4-BE49-F238E27FC236}">
                <a16:creationId xmlns:a16="http://schemas.microsoft.com/office/drawing/2014/main" id="{6E14FD4B-A795-4FC7-80E9-2DDB360374C9}"/>
              </a:ext>
            </a:extLst>
          </p:cNvPr>
          <p:cNvPicPr>
            <a:picLocks noGrp="1" noChangeAspect="1"/>
          </p:cNvPicPr>
          <p:nvPr>
            <p:ph sz="half" idx="1"/>
          </p:nvPr>
        </p:nvPicPr>
        <p:blipFill>
          <a:blip r:embed="rId3"/>
          <a:stretch>
            <a:fillRect/>
          </a:stretch>
        </p:blipFill>
        <p:spPr>
          <a:xfrm>
            <a:off x="5328305" y="1792995"/>
            <a:ext cx="2585985" cy="1898765"/>
          </a:xfrm>
          <a:prstGeom prst="rect">
            <a:avLst/>
          </a:prstGeom>
        </p:spPr>
      </p:pic>
    </p:spTree>
    <p:extLst>
      <p:ext uri="{BB962C8B-B14F-4D97-AF65-F5344CB8AC3E}">
        <p14:creationId xmlns:p14="http://schemas.microsoft.com/office/powerpoint/2010/main" val="312148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Access - Provide Multiple Means of Engagement</a:t>
            </a:r>
            <a:br>
              <a:rPr lang="en-US" sz="4400" b="1" kern="0" dirty="0">
                <a:solidFill>
                  <a:srgbClr val="1E5EA2"/>
                </a:solidFill>
                <a:latin typeface="Arial"/>
                <a:sym typeface="Proxima Nova"/>
              </a:rPr>
            </a:b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412002" y="1345414"/>
            <a:ext cx="8319995" cy="2910580"/>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a:t>
            </a:r>
            <a:r>
              <a:rPr lang="en-US" sz="2400" b="1" dirty="0">
                <a:solidFill>
                  <a:prstClr val="black"/>
                </a:solidFill>
                <a:latin typeface="Arial" panose="020B0604020202020204" pitchFamily="34" charset="0"/>
                <a:cs typeface="Arial" panose="020B0604020202020204" pitchFamily="34" charset="0"/>
              </a:rPr>
              <a:t> Recruiting Interest</a:t>
            </a:r>
            <a:r>
              <a:rPr lang="en-US" sz="2400" dirty="0">
                <a:solidFill>
                  <a:prstClr val="black"/>
                </a:solidFill>
                <a:latin typeface="Arial" panose="020B0604020202020204" pitchFamily="34" charset="0"/>
                <a:cs typeface="Arial" panose="020B0604020202020204" pitchFamily="34" charset="0"/>
              </a:rPr>
              <a:t> (7)</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individual choice and autonomy (7.1)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relevance, value, and authenticity (7.2)</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Minimize threats and distractions (7.3)</a:t>
            </a:r>
          </a:p>
          <a:p>
            <a:pPr marL="0" indent="0">
              <a:buNone/>
            </a:pPr>
            <a:endParaRPr lang="en-US" dirty="0"/>
          </a:p>
        </p:txBody>
      </p:sp>
    </p:spTree>
    <p:extLst>
      <p:ext uri="{BB962C8B-B14F-4D97-AF65-F5344CB8AC3E}">
        <p14:creationId xmlns:p14="http://schemas.microsoft.com/office/powerpoint/2010/main" val="411603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55450" y="1408921"/>
            <a:ext cx="6447501" cy="990600"/>
          </a:xfrm>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and Why</a:t>
            </a:r>
            <a:endParaRPr lang="en-US" b="1" dirty="0"/>
          </a:p>
        </p:txBody>
      </p:sp>
      <p:sp>
        <p:nvSpPr>
          <p:cNvPr id="3" name="Content Placeholder 2">
            <a:extLst>
              <a:ext uri="{FF2B5EF4-FFF2-40B4-BE49-F238E27FC236}">
                <a16:creationId xmlns:a16="http://schemas.microsoft.com/office/drawing/2014/main" id="{A1F86EC1-1488-42FA-A7A2-B3D72E0A41AE}"/>
              </a:ext>
            </a:extLst>
          </p:cNvPr>
          <p:cNvSpPr>
            <a:spLocks noGrp="1"/>
          </p:cNvSpPr>
          <p:nvPr>
            <p:ph idx="1"/>
          </p:nvPr>
        </p:nvSpPr>
        <p:spPr>
          <a:xfrm>
            <a:off x="1243726" y="2030346"/>
            <a:ext cx="6447501" cy="1448579"/>
          </a:xfrm>
        </p:spPr>
        <p:txBody>
          <a:bodyPr/>
          <a:lstStyle/>
          <a:p>
            <a:pPr marL="400050" lvl="1" indent="0">
              <a:lnSpc>
                <a:spcPct val="120000"/>
              </a:lnSpc>
              <a:spcBef>
                <a:spcPts val="0"/>
              </a:spcBef>
              <a:spcAft>
                <a:spcPts val="1200"/>
              </a:spcAft>
              <a:buNone/>
            </a:pPr>
            <a:endParaRPr lang="en-US" sz="2400" dirty="0">
              <a:solidFill>
                <a:srgbClr val="000099"/>
              </a:solidFill>
            </a:endParaRPr>
          </a:p>
          <a:p>
            <a:pPr marL="0" indent="0">
              <a:buNone/>
            </a:pPr>
            <a:r>
              <a:rPr lang="en-US" sz="2800" b="1" dirty="0"/>
              <a:t>Overview of UDL</a:t>
            </a:r>
          </a:p>
        </p:txBody>
      </p:sp>
    </p:spTree>
    <p:extLst>
      <p:ext uri="{BB962C8B-B14F-4D97-AF65-F5344CB8AC3E}">
        <p14:creationId xmlns:p14="http://schemas.microsoft.com/office/powerpoint/2010/main" val="983507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189039"/>
            <a:ext cx="7795558" cy="1304364"/>
          </a:xfrm>
        </p:spPr>
        <p:txBody>
          <a:bodyPr>
            <a:noAutofit/>
          </a:bodyPr>
          <a:lstStyle/>
          <a:p>
            <a:r>
              <a:rPr lang="en-US" sz="3200" b="1" kern="0" dirty="0">
                <a:solidFill>
                  <a:srgbClr val="1E5EA2"/>
                </a:solidFill>
                <a:latin typeface="Arial"/>
                <a:sym typeface="Proxima Nova"/>
              </a:rPr>
              <a:t>Access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71662" y="1342269"/>
            <a:ext cx="8400675"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Perception</a:t>
            </a:r>
            <a:r>
              <a:rPr lang="en-US" sz="2400" dirty="0">
                <a:solidFill>
                  <a:prstClr val="black"/>
                </a:solidFill>
                <a:latin typeface="Arial" panose="020B0604020202020204" pitchFamily="34" charset="0"/>
                <a:cs typeface="Arial" panose="020B0604020202020204" pitchFamily="34" charset="0"/>
              </a:rPr>
              <a:t> (1)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ways of customizing the display of information (1.1)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alternatives for auditory information (1.2)</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alternatives for visual information (1.3)</a:t>
            </a:r>
          </a:p>
          <a:p>
            <a:pPr marL="0" indent="0">
              <a:buNone/>
            </a:pPr>
            <a:endParaRPr lang="en-US" dirty="0"/>
          </a:p>
        </p:txBody>
      </p:sp>
    </p:spTree>
    <p:extLst>
      <p:ext uri="{BB962C8B-B14F-4D97-AF65-F5344CB8AC3E}">
        <p14:creationId xmlns:p14="http://schemas.microsoft.com/office/powerpoint/2010/main" val="876940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12130"/>
            <a:ext cx="7977093" cy="990600"/>
          </a:xfrm>
        </p:spPr>
        <p:txBody>
          <a:bodyPr>
            <a:noAutofit/>
          </a:bodyPr>
          <a:lstStyle/>
          <a:p>
            <a:r>
              <a:rPr lang="en-US" sz="3200" b="1" kern="0" dirty="0">
                <a:solidFill>
                  <a:srgbClr val="1E5EA2"/>
                </a:solidFill>
                <a:latin typeface="Arial"/>
                <a:sym typeface="Proxima Nova"/>
              </a:rPr>
              <a:t>Access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57809" y="1452646"/>
            <a:ext cx="8358808"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Physical Action </a:t>
            </a:r>
            <a:r>
              <a:rPr lang="en-US" sz="2400" dirty="0">
                <a:solidFill>
                  <a:prstClr val="black"/>
                </a:solidFill>
                <a:latin typeface="Arial" panose="020B0604020202020204" pitchFamily="34" charset="0"/>
                <a:cs typeface="Arial" panose="020B0604020202020204" pitchFamily="34" charset="0"/>
              </a:rPr>
              <a:t>(4)</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Vary the methods for response and navigation (4.1)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access to tools and assistive technologies (4.2)</a:t>
            </a:r>
          </a:p>
          <a:p>
            <a:pPr marL="0" indent="0">
              <a:buNone/>
            </a:pPr>
            <a:endParaRPr lang="en-US" dirty="0"/>
          </a:p>
        </p:txBody>
      </p:sp>
    </p:spTree>
    <p:extLst>
      <p:ext uri="{BB962C8B-B14F-4D97-AF65-F5344CB8AC3E}">
        <p14:creationId xmlns:p14="http://schemas.microsoft.com/office/powerpoint/2010/main" val="326812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Build - Provide Multiple Means of Engagement</a:t>
            </a:r>
            <a:br>
              <a:rPr lang="en-US" sz="4400" b="1" kern="0" dirty="0">
                <a:solidFill>
                  <a:srgbClr val="1E5EA2"/>
                </a:solidFill>
                <a:latin typeface="Arial"/>
                <a:sym typeface="Proxima Nova"/>
              </a:rPr>
            </a:b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89314" y="1267654"/>
            <a:ext cx="8277608" cy="2977815"/>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normAutofit fontScale="925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Sustaining Effort &amp; Persistence</a:t>
            </a:r>
            <a:r>
              <a:rPr lang="en-US" sz="2600" dirty="0">
                <a:solidFill>
                  <a:prstClr val="black"/>
                </a:solidFill>
                <a:latin typeface="Arial" panose="020B0604020202020204" pitchFamily="34" charset="0"/>
                <a:cs typeface="Arial" panose="020B0604020202020204" pitchFamily="34" charset="0"/>
              </a:rPr>
              <a:t> (8)</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Heighten salience of goals and objectives (8.1)</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Vary demands and resources to optimize challenge (8.2)</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Foster collaboration and community (8.3)</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Increase mastery-oriented feedback (8.4)</a:t>
            </a:r>
          </a:p>
          <a:p>
            <a:pPr marL="0" indent="0">
              <a:buNone/>
            </a:pPr>
            <a:endParaRPr lang="en-US" dirty="0"/>
          </a:p>
        </p:txBody>
      </p:sp>
    </p:spTree>
    <p:extLst>
      <p:ext uri="{BB962C8B-B14F-4D97-AF65-F5344CB8AC3E}">
        <p14:creationId xmlns:p14="http://schemas.microsoft.com/office/powerpoint/2010/main" val="244442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0"/>
            <a:ext cx="7173670" cy="1304364"/>
          </a:xfrm>
        </p:spPr>
        <p:txBody>
          <a:bodyPr>
            <a:noAutofit/>
          </a:bodyPr>
          <a:lstStyle/>
          <a:p>
            <a:r>
              <a:rPr lang="en-US" sz="3200" b="1" kern="0" dirty="0">
                <a:solidFill>
                  <a:srgbClr val="1E5EA2"/>
                </a:solidFill>
                <a:latin typeface="Arial"/>
                <a:sym typeface="Proxima Nova"/>
              </a:rPr>
              <a:t>Build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36437" y="1217738"/>
            <a:ext cx="8390120"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Language &amp; Symbols</a:t>
            </a:r>
            <a:r>
              <a:rPr lang="en-US" sz="2600" dirty="0">
                <a:solidFill>
                  <a:prstClr val="black"/>
                </a:solidFill>
                <a:latin typeface="Arial" panose="020B0604020202020204" pitchFamily="34" charset="0"/>
                <a:cs typeface="Arial" panose="020B0604020202020204" pitchFamily="34" charset="0"/>
              </a:rPr>
              <a:t> (2)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Clarify vocabulary and symbols (2.1)</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Clarify syntax and structure (2.2)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Support decoding of text, mathematical notation, and symbols (2.3)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Promote understanding across languages (2.4)</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Illustrate through multiple media (2.5)</a:t>
            </a:r>
          </a:p>
          <a:p>
            <a:pPr marL="0" indent="0">
              <a:buNone/>
            </a:pPr>
            <a:endParaRPr lang="en-US" dirty="0"/>
          </a:p>
        </p:txBody>
      </p:sp>
    </p:spTree>
    <p:extLst>
      <p:ext uri="{BB962C8B-B14F-4D97-AF65-F5344CB8AC3E}">
        <p14:creationId xmlns:p14="http://schemas.microsoft.com/office/powerpoint/2010/main" val="18843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39025"/>
            <a:ext cx="7203887" cy="990600"/>
          </a:xfrm>
        </p:spPr>
        <p:txBody>
          <a:bodyPr>
            <a:noAutofit/>
          </a:bodyPr>
          <a:lstStyle/>
          <a:p>
            <a:r>
              <a:rPr lang="en-US" sz="3200" b="1" kern="0" dirty="0">
                <a:solidFill>
                  <a:srgbClr val="1E5EA2"/>
                </a:solidFill>
                <a:latin typeface="Arial"/>
                <a:sym typeface="Proxima Nova"/>
              </a:rPr>
              <a:t>Build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67748" y="1380151"/>
            <a:ext cx="8359393"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Expression &amp; Communication</a:t>
            </a:r>
            <a:r>
              <a:rPr lang="en-US" sz="2400" dirty="0">
                <a:solidFill>
                  <a:prstClr val="black"/>
                </a:solidFill>
                <a:latin typeface="Arial" panose="020B0604020202020204" pitchFamily="34" charset="0"/>
                <a:cs typeface="Arial" panose="020B0604020202020204" pitchFamily="34" charset="0"/>
              </a:rPr>
              <a:t> (5)</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Use multiple media for communication (5.1)</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Use multiple tools for construction and composition (5.2)</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Build fluencies with graduated levels of support for practice and performance (5.3)</a:t>
            </a:r>
          </a:p>
          <a:p>
            <a:pPr marL="0" indent="0">
              <a:buNone/>
            </a:pPr>
            <a:endParaRPr lang="en-US" dirty="0"/>
          </a:p>
        </p:txBody>
      </p:sp>
    </p:spTree>
    <p:extLst>
      <p:ext uri="{BB962C8B-B14F-4D97-AF65-F5344CB8AC3E}">
        <p14:creationId xmlns:p14="http://schemas.microsoft.com/office/powerpoint/2010/main" val="330114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Internalize - Provide Multiple Means of Engagement</a:t>
            </a: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19739" y="1337228"/>
            <a:ext cx="8307425" cy="2977815"/>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normAutofit/>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Self Regulation </a:t>
            </a:r>
            <a:r>
              <a:rPr lang="en-US" sz="2600" dirty="0">
                <a:solidFill>
                  <a:prstClr val="black"/>
                </a:solidFill>
                <a:latin typeface="Arial" panose="020B0604020202020204" pitchFamily="34" charset="0"/>
                <a:cs typeface="Arial" panose="020B0604020202020204" pitchFamily="34" charset="0"/>
              </a:rPr>
              <a:t>(9)</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Promote expectations and beliefs that optimize motivation (9.1)</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Facilitate personal coping skills and strategies (9.2)</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Develop self-assessment and reflection (9.3)</a:t>
            </a:r>
          </a:p>
          <a:p>
            <a:pPr marL="0" indent="0">
              <a:buNone/>
            </a:pPr>
            <a:endParaRPr lang="en-US" dirty="0"/>
          </a:p>
        </p:txBody>
      </p:sp>
    </p:spTree>
    <p:extLst>
      <p:ext uri="{BB962C8B-B14F-4D97-AF65-F5344CB8AC3E}">
        <p14:creationId xmlns:p14="http://schemas.microsoft.com/office/powerpoint/2010/main" val="112305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0"/>
            <a:ext cx="7257753" cy="1304364"/>
          </a:xfrm>
        </p:spPr>
        <p:txBody>
          <a:bodyPr>
            <a:noAutofit/>
          </a:bodyPr>
          <a:lstStyle/>
          <a:p>
            <a:r>
              <a:rPr lang="en-US" sz="3200" b="1" kern="0" dirty="0">
                <a:solidFill>
                  <a:srgbClr val="1E5EA2"/>
                </a:solidFill>
                <a:latin typeface="Arial"/>
                <a:sym typeface="Proxima Nova"/>
              </a:rPr>
              <a:t>Internalize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44883" y="1304364"/>
            <a:ext cx="8312100"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Comprehension </a:t>
            </a:r>
            <a:r>
              <a:rPr lang="en-US" sz="2600" dirty="0">
                <a:solidFill>
                  <a:prstClr val="black"/>
                </a:solidFill>
                <a:latin typeface="Arial" panose="020B0604020202020204" pitchFamily="34" charset="0"/>
                <a:cs typeface="Arial" panose="020B0604020202020204" pitchFamily="34" charset="0"/>
              </a:rPr>
              <a:t>(3)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Activate or supply background knowledge (3.1)</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Highlight patterns, critical features, big ideas, and relationships (3.2)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Guide information processing and visualization (3.3)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Maximize transfer and generalization (3.4)</a:t>
            </a:r>
          </a:p>
          <a:p>
            <a:pPr marL="0" indent="0">
              <a:buNone/>
            </a:pPr>
            <a:endParaRPr lang="en-US" dirty="0"/>
          </a:p>
        </p:txBody>
      </p:sp>
    </p:spTree>
    <p:extLst>
      <p:ext uri="{BB962C8B-B14F-4D97-AF65-F5344CB8AC3E}">
        <p14:creationId xmlns:p14="http://schemas.microsoft.com/office/powerpoint/2010/main" val="790909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39025"/>
            <a:ext cx="7203887" cy="990600"/>
          </a:xfrm>
        </p:spPr>
        <p:txBody>
          <a:bodyPr>
            <a:noAutofit/>
          </a:bodyPr>
          <a:lstStyle/>
          <a:p>
            <a:r>
              <a:rPr lang="en-US" sz="3200" b="1" kern="0" dirty="0">
                <a:solidFill>
                  <a:srgbClr val="1E5EA2"/>
                </a:solidFill>
                <a:latin typeface="Arial"/>
                <a:sym typeface="Proxima Nova"/>
              </a:rPr>
              <a:t>Internalize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427383" y="1330455"/>
            <a:ext cx="8299758"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Executive Functions</a:t>
            </a:r>
            <a:r>
              <a:rPr lang="en-US" sz="2400" dirty="0">
                <a:solidFill>
                  <a:prstClr val="black"/>
                </a:solidFill>
                <a:latin typeface="Arial" panose="020B0604020202020204" pitchFamily="34" charset="0"/>
                <a:cs typeface="Arial" panose="020B0604020202020204" pitchFamily="34" charset="0"/>
              </a:rPr>
              <a:t> (6)</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Guide appropriate goal-setting (6.1)</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Support planning and strategy development (6.2)</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Facilitate managing information and resources (6.3)</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Enhance capacity for monitoring progress (6.4)</a:t>
            </a:r>
          </a:p>
          <a:p>
            <a:pPr marL="0" indent="0">
              <a:buNone/>
            </a:pPr>
            <a:endParaRPr lang="en-US" dirty="0"/>
          </a:p>
        </p:txBody>
      </p:sp>
    </p:spTree>
    <p:extLst>
      <p:ext uri="{BB962C8B-B14F-4D97-AF65-F5344CB8AC3E}">
        <p14:creationId xmlns:p14="http://schemas.microsoft.com/office/powerpoint/2010/main" val="1364372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Starting Small—Access</a:t>
            </a:r>
            <a:endParaRPr lang="en-US" sz="1800" dirty="0">
              <a:solidFill>
                <a:schemeClr val="bg1"/>
              </a:solidFill>
            </a:endParaRPr>
          </a:p>
        </p:txBody>
      </p:sp>
      <p:pic>
        <p:nvPicPr>
          <p:cNvPr id="15" name="Content Placeholder 14" descr="Access: Provide options for Recruiting Interest (7)&#10;Optimize Individual choice and autonomy (7.1)&#10;Optimize relevance, value, and authenticity (7.2)&#10;Minimize threats and distractions (7.3)">
            <a:extLst>
              <a:ext uri="{FF2B5EF4-FFF2-40B4-BE49-F238E27FC236}">
                <a16:creationId xmlns:a16="http://schemas.microsoft.com/office/drawing/2014/main" id="{A297048E-89D7-4637-9AA9-0AAAE6E6C193}"/>
              </a:ext>
            </a:extLst>
          </p:cNvPr>
          <p:cNvPicPr>
            <a:picLocks noGrp="1" noChangeAspect="1"/>
          </p:cNvPicPr>
          <p:nvPr>
            <p:ph sz="quarter" idx="11"/>
          </p:nvPr>
        </p:nvPicPr>
        <p:blipFill>
          <a:blip r:embed="rId3"/>
          <a:stretch>
            <a:fillRect/>
          </a:stretch>
        </p:blipFill>
        <p:spPr>
          <a:xfrm>
            <a:off x="74241" y="1508743"/>
            <a:ext cx="3170403" cy="1500722"/>
          </a:xfrm>
          <a:prstGeom prst="rect">
            <a:avLst/>
          </a:prstGeom>
        </p:spPr>
      </p:pic>
      <p:pic>
        <p:nvPicPr>
          <p:cNvPr id="16" name="Content Placeholder 15" descr="Provide options for &#10;Perception (1)&#10;Offer ways of customizing the display of information (1.1)&#10;Offer alternatives for auditory information (1.2)&#10;Offer alternatives for visual information (1.3)">
            <a:extLst>
              <a:ext uri="{FF2B5EF4-FFF2-40B4-BE49-F238E27FC236}">
                <a16:creationId xmlns:a16="http://schemas.microsoft.com/office/drawing/2014/main" id="{D9C538DB-C96E-4EC7-95C5-F7E890957026}"/>
              </a:ext>
            </a:extLst>
          </p:cNvPr>
          <p:cNvPicPr>
            <a:picLocks noGrp="1" noChangeAspect="1"/>
          </p:cNvPicPr>
          <p:nvPr>
            <p:ph sz="quarter" idx="12"/>
          </p:nvPr>
        </p:nvPicPr>
        <p:blipFill>
          <a:blip r:embed="rId4"/>
          <a:stretch>
            <a:fillRect/>
          </a:stretch>
        </p:blipFill>
        <p:spPr>
          <a:xfrm>
            <a:off x="3244644" y="1447800"/>
            <a:ext cx="2978542" cy="1561665"/>
          </a:xfrm>
          <a:prstGeom prst="rect">
            <a:avLst/>
          </a:prstGeom>
        </p:spPr>
      </p:pic>
      <p:pic>
        <p:nvPicPr>
          <p:cNvPr id="17" name="Content Placeholder 16" descr="Provide options for &#10;Physical action (4)&#10;Vary the methods for response and navigation (41)&#10;Optimize access to tools and assistive technologies (4.2)">
            <a:extLst>
              <a:ext uri="{FF2B5EF4-FFF2-40B4-BE49-F238E27FC236}">
                <a16:creationId xmlns:a16="http://schemas.microsoft.com/office/drawing/2014/main" id="{085D2523-99AF-46AE-A931-6E0A4A2B26DB}"/>
              </a:ext>
            </a:extLst>
          </p:cNvPr>
          <p:cNvPicPr>
            <a:picLocks noGrp="1" noChangeAspect="1"/>
          </p:cNvPicPr>
          <p:nvPr>
            <p:ph sz="quarter" idx="13"/>
          </p:nvPr>
        </p:nvPicPr>
        <p:blipFill>
          <a:blip r:embed="rId5"/>
          <a:stretch>
            <a:fillRect/>
          </a:stretch>
        </p:blipFill>
        <p:spPr>
          <a:xfrm>
            <a:off x="6175706" y="1447800"/>
            <a:ext cx="2986161" cy="1561665"/>
          </a:xfrm>
          <a:prstGeom prst="rect">
            <a:avLst/>
          </a:prstGeom>
        </p:spPr>
      </p:pic>
    </p:spTree>
    <p:extLst>
      <p:ext uri="{BB962C8B-B14F-4D97-AF65-F5344CB8AC3E}">
        <p14:creationId xmlns:p14="http://schemas.microsoft.com/office/powerpoint/2010/main" val="95253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398820" y="1447799"/>
            <a:ext cx="7462290" cy="990600"/>
          </a:xfrm>
        </p:spPr>
        <p:txBody>
          <a:bodyPr>
            <a:norm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Putting It All Together</a:t>
            </a:r>
            <a:endParaRPr lang="en-US" b="1" dirty="0"/>
          </a:p>
        </p:txBody>
      </p:sp>
      <p:sp>
        <p:nvSpPr>
          <p:cNvPr id="3" name="Content Placeholder 2">
            <a:extLst>
              <a:ext uri="{FF2B5EF4-FFF2-40B4-BE49-F238E27FC236}">
                <a16:creationId xmlns:a16="http://schemas.microsoft.com/office/drawing/2014/main" id="{222B0472-DA39-49C2-AFF8-43EB98418092}"/>
              </a:ext>
            </a:extLst>
          </p:cNvPr>
          <p:cNvSpPr>
            <a:spLocks noGrp="1"/>
          </p:cNvSpPr>
          <p:nvPr>
            <p:ph idx="1"/>
          </p:nvPr>
        </p:nvSpPr>
        <p:spPr>
          <a:xfrm>
            <a:off x="799692" y="2882522"/>
            <a:ext cx="8344308" cy="990600"/>
          </a:xfrm>
        </p:spPr>
        <p:txBody>
          <a:bodyPr/>
          <a:lstStyle/>
          <a:p>
            <a:pPr marL="0" indent="0">
              <a:buNone/>
            </a:pPr>
            <a:r>
              <a:rPr lang="en-US" sz="2800" b="1" dirty="0">
                <a:solidFill>
                  <a:schemeClr val="tx1"/>
                </a:solidFill>
              </a:rPr>
              <a:t>UDL &amp; Distance Learning</a:t>
            </a:r>
          </a:p>
          <a:p>
            <a:pPr marL="0" indent="0">
              <a:buNone/>
            </a:pPr>
            <a:endParaRPr lang="en-US" dirty="0"/>
          </a:p>
        </p:txBody>
      </p:sp>
    </p:spTree>
    <p:extLst>
      <p:ext uri="{BB962C8B-B14F-4D97-AF65-F5344CB8AC3E}">
        <p14:creationId xmlns:p14="http://schemas.microsoft.com/office/powerpoint/2010/main" val="295061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What and Why</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3" name="Content Placeholder 12" descr="A road displayed as a continuum for today's journey. It has 4 Markers and we are at the first marker, What and Why: Overview of UDL">
            <a:extLst>
              <a:ext uri="{FF2B5EF4-FFF2-40B4-BE49-F238E27FC236}">
                <a16:creationId xmlns:a16="http://schemas.microsoft.com/office/drawing/2014/main" id="{EE3BBCD9-21AC-4241-8C76-6301DE814D1A}"/>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0" y="2263399"/>
            <a:ext cx="9143999" cy="719834"/>
          </a:xfrm>
          <a:prstGeom prst="rect">
            <a:avLst/>
          </a:prstGeom>
        </p:spPr>
      </p:pic>
    </p:spTree>
    <p:extLst>
      <p:ext uri="{BB962C8B-B14F-4D97-AF65-F5344CB8AC3E}">
        <p14:creationId xmlns:p14="http://schemas.microsoft.com/office/powerpoint/2010/main" val="3506198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17908" y="-39473"/>
            <a:ext cx="8683454" cy="909116"/>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 </a:t>
            </a:r>
            <a:r>
              <a:rPr lang="en-US" sz="2800" b="1" dirty="0">
                <a:solidFill>
                  <a:srgbClr val="0070C0"/>
                </a:solidFill>
                <a:latin typeface="Arial" panose="020B0604020202020204" pitchFamily="34" charset="0"/>
                <a:cs typeface="Arial" panose="020B0604020202020204" pitchFamily="34" charset="0"/>
              </a:rPr>
              <a:t>Putting it All Together</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1" name="Content Placeholder 10" descr="A road displayed as a continuum for today's journey. It has 4 Markers and we are at the last marker, Putting it all together: UDL &amp; Distance Learning">
            <a:extLst>
              <a:ext uri="{FF2B5EF4-FFF2-40B4-BE49-F238E27FC236}">
                <a16:creationId xmlns:a16="http://schemas.microsoft.com/office/drawing/2014/main" id="{EE487335-796E-4CB2-B634-3C93B2F58C7B}"/>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12366" y="2259053"/>
            <a:ext cx="9144000" cy="728526"/>
          </a:xfrm>
          <a:prstGeom prst="rect">
            <a:avLst/>
          </a:prstGeom>
        </p:spPr>
      </p:pic>
    </p:spTree>
    <p:extLst>
      <p:ext uri="{BB962C8B-B14F-4D97-AF65-F5344CB8AC3E}">
        <p14:creationId xmlns:p14="http://schemas.microsoft.com/office/powerpoint/2010/main" val="6779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51513" y="268014"/>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Meet Alex….</a:t>
            </a:r>
            <a:endParaRPr lang="en-US" sz="1800" dirty="0">
              <a:solidFill>
                <a:schemeClr val="bg1"/>
              </a:solidFill>
            </a:endParaRPr>
          </a:p>
        </p:txBody>
      </p:sp>
      <p:sp>
        <p:nvSpPr>
          <p:cNvPr id="3" name="Content Placeholder 2">
            <a:extLst>
              <a:ext uri="{FF2B5EF4-FFF2-40B4-BE49-F238E27FC236}">
                <a16:creationId xmlns:a16="http://schemas.microsoft.com/office/drawing/2014/main" id="{13B74068-F53D-4056-8DD1-95B62E972EFF}"/>
              </a:ext>
            </a:extLst>
          </p:cNvPr>
          <p:cNvSpPr>
            <a:spLocks noGrp="1"/>
          </p:cNvSpPr>
          <p:nvPr>
            <p:ph sz="half" idx="1"/>
          </p:nvPr>
        </p:nvSpPr>
        <p:spPr>
          <a:xfrm>
            <a:off x="508001" y="935421"/>
            <a:ext cx="6533930" cy="4025462"/>
          </a:xfrm>
        </p:spPr>
        <p:txBody>
          <a:bodyPr>
            <a:normAutofit fontScale="92500" lnSpcReduction="20000"/>
          </a:bodyPr>
          <a:lstStyle/>
          <a:p>
            <a:pPr marL="342900" lvl="0" indent="-342900" defTabSz="914400">
              <a:spcBef>
                <a:spcPts val="0"/>
              </a:spcBef>
              <a:buClr>
                <a:srgbClr val="434343"/>
              </a:buClr>
              <a:buSzPts val="1800"/>
              <a:buFont typeface="Proxima Nova"/>
              <a:buChar char="●"/>
              <a:defRPr/>
            </a:pPr>
            <a:r>
              <a:rPr lang="en-US" sz="2600" kern="0" dirty="0">
                <a:solidFill>
                  <a:srgbClr val="434343"/>
                </a:solidFill>
                <a:latin typeface="Arial"/>
                <a:cs typeface="Arial"/>
                <a:sym typeface="Proxima Nova"/>
              </a:rPr>
              <a:t>Alex is a 4th grader with two older siblings at home also doing distance learning, with only one computer to share, he does have smartphone access.</a:t>
            </a:r>
          </a:p>
          <a:p>
            <a:pPr marL="342900" lvl="0" indent="-342900" defTabSz="914400">
              <a:spcBef>
                <a:spcPts val="1600"/>
              </a:spcBef>
              <a:buClr>
                <a:srgbClr val="434343"/>
              </a:buClr>
              <a:buSzPts val="1800"/>
              <a:buFont typeface="Proxima Nova"/>
              <a:buChar char="●"/>
              <a:defRPr/>
            </a:pPr>
            <a:r>
              <a:rPr lang="en-US" sz="2600" kern="0" dirty="0">
                <a:solidFill>
                  <a:srgbClr val="434343"/>
                </a:solidFill>
                <a:latin typeface="Arial"/>
                <a:cs typeface="Arial"/>
                <a:sym typeface="Proxima Nova"/>
              </a:rPr>
              <a:t>Alex has anxiety about not having direct access to his teacher and classmates. He is greatly concerned that he is going to do the assignments wrong.</a:t>
            </a:r>
          </a:p>
          <a:p>
            <a:pPr marL="342900" lvl="0" indent="-342900" defTabSz="914400">
              <a:spcBef>
                <a:spcPts val="1600"/>
              </a:spcBef>
              <a:spcAft>
                <a:spcPts val="1600"/>
              </a:spcAft>
              <a:buClr>
                <a:srgbClr val="434343"/>
              </a:buClr>
              <a:buSzPts val="1800"/>
              <a:buFont typeface="Proxima Nova"/>
              <a:buChar char="●"/>
              <a:defRPr/>
            </a:pPr>
            <a:r>
              <a:rPr lang="en-US" sz="2600" kern="0" dirty="0">
                <a:solidFill>
                  <a:srgbClr val="434343"/>
                </a:solidFill>
                <a:latin typeface="Arial"/>
                <a:cs typeface="Arial"/>
                <a:sym typeface="Proxima Nova"/>
              </a:rPr>
              <a:t>Alex is creative and enjoys assignments that allow him to use his creativity while not requiring a lot of writing.</a:t>
            </a:r>
          </a:p>
          <a:p>
            <a:pPr marL="0" indent="0">
              <a:buNone/>
            </a:pPr>
            <a:endParaRPr lang="en-US" dirty="0"/>
          </a:p>
        </p:txBody>
      </p:sp>
      <p:pic>
        <p:nvPicPr>
          <p:cNvPr id="7" name="Content Placeholder 6" descr="Smiling young boy with blond hair and black rimmed glasses.">
            <a:extLst>
              <a:ext uri="{FF2B5EF4-FFF2-40B4-BE49-F238E27FC236}">
                <a16:creationId xmlns:a16="http://schemas.microsoft.com/office/drawing/2014/main" id="{0B124B44-CA5A-49A8-BCF4-6DD79E5E8B64}"/>
              </a:ext>
            </a:extLst>
          </p:cNvPr>
          <p:cNvPicPr>
            <a:picLocks noGrp="1" noChangeAspect="1"/>
          </p:cNvPicPr>
          <p:nvPr>
            <p:ph sz="half" idx="2"/>
          </p:nvPr>
        </p:nvPicPr>
        <p:blipFill>
          <a:blip r:embed="rId3"/>
          <a:stretch>
            <a:fillRect/>
          </a:stretch>
        </p:blipFill>
        <p:spPr>
          <a:xfrm>
            <a:off x="7134469" y="1126852"/>
            <a:ext cx="1840445" cy="2281271"/>
          </a:xfrm>
          <a:prstGeom prst="rect">
            <a:avLst/>
          </a:prstGeom>
        </p:spPr>
      </p:pic>
    </p:spTree>
    <p:extLst>
      <p:ext uri="{BB962C8B-B14F-4D97-AF65-F5344CB8AC3E}">
        <p14:creationId xmlns:p14="http://schemas.microsoft.com/office/powerpoint/2010/main" val="3587052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 uri="{C183D7F6-B498-43B3-948B-1728B52AA6E4}">
                <adec:decorative xmlns:adec="http://schemas.microsoft.com/office/drawing/2017/decorative" val="1"/>
              </a:ext>
            </a:extLst>
          </p:cNvPr>
          <p:cNvSpPr>
            <a:spLocks noGrp="1"/>
          </p:cNvSpPr>
          <p:nvPr>
            <p:ph type="title"/>
          </p:nvPr>
        </p:nvSpPr>
        <p:spPr>
          <a:xfrm>
            <a:off x="148004" y="117178"/>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Alex’s Week in Distance Learning</a:t>
            </a:r>
            <a:endParaRPr lang="en-US" sz="1800" dirty="0">
              <a:solidFill>
                <a:schemeClr val="bg1"/>
              </a:solidFill>
            </a:endParaRPr>
          </a:p>
        </p:txBody>
      </p:sp>
      <p:sp>
        <p:nvSpPr>
          <p:cNvPr id="3" name="Content Placeholder 2">
            <a:extLst>
              <a:ext uri="{FF2B5EF4-FFF2-40B4-BE49-F238E27FC236}">
                <a16:creationId xmlns:a16="http://schemas.microsoft.com/office/drawing/2014/main" id="{2B32835F-2A05-4A3F-A4BA-6146FC8347C7}"/>
              </a:ext>
            </a:extLst>
          </p:cNvPr>
          <p:cNvSpPr>
            <a:spLocks noGrp="1"/>
          </p:cNvSpPr>
          <p:nvPr>
            <p:ph idx="1"/>
          </p:nvPr>
        </p:nvSpPr>
        <p:spPr>
          <a:xfrm>
            <a:off x="148005" y="756745"/>
            <a:ext cx="8743748" cy="4099034"/>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Learning Goal: This week students will explore California’s transformation from the early statehood to present day. Students will demonstrate their knowledge of California’s resources and what has influenced the growth of the state over time.</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Standard: History/Social Science 4.4 – Students explain how California became an agricultural and industrial power, tracing the transformation of the California economy and its political and cultural development since the 1850s.</a:t>
            </a:r>
          </a:p>
        </p:txBody>
      </p:sp>
    </p:spTree>
    <p:extLst>
      <p:ext uri="{BB962C8B-B14F-4D97-AF65-F5344CB8AC3E}">
        <p14:creationId xmlns:p14="http://schemas.microsoft.com/office/powerpoint/2010/main" val="2536410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6447501" cy="625366"/>
          </a:xfrm>
        </p:spPr>
        <p:txBody>
          <a:bodyPr>
            <a:normAutofit/>
          </a:bodyPr>
          <a:lstStyle/>
          <a:p>
            <a:r>
              <a:rPr kumimoji="0" lang="en-US" sz="2800" b="1" i="0" u="none" strike="noStrike" kern="0" cap="none" spc="0" normalizeH="0" baseline="0" noProof="0" dirty="0">
                <a:ln>
                  <a:noFill/>
                </a:ln>
                <a:solidFill>
                  <a:srgbClr val="008000"/>
                </a:solidFill>
                <a:effectLst/>
                <a:uLnTx/>
                <a:uFillTx/>
                <a:sym typeface="Proxima Nova"/>
              </a:rPr>
              <a:t>How</a:t>
            </a:r>
            <a:endParaRPr lang="en-US" sz="1800" dirty="0">
              <a:solidFill>
                <a:srgbClr val="008000"/>
              </a:solidFill>
            </a:endParaRPr>
          </a:p>
        </p:txBody>
      </p:sp>
      <p:sp>
        <p:nvSpPr>
          <p:cNvPr id="3" name="Content Placeholder 2">
            <a:extLst>
              <a:ext uri="{FF2B5EF4-FFF2-40B4-BE49-F238E27FC236}">
                <a16:creationId xmlns:a16="http://schemas.microsoft.com/office/drawing/2014/main" id="{3186AD6A-C0C4-465B-B382-5FF3E4E117D1}"/>
              </a:ext>
            </a:extLst>
          </p:cNvPr>
          <p:cNvSpPr>
            <a:spLocks noGrp="1"/>
          </p:cNvSpPr>
          <p:nvPr>
            <p:ph idx="1"/>
          </p:nvPr>
        </p:nvSpPr>
        <p:spPr>
          <a:xfrm>
            <a:off x="508001" y="1206995"/>
            <a:ext cx="8236606" cy="3594919"/>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can access the material through: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Their textbook</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Curated videos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Audio clips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Authentic documents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Virtual field trips</a:t>
            </a:r>
          </a:p>
        </p:txBody>
      </p:sp>
    </p:spTree>
    <p:extLst>
      <p:ext uri="{BB962C8B-B14F-4D97-AF65-F5344CB8AC3E}">
        <p14:creationId xmlns:p14="http://schemas.microsoft.com/office/powerpoint/2010/main" val="130148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6447501" cy="763849"/>
          </a:xfrm>
        </p:spPr>
        <p:txBody>
          <a:bodyPr>
            <a:normAutofit/>
          </a:bodyPr>
          <a:lstStyle/>
          <a:p>
            <a:r>
              <a:rPr kumimoji="0" lang="en-US" sz="28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What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roxima Nova"/>
              </a:rPr>
              <a:t>(1)</a:t>
            </a:r>
            <a:endParaRPr lang="en-US" sz="1800" dirty="0">
              <a:solidFill>
                <a:schemeClr val="bg1"/>
              </a:solidFill>
            </a:endParaRPr>
          </a:p>
        </p:txBody>
      </p:sp>
      <p:sp>
        <p:nvSpPr>
          <p:cNvPr id="3" name="Content Placeholder 2">
            <a:extLst>
              <a:ext uri="{FF2B5EF4-FFF2-40B4-BE49-F238E27FC236}">
                <a16:creationId xmlns:a16="http://schemas.microsoft.com/office/drawing/2014/main" id="{FAA13887-FFBB-45A2-9499-0F8CEA633B78}"/>
              </a:ext>
            </a:extLst>
          </p:cNvPr>
          <p:cNvSpPr>
            <a:spLocks noGrp="1"/>
          </p:cNvSpPr>
          <p:nvPr>
            <p:ph idx="1"/>
          </p:nvPr>
        </p:nvSpPr>
        <p:spPr>
          <a:xfrm>
            <a:off x="508001" y="1221049"/>
            <a:ext cx="8142013"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have been provided with: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Tier 2 &amp; 3 vocabulary words/definitions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Opportunities to make connections amongst the influences on the transformation of CA’s economy</a:t>
            </a:r>
          </a:p>
        </p:txBody>
      </p:sp>
    </p:spTree>
    <p:extLst>
      <p:ext uri="{BB962C8B-B14F-4D97-AF65-F5344CB8AC3E}">
        <p14:creationId xmlns:p14="http://schemas.microsoft.com/office/powerpoint/2010/main" val="2476244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Why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roxima Nova"/>
              </a:rPr>
              <a:t>(1)</a:t>
            </a:r>
          </a:p>
        </p:txBody>
      </p:sp>
      <p:sp>
        <p:nvSpPr>
          <p:cNvPr id="3" name="Content Placeholder 2">
            <a:extLst>
              <a:ext uri="{FF2B5EF4-FFF2-40B4-BE49-F238E27FC236}">
                <a16:creationId xmlns:a16="http://schemas.microsoft.com/office/drawing/2014/main" id="{55D8F9DB-8CCA-4445-8948-B7A85C41D2FE}"/>
              </a:ext>
            </a:extLst>
          </p:cNvPr>
          <p:cNvSpPr>
            <a:spLocks noGrp="1"/>
          </p:cNvSpPr>
          <p:nvPr>
            <p:ph idx="1"/>
          </p:nvPr>
        </p:nvSpPr>
        <p:spPr>
          <a:xfrm>
            <a:off x="508001" y="1225622"/>
            <a:ext cx="7732109" cy="2910580"/>
          </a:xfrm>
        </p:spPr>
        <p:txBody>
          <a:bodyPr>
            <a:normAutofit lnSpcReduction="10000"/>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Alex’s teacher has:</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Provided multiple means for students to demonstrate their understanding</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Built-in checkpoints throughout the lesson for students to monitor their progress towards the learning goal</a:t>
            </a:r>
          </a:p>
          <a:p>
            <a:pPr marL="0" indent="0">
              <a:buNone/>
            </a:pPr>
            <a:endParaRPr lang="en-US" dirty="0"/>
          </a:p>
        </p:txBody>
      </p:sp>
    </p:spTree>
    <p:extLst>
      <p:ext uri="{BB962C8B-B14F-4D97-AF65-F5344CB8AC3E}">
        <p14:creationId xmlns:p14="http://schemas.microsoft.com/office/powerpoint/2010/main" val="340587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73025" y="79686"/>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Meet Gabi….</a:t>
            </a:r>
            <a:endParaRPr lang="en-US" sz="1800" dirty="0">
              <a:solidFill>
                <a:schemeClr val="bg1"/>
              </a:solidFill>
            </a:endParaRPr>
          </a:p>
        </p:txBody>
      </p:sp>
      <p:sp>
        <p:nvSpPr>
          <p:cNvPr id="3" name="Content Placeholder 2">
            <a:extLst>
              <a:ext uri="{FF2B5EF4-FFF2-40B4-BE49-F238E27FC236}">
                <a16:creationId xmlns:a16="http://schemas.microsoft.com/office/drawing/2014/main" id="{EF5921B3-234F-4860-9D3C-F594528E68C4}"/>
              </a:ext>
            </a:extLst>
          </p:cNvPr>
          <p:cNvSpPr>
            <a:spLocks noGrp="1"/>
          </p:cNvSpPr>
          <p:nvPr>
            <p:ph sz="half" idx="1"/>
          </p:nvPr>
        </p:nvSpPr>
        <p:spPr>
          <a:xfrm>
            <a:off x="73025" y="538233"/>
            <a:ext cx="6054820" cy="4443200"/>
          </a:xfrm>
        </p:spPr>
        <p:txBody>
          <a:bodyPr>
            <a:noAutofit/>
          </a:bodyPr>
          <a:lstStyle/>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is a junior in high school and a  recently </a:t>
            </a:r>
            <a:r>
              <a:rPr lang="en-US" sz="2400" kern="0" dirty="0" err="1">
                <a:solidFill>
                  <a:srgbClr val="434343"/>
                </a:solidFill>
                <a:latin typeface="Arial"/>
                <a:cs typeface="Arial"/>
                <a:sym typeface="Proxima Nova"/>
              </a:rPr>
              <a:t>redesignated</a:t>
            </a:r>
            <a:r>
              <a:rPr lang="en-US" sz="2400" kern="0" dirty="0">
                <a:solidFill>
                  <a:srgbClr val="434343"/>
                </a:solidFill>
                <a:latin typeface="Arial"/>
                <a:cs typeface="Arial"/>
                <a:sym typeface="Proxima Nova"/>
              </a:rPr>
              <a:t> English learner.</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is hoping to go to nursing school, so she is taking advanced placement math and science.</a:t>
            </a:r>
          </a:p>
          <a:p>
            <a:pPr marL="342900" lvl="0" indent="-342900" defTabSz="914400">
              <a:spcBef>
                <a:spcPts val="0"/>
              </a:spcBef>
              <a:buClr>
                <a:srgbClr val="434343"/>
              </a:buClr>
              <a:buSzPts val="1800"/>
              <a:buFont typeface="Proxima Nova"/>
              <a:buChar char="●"/>
              <a:defRPr/>
            </a:pPr>
            <a:endParaRPr lang="en-US" sz="2400" kern="0" dirty="0">
              <a:solidFill>
                <a:srgbClr val="434343"/>
              </a:solidFill>
              <a:latin typeface="Arial"/>
              <a:cs typeface="Arial"/>
              <a:sym typeface="Proxima Nova"/>
            </a:endParaRPr>
          </a:p>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agonizes over maintaining her perfect GPA. She gets anxious when her teachers assign group projects and/or projects that require creativity.</a:t>
            </a:r>
          </a:p>
        </p:txBody>
      </p:sp>
      <p:pic>
        <p:nvPicPr>
          <p:cNvPr id="7" name="Content Placeholder 6" descr="Smiling teenage girl wearing a backpack, putting book onto a library bookshelf.">
            <a:extLst>
              <a:ext uri="{FF2B5EF4-FFF2-40B4-BE49-F238E27FC236}">
                <a16:creationId xmlns:a16="http://schemas.microsoft.com/office/drawing/2014/main" id="{CA6F702E-03FF-47DA-9475-8FA458F837C6}"/>
              </a:ext>
            </a:extLst>
          </p:cNvPr>
          <p:cNvPicPr>
            <a:picLocks noGrp="1" noChangeAspect="1"/>
          </p:cNvPicPr>
          <p:nvPr>
            <p:ph sz="half" idx="2"/>
          </p:nvPr>
        </p:nvPicPr>
        <p:blipFill>
          <a:blip r:embed="rId3"/>
          <a:stretch>
            <a:fillRect/>
          </a:stretch>
        </p:blipFill>
        <p:spPr>
          <a:xfrm>
            <a:off x="5934075" y="1044697"/>
            <a:ext cx="3136900" cy="2031034"/>
          </a:xfrm>
          <a:prstGeom prst="rect">
            <a:avLst/>
          </a:prstGeom>
        </p:spPr>
      </p:pic>
    </p:spTree>
    <p:extLst>
      <p:ext uri="{BB962C8B-B14F-4D97-AF65-F5344CB8AC3E}">
        <p14:creationId xmlns:p14="http://schemas.microsoft.com/office/powerpoint/2010/main" val="63114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48003" y="74216"/>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Gabi’s Week in Distance Learning</a:t>
            </a:r>
            <a:endParaRPr lang="en-US" sz="1800" dirty="0">
              <a:solidFill>
                <a:schemeClr val="bg1"/>
              </a:solidFill>
            </a:endParaRPr>
          </a:p>
        </p:txBody>
      </p:sp>
      <p:sp>
        <p:nvSpPr>
          <p:cNvPr id="3" name="Content Placeholder 2">
            <a:extLst>
              <a:ext uri="{FF2B5EF4-FFF2-40B4-BE49-F238E27FC236}">
                <a16:creationId xmlns:a16="http://schemas.microsoft.com/office/drawing/2014/main" id="{111F4AB5-5902-46B5-9A83-3C6E561C16FE}"/>
              </a:ext>
            </a:extLst>
          </p:cNvPr>
          <p:cNvSpPr>
            <a:spLocks noGrp="1"/>
          </p:cNvSpPr>
          <p:nvPr>
            <p:ph idx="1"/>
          </p:nvPr>
        </p:nvSpPr>
        <p:spPr>
          <a:xfrm>
            <a:off x="148004" y="629292"/>
            <a:ext cx="8847992" cy="4306501"/>
          </a:xfrm>
        </p:spPr>
        <p:txBody>
          <a:bodyPr>
            <a:no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Learning Goal: Using a model, students will illustrate mitosis in complex organisms. Students are encouraged to work with a virtual lab partner, but may also complete it individually. Examples of illustration may simply be labeling the events of mitosis, may be a hand-drawn or computer-generated mitosis model, a written report, or another medium of the student’s choosing.</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Standard: HS-LS1-4. Use a model to illustrate the role of cellular division (mitosis) and differentiation in producing and maintaining complex organisms.</a:t>
            </a:r>
          </a:p>
        </p:txBody>
      </p:sp>
    </p:spTree>
    <p:extLst>
      <p:ext uri="{BB962C8B-B14F-4D97-AF65-F5344CB8AC3E}">
        <p14:creationId xmlns:p14="http://schemas.microsoft.com/office/powerpoint/2010/main" val="1703420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Proxima Nova"/>
              </a:rPr>
              <a:t>How </a:t>
            </a:r>
            <a:r>
              <a:rPr kumimoji="0" lang="en-US" sz="24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Proxima Nova"/>
              </a:rPr>
              <a:t>(2)</a:t>
            </a:r>
            <a:endParaRPr lang="en-US" sz="2400" dirty="0">
              <a:solidFill>
                <a:schemeClr val="bg1"/>
              </a:solidFill>
            </a:endParaRPr>
          </a:p>
        </p:txBody>
      </p:sp>
      <p:sp>
        <p:nvSpPr>
          <p:cNvPr id="3" name="Content Placeholder 2">
            <a:extLst>
              <a:ext uri="{FF2B5EF4-FFF2-40B4-BE49-F238E27FC236}">
                <a16:creationId xmlns:a16="http://schemas.microsoft.com/office/drawing/2014/main" id="{29694090-EE00-41A8-B875-75DAB45E873F}"/>
              </a:ext>
            </a:extLst>
          </p:cNvPr>
          <p:cNvSpPr>
            <a:spLocks noGrp="1"/>
          </p:cNvSpPr>
          <p:nvPr>
            <p:ph idx="1"/>
          </p:nvPr>
        </p:nvSpPr>
        <p:spPr>
          <a:xfrm>
            <a:off x="508000" y="1141538"/>
            <a:ext cx="8127999" cy="3676121"/>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can access the material through:</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Their textbook</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Curated videos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Audio clips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Virtual lab experiments that demonstrate mitosis </a:t>
            </a: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      </a:t>
            </a: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were given clarification as to how to “illustrate” their understanding of mitosis.</a:t>
            </a:r>
          </a:p>
        </p:txBody>
      </p:sp>
    </p:spTree>
    <p:extLst>
      <p:ext uri="{BB962C8B-B14F-4D97-AF65-F5344CB8AC3E}">
        <p14:creationId xmlns:p14="http://schemas.microsoft.com/office/powerpoint/2010/main" val="2588510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What </a:t>
            </a:r>
            <a:r>
              <a:rPr kumimoji="0" lang="en-US" sz="24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(2)</a:t>
            </a:r>
          </a:p>
        </p:txBody>
      </p:sp>
      <p:sp>
        <p:nvSpPr>
          <p:cNvPr id="3" name="Content Placeholder 2">
            <a:extLst>
              <a:ext uri="{FF2B5EF4-FFF2-40B4-BE49-F238E27FC236}">
                <a16:creationId xmlns:a16="http://schemas.microsoft.com/office/drawing/2014/main" id="{E1EB847B-BF4F-4AF7-9C08-48059CE504C3}"/>
              </a:ext>
            </a:extLst>
          </p:cNvPr>
          <p:cNvSpPr>
            <a:spLocks noGrp="1"/>
          </p:cNvSpPr>
          <p:nvPr>
            <p:ph idx="1"/>
          </p:nvPr>
        </p:nvSpPr>
        <p:spPr>
          <a:xfrm>
            <a:off x="508001" y="1265600"/>
            <a:ext cx="7899020"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have been provided with: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Tier 2 &amp; 3 vocabulary words/definitions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 model of a complex organism</a:t>
            </a:r>
          </a:p>
        </p:txBody>
      </p:sp>
    </p:spTree>
    <p:extLst>
      <p:ext uri="{BB962C8B-B14F-4D97-AF65-F5344CB8AC3E}">
        <p14:creationId xmlns:p14="http://schemas.microsoft.com/office/powerpoint/2010/main" val="193087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is UDL?</a:t>
            </a:r>
            <a:endParaRPr lang="en-US" b="1" dirty="0"/>
          </a:p>
        </p:txBody>
      </p:sp>
      <p:sp>
        <p:nvSpPr>
          <p:cNvPr id="3" name="Content Placeholder 2">
            <a:extLst>
              <a:ext uri="{FF2B5EF4-FFF2-40B4-BE49-F238E27FC236}">
                <a16:creationId xmlns:a16="http://schemas.microsoft.com/office/drawing/2014/main" id="{E01EFD51-78F0-4B67-B758-087BA82CB0C4}"/>
              </a:ext>
            </a:extLst>
          </p:cNvPr>
          <p:cNvSpPr>
            <a:spLocks noGrp="1"/>
          </p:cNvSpPr>
          <p:nvPr>
            <p:ph idx="1"/>
          </p:nvPr>
        </p:nvSpPr>
        <p:spPr>
          <a:xfrm>
            <a:off x="346841" y="1620442"/>
            <a:ext cx="8408276" cy="2910580"/>
          </a:xfrm>
        </p:spPr>
        <p:txBody>
          <a:bodyPr>
            <a:normAutofit/>
          </a:bodyPr>
          <a:lstStyle/>
          <a:p>
            <a:pPr marL="0" indent="0">
              <a:buNone/>
            </a:pPr>
            <a:r>
              <a:rPr lang="en-US" sz="3200" b="1" dirty="0">
                <a:solidFill>
                  <a:schemeClr val="dk1"/>
                </a:solidFill>
                <a:latin typeface="Arial"/>
                <a:ea typeface="Calibri"/>
                <a:cs typeface="Calibri"/>
                <a:sym typeface="Calibri"/>
              </a:rPr>
              <a:t>Universal design for learning (UDL) </a:t>
            </a:r>
            <a:r>
              <a:rPr lang="en-US" sz="3200" dirty="0">
                <a:solidFill>
                  <a:schemeClr val="dk1"/>
                </a:solidFill>
                <a:latin typeface="Arial"/>
                <a:ea typeface="Calibri"/>
                <a:cs typeface="Calibri"/>
                <a:sym typeface="Calibri"/>
              </a:rPr>
              <a:t>is a </a:t>
            </a:r>
            <a:r>
              <a:rPr lang="en-US" sz="3200" b="1" dirty="0">
                <a:solidFill>
                  <a:schemeClr val="dk1"/>
                </a:solidFill>
                <a:latin typeface="Arial"/>
                <a:ea typeface="Calibri"/>
                <a:cs typeface="Calibri"/>
                <a:sym typeface="Calibri"/>
              </a:rPr>
              <a:t>framework</a:t>
            </a:r>
            <a:r>
              <a:rPr lang="en-US" sz="3200" dirty="0">
                <a:solidFill>
                  <a:schemeClr val="dk1"/>
                </a:solidFill>
                <a:latin typeface="Arial"/>
                <a:ea typeface="Calibri"/>
                <a:cs typeface="Calibri"/>
                <a:sym typeface="Calibri"/>
              </a:rPr>
              <a:t> to improve and optimize teaching and learning </a:t>
            </a:r>
            <a:r>
              <a:rPr lang="en-US" sz="3200" b="1" dirty="0">
                <a:solidFill>
                  <a:schemeClr val="dk1"/>
                </a:solidFill>
                <a:latin typeface="Arial"/>
                <a:ea typeface="Calibri"/>
                <a:cs typeface="Calibri"/>
                <a:sym typeface="Calibri"/>
              </a:rPr>
              <a:t>for all people</a:t>
            </a:r>
            <a:r>
              <a:rPr lang="en-US" sz="3200" dirty="0">
                <a:solidFill>
                  <a:schemeClr val="dk1"/>
                </a:solidFill>
                <a:latin typeface="Arial"/>
                <a:ea typeface="Calibri"/>
                <a:cs typeface="Calibri"/>
                <a:sym typeface="Calibri"/>
              </a:rPr>
              <a:t> based on scientific insights into </a:t>
            </a:r>
            <a:r>
              <a:rPr lang="en-US" sz="3200" b="1" dirty="0">
                <a:solidFill>
                  <a:schemeClr val="dk1"/>
                </a:solidFill>
                <a:latin typeface="Arial"/>
                <a:ea typeface="Calibri"/>
                <a:cs typeface="Calibri"/>
                <a:sym typeface="Calibri"/>
              </a:rPr>
              <a:t>how humans learn.</a:t>
            </a:r>
            <a:endParaRPr lang="en-US" sz="3200" b="1" dirty="0">
              <a:solidFill>
                <a:schemeClr val="dk1"/>
              </a:solidFill>
              <a:latin typeface="Arial"/>
            </a:endParaRPr>
          </a:p>
          <a:p>
            <a:pPr marL="0" indent="0">
              <a:buNone/>
            </a:pPr>
            <a:endParaRPr lang="en-US" dirty="0"/>
          </a:p>
        </p:txBody>
      </p:sp>
    </p:spTree>
    <p:extLst>
      <p:ext uri="{BB962C8B-B14F-4D97-AF65-F5344CB8AC3E}">
        <p14:creationId xmlns:p14="http://schemas.microsoft.com/office/powerpoint/2010/main" val="1413945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Why </a:t>
            </a:r>
            <a:r>
              <a:rPr kumimoji="0" lang="en-US" sz="24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(2)</a:t>
            </a:r>
          </a:p>
        </p:txBody>
      </p:sp>
      <p:sp>
        <p:nvSpPr>
          <p:cNvPr id="3" name="Content Placeholder 2">
            <a:extLst>
              <a:ext uri="{FF2B5EF4-FFF2-40B4-BE49-F238E27FC236}">
                <a16:creationId xmlns:a16="http://schemas.microsoft.com/office/drawing/2014/main" id="{1CE03134-9D7C-469D-988B-0C20CA81BFFF}"/>
              </a:ext>
            </a:extLst>
          </p:cNvPr>
          <p:cNvSpPr>
            <a:spLocks noGrp="1"/>
          </p:cNvSpPr>
          <p:nvPr>
            <p:ph idx="1"/>
          </p:nvPr>
        </p:nvSpPr>
        <p:spPr>
          <a:xfrm>
            <a:off x="508001" y="1116460"/>
            <a:ext cx="8076441"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Gabi’s teacher has:</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Provided multiple means for students to demonstrate their understanding</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Built-in checkpoints throughout the lesson for students to monitor their progress towards the learning goal</a:t>
            </a:r>
          </a:p>
        </p:txBody>
      </p:sp>
    </p:spTree>
    <p:extLst>
      <p:ext uri="{BB962C8B-B14F-4D97-AF65-F5344CB8AC3E}">
        <p14:creationId xmlns:p14="http://schemas.microsoft.com/office/powerpoint/2010/main" val="2304405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303285" y="225071"/>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Importance of Mastery Feedback</a:t>
            </a:r>
          </a:p>
        </p:txBody>
      </p:sp>
      <p:sp>
        <p:nvSpPr>
          <p:cNvPr id="5" name="Content Placeholder 4">
            <a:extLst>
              <a:ext uri="{FF2B5EF4-FFF2-40B4-BE49-F238E27FC236}">
                <a16:creationId xmlns:a16="http://schemas.microsoft.com/office/drawing/2014/main" id="{4360769D-1AA2-4E2E-99D4-D62BE6800E3C}"/>
              </a:ext>
            </a:extLst>
          </p:cNvPr>
          <p:cNvSpPr>
            <a:spLocks noGrp="1"/>
          </p:cNvSpPr>
          <p:nvPr>
            <p:ph sz="half" idx="2"/>
          </p:nvPr>
        </p:nvSpPr>
        <p:spPr>
          <a:xfrm>
            <a:off x="4062139" y="1091381"/>
            <a:ext cx="4778575" cy="3562506"/>
          </a:xfrm>
        </p:spPr>
        <p:txBody>
          <a:bodyPr>
            <a:normAutofit/>
          </a:bodyPr>
          <a:lstStyle/>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Needs to be timely and frequent</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Needs to be informative</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Should emphasize effort, improvement, and achieving a standard rather than on relative performance</a:t>
            </a:r>
          </a:p>
          <a:p>
            <a:pPr marL="0" indent="0">
              <a:buNone/>
            </a:pPr>
            <a:endParaRPr lang="en-US" dirty="0"/>
          </a:p>
        </p:txBody>
      </p:sp>
      <p:pic>
        <p:nvPicPr>
          <p:cNvPr id="7" name="Content Placeholder 6">
            <a:extLst>
              <a:ext uri="{FF2B5EF4-FFF2-40B4-BE49-F238E27FC236}">
                <a16:creationId xmlns:a16="http://schemas.microsoft.com/office/drawing/2014/main" id="{9D8DC324-C402-449E-B1EB-2D7D39BD0582}"/>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55184" y="1602443"/>
            <a:ext cx="2120081" cy="1741258"/>
          </a:xfrm>
          <a:prstGeom prst="rect">
            <a:avLst/>
          </a:prstGeom>
        </p:spPr>
      </p:pic>
    </p:spTree>
    <p:extLst>
      <p:ext uri="{BB962C8B-B14F-4D97-AF65-F5344CB8AC3E}">
        <p14:creationId xmlns:p14="http://schemas.microsoft.com/office/powerpoint/2010/main" val="2566344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22276" y="365312"/>
            <a:ext cx="6447501" cy="990600"/>
          </a:xfrm>
        </p:spPr>
        <p:txBody>
          <a:bodyPr>
            <a:normAutofit/>
          </a:bodyPr>
          <a:lstStyle/>
          <a:p>
            <a:r>
              <a:rPr kumimoji="0" lang="en-US" sz="2800" b="1" i="0" u="none" strike="noStrike" kern="0" cap="none" spc="0" normalizeH="0" baseline="0" noProof="0" dirty="0">
                <a:ln>
                  <a:noFill/>
                </a:ln>
                <a:solidFill>
                  <a:srgbClr val="49698B"/>
                </a:solidFill>
                <a:effectLst/>
                <a:uLnTx/>
                <a:uFillTx/>
                <a:latin typeface="Arial" panose="020B0604020202020204" pitchFamily="34" charset="0"/>
                <a:cs typeface="Arial" panose="020B0604020202020204" pitchFamily="34" charset="0"/>
                <a:sym typeface="Proxima Nova"/>
              </a:rPr>
              <a:t>Takeaways</a:t>
            </a:r>
          </a:p>
        </p:txBody>
      </p:sp>
      <p:sp>
        <p:nvSpPr>
          <p:cNvPr id="5" name="Content Placeholder 4">
            <a:extLst>
              <a:ext uri="{FF2B5EF4-FFF2-40B4-BE49-F238E27FC236}">
                <a16:creationId xmlns:a16="http://schemas.microsoft.com/office/drawing/2014/main" id="{BBDC7CF5-0704-4FCD-8771-DE374A304890}"/>
              </a:ext>
            </a:extLst>
          </p:cNvPr>
          <p:cNvSpPr>
            <a:spLocks noGrp="1"/>
          </p:cNvSpPr>
          <p:nvPr>
            <p:ph sz="half" idx="2"/>
          </p:nvPr>
        </p:nvSpPr>
        <p:spPr>
          <a:xfrm>
            <a:off x="3575713" y="1189240"/>
            <a:ext cx="5308979" cy="3396408"/>
          </a:xfrm>
        </p:spPr>
        <p:txBody>
          <a:bodyPr>
            <a:normAutofit/>
          </a:bodyPr>
          <a:lstStyle/>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Methods, materials, and assessments need to be flexible.</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Design to the edges – the average learner is a myth.</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Start small – it’s a journey, not the destination.</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It’s the environment that needs to change, not the students.</a:t>
            </a:r>
          </a:p>
          <a:p>
            <a:pPr marL="0" indent="0">
              <a:buNone/>
            </a:pPr>
            <a:endParaRPr lang="en-US" dirty="0"/>
          </a:p>
        </p:txBody>
      </p:sp>
      <p:pic>
        <p:nvPicPr>
          <p:cNvPr id="7" name="Content Placeholder 6">
            <a:extLst>
              <a:ext uri="{FF2B5EF4-FFF2-40B4-BE49-F238E27FC236}">
                <a16:creationId xmlns:a16="http://schemas.microsoft.com/office/drawing/2014/main" id="{EA8D5B07-D4E8-49FB-84DD-89ECA983C8D0}"/>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45092" y="1501472"/>
            <a:ext cx="1663786" cy="2286117"/>
          </a:xfrm>
          <a:prstGeom prst="rect">
            <a:avLst/>
          </a:prstGeom>
        </p:spPr>
      </p:pic>
    </p:spTree>
    <p:extLst>
      <p:ext uri="{BB962C8B-B14F-4D97-AF65-F5344CB8AC3E}">
        <p14:creationId xmlns:p14="http://schemas.microsoft.com/office/powerpoint/2010/main" val="2515695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For Additional Resources</a:t>
            </a:r>
          </a:p>
        </p:txBody>
      </p:sp>
      <p:sp>
        <p:nvSpPr>
          <p:cNvPr id="3" name="Content Placeholder 2">
            <a:extLst>
              <a:ext uri="{FF2B5EF4-FFF2-40B4-BE49-F238E27FC236}">
                <a16:creationId xmlns:a16="http://schemas.microsoft.com/office/drawing/2014/main" id="{70BD86EA-4E53-4FDE-97FE-F74C79509945}"/>
              </a:ext>
            </a:extLst>
          </p:cNvPr>
          <p:cNvSpPr>
            <a:spLocks noGrp="1"/>
          </p:cNvSpPr>
          <p:nvPr>
            <p:ph idx="1"/>
          </p:nvPr>
        </p:nvSpPr>
        <p:spPr>
          <a:xfrm>
            <a:off x="1149446" y="2049663"/>
            <a:ext cx="6447501" cy="1122758"/>
          </a:xfrm>
        </p:spPr>
        <p:txBody>
          <a:bodyPr>
            <a:normAutofit fontScale="92500" lnSpcReduction="20000"/>
          </a:bodyPr>
          <a:lstStyle/>
          <a:p>
            <a:pPr marL="0" indent="0">
              <a:buNone/>
            </a:pPr>
            <a:r>
              <a:rPr lang="en" sz="4400" strike="sngStrike" kern="0" dirty="0">
                <a:solidFill>
                  <a:schemeClr val="tx1"/>
                </a:solidFill>
                <a:latin typeface="Arial"/>
                <a:cs typeface="Proxima Nova"/>
                <a:sym typeface="Proxima Nova"/>
              </a:rPr>
              <a:t>TinyURL.com/UDL424 </a:t>
            </a:r>
            <a:r>
              <a:rPr lang="en" sz="4400" kern="0" dirty="0">
                <a:solidFill>
                  <a:schemeClr val="tx1"/>
                </a:solidFill>
                <a:latin typeface="Arial"/>
                <a:cs typeface="Proxima Nova"/>
                <a:sym typeface="Proxima Nova"/>
              </a:rPr>
              <a:t>[</a:t>
            </a:r>
            <a:r>
              <a:rPr lang="en-US" sz="4400" kern="0" dirty="0">
                <a:solidFill>
                  <a:schemeClr val="tx1"/>
                </a:solidFill>
                <a:latin typeface="Arial"/>
                <a:cs typeface="Proxima Nova"/>
                <a:sym typeface="Proxima Nova"/>
              </a:rPr>
              <a:t>Link no longer available]</a:t>
            </a:r>
          </a:p>
          <a:p>
            <a:pPr marL="0" indent="0">
              <a:buNone/>
            </a:pPr>
            <a:endParaRPr lang="en-US" dirty="0"/>
          </a:p>
        </p:txBody>
      </p:sp>
    </p:spTree>
    <p:extLst>
      <p:ext uri="{BB962C8B-B14F-4D97-AF65-F5344CB8AC3E}">
        <p14:creationId xmlns:p14="http://schemas.microsoft.com/office/powerpoint/2010/main" val="4093270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41A5-B9F8-4DCE-AAAB-77A6B24986AB}"/>
              </a:ext>
            </a:extLst>
          </p:cNvPr>
          <p:cNvSpPr>
            <a:spLocks noGrp="1"/>
          </p:cNvSpPr>
          <p:nvPr>
            <p:ph type="title"/>
          </p:nvPr>
        </p:nvSpPr>
        <p:spPr>
          <a:xfrm>
            <a:off x="647148" y="924339"/>
            <a:ext cx="6447501" cy="990600"/>
          </a:xfrm>
        </p:spPr>
        <p:txBody>
          <a:bodyPr>
            <a:normAutofit/>
          </a:bodyPr>
          <a:lstStyle/>
          <a:p>
            <a:r>
              <a:rPr lang="en-US" sz="2800" b="1" dirty="0">
                <a:solidFill>
                  <a:srgbClr val="1E5EA2"/>
                </a:solidFill>
              </a:rPr>
              <a:t>Posted by the California Department of Education</a:t>
            </a:r>
          </a:p>
        </p:txBody>
      </p:sp>
      <p:sp>
        <p:nvSpPr>
          <p:cNvPr id="3" name="Content Placeholder 2">
            <a:extLst>
              <a:ext uri="{FF2B5EF4-FFF2-40B4-BE49-F238E27FC236}">
                <a16:creationId xmlns:a16="http://schemas.microsoft.com/office/drawing/2014/main" id="{49A1858A-19A8-4F59-8C70-A38CB25EE19D}"/>
              </a:ext>
            </a:extLst>
          </p:cNvPr>
          <p:cNvSpPr>
            <a:spLocks noGrp="1"/>
          </p:cNvSpPr>
          <p:nvPr>
            <p:ph idx="1"/>
          </p:nvPr>
        </p:nvSpPr>
        <p:spPr>
          <a:xfrm>
            <a:off x="1094410" y="1914939"/>
            <a:ext cx="6447501" cy="784828"/>
          </a:xfrm>
        </p:spPr>
        <p:txBody>
          <a:bodyPr>
            <a:normAutofit/>
          </a:bodyPr>
          <a:lstStyle/>
          <a:p>
            <a:pPr marL="0" indent="0">
              <a:buNone/>
            </a:pPr>
            <a:r>
              <a:rPr lang="en-US" sz="2400" dirty="0"/>
              <a:t>May 2020</a:t>
            </a:r>
          </a:p>
        </p:txBody>
      </p:sp>
    </p:spTree>
    <p:extLst>
      <p:ext uri="{BB962C8B-B14F-4D97-AF65-F5344CB8AC3E}">
        <p14:creationId xmlns:p14="http://schemas.microsoft.com/office/powerpoint/2010/main" val="236247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911206" y="12819"/>
            <a:ext cx="4807646" cy="993775"/>
          </a:xfrm>
        </p:spPr>
        <p:txBody>
          <a:bodyPr>
            <a:norm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UDL Networks</a:t>
            </a:r>
            <a:endParaRPr lang="en-US" sz="4800" b="1" dirty="0">
              <a:solidFill>
                <a:srgbClr val="0070C0"/>
              </a:solidFill>
            </a:endParaRPr>
          </a:p>
        </p:txBody>
      </p:sp>
      <p:sp>
        <p:nvSpPr>
          <p:cNvPr id="3" name="Content Placeholder 2">
            <a:extLst>
              <a:ext uri="{FF2B5EF4-FFF2-40B4-BE49-F238E27FC236}">
                <a16:creationId xmlns:a16="http://schemas.microsoft.com/office/drawing/2014/main" id="{866E869C-DE1A-45A6-B39F-0290C55666DC}"/>
              </a:ext>
            </a:extLst>
          </p:cNvPr>
          <p:cNvSpPr>
            <a:spLocks noGrp="1"/>
          </p:cNvSpPr>
          <p:nvPr>
            <p:ph sz="quarter" idx="10"/>
          </p:nvPr>
        </p:nvSpPr>
        <p:spPr>
          <a:xfrm>
            <a:off x="488965" y="933330"/>
            <a:ext cx="2593975" cy="542134"/>
          </a:xfrm>
        </p:spPr>
        <p:txBody>
          <a:bodyPr/>
          <a:lstStyle/>
          <a:p>
            <a:pPr marL="0" indent="0">
              <a:buNone/>
            </a:pPr>
            <a:r>
              <a:rPr lang="en-US" sz="3200" b="1" dirty="0">
                <a:solidFill>
                  <a:srgbClr val="1E5EA2"/>
                </a:solidFill>
                <a:latin typeface="Arial"/>
                <a:ea typeface="Calibri"/>
                <a:cs typeface="Calibri"/>
                <a:sym typeface="Calibri"/>
              </a:rPr>
              <a:t>Affective</a:t>
            </a:r>
          </a:p>
          <a:p>
            <a:endParaRPr lang="en-US" b="1" dirty="0">
              <a:solidFill>
                <a:srgbClr val="1E5EA2"/>
              </a:solidFill>
              <a:latin typeface="Arial"/>
              <a:ea typeface="Calibri"/>
              <a:cs typeface="Calibri"/>
              <a:sym typeface="Calibri"/>
            </a:endParaRPr>
          </a:p>
          <a:p>
            <a:pPr marL="0" indent="0">
              <a:buNone/>
            </a:pPr>
            <a:endParaRPr lang="en-US" b="1" dirty="0">
              <a:solidFill>
                <a:srgbClr val="1E5EA2"/>
              </a:solidFill>
              <a:latin typeface="Arial"/>
              <a:ea typeface="Calibri"/>
              <a:cs typeface="Calibri"/>
              <a:sym typeface="Calibri"/>
            </a:endParaRPr>
          </a:p>
          <a:p>
            <a:endParaRPr lang="en-US" b="1" dirty="0">
              <a:solidFill>
                <a:srgbClr val="1E5EA2"/>
              </a:solidFill>
              <a:latin typeface="Arial"/>
              <a:cs typeface="Calibri"/>
              <a:sym typeface="Calibri"/>
            </a:endParaRPr>
          </a:p>
          <a:p>
            <a:endParaRPr lang="en-US" dirty="0"/>
          </a:p>
        </p:txBody>
      </p:sp>
      <p:pic>
        <p:nvPicPr>
          <p:cNvPr id="20" name="Content Placeholder 19" descr="Gray image of human brain with green highlights of areas for emotion. Superimposed is the word Why. ">
            <a:extLst>
              <a:ext uri="{FF2B5EF4-FFF2-40B4-BE49-F238E27FC236}">
                <a16:creationId xmlns:a16="http://schemas.microsoft.com/office/drawing/2014/main" id="{861F2758-7037-4F93-9C23-8AD11F6F4D5A}"/>
              </a:ext>
            </a:extLst>
          </p:cNvPr>
          <p:cNvPicPr>
            <a:picLocks noGrp="1" noChangeAspect="1"/>
          </p:cNvPicPr>
          <p:nvPr>
            <p:ph sz="quarter" idx="13"/>
          </p:nvPr>
        </p:nvPicPr>
        <p:blipFill>
          <a:blip r:embed="rId2"/>
          <a:stretch>
            <a:fillRect/>
          </a:stretch>
        </p:blipFill>
        <p:spPr>
          <a:xfrm>
            <a:off x="14216" y="1602814"/>
            <a:ext cx="2526281" cy="1742263"/>
          </a:xfrm>
          <a:prstGeom prst="rect">
            <a:avLst/>
          </a:prstGeom>
        </p:spPr>
      </p:pic>
      <p:sp>
        <p:nvSpPr>
          <p:cNvPr id="18" name="Content Placeholder 17">
            <a:extLst>
              <a:ext uri="{FF2B5EF4-FFF2-40B4-BE49-F238E27FC236}">
                <a16:creationId xmlns:a16="http://schemas.microsoft.com/office/drawing/2014/main" id="{614E1879-CB57-4889-A04A-D2A41E600574}"/>
              </a:ext>
            </a:extLst>
          </p:cNvPr>
          <p:cNvSpPr>
            <a:spLocks noGrp="1"/>
          </p:cNvSpPr>
          <p:nvPr>
            <p:ph sz="quarter" idx="14"/>
          </p:nvPr>
        </p:nvSpPr>
        <p:spPr>
          <a:xfrm>
            <a:off x="3385404" y="1888158"/>
            <a:ext cx="2770187" cy="585788"/>
          </a:xfrm>
        </p:spPr>
        <p:txBody>
          <a:bodyPr>
            <a:normAutofit/>
          </a:bodyPr>
          <a:lstStyle/>
          <a:p>
            <a:pPr marL="0" indent="0">
              <a:buNone/>
            </a:pPr>
            <a:r>
              <a:rPr lang="en-US" sz="3200" b="1" dirty="0">
                <a:solidFill>
                  <a:srgbClr val="1E5EA2"/>
                </a:solidFill>
                <a:latin typeface="Arial"/>
                <a:ea typeface="Calibri"/>
                <a:cs typeface="Calibri"/>
                <a:sym typeface="Calibri"/>
              </a:rPr>
              <a:t>Strategic</a:t>
            </a:r>
            <a:endParaRPr lang="en-US" sz="3200" dirty="0"/>
          </a:p>
        </p:txBody>
      </p:sp>
      <p:pic>
        <p:nvPicPr>
          <p:cNvPr id="21" name="Content Placeholder 20" descr="Gray image of human brain with blue highlights of areas for strategy. Superimposed is the word How. ">
            <a:extLst>
              <a:ext uri="{FF2B5EF4-FFF2-40B4-BE49-F238E27FC236}">
                <a16:creationId xmlns:a16="http://schemas.microsoft.com/office/drawing/2014/main" id="{2DC0B6E7-BC16-41DD-A40B-4DFC9162535C}"/>
              </a:ext>
            </a:extLst>
          </p:cNvPr>
          <p:cNvPicPr>
            <a:picLocks noGrp="1" noChangeAspect="1"/>
          </p:cNvPicPr>
          <p:nvPr>
            <p:ph sz="quarter" idx="11"/>
          </p:nvPr>
        </p:nvPicPr>
        <p:blipFill>
          <a:blip r:embed="rId3"/>
          <a:stretch>
            <a:fillRect/>
          </a:stretch>
        </p:blipFill>
        <p:spPr>
          <a:xfrm>
            <a:off x="2900539" y="2669555"/>
            <a:ext cx="2593975" cy="1778202"/>
          </a:xfrm>
          <a:prstGeom prst="rect">
            <a:avLst/>
          </a:prstGeom>
        </p:spPr>
      </p:pic>
      <p:sp>
        <p:nvSpPr>
          <p:cNvPr id="19" name="Content Placeholder 18">
            <a:extLst>
              <a:ext uri="{FF2B5EF4-FFF2-40B4-BE49-F238E27FC236}">
                <a16:creationId xmlns:a16="http://schemas.microsoft.com/office/drawing/2014/main" id="{D512C6C1-5CB7-40E6-A725-918A8AFF43C0}"/>
              </a:ext>
            </a:extLst>
          </p:cNvPr>
          <p:cNvSpPr>
            <a:spLocks noGrp="1"/>
          </p:cNvSpPr>
          <p:nvPr>
            <p:ph sz="quarter" idx="15"/>
          </p:nvPr>
        </p:nvSpPr>
        <p:spPr>
          <a:xfrm>
            <a:off x="6061060" y="866804"/>
            <a:ext cx="2593975" cy="585788"/>
          </a:xfrm>
        </p:spPr>
        <p:txBody>
          <a:bodyPr/>
          <a:lstStyle/>
          <a:p>
            <a:pPr marL="0" indent="0">
              <a:buNone/>
            </a:pPr>
            <a:r>
              <a:rPr lang="en-US" sz="3200" b="1" dirty="0">
                <a:solidFill>
                  <a:srgbClr val="1E5EA2"/>
                </a:solidFill>
                <a:latin typeface="Arial"/>
                <a:ea typeface="Calibri"/>
                <a:cs typeface="Calibri"/>
                <a:sym typeface="Calibri"/>
              </a:rPr>
              <a:t>Recognition</a:t>
            </a:r>
            <a:endParaRPr lang="en-US" sz="3200" b="1" dirty="0">
              <a:solidFill>
                <a:srgbClr val="1E5EA2"/>
              </a:solidFill>
              <a:latin typeface="Arial"/>
            </a:endParaRPr>
          </a:p>
          <a:p>
            <a:pPr marL="0" indent="0">
              <a:buNone/>
            </a:pPr>
            <a:endParaRPr lang="en-US" dirty="0"/>
          </a:p>
        </p:txBody>
      </p:sp>
      <p:pic>
        <p:nvPicPr>
          <p:cNvPr id="22" name="Content Placeholder 21" descr="Gray image of human brain with purple highlights of areas for recognition. Superimposed is the word What.">
            <a:extLst>
              <a:ext uri="{FF2B5EF4-FFF2-40B4-BE49-F238E27FC236}">
                <a16:creationId xmlns:a16="http://schemas.microsoft.com/office/drawing/2014/main" id="{8D94E4E3-3672-4961-94AC-2A369C6CF162}"/>
              </a:ext>
            </a:extLst>
          </p:cNvPr>
          <p:cNvPicPr>
            <a:picLocks noGrp="1" noChangeAspect="1"/>
          </p:cNvPicPr>
          <p:nvPr>
            <p:ph sz="quarter" idx="12"/>
          </p:nvPr>
        </p:nvPicPr>
        <p:blipFill>
          <a:blip r:embed="rId4"/>
          <a:stretch>
            <a:fillRect/>
          </a:stretch>
        </p:blipFill>
        <p:spPr>
          <a:xfrm>
            <a:off x="6155591" y="1602814"/>
            <a:ext cx="2524477" cy="1771897"/>
          </a:xfrm>
          <a:prstGeom prst="rect">
            <a:avLst/>
          </a:prstGeom>
        </p:spPr>
      </p:pic>
    </p:spTree>
    <p:extLst>
      <p:ext uri="{BB962C8B-B14F-4D97-AF65-F5344CB8AC3E}">
        <p14:creationId xmlns:p14="http://schemas.microsoft.com/office/powerpoint/2010/main" val="42858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Learner Variability</a:t>
            </a:r>
            <a:endParaRPr lang="en-US" b="1" dirty="0"/>
          </a:p>
        </p:txBody>
      </p:sp>
      <p:sp>
        <p:nvSpPr>
          <p:cNvPr id="3" name="Content Placeholder 2">
            <a:extLst>
              <a:ext uri="{FF2B5EF4-FFF2-40B4-BE49-F238E27FC236}">
                <a16:creationId xmlns:a16="http://schemas.microsoft.com/office/drawing/2014/main" id="{C7540BC4-B121-46E3-941D-A6D4849A1BAB}"/>
              </a:ext>
            </a:extLst>
          </p:cNvPr>
          <p:cNvSpPr>
            <a:spLocks noGrp="1"/>
          </p:cNvSpPr>
          <p:nvPr>
            <p:ph idx="1"/>
          </p:nvPr>
        </p:nvSpPr>
        <p:spPr>
          <a:xfrm>
            <a:off x="508000" y="1368194"/>
            <a:ext cx="6447501" cy="2910580"/>
          </a:xfrm>
        </p:spPr>
        <p:txBody>
          <a:bodyPr>
            <a:noAutofit/>
          </a:bodyPr>
          <a:lstStyle/>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There is no single way a human brain will engage with, perceive, or act upon a task.</a:t>
            </a:r>
          </a:p>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Variability is </a:t>
            </a:r>
            <a:r>
              <a:rPr lang="en-US" sz="2800" b="1" kern="0" dirty="0">
                <a:solidFill>
                  <a:srgbClr val="434343"/>
                </a:solidFill>
                <a:latin typeface="Arial"/>
                <a:sym typeface="Proxima Nova"/>
              </a:rPr>
              <a:t>predictable</a:t>
            </a:r>
            <a:r>
              <a:rPr lang="en-US" sz="2800" kern="0" dirty="0">
                <a:solidFill>
                  <a:srgbClr val="434343"/>
                </a:solidFill>
                <a:latin typeface="Arial"/>
                <a:sym typeface="Proxima Nova"/>
              </a:rPr>
              <a:t>.</a:t>
            </a:r>
          </a:p>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What we can predict, we can plan for.</a:t>
            </a:r>
          </a:p>
        </p:txBody>
      </p:sp>
    </p:spTree>
    <p:extLst>
      <p:ext uri="{BB962C8B-B14F-4D97-AF65-F5344CB8AC3E}">
        <p14:creationId xmlns:p14="http://schemas.microsoft.com/office/powerpoint/2010/main" val="128879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404707" y="3321172"/>
            <a:ext cx="3422888" cy="751723"/>
          </a:xfrm>
        </p:spPr>
        <p:txBody>
          <a:bodyPr>
            <a:normAutofit/>
          </a:bodyPr>
          <a:lstStyle/>
          <a:p>
            <a:r>
              <a:rPr kumimoji="0" lang="en-US" sz="36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Curb-Cut</a:t>
            </a:r>
            <a:r>
              <a:rPr kumimoji="0" lang="en-US" sz="3600" i="0" u="none" strike="noStrike" kern="1200" cap="none" spc="0" normalizeH="0" baseline="0" noProof="0" dirty="0">
                <a:ln>
                  <a:noFill/>
                </a:ln>
                <a:solidFill>
                  <a:schemeClr val="tx1"/>
                </a:solidFill>
                <a:effectLst/>
                <a:uLnTx/>
                <a:uFillTx/>
              </a:rPr>
              <a:t> Effect</a:t>
            </a:r>
            <a:endParaRPr lang="en-US" sz="1800" dirty="0">
              <a:solidFill>
                <a:schemeClr val="tx1"/>
              </a:solidFill>
            </a:endParaRPr>
          </a:p>
        </p:txBody>
      </p:sp>
      <p:pic>
        <p:nvPicPr>
          <p:cNvPr id="5" name="Content Placeholder 4" descr="A curb cut in a sidewalk">
            <a:extLst>
              <a:ext uri="{FF2B5EF4-FFF2-40B4-BE49-F238E27FC236}">
                <a16:creationId xmlns:a16="http://schemas.microsoft.com/office/drawing/2014/main" id="{8D937410-B4DB-400E-9732-B881686930B5}"/>
              </a:ext>
            </a:extLst>
          </p:cNvPr>
          <p:cNvPicPr>
            <a:picLocks noGrp="1" noChangeAspect="1"/>
          </p:cNvPicPr>
          <p:nvPr>
            <p:ph idx="1"/>
          </p:nvPr>
        </p:nvPicPr>
        <p:blipFill>
          <a:blip r:embed="rId2"/>
          <a:stretch>
            <a:fillRect/>
          </a:stretch>
        </p:blipFill>
        <p:spPr>
          <a:xfrm>
            <a:off x="1864205" y="952500"/>
            <a:ext cx="4826248" cy="2368672"/>
          </a:xfrm>
          <a:prstGeom prst="rect">
            <a:avLst/>
          </a:prstGeom>
        </p:spPr>
      </p:pic>
    </p:spTree>
    <p:extLst>
      <p:ext uri="{BB962C8B-B14F-4D97-AF65-F5344CB8AC3E}">
        <p14:creationId xmlns:p14="http://schemas.microsoft.com/office/powerpoint/2010/main" val="1140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13408" y="1581150"/>
            <a:ext cx="8289157" cy="990600"/>
          </a:xfrm>
        </p:spPr>
        <p:txBody>
          <a:bodyPr>
            <a:no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UDL </a:t>
            </a:r>
            <a:r>
              <a:rPr kumimoji="0" lang="en-US" sz="4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is</a:t>
            </a:r>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and </a:t>
            </a:r>
            <a:r>
              <a:rPr kumimoji="0" lang="en-US" sz="4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is not</a:t>
            </a:r>
            <a:endParaRPr lang="en-US" sz="4800" b="1" i="1" dirty="0"/>
          </a:p>
        </p:txBody>
      </p:sp>
      <p:sp>
        <p:nvSpPr>
          <p:cNvPr id="3" name="Content Placeholder 2">
            <a:extLst>
              <a:ext uri="{FF2B5EF4-FFF2-40B4-BE49-F238E27FC236}">
                <a16:creationId xmlns:a16="http://schemas.microsoft.com/office/drawing/2014/main" id="{648413B2-C29A-4BE9-8A10-0B44A5AA8A12}"/>
              </a:ext>
            </a:extLst>
          </p:cNvPr>
          <p:cNvSpPr>
            <a:spLocks noGrp="1"/>
          </p:cNvSpPr>
          <p:nvPr>
            <p:ph idx="1"/>
          </p:nvPr>
        </p:nvSpPr>
        <p:spPr>
          <a:xfrm>
            <a:off x="1033518" y="2944745"/>
            <a:ext cx="7669047" cy="990600"/>
          </a:xfrm>
        </p:spPr>
        <p:txBody>
          <a:bodyPr/>
          <a:lstStyle/>
          <a:p>
            <a:pPr marL="0" indent="0">
              <a:buNone/>
            </a:pPr>
            <a:r>
              <a:rPr lang="en-US" sz="2800" b="1" dirty="0">
                <a:solidFill>
                  <a:schemeClr val="tx1"/>
                </a:solidFill>
              </a:rPr>
              <a:t>Foundational Concepts and Myth-Busting</a:t>
            </a:r>
          </a:p>
          <a:p>
            <a:pPr marL="0" indent="0">
              <a:buNone/>
            </a:pPr>
            <a:endParaRPr lang="en-US" dirty="0"/>
          </a:p>
        </p:txBody>
      </p:sp>
    </p:spTree>
    <p:extLst>
      <p:ext uri="{BB962C8B-B14F-4D97-AF65-F5344CB8AC3E}">
        <p14:creationId xmlns:p14="http://schemas.microsoft.com/office/powerpoint/2010/main" val="21722444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0000FF"/>
      </a:hlink>
      <a:folHlink>
        <a:srgbClr val="0000F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On-screen Show (16:9)</PresentationFormat>
  <Paragraphs>253</Paragraphs>
  <Slides>54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Wingdings 3</vt:lpstr>
      <vt:lpstr>Proxima Nova</vt:lpstr>
      <vt:lpstr>Calibri Light</vt:lpstr>
      <vt:lpstr>Arial</vt:lpstr>
      <vt:lpstr>Calibri</vt:lpstr>
      <vt:lpstr>Facet</vt:lpstr>
      <vt:lpstr>Custom Design</vt:lpstr>
      <vt:lpstr>Universal Design for Learning (UDL) in a Distance Learning Environment</vt:lpstr>
      <vt:lpstr>Today’s (Short) Journey</vt:lpstr>
      <vt:lpstr>What and Why</vt:lpstr>
      <vt:lpstr>Today’s (Short) Journey: What and Why</vt:lpstr>
      <vt:lpstr>What is UDL?</vt:lpstr>
      <vt:lpstr>UDL Networks</vt:lpstr>
      <vt:lpstr>Learner Variability</vt:lpstr>
      <vt:lpstr>Curb-Cut Effect</vt:lpstr>
      <vt:lpstr>What UDL is and is not</vt:lpstr>
      <vt:lpstr>Today’s (Short) Journey: What UDL is and is not</vt:lpstr>
      <vt:lpstr>Universal Design for Learning is...</vt:lpstr>
      <vt:lpstr>MYTHBUSTERS</vt:lpstr>
      <vt:lpstr>Myth vs Reality (1)</vt:lpstr>
      <vt:lpstr>Myth vs Reality (2)</vt:lpstr>
      <vt:lpstr>Myth vs Reality (3)</vt:lpstr>
      <vt:lpstr>Myth vs Reality (4)</vt:lpstr>
      <vt:lpstr>UDL Framework &amp; UDL Guidelines</vt:lpstr>
      <vt:lpstr>Today’s (Short) Journey: How</vt:lpstr>
      <vt:lpstr>The UDL Framework</vt:lpstr>
      <vt:lpstr>Set Clear, Rigorous Goals</vt:lpstr>
      <vt:lpstr>Clarified Goals</vt:lpstr>
      <vt:lpstr>Anticipate Barriers</vt:lpstr>
      <vt:lpstr>Design Options</vt:lpstr>
      <vt:lpstr>The UDL Guidelines</vt:lpstr>
      <vt:lpstr>Goals of UDL</vt:lpstr>
      <vt:lpstr>The Goal of Universal Design for Learning</vt:lpstr>
      <vt:lpstr>Teaching Students How to Learn</vt:lpstr>
      <vt:lpstr>More on the UDL Guidelines</vt:lpstr>
      <vt:lpstr>Access - Provide Multiple Means of Engagement </vt:lpstr>
      <vt:lpstr>Access - Provide Multiple Means of Representation</vt:lpstr>
      <vt:lpstr>Access - Provide Multiple Means of Action &amp; Expression</vt:lpstr>
      <vt:lpstr>Build - Provide Multiple Means of Engagement </vt:lpstr>
      <vt:lpstr>Build - Provide Multiple Means of Representation</vt:lpstr>
      <vt:lpstr>Build - Provide Multiple Means of Action &amp; Expression</vt:lpstr>
      <vt:lpstr>Internalize - Provide Multiple Means of Engagement</vt:lpstr>
      <vt:lpstr>Internalize - Provide Multiple Means of Representation</vt:lpstr>
      <vt:lpstr>Internalize - Provide Multiple Means of Action &amp; Expression</vt:lpstr>
      <vt:lpstr>Starting Small—Access</vt:lpstr>
      <vt:lpstr>Putting It All Together</vt:lpstr>
      <vt:lpstr>Today’s (Short) Journey: Putting it All Together</vt:lpstr>
      <vt:lpstr>Meet Alex….</vt:lpstr>
      <vt:lpstr>Alex’s Week in Distance Learning</vt:lpstr>
      <vt:lpstr>How</vt:lpstr>
      <vt:lpstr>What (1)</vt:lpstr>
      <vt:lpstr>Why (1)</vt:lpstr>
      <vt:lpstr>Meet Gabi….</vt:lpstr>
      <vt:lpstr>Gabi’s Week in Distance Learning</vt:lpstr>
      <vt:lpstr>How (2)</vt:lpstr>
      <vt:lpstr>What (2)</vt:lpstr>
      <vt:lpstr>Why (2)</vt:lpstr>
      <vt:lpstr>Importance of Mastery Feedback</vt:lpstr>
      <vt:lpstr>Takeaways</vt:lpstr>
      <vt:lpstr>For Additional Resources</vt:lpstr>
      <vt:lpstr>Posted by the California Department of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17, 2020 UDL Webinar PPTX Slides - Multi-Tiered System of Supports (CA Dept of Education)</dc:title>
  <dc:subject>Universal Design for Learning in a Distance Learning Environment PowerPoint Presentation.</dc:subject>
  <dc:creator/>
  <dc:description/>
  <cp:lastModifiedBy/>
  <cp:revision>1</cp:revision>
  <dcterms:modified xsi:type="dcterms:W3CDTF">2024-07-22T20:32:51Z</dcterms:modified>
</cp:coreProperties>
</file>