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3" autoAdjust="0"/>
    <p:restoredTop sz="74766" autoAdjust="0"/>
  </p:normalViewPr>
  <p:slideViewPr>
    <p:cSldViewPr snapToGrid="0">
      <p:cViewPr>
        <p:scale>
          <a:sx n="100" d="100"/>
          <a:sy n="100" d="100"/>
        </p:scale>
        <p:origin x="9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18EBB-A358-4100-94FE-CF13B0AB9FCE}" type="doc">
      <dgm:prSet loTypeId="urn:microsoft.com/office/officeart/2005/8/layout/hList7" loCatId="relationship" qsTypeId="urn:microsoft.com/office/officeart/2005/8/quickstyle/simple1" qsCatId="simple" csTypeId="urn:microsoft.com/office/officeart/2005/8/colors/accent1_1" csCatId="accent1" phldr="1"/>
      <dgm:spPr/>
    </dgm:pt>
    <dgm:pt modelId="{F60FBA39-79EA-47AA-B0F6-782164DB5536}">
      <dgm:prSet phldrT="[Text]"/>
      <dgm:spPr/>
      <dgm:t>
        <a:bodyPr/>
        <a:lstStyle/>
        <a:p>
          <a:r>
            <a:rPr lang="en-US" dirty="0"/>
            <a:t>Engages/</a:t>
          </a:r>
        </a:p>
        <a:p>
          <a:r>
            <a:rPr lang="en-US" dirty="0"/>
            <a:t>Re-engages</a:t>
          </a:r>
        </a:p>
      </dgm:t>
    </dgm:pt>
    <dgm:pt modelId="{52D4EDBA-D732-4515-81FF-D206419E9A3A}" type="parTrans" cxnId="{C861B75E-6AAE-4194-8302-4D4C6ACBAAA2}">
      <dgm:prSet/>
      <dgm:spPr/>
      <dgm:t>
        <a:bodyPr/>
        <a:lstStyle/>
        <a:p>
          <a:endParaRPr lang="en-US"/>
        </a:p>
      </dgm:t>
    </dgm:pt>
    <dgm:pt modelId="{F420D78C-68B3-4259-BA40-621A366D2C90}" type="sibTrans" cxnId="{C861B75E-6AAE-4194-8302-4D4C6ACBAAA2}">
      <dgm:prSet/>
      <dgm:spPr/>
      <dgm:t>
        <a:bodyPr/>
        <a:lstStyle/>
        <a:p>
          <a:endParaRPr lang="en-US"/>
        </a:p>
      </dgm:t>
    </dgm:pt>
    <dgm:pt modelId="{7664FF45-27E6-48E7-BCD6-27113557162E}">
      <dgm:prSet phldrT="[Text]"/>
      <dgm:spPr/>
      <dgm:t>
        <a:bodyPr/>
        <a:lstStyle/>
        <a:p>
          <a:r>
            <a:rPr lang="en-US" dirty="0"/>
            <a:t>Supports Accountability </a:t>
          </a:r>
        </a:p>
      </dgm:t>
    </dgm:pt>
    <dgm:pt modelId="{0CA6C202-C5DB-4BB3-A020-642D6EF4E19B}" type="parTrans" cxnId="{45417CEA-A6B2-489D-98CC-E69E0B7E1F8F}">
      <dgm:prSet/>
      <dgm:spPr/>
      <dgm:t>
        <a:bodyPr/>
        <a:lstStyle/>
        <a:p>
          <a:endParaRPr lang="en-US"/>
        </a:p>
      </dgm:t>
    </dgm:pt>
    <dgm:pt modelId="{D365A61F-1D9F-4D27-9C0D-AB610463CE5D}" type="sibTrans" cxnId="{45417CEA-A6B2-489D-98CC-E69E0B7E1F8F}">
      <dgm:prSet/>
      <dgm:spPr/>
      <dgm:t>
        <a:bodyPr/>
        <a:lstStyle/>
        <a:p>
          <a:endParaRPr lang="en-US"/>
        </a:p>
      </dgm:t>
    </dgm:pt>
    <dgm:pt modelId="{0F9A5161-37E4-42EC-A76D-8EF47E23F4A5}">
      <dgm:prSet phldrT="[Text]"/>
      <dgm:spPr/>
      <dgm:t>
        <a:bodyPr/>
        <a:lstStyle/>
        <a:p>
          <a:r>
            <a:rPr lang="en-US" dirty="0"/>
            <a:t>Increases Direct Focus</a:t>
          </a:r>
        </a:p>
      </dgm:t>
    </dgm:pt>
    <dgm:pt modelId="{DD71C451-63ED-4666-9092-F4E3C81B9094}" type="parTrans" cxnId="{A579C6E4-FD7A-4AF4-88D1-480AC9F249E4}">
      <dgm:prSet/>
      <dgm:spPr/>
      <dgm:t>
        <a:bodyPr/>
        <a:lstStyle/>
        <a:p>
          <a:endParaRPr lang="en-US"/>
        </a:p>
      </dgm:t>
    </dgm:pt>
    <dgm:pt modelId="{E7556140-67F0-449F-857B-9CE0BB69FBA3}" type="sibTrans" cxnId="{A579C6E4-FD7A-4AF4-88D1-480AC9F249E4}">
      <dgm:prSet/>
      <dgm:spPr/>
      <dgm:t>
        <a:bodyPr/>
        <a:lstStyle/>
        <a:p>
          <a:endParaRPr lang="en-US"/>
        </a:p>
      </dgm:t>
    </dgm:pt>
    <dgm:pt modelId="{D78A78F1-23F5-417D-A914-6C3F426CE61A}" type="pres">
      <dgm:prSet presAssocID="{9C618EBB-A358-4100-94FE-CF13B0AB9FCE}" presName="Name0" presStyleCnt="0">
        <dgm:presLayoutVars>
          <dgm:dir/>
          <dgm:resizeHandles val="exact"/>
        </dgm:presLayoutVars>
      </dgm:prSet>
      <dgm:spPr/>
    </dgm:pt>
    <dgm:pt modelId="{0347C76E-4315-476B-B8DD-34C6B75A64CB}" type="pres">
      <dgm:prSet presAssocID="{9C618EBB-A358-4100-94FE-CF13B0AB9FCE}" presName="fgShape" presStyleLbl="fgShp" presStyleIdx="0" presStyleCnt="1"/>
      <dgm:spPr/>
    </dgm:pt>
    <dgm:pt modelId="{61329CEF-955D-4AD8-B413-3BF383AF20CB}" type="pres">
      <dgm:prSet presAssocID="{9C618EBB-A358-4100-94FE-CF13B0AB9FCE}" presName="linComp" presStyleCnt="0"/>
      <dgm:spPr/>
    </dgm:pt>
    <dgm:pt modelId="{904BD236-B6F0-4CD1-BF2E-3C1C50EE19D1}" type="pres">
      <dgm:prSet presAssocID="{F60FBA39-79EA-47AA-B0F6-782164DB5536}" presName="compNode" presStyleCnt="0"/>
      <dgm:spPr/>
    </dgm:pt>
    <dgm:pt modelId="{9F2AAD97-E04E-4A85-BE0D-EEC3A6D24D34}" type="pres">
      <dgm:prSet presAssocID="{F60FBA39-79EA-47AA-B0F6-782164DB5536}" presName="bkgdShape" presStyleLbl="node1" presStyleIdx="0" presStyleCnt="3"/>
      <dgm:spPr/>
    </dgm:pt>
    <dgm:pt modelId="{143467DB-78F7-4DFF-B563-DB7B2EA88546}" type="pres">
      <dgm:prSet presAssocID="{F60FBA39-79EA-47AA-B0F6-782164DB5536}" presName="nodeTx" presStyleLbl="node1" presStyleIdx="0" presStyleCnt="3">
        <dgm:presLayoutVars>
          <dgm:bulletEnabled val="1"/>
        </dgm:presLayoutVars>
      </dgm:prSet>
      <dgm:spPr/>
    </dgm:pt>
    <dgm:pt modelId="{B97DE811-5652-40EB-9F1C-B1C4146A409C}" type="pres">
      <dgm:prSet presAssocID="{F60FBA39-79EA-47AA-B0F6-782164DB5536}" presName="invisiNode" presStyleLbl="node1" presStyleIdx="0" presStyleCnt="3"/>
      <dgm:spPr/>
    </dgm:pt>
    <dgm:pt modelId="{BCD81CB6-45E4-4B61-9D94-5B90A102AC90}" type="pres">
      <dgm:prSet presAssocID="{F60FBA39-79EA-47AA-B0F6-782164DB553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A picture of a smiling student."/>
        </a:ext>
      </dgm:extLst>
    </dgm:pt>
    <dgm:pt modelId="{101F1B0E-F3B3-4240-89D9-0D6753A6AF9B}" type="pres">
      <dgm:prSet presAssocID="{F420D78C-68B3-4259-BA40-621A366D2C90}" presName="sibTrans" presStyleLbl="sibTrans2D1" presStyleIdx="0" presStyleCnt="0"/>
      <dgm:spPr/>
    </dgm:pt>
    <dgm:pt modelId="{5706C586-CC72-4287-8517-B3E4FD220B82}" type="pres">
      <dgm:prSet presAssocID="{7664FF45-27E6-48E7-BCD6-27113557162E}" presName="compNode" presStyleCnt="0"/>
      <dgm:spPr/>
    </dgm:pt>
    <dgm:pt modelId="{E9C29193-758E-4365-B5BB-0E3F59CF6E71}" type="pres">
      <dgm:prSet presAssocID="{7664FF45-27E6-48E7-BCD6-27113557162E}" presName="bkgdShape" presStyleLbl="node1" presStyleIdx="1" presStyleCnt="3"/>
      <dgm:spPr/>
    </dgm:pt>
    <dgm:pt modelId="{6C669244-324D-4281-8144-FF24047497EE}" type="pres">
      <dgm:prSet presAssocID="{7664FF45-27E6-48E7-BCD6-27113557162E}" presName="nodeTx" presStyleLbl="node1" presStyleIdx="1" presStyleCnt="3">
        <dgm:presLayoutVars>
          <dgm:bulletEnabled val="1"/>
        </dgm:presLayoutVars>
      </dgm:prSet>
      <dgm:spPr/>
    </dgm:pt>
    <dgm:pt modelId="{069AD09E-CEFC-4471-9F98-21937835E5BE}" type="pres">
      <dgm:prSet presAssocID="{7664FF45-27E6-48E7-BCD6-27113557162E}" presName="invisiNode" presStyleLbl="node1" presStyleIdx="1" presStyleCnt="3"/>
      <dgm:spPr/>
    </dgm:pt>
    <dgm:pt modelId="{F9BEA2C5-C0F4-4FDB-BE17-82E50F3ECC05}" type="pres">
      <dgm:prSet presAssocID="{7664FF45-27E6-48E7-BCD6-27113557162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A picture of a smiling student."/>
        </a:ext>
      </dgm:extLst>
    </dgm:pt>
    <dgm:pt modelId="{B1375F66-CE14-4EEF-ABF2-DB9887DEB006}" type="pres">
      <dgm:prSet presAssocID="{D365A61F-1D9F-4D27-9C0D-AB610463CE5D}" presName="sibTrans" presStyleLbl="sibTrans2D1" presStyleIdx="0" presStyleCnt="0"/>
      <dgm:spPr/>
    </dgm:pt>
    <dgm:pt modelId="{A0CA3B68-03E8-499A-8A19-4342F8C22091}" type="pres">
      <dgm:prSet presAssocID="{0F9A5161-37E4-42EC-A76D-8EF47E23F4A5}" presName="compNode" presStyleCnt="0"/>
      <dgm:spPr/>
    </dgm:pt>
    <dgm:pt modelId="{C1A2ADE6-D000-43D5-A843-EFDC3C84B031}" type="pres">
      <dgm:prSet presAssocID="{0F9A5161-37E4-42EC-A76D-8EF47E23F4A5}" presName="bkgdShape" presStyleLbl="node1" presStyleIdx="2" presStyleCnt="3"/>
      <dgm:spPr/>
    </dgm:pt>
    <dgm:pt modelId="{1959D8B5-E7CD-4ADF-AF8E-2BDBDBE22827}" type="pres">
      <dgm:prSet presAssocID="{0F9A5161-37E4-42EC-A76D-8EF47E23F4A5}" presName="nodeTx" presStyleLbl="node1" presStyleIdx="2" presStyleCnt="3">
        <dgm:presLayoutVars>
          <dgm:bulletEnabled val="1"/>
        </dgm:presLayoutVars>
      </dgm:prSet>
      <dgm:spPr/>
    </dgm:pt>
    <dgm:pt modelId="{6CCD068A-6B76-44FF-90F6-6ACA71C4FAA4}" type="pres">
      <dgm:prSet presAssocID="{0F9A5161-37E4-42EC-A76D-8EF47E23F4A5}" presName="invisiNode" presStyleLbl="node1" presStyleIdx="2" presStyleCnt="3"/>
      <dgm:spPr/>
    </dgm:pt>
    <dgm:pt modelId="{CC44C918-B989-44F2-8D94-5DE0B1102E02}" type="pres">
      <dgm:prSet presAssocID="{0F9A5161-37E4-42EC-A76D-8EF47E23F4A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A picture of a smiling student."/>
        </a:ext>
      </dgm:extLst>
    </dgm:pt>
  </dgm:ptLst>
  <dgm:cxnLst>
    <dgm:cxn modelId="{4A47490E-F2A3-4F5D-B0A5-4FF910C7EEC7}" type="presOf" srcId="{0F9A5161-37E4-42EC-A76D-8EF47E23F4A5}" destId="{C1A2ADE6-D000-43D5-A843-EFDC3C84B031}" srcOrd="0" destOrd="0" presId="urn:microsoft.com/office/officeart/2005/8/layout/hList7"/>
    <dgm:cxn modelId="{078B2511-C147-4C2F-9484-B808ED17073A}" type="presOf" srcId="{7664FF45-27E6-48E7-BCD6-27113557162E}" destId="{E9C29193-758E-4365-B5BB-0E3F59CF6E71}" srcOrd="0" destOrd="0" presId="urn:microsoft.com/office/officeart/2005/8/layout/hList7"/>
    <dgm:cxn modelId="{56FA6E36-641B-4B6D-A142-88D3EB6A9176}" type="presOf" srcId="{7664FF45-27E6-48E7-BCD6-27113557162E}" destId="{6C669244-324D-4281-8144-FF24047497EE}" srcOrd="1" destOrd="0" presId="urn:microsoft.com/office/officeart/2005/8/layout/hList7"/>
    <dgm:cxn modelId="{C861B75E-6AAE-4194-8302-4D4C6ACBAAA2}" srcId="{9C618EBB-A358-4100-94FE-CF13B0AB9FCE}" destId="{F60FBA39-79EA-47AA-B0F6-782164DB5536}" srcOrd="0" destOrd="0" parTransId="{52D4EDBA-D732-4515-81FF-D206419E9A3A}" sibTransId="{F420D78C-68B3-4259-BA40-621A366D2C90}"/>
    <dgm:cxn modelId="{053C2571-F9BE-4518-A20E-09F8C2E63F87}" type="presOf" srcId="{0F9A5161-37E4-42EC-A76D-8EF47E23F4A5}" destId="{1959D8B5-E7CD-4ADF-AF8E-2BDBDBE22827}" srcOrd="1" destOrd="0" presId="urn:microsoft.com/office/officeart/2005/8/layout/hList7"/>
    <dgm:cxn modelId="{A8202483-7D3C-4281-B085-AF15C8601A4C}" type="presOf" srcId="{F420D78C-68B3-4259-BA40-621A366D2C90}" destId="{101F1B0E-F3B3-4240-89D9-0D6753A6AF9B}" srcOrd="0" destOrd="0" presId="urn:microsoft.com/office/officeart/2005/8/layout/hList7"/>
    <dgm:cxn modelId="{1A119BA1-96B4-425C-932B-4DFFB9B97397}" type="presOf" srcId="{9C618EBB-A358-4100-94FE-CF13B0AB9FCE}" destId="{D78A78F1-23F5-417D-A914-6C3F426CE61A}" srcOrd="0" destOrd="0" presId="urn:microsoft.com/office/officeart/2005/8/layout/hList7"/>
    <dgm:cxn modelId="{48FF74D3-6569-4E23-B670-EAA4804F0380}" type="presOf" srcId="{F60FBA39-79EA-47AA-B0F6-782164DB5536}" destId="{9F2AAD97-E04E-4A85-BE0D-EEC3A6D24D34}" srcOrd="0" destOrd="0" presId="urn:microsoft.com/office/officeart/2005/8/layout/hList7"/>
    <dgm:cxn modelId="{A579C6E4-FD7A-4AF4-88D1-480AC9F249E4}" srcId="{9C618EBB-A358-4100-94FE-CF13B0AB9FCE}" destId="{0F9A5161-37E4-42EC-A76D-8EF47E23F4A5}" srcOrd="2" destOrd="0" parTransId="{DD71C451-63ED-4666-9092-F4E3C81B9094}" sibTransId="{E7556140-67F0-449F-857B-9CE0BB69FBA3}"/>
    <dgm:cxn modelId="{99FFE1E7-3AB1-4D8C-97C9-254053DFB245}" type="presOf" srcId="{F60FBA39-79EA-47AA-B0F6-782164DB5536}" destId="{143467DB-78F7-4DFF-B563-DB7B2EA88546}" srcOrd="1" destOrd="0" presId="urn:microsoft.com/office/officeart/2005/8/layout/hList7"/>
    <dgm:cxn modelId="{45417CEA-A6B2-489D-98CC-E69E0B7E1F8F}" srcId="{9C618EBB-A358-4100-94FE-CF13B0AB9FCE}" destId="{7664FF45-27E6-48E7-BCD6-27113557162E}" srcOrd="1" destOrd="0" parTransId="{0CA6C202-C5DB-4BB3-A020-642D6EF4E19B}" sibTransId="{D365A61F-1D9F-4D27-9C0D-AB610463CE5D}"/>
    <dgm:cxn modelId="{A28DDAFE-D344-4B41-8FBA-DFA089ED1CE7}" type="presOf" srcId="{D365A61F-1D9F-4D27-9C0D-AB610463CE5D}" destId="{B1375F66-CE14-4EEF-ABF2-DB9887DEB006}" srcOrd="0" destOrd="0" presId="urn:microsoft.com/office/officeart/2005/8/layout/hList7"/>
    <dgm:cxn modelId="{A0B63154-31AE-4221-8675-645CE87368B8}" type="presParOf" srcId="{D78A78F1-23F5-417D-A914-6C3F426CE61A}" destId="{0347C76E-4315-476B-B8DD-34C6B75A64CB}" srcOrd="0" destOrd="0" presId="urn:microsoft.com/office/officeart/2005/8/layout/hList7"/>
    <dgm:cxn modelId="{5AFCADE2-E4F9-4F0A-9165-C834F6D467FB}" type="presParOf" srcId="{D78A78F1-23F5-417D-A914-6C3F426CE61A}" destId="{61329CEF-955D-4AD8-B413-3BF383AF20CB}" srcOrd="1" destOrd="0" presId="urn:microsoft.com/office/officeart/2005/8/layout/hList7"/>
    <dgm:cxn modelId="{3D5CD2CA-DFEF-416A-BFFA-4E8F1D1CC1C5}" type="presParOf" srcId="{61329CEF-955D-4AD8-B413-3BF383AF20CB}" destId="{904BD236-B6F0-4CD1-BF2E-3C1C50EE19D1}" srcOrd="0" destOrd="0" presId="urn:microsoft.com/office/officeart/2005/8/layout/hList7"/>
    <dgm:cxn modelId="{B3B06CBD-AD70-4F69-A0E1-A8AB955A6BA7}" type="presParOf" srcId="{904BD236-B6F0-4CD1-BF2E-3C1C50EE19D1}" destId="{9F2AAD97-E04E-4A85-BE0D-EEC3A6D24D34}" srcOrd="0" destOrd="0" presId="urn:microsoft.com/office/officeart/2005/8/layout/hList7"/>
    <dgm:cxn modelId="{24EC0282-F120-4C9A-8F93-DC8F21032C29}" type="presParOf" srcId="{904BD236-B6F0-4CD1-BF2E-3C1C50EE19D1}" destId="{143467DB-78F7-4DFF-B563-DB7B2EA88546}" srcOrd="1" destOrd="0" presId="urn:microsoft.com/office/officeart/2005/8/layout/hList7"/>
    <dgm:cxn modelId="{ADB17B88-2E2F-4364-85DE-A6A6F7300612}" type="presParOf" srcId="{904BD236-B6F0-4CD1-BF2E-3C1C50EE19D1}" destId="{B97DE811-5652-40EB-9F1C-B1C4146A409C}" srcOrd="2" destOrd="0" presId="urn:microsoft.com/office/officeart/2005/8/layout/hList7"/>
    <dgm:cxn modelId="{A9FE7CDB-8463-4937-B3BA-885C77CCA7E7}" type="presParOf" srcId="{904BD236-B6F0-4CD1-BF2E-3C1C50EE19D1}" destId="{BCD81CB6-45E4-4B61-9D94-5B90A102AC90}" srcOrd="3" destOrd="0" presId="urn:microsoft.com/office/officeart/2005/8/layout/hList7"/>
    <dgm:cxn modelId="{52F4CEB7-3F11-4B1C-96CB-30841B5C6C4F}" type="presParOf" srcId="{61329CEF-955D-4AD8-B413-3BF383AF20CB}" destId="{101F1B0E-F3B3-4240-89D9-0D6753A6AF9B}" srcOrd="1" destOrd="0" presId="urn:microsoft.com/office/officeart/2005/8/layout/hList7"/>
    <dgm:cxn modelId="{E64B1DA6-82F0-4D3C-AB1F-983D279AE975}" type="presParOf" srcId="{61329CEF-955D-4AD8-B413-3BF383AF20CB}" destId="{5706C586-CC72-4287-8517-B3E4FD220B82}" srcOrd="2" destOrd="0" presId="urn:microsoft.com/office/officeart/2005/8/layout/hList7"/>
    <dgm:cxn modelId="{713D041C-8718-4C6A-928D-49DEF2A4B4D1}" type="presParOf" srcId="{5706C586-CC72-4287-8517-B3E4FD220B82}" destId="{E9C29193-758E-4365-B5BB-0E3F59CF6E71}" srcOrd="0" destOrd="0" presId="urn:microsoft.com/office/officeart/2005/8/layout/hList7"/>
    <dgm:cxn modelId="{62144F09-4501-4BBD-B29E-9A904A832F55}" type="presParOf" srcId="{5706C586-CC72-4287-8517-B3E4FD220B82}" destId="{6C669244-324D-4281-8144-FF24047497EE}" srcOrd="1" destOrd="0" presId="urn:microsoft.com/office/officeart/2005/8/layout/hList7"/>
    <dgm:cxn modelId="{2AF6258E-F040-4BFD-855E-DA398258B7C3}" type="presParOf" srcId="{5706C586-CC72-4287-8517-B3E4FD220B82}" destId="{069AD09E-CEFC-4471-9F98-21937835E5BE}" srcOrd="2" destOrd="0" presId="urn:microsoft.com/office/officeart/2005/8/layout/hList7"/>
    <dgm:cxn modelId="{E00F6496-9E94-48B1-A422-BFAF971C39C4}" type="presParOf" srcId="{5706C586-CC72-4287-8517-B3E4FD220B82}" destId="{F9BEA2C5-C0F4-4FDB-BE17-82E50F3ECC05}" srcOrd="3" destOrd="0" presId="urn:microsoft.com/office/officeart/2005/8/layout/hList7"/>
    <dgm:cxn modelId="{EED43B76-33FE-41F8-B3FE-5039AA7BF996}" type="presParOf" srcId="{61329CEF-955D-4AD8-B413-3BF383AF20CB}" destId="{B1375F66-CE14-4EEF-ABF2-DB9887DEB006}" srcOrd="3" destOrd="0" presId="urn:microsoft.com/office/officeart/2005/8/layout/hList7"/>
    <dgm:cxn modelId="{B246F4B4-38AE-4E77-A4AA-94CD2DAB0FCF}" type="presParOf" srcId="{61329CEF-955D-4AD8-B413-3BF383AF20CB}" destId="{A0CA3B68-03E8-499A-8A19-4342F8C22091}" srcOrd="4" destOrd="0" presId="urn:microsoft.com/office/officeart/2005/8/layout/hList7"/>
    <dgm:cxn modelId="{1C6628A6-BD2A-4B10-ACE5-E7A9033245E5}" type="presParOf" srcId="{A0CA3B68-03E8-499A-8A19-4342F8C22091}" destId="{C1A2ADE6-D000-43D5-A843-EFDC3C84B031}" srcOrd="0" destOrd="0" presId="urn:microsoft.com/office/officeart/2005/8/layout/hList7"/>
    <dgm:cxn modelId="{B4110541-D7F0-4420-8298-030289D306CD}" type="presParOf" srcId="{A0CA3B68-03E8-499A-8A19-4342F8C22091}" destId="{1959D8B5-E7CD-4ADF-AF8E-2BDBDBE22827}" srcOrd="1" destOrd="0" presId="urn:microsoft.com/office/officeart/2005/8/layout/hList7"/>
    <dgm:cxn modelId="{A3C8EF97-D517-47BF-A7E8-584786E59D75}" type="presParOf" srcId="{A0CA3B68-03E8-499A-8A19-4342F8C22091}" destId="{6CCD068A-6B76-44FF-90F6-6ACA71C4FAA4}" srcOrd="2" destOrd="0" presId="urn:microsoft.com/office/officeart/2005/8/layout/hList7"/>
    <dgm:cxn modelId="{1C53485F-184D-4E55-B860-6E1FE8BF9D99}" type="presParOf" srcId="{A0CA3B68-03E8-499A-8A19-4342F8C22091}" destId="{CC44C918-B989-44F2-8D94-5DE0B1102E0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AAD97-E04E-4A85-BE0D-EEC3A6D24D34}">
      <dsp:nvSpPr>
        <dsp:cNvPr id="0" name=""/>
        <dsp:cNvSpPr/>
      </dsp:nvSpPr>
      <dsp:spPr>
        <a:xfrm>
          <a:off x="2215" y="0"/>
          <a:ext cx="3447473" cy="3636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Engages/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Re-engages</a:t>
          </a:r>
        </a:p>
      </dsp:txBody>
      <dsp:txXfrm>
        <a:off x="2215" y="1454785"/>
        <a:ext cx="3447473" cy="1454785"/>
      </dsp:txXfrm>
    </dsp:sp>
    <dsp:sp modelId="{BCD81CB6-45E4-4B61-9D94-5B90A102AC90}">
      <dsp:nvSpPr>
        <dsp:cNvPr id="0" name=""/>
        <dsp:cNvSpPr/>
      </dsp:nvSpPr>
      <dsp:spPr>
        <a:xfrm>
          <a:off x="1120398" y="218217"/>
          <a:ext cx="1211108" cy="12111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29193-758E-4365-B5BB-0E3F59CF6E71}">
      <dsp:nvSpPr>
        <dsp:cNvPr id="0" name=""/>
        <dsp:cNvSpPr/>
      </dsp:nvSpPr>
      <dsp:spPr>
        <a:xfrm>
          <a:off x="3553113" y="0"/>
          <a:ext cx="3447473" cy="3636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Supports Accountability </a:t>
          </a:r>
        </a:p>
      </dsp:txBody>
      <dsp:txXfrm>
        <a:off x="3553113" y="1454785"/>
        <a:ext cx="3447473" cy="1454785"/>
      </dsp:txXfrm>
    </dsp:sp>
    <dsp:sp modelId="{F9BEA2C5-C0F4-4FDB-BE17-82E50F3ECC05}">
      <dsp:nvSpPr>
        <dsp:cNvPr id="0" name=""/>
        <dsp:cNvSpPr/>
      </dsp:nvSpPr>
      <dsp:spPr>
        <a:xfrm>
          <a:off x="4671295" y="218217"/>
          <a:ext cx="1211108" cy="12111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2ADE6-D000-43D5-A843-EFDC3C84B031}">
      <dsp:nvSpPr>
        <dsp:cNvPr id="0" name=""/>
        <dsp:cNvSpPr/>
      </dsp:nvSpPr>
      <dsp:spPr>
        <a:xfrm>
          <a:off x="7104010" y="0"/>
          <a:ext cx="3447473" cy="3636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Increases Direct Focus</a:t>
          </a:r>
        </a:p>
      </dsp:txBody>
      <dsp:txXfrm>
        <a:off x="7104010" y="1454785"/>
        <a:ext cx="3447473" cy="1454785"/>
      </dsp:txXfrm>
    </dsp:sp>
    <dsp:sp modelId="{CC44C918-B989-44F2-8D94-5DE0B1102E02}">
      <dsp:nvSpPr>
        <dsp:cNvPr id="0" name=""/>
        <dsp:cNvSpPr/>
      </dsp:nvSpPr>
      <dsp:spPr>
        <a:xfrm>
          <a:off x="8222193" y="218217"/>
          <a:ext cx="1211108" cy="12111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7C76E-4315-476B-B8DD-34C6B75A64CB}">
      <dsp:nvSpPr>
        <dsp:cNvPr id="0" name=""/>
        <dsp:cNvSpPr/>
      </dsp:nvSpPr>
      <dsp:spPr>
        <a:xfrm>
          <a:off x="422147" y="2909570"/>
          <a:ext cx="9709404" cy="5455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AA29-CC77-40DD-AC7A-83A326EF2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AE4F8-EF86-4568-A1F1-52D108021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E4F8-EF86-4568-A1F1-52D108021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2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AE4F8-EF86-4568-A1F1-52D108021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E4F8-EF86-4568-A1F1-52D108021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Engages/Re-engages opportunity for participation and performance in CTE for historically, underserved and  Special Populations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Supports Accountability in Perkins V ensuring all CTE Students have equitable access and skills necessary for in-demand occupations with high growth industry sectors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Increase</a:t>
            </a:r>
            <a:r>
              <a:rPr lang="en-US" baseline="0" dirty="0"/>
              <a:t> direct focus</a:t>
            </a:r>
            <a:r>
              <a:rPr lang="en-US" dirty="0"/>
              <a:t> on serving underserved /special populations including second chance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E4F8-EF86-4568-A1F1-52D108021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9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8EE8D66-16E9-485A-96BC-C46976442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FAB72B-3187-4626-A451-5C5FB6E8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jspac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D3A6-6908-4471-9627-6CB04010D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EQUITY AND ACCESS</a:t>
            </a:r>
            <a:br>
              <a:rPr lang="en-US" sz="48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CAREER TECHNICAL EDUCATION</a:t>
            </a:r>
            <a:br>
              <a:rPr lang="en-US" sz="66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for: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Workforce Pathways Joint Advisory Committee</a:t>
            </a:r>
            <a:br>
              <a:rPr lang="en-US" sz="44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Posted by: </a:t>
            </a:r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  <a:br>
              <a:rPr lang="en-US" sz="32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8CEA-8B07-4781-BFB0-F31C8F27E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Untapped Provider of Professional Learning – 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www.jspac.org</a:t>
            </a:r>
            <a:r>
              <a:rPr lang="en-US" dirty="0"/>
              <a:t>  </a:t>
            </a:r>
          </a:p>
        </p:txBody>
      </p:sp>
      <p:pic>
        <p:nvPicPr>
          <p:cNvPr id="4" name="Picture 3" descr="CA Joint Special Populations Advisory Committee (JSPAC) Logo">
            <a:extLst>
              <a:ext uri="{FF2B5EF4-FFF2-40B4-BE49-F238E27FC236}">
                <a16:creationId xmlns:a16="http://schemas.microsoft.com/office/drawing/2014/main" id="{85049D97-761D-4FF6-A931-C554ED06C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181572"/>
            <a:ext cx="2735158" cy="9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Researchers note that </a:t>
            </a:r>
            <a:r>
              <a:rPr lang="en-US" sz="2800" b="1" i="1" dirty="0"/>
              <a:t>EFFECTIVE</a:t>
            </a:r>
            <a:r>
              <a:rPr lang="en-US" sz="2800" dirty="0"/>
              <a:t> professional learning programs are:</a:t>
            </a:r>
          </a:p>
          <a:p>
            <a:pPr lvl="1"/>
            <a:r>
              <a:rPr lang="en-US" sz="2600" dirty="0"/>
              <a:t>content-focused,</a:t>
            </a:r>
          </a:p>
          <a:p>
            <a:pPr lvl="1"/>
            <a:r>
              <a:rPr lang="en-US" sz="2600" dirty="0"/>
              <a:t>support collaboration, and job-embedded practice.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Darling-Hammond, </a:t>
            </a:r>
            <a:r>
              <a:rPr lang="en-US" sz="2200" dirty="0" err="1"/>
              <a:t>Hyler</a:t>
            </a:r>
            <a:r>
              <a:rPr lang="en-US" sz="2200" dirty="0"/>
              <a:t>, et al. 2017; Kraft, Blazar, and Hogan 2018; OECD 2019)</a:t>
            </a:r>
          </a:p>
        </p:txBody>
      </p:sp>
      <p:pic>
        <p:nvPicPr>
          <p:cNvPr id="4" name="Picture 3" descr="A picture of a woman raising he rhan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61" y="-12200"/>
            <a:ext cx="4791740" cy="19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132522"/>
            <a:ext cx="10571998" cy="12851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shares of teachers find professional development “very useful”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hares of teachers giving content-specific professional development activities a given ranking of usefulness by subject area. By the following rating scale, Not useful, Somewhat useful, Useful, and Very useful. Teaching English language learners (ELLs): 5.6%, 32.5%, 42.4%, 19.5%. Student discipline and classroom management 4.8%, 31.8%, 43.7%, and 19.7%. Teaching students with disabilities 3.8%, 28.5%, 45.2%, and 22.5%. Use of computers for instruction 3.1%, 29.3%, 42.1%, and 25.5%. Reading instruction 3.6%, 27.3%, 42.2%, and 26.8%. Content of the subject(s) they teach 1.8%, 27.8%, 43.7%, and 26.8%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6" y="1572126"/>
            <a:ext cx="7566545" cy="50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265043"/>
            <a:ext cx="10571998" cy="1219384"/>
          </a:xfrm>
        </p:spPr>
        <p:txBody>
          <a:bodyPr/>
          <a:lstStyle/>
          <a:p>
            <a:r>
              <a:rPr lang="en-US" sz="3600" dirty="0"/>
              <a:t>National Alliance for Partnerships in Equity (NAPE)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084063"/>
            <a:ext cx="10554574" cy="4635713"/>
          </a:xfrm>
        </p:spPr>
        <p:txBody>
          <a:bodyPr anchor="t">
            <a:noAutofit/>
          </a:bodyPr>
          <a:lstStyle/>
          <a:p>
            <a:r>
              <a:rPr lang="en-US" sz="2400" dirty="0"/>
              <a:t>State affiliation funded through Perkins Leadership Grant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State membership representation on the executive committee and foundation board from Chancellor’s Office and Department of Education: Carolyn Zachary, Mary </a:t>
            </a:r>
            <a:r>
              <a:rPr lang="en-US" sz="2400" dirty="0" err="1"/>
              <a:t>Wiberg</a:t>
            </a:r>
            <a:r>
              <a:rPr lang="en-US" sz="2400" dirty="0"/>
              <a:t>, Judith D’Amico</a:t>
            </a:r>
          </a:p>
          <a:p>
            <a:r>
              <a:rPr lang="en-US" sz="2400" dirty="0"/>
              <a:t>Instrumental in ensuring special populations was included in Perkins 5</a:t>
            </a:r>
          </a:p>
          <a:p>
            <a:r>
              <a:rPr lang="en-US" sz="2400" dirty="0"/>
              <a:t>NAPE Educational Model provides a framework for professional learning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Participation in focus groups that influence future equity summits</a:t>
            </a:r>
          </a:p>
        </p:txBody>
      </p:sp>
    </p:spTree>
    <p:extLst>
      <p:ext uri="{BB962C8B-B14F-4D97-AF65-F5344CB8AC3E}">
        <p14:creationId xmlns:p14="http://schemas.microsoft.com/office/powerpoint/2010/main" val="189247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Professional Learning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217" y="2201432"/>
            <a:ext cx="10554574" cy="3636511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Cohesively integrates cultural responsiveness, equity, and diversity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Emphasizes a broader movement in secondary and post-secondary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Deeper attention to professional learning and training for practitioners to address disparities or gaps related to special populations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Multiple delivery modalities: in person (annual conferences) and online (webinars)</a:t>
            </a:r>
          </a:p>
        </p:txBody>
      </p:sp>
      <p:pic>
        <p:nvPicPr>
          <p:cNvPr id="4" name="Picture 3" descr="A picture of students completing a science lab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14" y="0"/>
            <a:ext cx="3157086" cy="21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701188"/>
            <a:ext cx="10571998" cy="970450"/>
          </a:xfrm>
        </p:spPr>
        <p:txBody>
          <a:bodyPr/>
          <a:lstStyle/>
          <a:p>
            <a:r>
              <a:rPr lang="en-US" sz="3600" dirty="0"/>
              <a:t>JSPAC &amp; State Collaborative</a:t>
            </a:r>
            <a:br>
              <a:rPr lang="en-US" sz="3600" dirty="0"/>
            </a:br>
            <a:r>
              <a:rPr lang="en-US" sz="3600" dirty="0"/>
              <a:t>Equity Professional Learning = F.A.S.T.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/>
              <a:t>Frameworks</a:t>
            </a:r>
            <a:r>
              <a:rPr lang="en-US" sz="2400" dirty="0"/>
              <a:t> to effectively teach students, particularly special populations, which also includes second chance students (Universal Design for learning, behavioral interventions and support).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Advance</a:t>
            </a:r>
            <a:r>
              <a:rPr lang="en-US" sz="2400" dirty="0"/>
              <a:t> knowledge and skills to improve instruction and pedagogical/andragogical practices for special populations and personal growth.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Support</a:t>
            </a:r>
            <a:r>
              <a:rPr lang="en-US" sz="2400" dirty="0"/>
              <a:t> implementation strategies to improve student achievement and close the opportunity gaps in participation and performance.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Technical</a:t>
            </a:r>
            <a:r>
              <a:rPr lang="en-US" sz="2400" dirty="0"/>
              <a:t> assistance (data disaggregation) on how to close gaps in student participation and performance in CTE Programs.</a:t>
            </a:r>
          </a:p>
        </p:txBody>
      </p:sp>
    </p:spTree>
    <p:extLst>
      <p:ext uri="{BB962C8B-B14F-4D97-AF65-F5344CB8AC3E}">
        <p14:creationId xmlns:p14="http://schemas.microsoft.com/office/powerpoint/2010/main" val="142097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F.A.S.T.</a:t>
            </a:r>
          </a:p>
        </p:txBody>
      </p:sp>
      <p:graphicFrame>
        <p:nvGraphicFramePr>
          <p:cNvPr id="4" name="Content Placeholder 3" descr="An image showing that Engages/Re-engages, Supports Accountability, and Increases Direct Focus are all connecte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45228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4929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392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Wingdings 2</vt:lpstr>
      <vt:lpstr>Quotable</vt:lpstr>
      <vt:lpstr>PROMOTING EQUITY AND ACCESS THROUGH CAREER TECHNICAL EDUCATION Prepared for: California Workforce Pathways Joint Advisory Committee Posted by: California Department of Education September 2019</vt:lpstr>
      <vt:lpstr>Professional Learning</vt:lpstr>
      <vt:lpstr>Low shares of teachers find professional development “very useful”</vt:lpstr>
      <vt:lpstr>National Alliance for Partnerships in Equity (NAPE)</vt:lpstr>
      <vt:lpstr>Statewide Professional Learning </vt:lpstr>
      <vt:lpstr>JSPAC &amp; State Collaborative Equity Professional Learning = F.A.S.T.</vt:lpstr>
      <vt:lpstr>F.A.S.T.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September 2019 Item 03 Slides - California Workforce Pathways (CA Dept of Education)</dc:title>
  <dc:subject>Promoting Equity and Access Through Career Technical Education.</dc:subject>
  <dc:creator>Windows User</dc:creator>
  <cp:lastModifiedBy>Marc Shaffer</cp:lastModifiedBy>
  <cp:revision>46</cp:revision>
  <dcterms:created xsi:type="dcterms:W3CDTF">2019-09-02T20:50:43Z</dcterms:created>
  <dcterms:modified xsi:type="dcterms:W3CDTF">2022-05-13T17:52:28Z</dcterms:modified>
</cp:coreProperties>
</file>