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0.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722" r:id="rId5"/>
    <p:sldMasterId id="2147483713" r:id="rId6"/>
    <p:sldMasterId id="2147483664" r:id="rId7"/>
    <p:sldMasterId id="2147483671" r:id="rId8"/>
    <p:sldMasterId id="2147483676" r:id="rId9"/>
    <p:sldMasterId id="2147483681" r:id="rId10"/>
    <p:sldMasterId id="2147483705" r:id="rId11"/>
    <p:sldMasterId id="2147483648" r:id="rId12"/>
    <p:sldMasterId id="2147483724" r:id="rId13"/>
    <p:sldMasterId id="2147483686" r:id="rId14"/>
  </p:sldMasterIdLst>
  <p:notesMasterIdLst>
    <p:notesMasterId r:id="rId25"/>
  </p:notesMasterIdLst>
  <p:handoutMasterIdLst>
    <p:handoutMasterId r:id="rId26"/>
  </p:handoutMasterIdLst>
  <p:sldIdLst>
    <p:sldId id="332" r:id="rId15"/>
    <p:sldId id="408" r:id="rId16"/>
    <p:sldId id="538" r:id="rId17"/>
    <p:sldId id="448" r:id="rId18"/>
    <p:sldId id="522" r:id="rId19"/>
    <p:sldId id="532" r:id="rId20"/>
    <p:sldId id="449" r:id="rId21"/>
    <p:sldId id="518" r:id="rId22"/>
    <p:sldId id="539" r:id="rId23"/>
    <p:sldId id="3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39222-84DD-B4F8-5140-AD4996079EC3}" name="Sara Dawson" initials="SD" userId="S::sdawson@cde.ca.gov::d832d985-03a2-4533-b4e7-ec1ef93cb65d" providerId="AD"/>
  <p188:author id="{D5C5E035-7AFA-54FA-06CB-5A30120D5F89}" name="Jennifer Osalbo" initials="JO" userId="S::josalbo@cde.ca.gov::01bce0eb-f15d-40d4-8858-3c9510062403" providerId="AD"/>
  <p188:author id="{BB09A639-4BD3-13D3-CCCC-8C387DCBDEE7}" name="Patrisia Gonzalez" initials="PG" userId="S::pgonzalez@cde.ca.gov::bcc36c34-930b-4a6d-8cd5-2978d7bf765a" providerId="AD"/>
  <p188:author id="{26C3F33A-708E-1B43-C893-CD8FF36A412A}" name="Virginia Early" initials="VE" userId="S::vearly@cde.ca.gov::42929ea7-4389-4ffc-bd0b-f8133d7ef99f" providerId="AD"/>
  <p188:author id="{109CF33B-E027-BC56-BEC9-C44C2AF4D0B4}" name="Brianne Rood" initials="BR" userId="S::brood@cde.ca.gov::d693d9a5-1a35-4a36-9bcb-7e6b07df75c7" providerId="AD"/>
  <p188:author id="{A8462756-B012-613E-F700-C15D4738DA9A}" name="Alana Pinsler" initials="AP" userId="S::apinsler@cde.ca.gov::d336b2b8-3478-4328-8ca2-dbdae80dba75" providerId="AD"/>
  <p188:author id="{A87BE489-8FA2-08D6-8483-B336F28E20D8}" name="Stephen Propheter" initials="SP" userId="S::spropheter@cde.ca.gov::11fb58e5-2f2b-4a13-b081-018d2675a5df" providerId="AD"/>
  <p188:author id="{6C788EB1-EEEC-CD89-6A62-9BEB1E1D9CFC}" name="Mai Thao" initials="MT" userId="S::mthao@cde.ca.gov::a1f588c4-1fd5-47ad-9f59-ef46fe4cb68b" providerId="AD"/>
  <p188:author id="{5682DCC4-12CB-B179-6A69-E456F1DF90EC}" name="Benjamin Allen" initials="BA" userId="S::ballen@cde.ca.gov::b29a26e3-71b0-4857-ab65-a43961ab0cd4" providerId="AD"/>
  <p188:author id="{C64FECD9-E80C-DC9A-41AD-2388F599732A}" name="Eddie Tanimoto" initials="ET" userId="S::etanimoto@cde.ca.gov::878a6b70-e153-44f4-b25c-45853eb12a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irginia Early" initials="VE" lastIdx="27" clrIdx="6">
    <p:extLst>
      <p:ext uri="{19B8F6BF-5375-455C-9EA6-DF929625EA0E}">
        <p15:presenceInfo xmlns:p15="http://schemas.microsoft.com/office/powerpoint/2012/main" userId="S::vearly@cde.ca.gov::42929ea7-4389-4ffc-bd0b-f8133d7ef99f" providerId="AD"/>
      </p:ext>
    </p:extLst>
  </p:cmAuthor>
  <p:cmAuthor id="1" name="Stephen Propheter" initials="SP" lastIdx="8" clrIdx="0">
    <p:extLst>
      <p:ext uri="{19B8F6BF-5375-455C-9EA6-DF929625EA0E}">
        <p15:presenceInfo xmlns:p15="http://schemas.microsoft.com/office/powerpoint/2012/main" userId="S::spropheter@cde.ca.gov::11fb58e5-2f2b-4a13-b081-018d2675a5df" providerId="AD"/>
      </p:ext>
    </p:extLst>
  </p:cmAuthor>
  <p:cmAuthor id="8" name="Benjamin Allen" initials="BA" lastIdx="4" clrIdx="7">
    <p:extLst>
      <p:ext uri="{19B8F6BF-5375-455C-9EA6-DF929625EA0E}">
        <p15:presenceInfo xmlns:p15="http://schemas.microsoft.com/office/powerpoint/2012/main" userId="S::ballen@cde.ca.gov::b29a26e3-71b0-4857-ab65-a43961ab0cd4" providerId="AD"/>
      </p:ext>
    </p:extLst>
  </p:cmAuthor>
  <p:cmAuthor id="2" name="Brianne Rood" initials="BR" lastIdx="3" clrIdx="1">
    <p:extLst>
      <p:ext uri="{19B8F6BF-5375-455C-9EA6-DF929625EA0E}">
        <p15:presenceInfo xmlns:p15="http://schemas.microsoft.com/office/powerpoint/2012/main" userId="S::brood@cde.ca.gov::d693d9a5-1a35-4a36-9bcb-7e6b07df75c7" providerId="AD"/>
      </p:ext>
    </p:extLst>
  </p:cmAuthor>
  <p:cmAuthor id="9" name="Alana Pinsler" initials="AP" lastIdx="1" clrIdx="8">
    <p:extLst>
      <p:ext uri="{19B8F6BF-5375-455C-9EA6-DF929625EA0E}">
        <p15:presenceInfo xmlns:p15="http://schemas.microsoft.com/office/powerpoint/2012/main" userId="S::apinsler@cde.ca.gov::d336b2b8-3478-4328-8ca2-dbdae80dba75" providerId="AD"/>
      </p:ext>
    </p:extLst>
  </p:cmAuthor>
  <p:cmAuthor id="3" name="Jennifer Zoffel" initials="JZ" lastIdx="5" clrIdx="2">
    <p:extLst>
      <p:ext uri="{19B8F6BF-5375-455C-9EA6-DF929625EA0E}">
        <p15:presenceInfo xmlns:p15="http://schemas.microsoft.com/office/powerpoint/2012/main" userId="S::jzoffel@wested.org::a079f361-4628-467f-a920-d461dff60d83" providerId="AD"/>
      </p:ext>
    </p:extLst>
  </p:cmAuthor>
  <p:cmAuthor id="10" name="Sara Dawson" initials="SD" lastIdx="11" clrIdx="9">
    <p:extLst>
      <p:ext uri="{19B8F6BF-5375-455C-9EA6-DF929625EA0E}">
        <p15:presenceInfo xmlns:p15="http://schemas.microsoft.com/office/powerpoint/2012/main" userId="S::sdawson@cde.ca.gov::d832d985-03a2-4533-b4e7-ec1ef93cb65d" providerId="AD"/>
      </p:ext>
    </p:extLst>
  </p:cmAuthor>
  <p:cmAuthor id="4" name="Brianne Rood" initials="BR [2]" lastIdx="3" clrIdx="3">
    <p:extLst>
      <p:ext uri="{19B8F6BF-5375-455C-9EA6-DF929625EA0E}">
        <p15:presenceInfo xmlns:p15="http://schemas.microsoft.com/office/powerpoint/2012/main" userId="S-1-5-21-2608872058-1432505909-2668327341-27143" providerId="AD"/>
      </p:ext>
    </p:extLst>
  </p:cmAuthor>
  <p:cmAuthor id="11" name="Mai Thao" initials="MT" lastIdx="1" clrIdx="10">
    <p:extLst>
      <p:ext uri="{19B8F6BF-5375-455C-9EA6-DF929625EA0E}">
        <p15:presenceInfo xmlns:p15="http://schemas.microsoft.com/office/powerpoint/2012/main" userId="S-1-5-21-2608872058-1432505909-2668327341-32852" providerId="AD"/>
      </p:ext>
    </p:extLst>
  </p:cmAuthor>
  <p:cmAuthor id="5" name="Jennifer Osalbo" initials="JO" lastIdx="41" clrIdx="4">
    <p:extLst>
      <p:ext uri="{19B8F6BF-5375-455C-9EA6-DF929625EA0E}">
        <p15:presenceInfo xmlns:p15="http://schemas.microsoft.com/office/powerpoint/2012/main" userId="Jennifer Osalbo" providerId="None"/>
      </p:ext>
    </p:extLst>
  </p:cmAuthor>
  <p:cmAuthor id="6" name="Jennifer Osalbo" initials="JO [2]" lastIdx="26" clrIdx="5">
    <p:extLst>
      <p:ext uri="{19B8F6BF-5375-455C-9EA6-DF929625EA0E}">
        <p15:presenceInfo xmlns:p15="http://schemas.microsoft.com/office/powerpoint/2012/main" userId="S::josalbo@cde.ca.gov::01bce0eb-f15d-40d4-8858-3c95100624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E9EBF5"/>
    <a:srgbClr val="4B6D0B"/>
    <a:srgbClr val="0B4A4A"/>
    <a:srgbClr val="6D0B4B"/>
    <a:srgbClr val="507C96"/>
    <a:srgbClr val="FDFDFE"/>
    <a:srgbClr val="B9AD86"/>
    <a:srgbClr val="FFFF66"/>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3814" autoAdjust="0"/>
    <p:restoredTop sz="96201" autoAdjust="0"/>
  </p:normalViewPr>
  <p:slideViewPr>
    <p:cSldViewPr snapToGrid="0">
      <p:cViewPr varScale="1">
        <p:scale>
          <a:sx n="105" d="100"/>
          <a:sy n="105" d="100"/>
        </p:scale>
        <p:origin x="1578"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12/14/2023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220836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a:p>
            <a:pPr>
              <a:lnSpc>
                <a:spcPct val="90000"/>
              </a:lnSpc>
              <a:spcBef>
                <a:spcPts val="1000"/>
              </a:spcBef>
            </a:pPr>
            <a:endParaRPr lang="en-US" dirty="0">
              <a:ea typeface="Calibri" panose="020F0502020204030204"/>
              <a:cs typeface="Calibri" panose="020F0502020204030204"/>
            </a:endParaRPr>
          </a:p>
          <a:p>
            <a:pPr>
              <a:lnSpc>
                <a:spcPct val="90000"/>
              </a:lnSpc>
              <a:spcBef>
                <a:spcPts val="1000"/>
              </a:spcBef>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37508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194836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3066690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1768857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348512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b="1" dirty="0">
              <a:cs typeface="Calibri"/>
            </a:endParaRPr>
          </a:p>
        </p:txBody>
      </p:sp>
      <p:sp>
        <p:nvSpPr>
          <p:cNvPr id="494" name="Google Shape;49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 name="Google Shape;254;p16:notes">
            <a:extLst>
              <a:ext uri="{FF2B5EF4-FFF2-40B4-BE49-F238E27FC236}">
                <a16:creationId xmlns:a16="http://schemas.microsoft.com/office/drawing/2014/main" id="{EA30F840-0464-4F31-8FC3-58738BCC3FD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Google Shape;40;p5">
            <a:extLst>
              <a:ext uri="{FF2B5EF4-FFF2-40B4-BE49-F238E27FC236}">
                <a16:creationId xmlns:a16="http://schemas.microsoft.com/office/drawing/2014/main" id="{9FD6E66A-D84D-45A9-93BA-C134ECF80DD4}"/>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4"/>
        <p:cNvGrpSpPr/>
        <p:nvPr/>
      </p:nvGrpSpPr>
      <p:grpSpPr>
        <a:xfrm>
          <a:off x="0" y="0"/>
          <a:ext cx="0" cy="0"/>
          <a:chOff x="0" y="0"/>
          <a:chExt cx="0" cy="0"/>
        </a:xfrm>
      </p:grpSpPr>
      <p:sp>
        <p:nvSpPr>
          <p:cNvPr id="15" name="Google Shape;15;p50"/>
          <p:cNvSpPr/>
          <p:nvPr/>
        </p:nvSpPr>
        <p:spPr>
          <a:xfrm>
            <a:off x="1" y="2649"/>
            <a:ext cx="12191999" cy="6852702"/>
          </a:xfrm>
          <a:prstGeom prst="rect">
            <a:avLst/>
          </a:prstGeom>
          <a:solidFill>
            <a:srgbClr val="0C4A6D"/>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50"/>
          <p:cNvSpPr/>
          <p:nvPr/>
        </p:nvSpPr>
        <p:spPr>
          <a:xfrm>
            <a:off x="1514475" y="5057774"/>
            <a:ext cx="10677525" cy="409576"/>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50" descr="The official seal of the California Department of Education"/>
          <p:cNvPicPr preferRelativeResize="0"/>
          <p:nvPr/>
        </p:nvPicPr>
        <p:blipFill rotWithShape="1">
          <a:blip r:embed="rId2">
            <a:alphaModFix/>
          </a:blip>
          <a:srcRect/>
          <a:stretch/>
        </p:blipFill>
        <p:spPr>
          <a:xfrm>
            <a:off x="341319" y="3900876"/>
            <a:ext cx="2355839" cy="2380379"/>
          </a:xfrm>
          <a:prstGeom prst="rect">
            <a:avLst/>
          </a:prstGeom>
          <a:noFill/>
          <a:ln>
            <a:noFill/>
          </a:ln>
        </p:spPr>
      </p:pic>
      <p:sp>
        <p:nvSpPr>
          <p:cNvPr id="18" name="Google Shape;18;p50"/>
          <p:cNvSpPr txBox="1"/>
          <p:nvPr/>
        </p:nvSpPr>
        <p:spPr>
          <a:xfrm>
            <a:off x="3500437" y="5705051"/>
            <a:ext cx="8477250" cy="83099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CALIFORNIA DEPARTMENT OF EDUCATION</a:t>
            </a:r>
            <a:endParaRPr sz="1800" b="0" i="0" u="none" strike="noStrike" cap="none">
              <a:solidFill>
                <a:schemeClr val="dk1"/>
              </a:solidFill>
              <a:latin typeface="Arial"/>
              <a:ea typeface="Arial"/>
              <a:cs typeface="Arial"/>
              <a:sym typeface="Arial"/>
            </a:endParaRPr>
          </a:p>
          <a:p>
            <a:pPr marL="0" marR="0" lvl="0" indent="0" algn="r" rtl="0">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Tony Thurmond, State Superintendent of Public Instruction</a:t>
            </a:r>
            <a:endParaRPr sz="1800" b="0" i="0" u="none" strike="noStrike" cap="none">
              <a:solidFill>
                <a:schemeClr val="dk1"/>
              </a:solidFill>
              <a:latin typeface="Arial"/>
              <a:ea typeface="Arial"/>
              <a:cs typeface="Arial"/>
              <a:sym typeface="Arial"/>
            </a:endParaRPr>
          </a:p>
        </p:txBody>
      </p:sp>
      <p:sp>
        <p:nvSpPr>
          <p:cNvPr id="19" name="Google Shape;19;p50"/>
          <p:cNvSpPr txBox="1">
            <a:spLocks noGrp="1"/>
          </p:cNvSpPr>
          <p:nvPr>
            <p:ph type="ctrTitle"/>
          </p:nvPr>
        </p:nvSpPr>
        <p:spPr>
          <a:xfrm>
            <a:off x="2867816" y="1390650"/>
            <a:ext cx="9153525" cy="334782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1"/>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solidFill>
                  <a:schemeClr val="lt1"/>
                </a:solidFill>
              </a:defRPr>
            </a:lvl1pPr>
            <a:lvl2pPr marL="914400" lvl="1" indent="-406400" algn="l">
              <a:lnSpc>
                <a:spcPct val="90000"/>
              </a:lnSpc>
              <a:spcBef>
                <a:spcPts val="500"/>
              </a:spcBef>
              <a:spcAft>
                <a:spcPts val="0"/>
              </a:spcAft>
              <a:buClr>
                <a:schemeClr val="lt1"/>
              </a:buClr>
              <a:buSzPts val="2800"/>
              <a:buFont typeface="Arial"/>
              <a:buChar char="‒"/>
              <a:defRPr sz="2800">
                <a:solidFill>
                  <a:schemeClr val="lt1"/>
                </a:solidFill>
              </a:defRPr>
            </a:lvl2pPr>
            <a:lvl3pPr marL="1371600" lvl="2" indent="-381000" algn="l">
              <a:lnSpc>
                <a:spcPct val="90000"/>
              </a:lnSpc>
              <a:spcBef>
                <a:spcPts val="500"/>
              </a:spcBef>
              <a:spcAft>
                <a:spcPts val="0"/>
              </a:spcAft>
              <a:buClr>
                <a:schemeClr val="lt1"/>
              </a:buClr>
              <a:buSzPts val="2400"/>
              <a:buFont typeface="Courier New"/>
              <a:buChar char="o"/>
              <a:defRPr sz="2400">
                <a:solidFill>
                  <a:schemeClr val="lt1"/>
                </a:solidFill>
              </a:defRPr>
            </a:lvl3pPr>
            <a:lvl4pPr marL="1828800" lvl="3" indent="-381000" algn="l">
              <a:lnSpc>
                <a:spcPct val="90000"/>
              </a:lnSpc>
              <a:spcBef>
                <a:spcPts val="500"/>
              </a:spcBef>
              <a:spcAft>
                <a:spcPts val="0"/>
              </a:spcAft>
              <a:buClr>
                <a:schemeClr val="lt1"/>
              </a:buClr>
              <a:buSzPts val="2400"/>
              <a:buFont typeface="Noto Sans Symbols"/>
              <a:buChar char="▪"/>
              <a:defRPr sz="2400">
                <a:solidFill>
                  <a:schemeClr val="lt1"/>
                </a:solidFill>
              </a:defRPr>
            </a:lvl4pPr>
            <a:lvl5pPr marL="2286000" lvl="4" indent="-381000" algn="l">
              <a:lnSpc>
                <a:spcPct val="90000"/>
              </a:lnSpc>
              <a:spcBef>
                <a:spcPts val="500"/>
              </a:spcBef>
              <a:spcAft>
                <a:spcPts val="0"/>
              </a:spcAft>
              <a:buClr>
                <a:schemeClr val="lt1"/>
              </a:buClr>
              <a:buSzPts val="2400"/>
              <a:buFont typeface="Noto Sans Symbols"/>
              <a:buChar char="❖"/>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1"/>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Slide 4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BD7B-14AB-4126-A7D9-5B72261A46E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823D966-52AB-413E-AD45-4A1E9C211017}"/>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5" name="Content Placeholder 4">
            <a:extLst>
              <a:ext uri="{FF2B5EF4-FFF2-40B4-BE49-F238E27FC236}">
                <a16:creationId xmlns:a16="http://schemas.microsoft.com/office/drawing/2014/main" id="{DE01CC0A-3AAD-4840-A6FB-94CB054D50E2}"/>
              </a:ext>
            </a:extLst>
          </p:cNvPr>
          <p:cNvSpPr>
            <a:spLocks noGrp="1"/>
          </p:cNvSpPr>
          <p:nvPr>
            <p:ph sz="quarter" idx="11"/>
          </p:nvPr>
        </p:nvSpPr>
        <p:spPr>
          <a:xfrm>
            <a:off x="384175" y="1792288"/>
            <a:ext cx="4068763" cy="2487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6FE5670-5B17-48D0-BF50-2D5AAFF4FE52}"/>
              </a:ext>
            </a:extLst>
          </p:cNvPr>
          <p:cNvSpPr>
            <a:spLocks noGrp="1"/>
          </p:cNvSpPr>
          <p:nvPr>
            <p:ph sz="quarter" idx="12"/>
          </p:nvPr>
        </p:nvSpPr>
        <p:spPr>
          <a:xfrm>
            <a:off x="5394325" y="1792288"/>
            <a:ext cx="4133850" cy="2643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1C6C9F9-BA0F-44E2-979C-2AE63F1D0474}"/>
              </a:ext>
            </a:extLst>
          </p:cNvPr>
          <p:cNvSpPr>
            <a:spLocks noGrp="1"/>
          </p:cNvSpPr>
          <p:nvPr>
            <p:ph sz="quarter" idx="13"/>
          </p:nvPr>
        </p:nvSpPr>
        <p:spPr>
          <a:xfrm>
            <a:off x="914400" y="4435475"/>
            <a:ext cx="3667125" cy="160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DBD0BD0-BB01-4FFD-96BF-9FB032ABA0D1}"/>
              </a:ext>
            </a:extLst>
          </p:cNvPr>
          <p:cNvSpPr>
            <a:spLocks noGrp="1"/>
          </p:cNvSpPr>
          <p:nvPr>
            <p:ph sz="quarter" idx="14"/>
          </p:nvPr>
        </p:nvSpPr>
        <p:spPr>
          <a:xfrm>
            <a:off x="6172200" y="4608513"/>
            <a:ext cx="4808538" cy="143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625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4"/>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4"/>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40;p5">
            <a:extLst>
              <a:ext uri="{FF2B5EF4-FFF2-40B4-BE49-F238E27FC236}">
                <a16:creationId xmlns:a16="http://schemas.microsoft.com/office/drawing/2014/main" id="{A0AED226-E261-4B94-8E03-6B05CFF63AF0}"/>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5"/>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6"/>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6"/>
          <p:cNvSpPr txBox="1">
            <a:spLocks noGrp="1"/>
          </p:cNvSpPr>
          <p:nvPr>
            <p:ph type="body" idx="1"/>
          </p:nvPr>
        </p:nvSpPr>
        <p:spPr>
          <a:xfrm>
            <a:off x="152400" y="1638300"/>
            <a:ext cx="5852160" cy="5015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6"/>
          <p:cNvSpPr txBox="1">
            <a:spLocks noGrp="1"/>
          </p:cNvSpPr>
          <p:nvPr>
            <p:ph type="body" idx="2"/>
          </p:nvPr>
        </p:nvSpPr>
        <p:spPr>
          <a:xfrm>
            <a:off x="6187440" y="1638299"/>
            <a:ext cx="5852160" cy="5015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6"/>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5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5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Google Shape;40;p57"/>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2400">
                <a:solidFill>
                  <a:schemeClr val="lt1"/>
                </a:solidFill>
                <a:latin typeface="Arial"/>
                <a:ea typeface="Arial"/>
                <a:cs typeface="Arial"/>
                <a:sym typeface="Arial"/>
              </a:defRPr>
            </a:lvl1pPr>
            <a:lvl2pPr marL="0" marR="0" lvl="1" indent="0" algn="r">
              <a:spcBef>
                <a:spcPts val="0"/>
              </a:spcBef>
              <a:buNone/>
              <a:defRPr sz="2400">
                <a:solidFill>
                  <a:schemeClr val="lt1"/>
                </a:solidFill>
                <a:latin typeface="Arial"/>
                <a:ea typeface="Arial"/>
                <a:cs typeface="Arial"/>
                <a:sym typeface="Arial"/>
              </a:defRPr>
            </a:lvl2pPr>
            <a:lvl3pPr marL="0" marR="0" lvl="2" indent="0" algn="r">
              <a:spcBef>
                <a:spcPts val="0"/>
              </a:spcBef>
              <a:buNone/>
              <a:defRPr sz="2400">
                <a:solidFill>
                  <a:schemeClr val="lt1"/>
                </a:solidFill>
                <a:latin typeface="Arial"/>
                <a:ea typeface="Arial"/>
                <a:cs typeface="Arial"/>
                <a:sym typeface="Arial"/>
              </a:defRPr>
            </a:lvl3pPr>
            <a:lvl4pPr marL="0" marR="0" lvl="3" indent="0" algn="r">
              <a:spcBef>
                <a:spcPts val="0"/>
              </a:spcBef>
              <a:buNone/>
              <a:defRPr sz="2400">
                <a:solidFill>
                  <a:schemeClr val="lt1"/>
                </a:solidFill>
                <a:latin typeface="Arial"/>
                <a:ea typeface="Arial"/>
                <a:cs typeface="Arial"/>
                <a:sym typeface="Arial"/>
              </a:defRPr>
            </a:lvl4pPr>
            <a:lvl5pPr marL="0" marR="0" lvl="4" indent="0" algn="r">
              <a:spcBef>
                <a:spcPts val="0"/>
              </a:spcBef>
              <a:buNone/>
              <a:defRPr sz="2400">
                <a:solidFill>
                  <a:schemeClr val="lt1"/>
                </a:solidFill>
                <a:latin typeface="Arial"/>
                <a:ea typeface="Arial"/>
                <a:cs typeface="Arial"/>
                <a:sym typeface="Arial"/>
              </a:defRPr>
            </a:lvl5pPr>
            <a:lvl6pPr marL="0" marR="0" lvl="5" indent="0" algn="r">
              <a:spcBef>
                <a:spcPts val="0"/>
              </a:spcBef>
              <a:buNone/>
              <a:defRPr sz="2400">
                <a:solidFill>
                  <a:schemeClr val="lt1"/>
                </a:solidFill>
                <a:latin typeface="Arial"/>
                <a:ea typeface="Arial"/>
                <a:cs typeface="Arial"/>
                <a:sym typeface="Arial"/>
              </a:defRPr>
            </a:lvl6pPr>
            <a:lvl7pPr marL="0" marR="0" lvl="6" indent="0" algn="r">
              <a:spcBef>
                <a:spcPts val="0"/>
              </a:spcBef>
              <a:buNone/>
              <a:defRPr sz="2400">
                <a:solidFill>
                  <a:schemeClr val="lt1"/>
                </a:solidFill>
                <a:latin typeface="Arial"/>
                <a:ea typeface="Arial"/>
                <a:cs typeface="Arial"/>
                <a:sym typeface="Arial"/>
              </a:defRPr>
            </a:lvl7pPr>
            <a:lvl8pPr marL="0" marR="0" lvl="7" indent="0" algn="r">
              <a:spcBef>
                <a:spcPts val="0"/>
              </a:spcBef>
              <a:buNone/>
              <a:defRPr sz="2400">
                <a:solidFill>
                  <a:schemeClr val="lt1"/>
                </a:solidFill>
                <a:latin typeface="Arial"/>
                <a:ea typeface="Arial"/>
                <a:cs typeface="Arial"/>
                <a:sym typeface="Arial"/>
              </a:defRPr>
            </a:lvl8pPr>
            <a:lvl9pPr marL="0" marR="0" lvl="8" indent="0" algn="r">
              <a:spcBef>
                <a:spcPts val="0"/>
              </a:spcBef>
              <a:buNone/>
              <a:defRPr sz="2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p:cSld name="2_Two Content">
    <p:spTree>
      <p:nvGrpSpPr>
        <p:cNvPr id="1" name="Shape 47"/>
        <p:cNvGrpSpPr/>
        <p:nvPr/>
      </p:nvGrpSpPr>
      <p:grpSpPr>
        <a:xfrm>
          <a:off x="0" y="0"/>
          <a:ext cx="0" cy="0"/>
          <a:chOff x="0" y="0"/>
          <a:chExt cx="0" cy="0"/>
        </a:xfrm>
      </p:grpSpPr>
      <p:sp>
        <p:nvSpPr>
          <p:cNvPr id="48" name="Google Shape;48;p59"/>
          <p:cNvSpPr txBox="1">
            <a:spLocks noGrp="1"/>
          </p:cNvSpPr>
          <p:nvPr>
            <p:ph type="title"/>
          </p:nvPr>
        </p:nvSpPr>
        <p:spPr>
          <a:xfrm>
            <a:off x="177800" y="189707"/>
            <a:ext cx="11851640" cy="69421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0490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9"/>
          <p:cNvSpPr txBox="1">
            <a:spLocks noGrp="1"/>
          </p:cNvSpPr>
          <p:nvPr>
            <p:ph type="body" idx="1"/>
          </p:nvPr>
        </p:nvSpPr>
        <p:spPr>
          <a:xfrm>
            <a:off x="17780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9"/>
          <p:cNvSpPr txBox="1">
            <a:spLocks noGrp="1"/>
          </p:cNvSpPr>
          <p:nvPr>
            <p:ph type="body" idx="2"/>
          </p:nvPr>
        </p:nvSpPr>
        <p:spPr>
          <a:xfrm>
            <a:off x="426720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9"/>
          <p:cNvSpPr txBox="1">
            <a:spLocks noGrp="1"/>
          </p:cNvSpPr>
          <p:nvPr>
            <p:ph type="body" idx="3"/>
          </p:nvPr>
        </p:nvSpPr>
        <p:spPr>
          <a:xfrm>
            <a:off x="2164413" y="3968074"/>
            <a:ext cx="3657600" cy="208795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Font typeface="Arial"/>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59"/>
          <p:cNvSpPr txBox="1">
            <a:spLocks noGrp="1"/>
          </p:cNvSpPr>
          <p:nvPr>
            <p:ph type="body" idx="4"/>
          </p:nvPr>
        </p:nvSpPr>
        <p:spPr>
          <a:xfrm>
            <a:off x="6330013" y="3987384"/>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Font typeface="Arial"/>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9"/>
          <p:cNvSpPr txBox="1">
            <a:spLocks noGrp="1"/>
          </p:cNvSpPr>
          <p:nvPr>
            <p:ph type="body" idx="5"/>
          </p:nvPr>
        </p:nvSpPr>
        <p:spPr>
          <a:xfrm>
            <a:off x="837184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Google Shape;40;p5">
            <a:extLst>
              <a:ext uri="{FF2B5EF4-FFF2-40B4-BE49-F238E27FC236}">
                <a16:creationId xmlns:a16="http://schemas.microsoft.com/office/drawing/2014/main" id="{E8222C81-47D4-42C7-969D-0B94ABD2C6D6}"/>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
        <p:cNvGrpSpPr/>
        <p:nvPr/>
      </p:nvGrpSpPr>
      <p:grpSpPr>
        <a:xfrm>
          <a:off x="0" y="0"/>
          <a:ext cx="0" cy="0"/>
          <a:chOff x="0" y="0"/>
          <a:chExt cx="0" cy="0"/>
        </a:xfrm>
      </p:grpSpPr>
      <p:sp>
        <p:nvSpPr>
          <p:cNvPr id="55" name="Google Shape;55;p61"/>
          <p:cNvSpPr/>
          <p:nvPr/>
        </p:nvSpPr>
        <p:spPr>
          <a:xfrm>
            <a:off x="1" y="2649"/>
            <a:ext cx="12191999" cy="6852702"/>
          </a:xfrm>
          <a:prstGeom prst="rect">
            <a:avLst/>
          </a:prstGeom>
          <a:solidFill>
            <a:srgbClr val="0C4A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 name="Google Shape;56;p61"/>
          <p:cNvSpPr/>
          <p:nvPr/>
        </p:nvSpPr>
        <p:spPr>
          <a:xfrm>
            <a:off x="1514475" y="5057774"/>
            <a:ext cx="10677525" cy="409576"/>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7" name="Google Shape;57;p61" descr="The official seal of the California Department of Education"/>
          <p:cNvPicPr preferRelativeResize="0"/>
          <p:nvPr/>
        </p:nvPicPr>
        <p:blipFill rotWithShape="1">
          <a:blip r:embed="rId2">
            <a:alphaModFix/>
          </a:blip>
          <a:srcRect/>
          <a:stretch/>
        </p:blipFill>
        <p:spPr>
          <a:xfrm>
            <a:off x="341319" y="3900876"/>
            <a:ext cx="2355839" cy="2380379"/>
          </a:xfrm>
          <a:prstGeom prst="rect">
            <a:avLst/>
          </a:prstGeom>
          <a:noFill/>
          <a:ln>
            <a:noFill/>
          </a:ln>
        </p:spPr>
      </p:pic>
      <p:sp>
        <p:nvSpPr>
          <p:cNvPr id="58" name="Google Shape;58;p61"/>
          <p:cNvSpPr txBox="1"/>
          <p:nvPr/>
        </p:nvSpPr>
        <p:spPr>
          <a:xfrm>
            <a:off x="3500437" y="5705051"/>
            <a:ext cx="8477250"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chemeClr val="lt1"/>
                </a:solidFill>
                <a:latin typeface="Arial"/>
                <a:ea typeface="Arial"/>
                <a:cs typeface="Arial"/>
                <a:sym typeface="Arial"/>
              </a:rPr>
              <a:t>CALIFORNIA DEPARTMENT OF EDUCATION</a:t>
            </a:r>
            <a:endParaRPr/>
          </a:p>
          <a:p>
            <a:pPr marL="0" marR="0" lvl="0" indent="0" algn="r" rtl="0">
              <a:spcBef>
                <a:spcPts val="0"/>
              </a:spcBef>
              <a:spcAft>
                <a:spcPts val="0"/>
              </a:spcAft>
              <a:buNone/>
            </a:pPr>
            <a:r>
              <a:rPr lang="en-US" sz="2400">
                <a:solidFill>
                  <a:schemeClr val="lt1"/>
                </a:solidFill>
                <a:latin typeface="Arial"/>
                <a:ea typeface="Arial"/>
                <a:cs typeface="Arial"/>
                <a:sym typeface="Arial"/>
              </a:rPr>
              <a:t>Tony Thurmond, State Superintendent of Public Instruction</a:t>
            </a:r>
            <a:endParaRPr/>
          </a:p>
        </p:txBody>
      </p:sp>
      <p:sp>
        <p:nvSpPr>
          <p:cNvPr id="59" name="Google Shape;59;p61"/>
          <p:cNvSpPr txBox="1">
            <a:spLocks noGrp="1"/>
          </p:cNvSpPr>
          <p:nvPr>
            <p:ph type="ctrTitle"/>
          </p:nvPr>
        </p:nvSpPr>
        <p:spPr>
          <a:xfrm>
            <a:off x="341320" y="182881"/>
            <a:ext cx="11680022" cy="14782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1"/>
          <p:cNvSpPr txBox="1">
            <a:spLocks noGrp="1"/>
          </p:cNvSpPr>
          <p:nvPr>
            <p:ph type="body" idx="1"/>
          </p:nvPr>
        </p:nvSpPr>
        <p:spPr>
          <a:xfrm>
            <a:off x="1514475" y="1800225"/>
            <a:ext cx="9260205" cy="313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152400" y="1638300"/>
            <a:ext cx="5852160" cy="22805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62"/>
          <p:cNvSpPr txBox="1">
            <a:spLocks noGrp="1"/>
          </p:cNvSpPr>
          <p:nvPr>
            <p:ph type="body" idx="2"/>
          </p:nvPr>
        </p:nvSpPr>
        <p:spPr>
          <a:xfrm>
            <a:off x="6187440" y="1638299"/>
            <a:ext cx="5852160" cy="22805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2"/>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2"/>
          <p:cNvSpPr txBox="1">
            <a:spLocks noGrp="1"/>
          </p:cNvSpPr>
          <p:nvPr>
            <p:ph type="body" idx="3"/>
          </p:nvPr>
        </p:nvSpPr>
        <p:spPr>
          <a:xfrm>
            <a:off x="152400" y="4122738"/>
            <a:ext cx="5851525" cy="1973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2"/>
          <p:cNvSpPr txBox="1">
            <a:spLocks noGrp="1"/>
          </p:cNvSpPr>
          <p:nvPr>
            <p:ph type="body" idx="4"/>
          </p:nvPr>
        </p:nvSpPr>
        <p:spPr>
          <a:xfrm>
            <a:off x="6188075" y="4122738"/>
            <a:ext cx="5851525" cy="1973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68"/>
        <p:cNvGrpSpPr/>
        <p:nvPr/>
      </p:nvGrpSpPr>
      <p:grpSpPr>
        <a:xfrm>
          <a:off x="0" y="0"/>
          <a:ext cx="0" cy="0"/>
          <a:chOff x="0" y="0"/>
          <a:chExt cx="0" cy="0"/>
        </a:xfrm>
      </p:grpSpPr>
      <p:sp>
        <p:nvSpPr>
          <p:cNvPr id="69" name="Google Shape;69;p63"/>
          <p:cNvSpPr txBox="1">
            <a:spLocks noGrp="1"/>
          </p:cNvSpPr>
          <p:nvPr>
            <p:ph type="title"/>
          </p:nvPr>
        </p:nvSpPr>
        <p:spPr>
          <a:xfrm>
            <a:off x="152400" y="83244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63" descr="The official seal of the California Department of Education"/>
          <p:cNvPicPr preferRelativeResize="0"/>
          <p:nvPr/>
        </p:nvPicPr>
        <p:blipFill rotWithShape="1">
          <a:blip r:embed="rId2">
            <a:alphaModFix/>
          </a:blip>
          <a:srcRect/>
          <a:stretch/>
        </p:blipFill>
        <p:spPr>
          <a:xfrm>
            <a:off x="4918081" y="2448361"/>
            <a:ext cx="2355839" cy="2380379"/>
          </a:xfrm>
          <a:prstGeom prst="rect">
            <a:avLst/>
          </a:prstGeom>
          <a:noFill/>
          <a:ln>
            <a:noFill/>
          </a:ln>
        </p:spPr>
      </p:pic>
      <p:sp>
        <p:nvSpPr>
          <p:cNvPr id="71" name="Google Shape;71;p63"/>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88"/>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10.xml"/><Relationship Id="rId4" Type="http://schemas.openxmlformats.org/officeDocument/2006/relationships/slideLayout" Target="../slideLayouts/slideLayout5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theme" Target="../theme/theme11.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9.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B33C76D-A160-4E3E-9140-EE2DE7105F15}"/>
              </a:ext>
            </a:extLst>
          </p:cNvPr>
          <p:cNvSpPr txBox="1">
            <a:spLocks noGrp="1"/>
          </p:cNvSpPr>
          <p:nvPr>
            <p:ph type="sldNum" idx="4"/>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719" r:id="rId2"/>
    <p:sldLayoutId id="2147483720" r:id="rId3"/>
    <p:sldLayoutId id="2147483730" r:id="rId4"/>
    <p:sldLayoutId id="2147483721" r:id="rId5"/>
    <p:sldLayoutId id="2147483710" r:id="rId6"/>
    <p:sldLayoutId id="2147483729" r:id="rId7"/>
    <p:sldLayoutId id="2147483723"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3pPr>
      <a:lvl4pPr marL="1828800" indent="-457200"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11" r:id="rId2"/>
    <p:sldLayoutId id="214748371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4" r:id="rId4"/>
    <p:sldLayoutId id="2147483709"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C4A6D"/>
        </a:solidFill>
        <a:effectLst/>
      </p:bgPr>
    </p:bg>
    <p:spTree>
      <p:nvGrpSpPr>
        <p:cNvPr id="1" name="Shape 9"/>
        <p:cNvGrpSpPr/>
        <p:nvPr/>
      </p:nvGrpSpPr>
      <p:grpSpPr>
        <a:xfrm>
          <a:off x="0" y="0"/>
          <a:ext cx="0" cy="0"/>
          <a:chOff x="0" y="0"/>
          <a:chExt cx="0" cy="0"/>
        </a:xfrm>
      </p:grpSpPr>
      <p:sp>
        <p:nvSpPr>
          <p:cNvPr id="10" name="Google Shape;10;p49"/>
          <p:cNvSpPr/>
          <p:nvPr/>
        </p:nvSpPr>
        <p:spPr>
          <a:xfrm rot="5400000">
            <a:off x="5730240" y="396240"/>
            <a:ext cx="731520" cy="12191998"/>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49"/>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800"/>
              <a:buFont typeface="Arial"/>
              <a:buNone/>
              <a:defRPr sz="3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9"/>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19100" algn="l" rtl="0">
              <a:lnSpc>
                <a:spcPct val="90000"/>
              </a:lnSpc>
              <a:spcBef>
                <a:spcPts val="5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2pPr>
            <a:lvl3pPr marL="1371600" marR="0" lvl="2" indent="-406400" algn="l" rtl="0">
              <a:lnSpc>
                <a:spcPct val="90000"/>
              </a:lnSpc>
              <a:spcBef>
                <a:spcPts val="500"/>
              </a:spcBef>
              <a:spcAft>
                <a:spcPts val="0"/>
              </a:spcAft>
              <a:buClr>
                <a:schemeClr val="lt1"/>
              </a:buClr>
              <a:buSzPts val="2800"/>
              <a:buFont typeface="Courier New"/>
              <a:buChar char="o"/>
              <a:defRPr sz="2800" b="0" i="0" u="none" strike="noStrike" cap="none">
                <a:solidFill>
                  <a:schemeClr val="lt1"/>
                </a:solidFill>
                <a:latin typeface="Arial"/>
                <a:ea typeface="Arial"/>
                <a:cs typeface="Arial"/>
                <a:sym typeface="Arial"/>
              </a:defRPr>
            </a:lvl3pPr>
            <a:lvl4pPr marL="1828800" marR="0" lvl="3" indent="-393700" algn="l" rtl="0">
              <a:lnSpc>
                <a:spcPct val="90000"/>
              </a:lnSpc>
              <a:spcBef>
                <a:spcPts val="500"/>
              </a:spcBef>
              <a:spcAft>
                <a:spcPts val="0"/>
              </a:spcAft>
              <a:buClr>
                <a:schemeClr val="lt1"/>
              </a:buClr>
              <a:buSzPts val="2600"/>
              <a:buFont typeface="Noto Sans Symbols"/>
              <a:buChar char="▪"/>
              <a:defRPr sz="2600" b="0" i="0" u="none" strike="noStrike" cap="none">
                <a:solidFill>
                  <a:schemeClr val="lt1"/>
                </a:solidFill>
                <a:latin typeface="Arial"/>
                <a:ea typeface="Arial"/>
                <a:cs typeface="Arial"/>
                <a:sym typeface="Arial"/>
              </a:defRPr>
            </a:lvl4pPr>
            <a:lvl5pPr marL="2286000" marR="0" lvl="4" indent="-381000" algn="l" rtl="0">
              <a:lnSpc>
                <a:spcPct val="90000"/>
              </a:lnSpc>
              <a:spcBef>
                <a:spcPts val="500"/>
              </a:spcBef>
              <a:spcAft>
                <a:spcPts val="0"/>
              </a:spcAft>
              <a:buClr>
                <a:schemeClr val="lt1"/>
              </a:buClr>
              <a:buSzPts val="2400"/>
              <a:buFont typeface="Noto Sans Symbols"/>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49"/>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0" i="0" u="none" strike="noStrike" cap="none">
                <a:solidFill>
                  <a:schemeClr val="lt1"/>
                </a:solidFill>
                <a:latin typeface="Arial"/>
                <a:ea typeface="Arial"/>
                <a:cs typeface="Arial"/>
                <a:sym typeface="Arial"/>
              </a:defRPr>
            </a:lvl1pPr>
            <a:lvl2pPr marL="0" marR="0" lvl="1" indent="0" algn="r" rtl="0">
              <a:spcBef>
                <a:spcPts val="0"/>
              </a:spcBef>
              <a:buNone/>
              <a:defRPr sz="2400" b="0" i="0" u="none" strike="noStrike" cap="none">
                <a:solidFill>
                  <a:schemeClr val="lt1"/>
                </a:solidFill>
                <a:latin typeface="Arial"/>
                <a:ea typeface="Arial"/>
                <a:cs typeface="Arial"/>
                <a:sym typeface="Arial"/>
              </a:defRPr>
            </a:lvl2pPr>
            <a:lvl3pPr marL="0" marR="0" lvl="2" indent="0" algn="r" rtl="0">
              <a:spcBef>
                <a:spcPts val="0"/>
              </a:spcBef>
              <a:buNone/>
              <a:defRPr sz="2400" b="0" i="0" u="none" strike="noStrike" cap="none">
                <a:solidFill>
                  <a:schemeClr val="lt1"/>
                </a:solidFill>
                <a:latin typeface="Arial"/>
                <a:ea typeface="Arial"/>
                <a:cs typeface="Arial"/>
                <a:sym typeface="Arial"/>
              </a:defRPr>
            </a:lvl3pPr>
            <a:lvl4pPr marL="0" marR="0" lvl="3" indent="0" algn="r" rtl="0">
              <a:spcBef>
                <a:spcPts val="0"/>
              </a:spcBef>
              <a:buNone/>
              <a:defRPr sz="2400" b="0" i="0" u="none" strike="noStrike" cap="none">
                <a:solidFill>
                  <a:schemeClr val="lt1"/>
                </a:solidFill>
                <a:latin typeface="Arial"/>
                <a:ea typeface="Arial"/>
                <a:cs typeface="Arial"/>
                <a:sym typeface="Arial"/>
              </a:defRPr>
            </a:lvl4pPr>
            <a:lvl5pPr marL="0" marR="0" lvl="4" indent="0" algn="r" rtl="0">
              <a:spcBef>
                <a:spcPts val="0"/>
              </a:spcBef>
              <a:buNone/>
              <a:defRPr sz="2400" b="0" i="0" u="none" strike="noStrike" cap="none">
                <a:solidFill>
                  <a:schemeClr val="lt1"/>
                </a:solidFill>
                <a:latin typeface="Arial"/>
                <a:ea typeface="Arial"/>
                <a:cs typeface="Arial"/>
                <a:sym typeface="Arial"/>
              </a:defRPr>
            </a:lvl5pPr>
            <a:lvl6pPr marL="0" marR="0" lvl="5" indent="0" algn="r" rtl="0">
              <a:spcBef>
                <a:spcPts val="0"/>
              </a:spcBef>
              <a:buNone/>
              <a:defRPr sz="2400" b="0" i="0" u="none" strike="noStrike" cap="none">
                <a:solidFill>
                  <a:schemeClr val="lt1"/>
                </a:solidFill>
                <a:latin typeface="Arial"/>
                <a:ea typeface="Arial"/>
                <a:cs typeface="Arial"/>
                <a:sym typeface="Arial"/>
              </a:defRPr>
            </a:lvl6pPr>
            <a:lvl7pPr marL="0" marR="0" lvl="6" indent="0" algn="r" rtl="0">
              <a:spcBef>
                <a:spcPts val="0"/>
              </a:spcBef>
              <a:buNone/>
              <a:defRPr sz="2400" b="0" i="0" u="none" strike="noStrike" cap="none">
                <a:solidFill>
                  <a:schemeClr val="lt1"/>
                </a:solidFill>
                <a:latin typeface="Arial"/>
                <a:ea typeface="Arial"/>
                <a:cs typeface="Arial"/>
                <a:sym typeface="Arial"/>
              </a:defRPr>
            </a:lvl7pPr>
            <a:lvl8pPr marL="0" marR="0" lvl="7" indent="0" algn="r" rtl="0">
              <a:spcBef>
                <a:spcPts val="0"/>
              </a:spcBef>
              <a:buNone/>
              <a:defRPr sz="2400" b="0" i="0" u="none" strike="noStrike" cap="none">
                <a:solidFill>
                  <a:schemeClr val="lt1"/>
                </a:solidFill>
                <a:latin typeface="Arial"/>
                <a:ea typeface="Arial"/>
                <a:cs typeface="Arial"/>
                <a:sym typeface="Arial"/>
              </a:defRPr>
            </a:lvl8pPr>
            <a:lvl9pPr marL="0" marR="0" lvl="8" indent="0" algn="r" rtl="0">
              <a:spcBef>
                <a:spcPts val="0"/>
              </a:spcBef>
              <a:buNone/>
              <a:defRPr sz="2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UPK@cde.ca.gov" TargetMode="External"/><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hyperlink" Target="https://www.cde.ca.gov/ci/gs/e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cde.ca.gov/ci/gs/e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D5E9-546C-4D65-AA9D-B7400DA22F60}"/>
              </a:ext>
            </a:extLst>
          </p:cNvPr>
          <p:cNvSpPr>
            <a:spLocks noGrp="1"/>
          </p:cNvSpPr>
          <p:nvPr>
            <p:ph type="ctrTitle"/>
          </p:nvPr>
        </p:nvSpPr>
        <p:spPr>
          <a:xfrm>
            <a:off x="-87580" y="53502"/>
            <a:ext cx="12254442" cy="5036658"/>
          </a:xfrm>
        </p:spPr>
        <p:txBody>
          <a:bodyPr>
            <a:normAutofit/>
          </a:bodyPr>
          <a:lstStyle/>
          <a:p>
            <a:br>
              <a:rPr lang="en-US" sz="3000" b="1">
                <a:latin typeface="Arial" panose="020B0604020202020204" pitchFamily="34" charset="0"/>
                <a:ea typeface="+mj-lt"/>
                <a:cs typeface="Arial" panose="020B0604020202020204" pitchFamily="34" charset="0"/>
              </a:rPr>
            </a:br>
            <a:r>
              <a:rPr lang="en-US" sz="5000" b="1">
                <a:latin typeface="Arial"/>
                <a:ea typeface="+mj-lt"/>
                <a:cs typeface="Arial"/>
              </a:rPr>
              <a:t>Universal PreKindergarten (UPK) Implementation</a:t>
            </a:r>
            <a:br>
              <a:rPr lang="en-US" sz="5000" b="1">
                <a:latin typeface="Arial"/>
                <a:ea typeface="+mj-lt"/>
                <a:cs typeface="Arial"/>
              </a:rPr>
            </a:br>
            <a:r>
              <a:rPr lang="en-US" sz="5000" b="1">
                <a:latin typeface="Arial"/>
                <a:ea typeface="+mj-lt"/>
                <a:cs typeface="Arial"/>
              </a:rPr>
              <a:t>Office Hour </a:t>
            </a:r>
            <a:br>
              <a:rPr lang="en-US" sz="5000" b="1">
                <a:latin typeface="Arial"/>
                <a:ea typeface="+mj-lt"/>
                <a:cs typeface="Arial"/>
              </a:rPr>
            </a:br>
            <a:br>
              <a:rPr lang="en-US" sz="3000" b="1">
                <a:latin typeface="Arial" panose="020B0604020202020204" pitchFamily="34" charset="0"/>
                <a:ea typeface="+mj-lt"/>
                <a:cs typeface="Arial" panose="020B0604020202020204" pitchFamily="34" charset="0"/>
              </a:rPr>
            </a:br>
            <a:r>
              <a:rPr lang="en-US" sz="3600" b="1">
                <a:latin typeface="Arial"/>
                <a:ea typeface="+mj-lt"/>
                <a:cs typeface="Arial"/>
              </a:rPr>
              <a:t>Early Education Division (EED)</a:t>
            </a:r>
            <a:br>
              <a:rPr lang="en-US" sz="3000" b="1">
                <a:latin typeface="Arial" panose="020B0604020202020204" pitchFamily="34" charset="0"/>
                <a:ea typeface="+mj-lt"/>
                <a:cs typeface="Arial" panose="020B0604020202020204" pitchFamily="34" charset="0"/>
              </a:rPr>
            </a:br>
            <a:br>
              <a:rPr lang="en-US" sz="3000" b="1">
                <a:latin typeface="Arial" panose="020B0604020202020204" pitchFamily="34" charset="0"/>
                <a:ea typeface="+mj-lt"/>
                <a:cs typeface="Arial" panose="020B0604020202020204" pitchFamily="34" charset="0"/>
              </a:rPr>
            </a:br>
            <a:r>
              <a:rPr lang="en-US" sz="3000">
                <a:latin typeface="Arial"/>
                <a:ea typeface="+mj-lt"/>
                <a:cs typeface="Arial"/>
              </a:rPr>
              <a:t>March 23, 2022</a:t>
            </a:r>
          </a:p>
        </p:txBody>
      </p:sp>
    </p:spTree>
    <p:extLst>
      <p:ext uri="{BB962C8B-B14F-4D97-AF65-F5344CB8AC3E}">
        <p14:creationId xmlns:p14="http://schemas.microsoft.com/office/powerpoint/2010/main" val="320182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495"/>
        <p:cNvGrpSpPr/>
        <p:nvPr/>
      </p:nvGrpSpPr>
      <p:grpSpPr>
        <a:xfrm>
          <a:off x="0" y="0"/>
          <a:ext cx="0" cy="0"/>
          <a:chOff x="0" y="0"/>
          <a:chExt cx="0" cy="0"/>
        </a:xfrm>
      </p:grpSpPr>
      <p:sp>
        <p:nvSpPr>
          <p:cNvPr id="496" name="Title"/>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800"/>
              <a:buFont typeface="Arial"/>
              <a:buNone/>
            </a:pPr>
            <a:r>
              <a:rPr lang="en-US" sz="4000"/>
              <a:t>Closing and Next Steps</a:t>
            </a:r>
            <a:endParaRPr sz="4000"/>
          </a:p>
        </p:txBody>
      </p:sp>
      <p:sp>
        <p:nvSpPr>
          <p:cNvPr id="497" name="Content Placeholder"/>
          <p:cNvSpPr txBox="1">
            <a:spLocks noGrp="1"/>
          </p:cNvSpPr>
          <p:nvPr>
            <p:ph type="body" idx="1"/>
          </p:nvPr>
        </p:nvSpPr>
        <p:spPr>
          <a:xfrm>
            <a:off x="151779" y="1638302"/>
            <a:ext cx="11802177" cy="4049383"/>
          </a:xfrm>
          <a:prstGeom prst="rect">
            <a:avLst/>
          </a:prstGeom>
          <a:noFill/>
          <a:ln>
            <a:noFill/>
          </a:ln>
        </p:spPr>
        <p:txBody>
          <a:bodyPr spcFirstLastPara="1" wrap="square" lIns="91425" tIns="45700" rIns="91425" bIns="45700" anchor="t" anchorCtr="0">
            <a:noAutofit/>
          </a:bodyPr>
          <a:lstStyle/>
          <a:p>
            <a:pPr marL="457200" lvl="1" indent="0" algn="ctr">
              <a:buNone/>
            </a:pPr>
            <a:r>
              <a:rPr lang="en-US" sz="3200" dirty="0"/>
              <a:t>Inbox for questions and comments: </a:t>
            </a:r>
            <a:r>
              <a:rPr lang="en-US" sz="3200" dirty="0">
                <a:solidFill>
                  <a:schemeClr val="accent4">
                    <a:lumMod val="40000"/>
                    <a:lumOff val="60000"/>
                  </a:schemeClr>
                </a:solidFill>
                <a:hlinkClick r:id="rId3" tooltip="UPK email box">
                  <a:extLst>
                    <a:ext uri="{A12FA001-AC4F-418D-AE19-62706E023703}">
                      <ahyp:hlinkClr xmlns:ahyp="http://schemas.microsoft.com/office/drawing/2018/hyperlinkcolor" val="tx"/>
                    </a:ext>
                  </a:extLst>
                </a:hlinkClick>
              </a:rPr>
              <a:t>UPK</a:t>
            </a:r>
            <a:r>
              <a:rPr lang="en-US" sz="3200" u="sng" dirty="0">
                <a:solidFill>
                  <a:schemeClr val="accent4">
                    <a:lumMod val="40000"/>
                    <a:lumOff val="60000"/>
                  </a:schemeClr>
                </a:solidFill>
                <a:hlinkClick r:id="rId3" tooltip="UPK email box">
                  <a:extLst>
                    <a:ext uri="{A12FA001-AC4F-418D-AE19-62706E023703}">
                      <ahyp:hlinkClr xmlns:ahyp="http://schemas.microsoft.com/office/drawing/2018/hyperlinkcolor" val="tx"/>
                    </a:ext>
                  </a:extLst>
                </a:hlinkClick>
              </a:rPr>
              <a:t>@cde.ca.gov</a:t>
            </a:r>
            <a:r>
              <a:rPr lang="en-US" sz="3200" u="sng" dirty="0">
                <a:solidFill>
                  <a:schemeClr val="accent4">
                    <a:lumMod val="40000"/>
                    <a:lumOff val="60000"/>
                  </a:schemeClr>
                </a:solidFill>
              </a:rPr>
              <a:t> </a:t>
            </a:r>
            <a:endParaRPr lang="en-US" dirty="0">
              <a:solidFill>
                <a:schemeClr val="accent4">
                  <a:lumMod val="40000"/>
                  <a:lumOff val="60000"/>
                </a:schemeClr>
              </a:solidFill>
            </a:endParaRPr>
          </a:p>
          <a:p>
            <a:pPr marL="457200" lvl="1" indent="0">
              <a:buNone/>
            </a:pPr>
            <a:endParaRPr lang="en-US" sz="3200" dirty="0"/>
          </a:p>
          <a:p>
            <a:pPr marL="457200" lvl="1" indent="0">
              <a:buNone/>
            </a:pPr>
            <a:r>
              <a:rPr lang="en-US" sz="3200" dirty="0"/>
              <a:t>We will post this webinar: </a:t>
            </a:r>
            <a:r>
              <a:rPr lang="en-US" sz="3200" u="sng" dirty="0">
                <a:solidFill>
                  <a:srgbClr val="FFE699"/>
                </a:solidFill>
                <a:hlinkClick r:id="rId4" tooltip="CDE Elementary web page">
                  <a:extLst>
                    <a:ext uri="{A12FA001-AC4F-418D-AE19-62706E023703}">
                      <ahyp:hlinkClr xmlns:ahyp="http://schemas.microsoft.com/office/drawing/2018/hyperlinkcolor" val="tx"/>
                    </a:ext>
                  </a:extLst>
                </a:hlinkClick>
              </a:rPr>
              <a:t>https://www.cde.ca.gov/ci/gs/em/</a:t>
            </a:r>
            <a:r>
              <a:rPr lang="en-US" sz="3200" dirty="0"/>
              <a:t> </a:t>
            </a:r>
            <a:endParaRPr lang="en-US" dirty="0"/>
          </a:p>
          <a:p>
            <a:pPr marL="685800" indent="0">
              <a:spcBef>
                <a:spcPts val="500"/>
              </a:spcBef>
              <a:buNone/>
            </a:pPr>
            <a:endParaRPr lang="en-US" sz="3600" dirty="0"/>
          </a:p>
          <a:p>
            <a:pPr marL="0" indent="0" algn="ctr">
              <a:spcBef>
                <a:spcPts val="500"/>
              </a:spcBef>
              <a:buNone/>
            </a:pPr>
            <a:r>
              <a:rPr lang="en-US" dirty="0"/>
              <a:t>We look forward to more opportunities to discuss </a:t>
            </a:r>
            <a:endParaRPr lang="en-US" sz="3600" dirty="0"/>
          </a:p>
          <a:p>
            <a:pPr marL="0" indent="0" algn="ctr">
              <a:spcBef>
                <a:spcPts val="500"/>
              </a:spcBef>
              <a:buNone/>
            </a:pPr>
            <a:r>
              <a:rPr lang="en-US" dirty="0"/>
              <a:t>the implementation of UPK! </a:t>
            </a:r>
            <a:endParaRPr lang="en-US" sz="3600" dirty="0"/>
          </a:p>
          <a:p>
            <a:pPr marL="0" indent="0">
              <a:spcBef>
                <a:spcPts val="500"/>
              </a:spcBef>
              <a:buNone/>
            </a:pPr>
            <a:endParaRPr lang="en-US" b="1" dirty="0"/>
          </a:p>
          <a:p>
            <a:pPr marL="0" indent="0" algn="ctr">
              <a:spcBef>
                <a:spcPts val="500"/>
              </a:spcBef>
              <a:buNone/>
            </a:pPr>
            <a:r>
              <a:rPr lang="en-US" b="1" dirty="0"/>
              <a:t>Thank you!</a:t>
            </a:r>
          </a:p>
        </p:txBody>
      </p:sp>
      <p:sp>
        <p:nvSpPr>
          <p:cNvPr id="4" name="Slide Number Placeholder 3">
            <a:extLst>
              <a:ext uri="{FF2B5EF4-FFF2-40B4-BE49-F238E27FC236}">
                <a16:creationId xmlns:a16="http://schemas.microsoft.com/office/drawing/2014/main" id="{22BC9CCE-4010-4F9D-A79A-FCE0DDB9DD1E}"/>
              </a:ext>
            </a:extLst>
          </p:cNvPr>
          <p:cNvSpPr>
            <a:spLocks noGrp="1"/>
          </p:cNvSpPr>
          <p:nvPr>
            <p:ph type="sldNum" idx="12"/>
          </p:nvPr>
        </p:nvSpPr>
        <p:spPr>
          <a:xfrm>
            <a:off x="10598226" y="6309676"/>
            <a:ext cx="1441373" cy="365125"/>
          </a:xfrm>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375414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a:xfrm>
            <a:off x="247650" y="-165294"/>
            <a:ext cx="11887200" cy="1325563"/>
          </a:xfrm>
        </p:spPr>
        <p:txBody>
          <a:bodyPr>
            <a:normAutofit/>
          </a:bodyPr>
          <a:lstStyle/>
          <a:p>
            <a:r>
              <a:rPr lang="en-US" sz="4400" b="1">
                <a:latin typeface="Arial"/>
                <a:cs typeface="Calibri"/>
              </a:rPr>
              <a:t>Welcome and </a:t>
            </a:r>
            <a:r>
              <a:rPr lang="en-US" sz="4400">
                <a:latin typeface="Arial"/>
                <a:cs typeface="Calibri"/>
              </a:rPr>
              <a:t>Introductions</a:t>
            </a:r>
            <a:endParaRPr lang="en-US" sz="4400" b="1">
              <a:latin typeface="Arial"/>
              <a:cs typeface="Calibri"/>
            </a:endParaRPr>
          </a:p>
        </p:txBody>
      </p:sp>
      <p:pic>
        <p:nvPicPr>
          <p:cNvPr id="7" name="Picture 7" descr="A collage of children stating Everyone Belongs - Todos Somos Unidos">
            <a:extLst>
              <a:ext uri="{FF2B5EF4-FFF2-40B4-BE49-F238E27FC236}">
                <a16:creationId xmlns:a16="http://schemas.microsoft.com/office/drawing/2014/main" id="{BF84417D-E79D-48A5-B6A0-BE6271EF5753}"/>
              </a:ext>
            </a:extLst>
          </p:cNvPr>
          <p:cNvPicPr>
            <a:picLocks noGrp="1" noChangeAspect="1"/>
          </p:cNvPicPr>
          <p:nvPr>
            <p:ph idx="1"/>
          </p:nvPr>
        </p:nvPicPr>
        <p:blipFill>
          <a:blip r:embed="rId3"/>
          <a:stretch>
            <a:fillRect/>
          </a:stretch>
        </p:blipFill>
        <p:spPr>
          <a:xfrm>
            <a:off x="2284800" y="1020758"/>
            <a:ext cx="7640368" cy="5039713"/>
          </a:xfrm>
        </p:spPr>
      </p:pic>
      <p:sp>
        <p:nvSpPr>
          <p:cNvPr id="6" name="Slide Number Placeholder 5">
            <a:extLst>
              <a:ext uri="{FF2B5EF4-FFF2-40B4-BE49-F238E27FC236}">
                <a16:creationId xmlns:a16="http://schemas.microsoft.com/office/drawing/2014/main" id="{73D4E30B-7D8E-43F8-8C45-AC156E7F4AB3}"/>
              </a:ext>
            </a:extLst>
          </p:cNvPr>
          <p:cNvSpPr>
            <a:spLocks noGrp="1"/>
          </p:cNvSpPr>
          <p:nvPr>
            <p:ph type="sldNum" sz="quarter" idx="10"/>
          </p:nvPr>
        </p:nvSpPr>
        <p:spPr>
          <a:xfrm>
            <a:off x="9296400" y="6172200"/>
            <a:ext cx="2743200" cy="502601"/>
          </a:xfrm>
        </p:spPr>
        <p:txBody>
          <a:bodyPr/>
          <a:lstStyle/>
          <a:p>
            <a:fld id="{2AA74813-043C-43CB-9E82-7CAA19F31821}" type="slidenum">
              <a:rPr lang="en-US" smtClean="0"/>
              <a:pPr/>
              <a:t>2</a:t>
            </a:fld>
            <a:endParaRPr lang="en-US"/>
          </a:p>
        </p:txBody>
      </p:sp>
    </p:spTree>
    <p:extLst>
      <p:ext uri="{BB962C8B-B14F-4D97-AF65-F5344CB8AC3E}">
        <p14:creationId xmlns:p14="http://schemas.microsoft.com/office/powerpoint/2010/main" val="161640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042AA0-B1B0-4D4A-9BE5-7FD41E9166C1}"/>
              </a:ext>
            </a:extLst>
          </p:cNvPr>
          <p:cNvSpPr>
            <a:spLocks noGrp="1"/>
          </p:cNvSpPr>
          <p:nvPr>
            <p:ph type="title"/>
          </p:nvPr>
        </p:nvSpPr>
        <p:spPr/>
        <p:txBody>
          <a:bodyPr/>
          <a:lstStyle/>
          <a:p>
            <a:r>
              <a:rPr lang="en-US" b="1" dirty="0">
                <a:solidFill>
                  <a:prstClr val="white"/>
                </a:solidFill>
                <a:latin typeface="Arial" panose="020B0604020202020204" pitchFamily="34" charset="0"/>
                <a:cs typeface="Arial" panose="020B0604020202020204" pitchFamily="34" charset="0"/>
              </a:rPr>
              <a:t>Asking Questions and Upvoting</a:t>
            </a:r>
            <a:endParaRPr lang="en-US" dirty="0"/>
          </a:p>
        </p:txBody>
      </p:sp>
      <p:pic>
        <p:nvPicPr>
          <p:cNvPr id="15" name="Content Placeholder 14" descr="Zoom Message &quot;What does UPK stand for?&quot;. An arrow is pointing to the thumbs up icon used for upvoting. Another arrow is pointing to a comment box used for responding to the message. ">
            <a:extLst>
              <a:ext uri="{FF2B5EF4-FFF2-40B4-BE49-F238E27FC236}">
                <a16:creationId xmlns:a16="http://schemas.microsoft.com/office/drawing/2014/main" id="{3135106F-2C7C-48FB-BAA6-9DAD2B81BAE6}"/>
              </a:ext>
            </a:extLst>
          </p:cNvPr>
          <p:cNvPicPr>
            <a:picLocks noGrp="1" noChangeAspect="1"/>
          </p:cNvPicPr>
          <p:nvPr>
            <p:ph sz="half" idx="1"/>
          </p:nvPr>
        </p:nvPicPr>
        <p:blipFill>
          <a:blip r:embed="rId2"/>
          <a:stretch>
            <a:fillRect/>
          </a:stretch>
        </p:blipFill>
        <p:spPr>
          <a:xfrm>
            <a:off x="2102223" y="1441956"/>
            <a:ext cx="7162170" cy="1777213"/>
          </a:xfrm>
          <a:prstGeom prst="rect">
            <a:avLst/>
          </a:prstGeom>
        </p:spPr>
      </p:pic>
      <p:pic>
        <p:nvPicPr>
          <p:cNvPr id="18" name="Content Placeholder 17" descr="Response to &quot;What does UPK stand for?&quot; reads &quot;And What's the difference between UPK and UTK?&quot; The thumbs up icon has a number 2 next to it, representing 2 upvotes.">
            <a:extLst>
              <a:ext uri="{FF2B5EF4-FFF2-40B4-BE49-F238E27FC236}">
                <a16:creationId xmlns:a16="http://schemas.microsoft.com/office/drawing/2014/main" id="{D9FEA41B-CEB8-42EA-AA70-63CD41832F79}"/>
              </a:ext>
            </a:extLst>
          </p:cNvPr>
          <p:cNvPicPr>
            <a:picLocks noGrp="1" noChangeAspect="1"/>
          </p:cNvPicPr>
          <p:nvPr>
            <p:ph sz="half" idx="2"/>
          </p:nvPr>
        </p:nvPicPr>
        <p:blipFill>
          <a:blip r:embed="rId3"/>
          <a:stretch>
            <a:fillRect/>
          </a:stretch>
        </p:blipFill>
        <p:spPr>
          <a:xfrm>
            <a:off x="5246781" y="3309510"/>
            <a:ext cx="5851525" cy="2507796"/>
          </a:xfrm>
          <a:prstGeom prst="rect">
            <a:avLst/>
          </a:prstGeom>
        </p:spPr>
      </p:pic>
      <p:sp>
        <p:nvSpPr>
          <p:cNvPr id="4" name="Slide Number Placeholder 3">
            <a:extLst>
              <a:ext uri="{FF2B5EF4-FFF2-40B4-BE49-F238E27FC236}">
                <a16:creationId xmlns:a16="http://schemas.microsoft.com/office/drawing/2014/main" id="{E386DA7B-5177-4CDE-97FF-00E0B99D49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3</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87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7B67-9C54-4EE9-ACC6-F00D0F7160F8}"/>
              </a:ext>
            </a:extLst>
          </p:cNvPr>
          <p:cNvSpPr>
            <a:spLocks noGrp="1"/>
          </p:cNvSpPr>
          <p:nvPr>
            <p:ph type="title"/>
          </p:nvPr>
        </p:nvSpPr>
        <p:spPr>
          <a:xfrm>
            <a:off x="164926" y="103591"/>
            <a:ext cx="11887200" cy="1325563"/>
          </a:xfrm>
        </p:spPr>
        <p:txBody>
          <a:bodyPr>
            <a:normAutofit/>
          </a:bodyPr>
          <a:lstStyle/>
          <a:p>
            <a:r>
              <a:rPr lang="en-US" b="1">
                <a:latin typeface="Arial"/>
                <a:cs typeface="Arial"/>
              </a:rPr>
              <a:t>What is UPK?</a:t>
            </a:r>
            <a:endParaRPr lang="en-US"/>
          </a:p>
        </p:txBody>
      </p:sp>
      <p:sp>
        <p:nvSpPr>
          <p:cNvPr id="3" name="Text Placeholder 2">
            <a:extLst>
              <a:ext uri="{FF2B5EF4-FFF2-40B4-BE49-F238E27FC236}">
                <a16:creationId xmlns:a16="http://schemas.microsoft.com/office/drawing/2014/main" id="{21114E4F-E7D3-4B7B-B0C7-091BC527726D}"/>
              </a:ext>
            </a:extLst>
          </p:cNvPr>
          <p:cNvSpPr>
            <a:spLocks noGrp="1"/>
          </p:cNvSpPr>
          <p:nvPr>
            <p:ph sz="half" idx="1"/>
          </p:nvPr>
        </p:nvSpPr>
        <p:spPr>
          <a:xfrm>
            <a:off x="164926" y="1337675"/>
            <a:ext cx="6182839" cy="5059033"/>
          </a:xfrm>
        </p:spPr>
        <p:txBody>
          <a:bodyPr vert="horz" lIns="91440" tIns="45720" rIns="91440" bIns="45720" rtlCol="0" anchor="t">
            <a:normAutofit/>
          </a:bodyPr>
          <a:lstStyle/>
          <a:p>
            <a:pPr marL="114300" indent="0">
              <a:lnSpc>
                <a:spcPct val="100000"/>
              </a:lnSpc>
              <a:buNone/>
            </a:pPr>
            <a:r>
              <a:rPr lang="en-US" sz="2400">
                <a:latin typeface="Arial"/>
                <a:cs typeface="Arial"/>
              </a:rPr>
              <a:t>UPK will bring together programs across early learning and K-12, relying heavily on Universal Transitional Kindergarten (UTK) and California State Preschool Program (CSPP), as well as Head Start, community-based organizations (CBOs), and private preschool. </a:t>
            </a:r>
          </a:p>
          <a:p>
            <a:pPr marL="114300" indent="0">
              <a:lnSpc>
                <a:spcPct val="100000"/>
              </a:lnSpc>
              <a:buNone/>
            </a:pPr>
            <a:r>
              <a:rPr lang="en-US" sz="2400" b="1">
                <a:latin typeface="Arial"/>
                <a:cs typeface="Arial"/>
              </a:rPr>
              <a:t>Universal </a:t>
            </a:r>
            <a:r>
              <a:rPr lang="en-US" sz="2400">
                <a:latin typeface="Arial"/>
                <a:cs typeface="Arial"/>
              </a:rPr>
              <a:t>means that by 2025–26,</a:t>
            </a:r>
            <a:br>
              <a:rPr lang="en-US" sz="2400">
                <a:latin typeface="Arial"/>
                <a:cs typeface="Arial"/>
              </a:rPr>
            </a:br>
            <a:r>
              <a:rPr lang="en-US" sz="2400">
                <a:latin typeface="Arial"/>
                <a:cs typeface="Arial"/>
              </a:rPr>
              <a:t>regardless of background, race, zip code, immigration status, or income level – </a:t>
            </a:r>
            <a:r>
              <a:rPr lang="en-US" sz="2400" b="1">
                <a:latin typeface="Arial"/>
                <a:cs typeface="Arial"/>
              </a:rPr>
              <a:t>every </a:t>
            </a:r>
            <a:r>
              <a:rPr lang="en-US" sz="2400">
                <a:latin typeface="Arial"/>
                <a:cs typeface="Arial"/>
              </a:rPr>
              <a:t>child</a:t>
            </a:r>
            <a:r>
              <a:rPr lang="en-US" sz="2400">
                <a:ea typeface="+mn-lt"/>
                <a:cs typeface="+mn-lt"/>
              </a:rPr>
              <a:t>–</a:t>
            </a:r>
            <a:r>
              <a:rPr lang="en-US" sz="2400">
                <a:latin typeface="Arial"/>
                <a:cs typeface="Arial"/>
              </a:rPr>
              <a:t> has access to a quality learning experience the year before Kindergarten.</a:t>
            </a:r>
            <a:endParaRPr lang="en-US" sz="2400">
              <a:ea typeface="+mn-lt"/>
              <a:cs typeface="+mn-lt"/>
            </a:endParaRPr>
          </a:p>
          <a:p>
            <a:pPr marL="114300" indent="0">
              <a:lnSpc>
                <a:spcPct val="100000"/>
              </a:lnSpc>
              <a:buNone/>
            </a:pPr>
            <a:endParaRPr lang="en-US" sz="2400">
              <a:latin typeface="Arial" panose="020B0604020202020204" pitchFamily="34" charset="0"/>
              <a:cs typeface="Arial" panose="020B0604020202020204" pitchFamily="34" charset="0"/>
            </a:endParaRPr>
          </a:p>
        </p:txBody>
      </p:sp>
      <p:pic>
        <p:nvPicPr>
          <p:cNvPr id="13" name="Content Placeholder 12" descr="Picture of funnel showing overlapping bubbles representing Private, Head Start, CSPP, and UTK, funneling through with a final outcome of UPK coming out the funnel spout.">
            <a:extLst>
              <a:ext uri="{FF2B5EF4-FFF2-40B4-BE49-F238E27FC236}">
                <a16:creationId xmlns:a16="http://schemas.microsoft.com/office/drawing/2014/main" id="{BA1D31CB-EDFC-4696-BAC7-09BA6CC6B0E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17664" y="1060704"/>
            <a:ext cx="4663106" cy="5061066"/>
          </a:xfrm>
        </p:spPr>
      </p:pic>
      <p:sp>
        <p:nvSpPr>
          <p:cNvPr id="8" name="Slide Number Placeholder 7">
            <a:extLst>
              <a:ext uri="{FF2B5EF4-FFF2-40B4-BE49-F238E27FC236}">
                <a16:creationId xmlns:a16="http://schemas.microsoft.com/office/drawing/2014/main" id="{D25DB367-93BA-4709-8638-21FCF94BECA6}"/>
              </a:ext>
            </a:extLst>
          </p:cNvPr>
          <p:cNvSpPr>
            <a:spLocks noGrp="1"/>
          </p:cNvSpPr>
          <p:nvPr>
            <p:ph type="sldNum" idx="12"/>
          </p:nvPr>
        </p:nvSpPr>
        <p:spPr>
          <a:xfrm>
            <a:off x="10734805" y="6172200"/>
            <a:ext cx="1152395" cy="491647"/>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4</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151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B835-2AAF-4F79-8223-AC76E07109D1}"/>
              </a:ext>
            </a:extLst>
          </p:cNvPr>
          <p:cNvSpPr>
            <a:spLocks noGrp="1"/>
          </p:cNvSpPr>
          <p:nvPr>
            <p:ph type="title"/>
          </p:nvPr>
        </p:nvSpPr>
        <p:spPr>
          <a:xfrm>
            <a:off x="-73152" y="203799"/>
            <a:ext cx="12161520" cy="1325563"/>
          </a:xfrm>
        </p:spPr>
        <p:txBody>
          <a:bodyPr>
            <a:noAutofit/>
          </a:bodyPr>
          <a:lstStyle/>
          <a:p>
            <a:r>
              <a:rPr lang="en-US" sz="3600" b="1">
                <a:latin typeface="Arial"/>
                <a:cs typeface="Arial"/>
              </a:rPr>
              <a:t>How Do Transitional Kindergarten (TK), </a:t>
            </a:r>
            <a:br>
              <a:rPr lang="en-US" sz="3600" b="1">
                <a:latin typeface="Arial"/>
                <a:cs typeface="Arial"/>
              </a:rPr>
            </a:br>
            <a:r>
              <a:rPr lang="en-US" sz="3600" b="1">
                <a:latin typeface="Arial"/>
                <a:cs typeface="Arial"/>
              </a:rPr>
              <a:t>UPK, and </a:t>
            </a:r>
            <a:r>
              <a:rPr lang="en-US" sz="3600" b="1" err="1">
                <a:latin typeface="Arial"/>
                <a:cs typeface="Arial"/>
              </a:rPr>
              <a:t>PreKindergarten</a:t>
            </a:r>
            <a:r>
              <a:rPr lang="en-US" sz="3600" b="1">
                <a:latin typeface="Arial"/>
                <a:cs typeface="Arial"/>
              </a:rPr>
              <a:t> through Third grade (P-3) Alignment Work Together?</a:t>
            </a:r>
            <a:endParaRPr lang="en-US" sz="3600"/>
          </a:p>
        </p:txBody>
      </p:sp>
      <p:pic>
        <p:nvPicPr>
          <p:cNvPr id="7" name="Content Placeholder 6" descr="Picture of three circles overlapping together with title boxes showing P-3, UPK, and TK.">
            <a:extLst>
              <a:ext uri="{FF2B5EF4-FFF2-40B4-BE49-F238E27FC236}">
                <a16:creationId xmlns:a16="http://schemas.microsoft.com/office/drawing/2014/main" id="{1C51F263-F344-443D-9226-E3024B56F04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7980" y="1664207"/>
            <a:ext cx="4170555" cy="4461305"/>
          </a:xfrm>
        </p:spPr>
      </p:pic>
      <p:sp>
        <p:nvSpPr>
          <p:cNvPr id="4" name="Content Placeholder 3">
            <a:extLst>
              <a:ext uri="{FF2B5EF4-FFF2-40B4-BE49-F238E27FC236}">
                <a16:creationId xmlns:a16="http://schemas.microsoft.com/office/drawing/2014/main" id="{D529B748-A8C1-498D-9996-7F3870669D2F}"/>
              </a:ext>
            </a:extLst>
          </p:cNvPr>
          <p:cNvSpPr>
            <a:spLocks noGrp="1"/>
          </p:cNvSpPr>
          <p:nvPr>
            <p:ph sz="half" idx="2"/>
          </p:nvPr>
        </p:nvSpPr>
        <p:spPr>
          <a:xfrm>
            <a:off x="4492268" y="1794763"/>
            <a:ext cx="7432089" cy="4862069"/>
          </a:xfrm>
        </p:spPr>
        <p:txBody>
          <a:bodyPr>
            <a:normAutofit/>
          </a:bodyPr>
          <a:lstStyle/>
          <a:p>
            <a:r>
              <a:rPr lang="en-US" sz="2400" b="1">
                <a:latin typeface="Arial" panose="020B0604020202020204" pitchFamily="34" charset="0"/>
                <a:cs typeface="Arial" panose="020B0604020202020204" pitchFamily="34" charset="0"/>
              </a:rPr>
              <a:t>TK</a:t>
            </a:r>
            <a:r>
              <a:rPr lang="en-US" sz="2400">
                <a:latin typeface="Arial" panose="020B0604020202020204" pitchFamily="34" charset="0"/>
                <a:cs typeface="Arial" panose="020B0604020202020204" pitchFamily="34" charset="0"/>
              </a:rPr>
              <a:t> is an integral program in the mixed delivery system for achieving UPK. It will be the only program that must serve any four-year-old child that wants to enroll by 2025</a:t>
            </a:r>
            <a:r>
              <a:rPr lang="en-US" sz="2400">
                <a:latin typeface="Arial"/>
                <a:cs typeface="Arial"/>
              </a:rPr>
              <a:t>–</a:t>
            </a:r>
            <a:r>
              <a:rPr lang="en-US" sz="2400">
                <a:latin typeface="Arial" panose="020B0604020202020204" pitchFamily="34" charset="0"/>
                <a:cs typeface="Arial" panose="020B0604020202020204" pitchFamily="34" charset="0"/>
              </a:rPr>
              <a:t>26.</a:t>
            </a:r>
          </a:p>
          <a:p>
            <a:r>
              <a:rPr lang="en-US" sz="2400" b="1">
                <a:latin typeface="Arial" panose="020B0604020202020204" pitchFamily="34" charset="0"/>
                <a:cs typeface="Arial" panose="020B0604020202020204" pitchFamily="34" charset="0"/>
              </a:rPr>
              <a:t>UPK </a:t>
            </a:r>
            <a:r>
              <a:rPr lang="en-US" sz="2400">
                <a:latin typeface="Arial" panose="020B0604020202020204" pitchFamily="34" charset="0"/>
                <a:cs typeface="Arial" panose="020B0604020202020204" pitchFamily="34" charset="0"/>
              </a:rPr>
              <a:t>is a mixed-delivery system of UTK, CSPP, Head Start, expanded learning, private providers, and more. It provides every four-year-old child access to high-quality learning the year before Kindergarten.</a:t>
            </a:r>
          </a:p>
          <a:p>
            <a:r>
              <a:rPr lang="en-US" sz="2400" b="1">
                <a:latin typeface="Arial" panose="020B0604020202020204" pitchFamily="34" charset="0"/>
                <a:cs typeface="Arial" panose="020B0604020202020204" pitchFamily="34" charset="0"/>
              </a:rPr>
              <a:t>P-3 </a:t>
            </a:r>
            <a:r>
              <a:rPr lang="en-US" sz="2400">
                <a:latin typeface="Arial" panose="020B0604020202020204" pitchFamily="34" charset="0"/>
                <a:cs typeface="Arial" panose="020B0604020202020204" pitchFamily="34" charset="0"/>
              </a:rPr>
              <a:t>Connects UPK with Kindergarten, First, Second, and Third grade. It aligns developmentally informed best practices, UPK–Third grade.</a:t>
            </a:r>
          </a:p>
        </p:txBody>
      </p:sp>
      <p:sp>
        <p:nvSpPr>
          <p:cNvPr id="5" name="Slide Number Placeholder 4">
            <a:extLst>
              <a:ext uri="{FF2B5EF4-FFF2-40B4-BE49-F238E27FC236}">
                <a16:creationId xmlns:a16="http://schemas.microsoft.com/office/drawing/2014/main" id="{4D20C364-D85F-46DB-9C77-EAB7F49FE309}"/>
              </a:ext>
            </a:extLst>
          </p:cNvPr>
          <p:cNvSpPr>
            <a:spLocks noGrp="1"/>
          </p:cNvSpPr>
          <p:nvPr>
            <p:ph type="sldNum" idx="12"/>
          </p:nvPr>
        </p:nvSpPr>
        <p:spPr>
          <a:xfrm>
            <a:off x="11052831" y="6371771"/>
            <a:ext cx="906940" cy="276999"/>
          </a:xfrm>
        </p:spPr>
        <p:txBody>
          <a:bodyPr/>
          <a:lstStyle/>
          <a:p>
            <a:pPr marL="0" lvl="0" indent="0" algn="r" rtl="0">
              <a:spcBef>
                <a:spcPts val="0"/>
              </a:spcBef>
              <a:spcAft>
                <a:spcPts val="0"/>
              </a:spcAft>
              <a:buNone/>
            </a:pPr>
            <a:fld id="{00000000-1234-1234-1234-123412341234}" type="slidenum">
              <a:rPr lang="en-US" sz="2400" dirty="0" smtClean="0">
                <a:latin typeface="Arial"/>
              </a:rPr>
              <a:t>5</a:t>
            </a:fld>
            <a:endParaRPr lang="en-US" sz="2400">
              <a:latin typeface="Arial"/>
            </a:endParaRPr>
          </a:p>
        </p:txBody>
      </p:sp>
    </p:spTree>
    <p:extLst>
      <p:ext uri="{BB962C8B-B14F-4D97-AF65-F5344CB8AC3E}">
        <p14:creationId xmlns:p14="http://schemas.microsoft.com/office/powerpoint/2010/main" val="1792975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5748-74AF-4592-B295-068DC4F5BC7D}"/>
              </a:ext>
            </a:extLst>
          </p:cNvPr>
          <p:cNvSpPr>
            <a:spLocks noGrp="1"/>
          </p:cNvSpPr>
          <p:nvPr>
            <p:ph type="title"/>
          </p:nvPr>
        </p:nvSpPr>
        <p:spPr>
          <a:xfrm>
            <a:off x="141515" y="-119743"/>
            <a:ext cx="11887200" cy="1300762"/>
          </a:xfrm>
        </p:spPr>
        <p:txBody>
          <a:bodyPr>
            <a:normAutofit/>
          </a:bodyPr>
          <a:lstStyle/>
          <a:p>
            <a:r>
              <a:rPr lang="en-US" sz="4000" b="1">
                <a:latin typeface="Arial"/>
                <a:ea typeface="Arial"/>
                <a:cs typeface="Arial"/>
                <a:sym typeface="Arial"/>
              </a:rPr>
              <a:t>California’s P-3 Vision</a:t>
            </a:r>
            <a:endParaRPr lang="en-US" sz="4000"/>
          </a:p>
        </p:txBody>
      </p:sp>
      <p:sp>
        <p:nvSpPr>
          <p:cNvPr id="3" name="Content Placeholder 2">
            <a:extLst>
              <a:ext uri="{FF2B5EF4-FFF2-40B4-BE49-F238E27FC236}">
                <a16:creationId xmlns:a16="http://schemas.microsoft.com/office/drawing/2014/main" id="{59EB1808-05FB-45D1-B0EC-C589DFD8E91C}"/>
              </a:ext>
            </a:extLst>
          </p:cNvPr>
          <p:cNvSpPr>
            <a:spLocks noGrp="1"/>
          </p:cNvSpPr>
          <p:nvPr>
            <p:ph sz="half" idx="1"/>
          </p:nvPr>
        </p:nvSpPr>
        <p:spPr>
          <a:xfrm>
            <a:off x="130629" y="892628"/>
            <a:ext cx="12061371" cy="5578929"/>
          </a:xfrm>
        </p:spPr>
        <p:txBody>
          <a:bodyPr>
            <a:normAutofit fontScale="92500" lnSpcReduction="10000"/>
          </a:bodyPr>
          <a:lstStyle/>
          <a:p>
            <a:pPr lvl="0">
              <a:spcAft>
                <a:spcPts val="1200"/>
              </a:spcAft>
              <a:buClr>
                <a:srgbClr val="FDFDFE"/>
              </a:buClr>
              <a:buSzPts val="3302"/>
            </a:pPr>
            <a:r>
              <a:rPr lang="en-US" sz="3000">
                <a:latin typeface="Arial" panose="020B0604020202020204" pitchFamily="34" charset="0"/>
                <a:cs typeface="Arial" panose="020B0604020202020204" pitchFamily="34" charset="0"/>
              </a:rPr>
              <a:t>Through our P-3 Alignment Approach we can:</a:t>
            </a:r>
          </a:p>
          <a:p>
            <a:pPr marL="941388" lvl="1" indent="-457200">
              <a:spcBef>
                <a:spcPts val="0"/>
              </a:spcBef>
              <a:buClr>
                <a:srgbClr val="FDFDFE"/>
              </a:buClr>
              <a:buSzPts val="3175"/>
              <a:buFont typeface="Arial" panose="020B0604020202020204" pitchFamily="34" charset="0"/>
              <a:buChar char="‒"/>
            </a:pPr>
            <a:r>
              <a:rPr lang="en-US" sz="2600" b="1">
                <a:latin typeface="Arial" panose="020B0604020202020204" pitchFamily="34" charset="0"/>
                <a:cs typeface="Arial" panose="020B0604020202020204" pitchFamily="34" charset="0"/>
              </a:rPr>
              <a:t>Give Children a Strong Start</a:t>
            </a:r>
            <a:r>
              <a:rPr lang="en-US" sz="2600">
                <a:latin typeface="Arial" panose="020B0604020202020204" pitchFamily="34" charset="0"/>
                <a:cs typeface="Arial" panose="020B0604020202020204" pitchFamily="34" charset="0"/>
              </a:rPr>
              <a:t> through equitable access to effective early education programs. </a:t>
            </a:r>
          </a:p>
          <a:p>
            <a:pPr marL="941388" lvl="1" indent="-457200">
              <a:spcBef>
                <a:spcPts val="0"/>
              </a:spcBef>
              <a:buClr>
                <a:srgbClr val="FDFDFE"/>
              </a:buClr>
              <a:buSzPts val="3175"/>
              <a:buFont typeface="Arial" panose="020B0604020202020204" pitchFamily="34" charset="0"/>
              <a:buChar char="‒"/>
            </a:pPr>
            <a:r>
              <a:rPr lang="en-US" sz="2600" b="1">
                <a:latin typeface="Arial" panose="020B0604020202020204" pitchFamily="34" charset="0"/>
                <a:cs typeface="Arial" panose="020B0604020202020204" pitchFamily="34" charset="0"/>
              </a:rPr>
              <a:t>Focus on PreK – Third Grade Educators</a:t>
            </a:r>
            <a:r>
              <a:rPr lang="en-US" sz="2600">
                <a:latin typeface="Arial" panose="020B0604020202020204" pitchFamily="34" charset="0"/>
                <a:cs typeface="Arial" panose="020B0604020202020204" pitchFamily="34" charset="0"/>
              </a:rPr>
              <a:t> to ensure schools, teachers, and staff are prepared and supported to guide every child’s social, emotional, and academic development through inclusive, joyful, and culturally and linguistically affirming programs from PreK to Third grade.</a:t>
            </a:r>
          </a:p>
          <a:p>
            <a:pPr marL="941388" lvl="1" indent="-457200">
              <a:spcBef>
                <a:spcPts val="0"/>
              </a:spcBef>
              <a:buClr>
                <a:srgbClr val="FDFDFE"/>
              </a:buClr>
              <a:buSzPts val="3175"/>
              <a:buFont typeface="Arial" panose="020B0604020202020204" pitchFamily="34" charset="0"/>
              <a:buChar char="‒"/>
            </a:pPr>
            <a:r>
              <a:rPr lang="en-US" sz="2600" b="1">
                <a:latin typeface="Arial" panose="020B0604020202020204" pitchFamily="34" charset="0"/>
                <a:cs typeface="Arial" panose="020B0604020202020204" pitchFamily="34" charset="0"/>
              </a:rPr>
              <a:t>Equip Education Leaders </a:t>
            </a:r>
            <a:r>
              <a:rPr lang="en-US" sz="2600">
                <a:latin typeface="Arial" panose="020B0604020202020204" pitchFamily="34" charset="0"/>
                <a:cs typeface="Arial" panose="020B0604020202020204" pitchFamily="34" charset="0"/>
              </a:rPr>
              <a:t>at the County, District, and School Level with a deep knowledge and understanding of early education and organizational strategies that support meaningful alignment from PreK to Third grade. </a:t>
            </a:r>
          </a:p>
          <a:p>
            <a:pPr marL="941388" lvl="1" indent="-457200">
              <a:spcBef>
                <a:spcPts val="0"/>
              </a:spcBef>
              <a:buClr>
                <a:srgbClr val="FDFDFE"/>
              </a:buClr>
              <a:buSzPts val="3175"/>
              <a:buFont typeface="Arial" panose="020B0604020202020204" pitchFamily="34" charset="0"/>
              <a:buChar char="‒"/>
            </a:pPr>
            <a:r>
              <a:rPr lang="en-US" sz="2600" b="1">
                <a:latin typeface="Arial" panose="020B0604020202020204" pitchFamily="34" charset="0"/>
                <a:cs typeface="Arial" panose="020B0604020202020204" pitchFamily="34" charset="0"/>
              </a:rPr>
              <a:t>Empower and Support Families</a:t>
            </a:r>
            <a:r>
              <a:rPr lang="en-US" sz="2600">
                <a:latin typeface="Arial" panose="020B0604020202020204" pitchFamily="34" charset="0"/>
                <a:cs typeface="Arial" panose="020B0604020202020204" pitchFamily="34" charset="0"/>
              </a:rPr>
              <a:t> as children’s first and most important teachers, bolster resources and opportunities for families in community programs and schools, and empower families as valued, supported, and well-informed partners. </a:t>
            </a:r>
          </a:p>
          <a:p>
            <a:pPr lvl="0">
              <a:buClr>
                <a:srgbClr val="FDFDFE"/>
              </a:buClr>
              <a:buSzPts val="3302"/>
            </a:pPr>
            <a:r>
              <a:rPr lang="en-US" sz="3000">
                <a:latin typeface="Arial" panose="020B0604020202020204" pitchFamily="34" charset="0"/>
                <a:cs typeface="Arial" panose="020B0604020202020204" pitchFamily="34" charset="0"/>
              </a:rPr>
              <a:t>Intentionally aligning this work helps early investments endure through children’s lives.</a:t>
            </a:r>
          </a:p>
          <a:p>
            <a:endParaRPr lang="en-US"/>
          </a:p>
        </p:txBody>
      </p:sp>
      <p:sp>
        <p:nvSpPr>
          <p:cNvPr id="5" name="Slide Number Placeholder 4">
            <a:extLst>
              <a:ext uri="{FF2B5EF4-FFF2-40B4-BE49-F238E27FC236}">
                <a16:creationId xmlns:a16="http://schemas.microsoft.com/office/drawing/2014/main" id="{A3321591-FC98-4EA7-AC2F-75912A22353D}"/>
              </a:ext>
            </a:extLst>
          </p:cNvPr>
          <p:cNvSpPr>
            <a:spLocks noGrp="1"/>
          </p:cNvSpPr>
          <p:nvPr>
            <p:ph type="sldNum" idx="12"/>
          </p:nvPr>
        </p:nvSpPr>
        <p:spPr>
          <a:xfrm>
            <a:off x="10980260" y="6172200"/>
            <a:ext cx="906940" cy="598714"/>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6</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850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8323-A568-4A2D-9549-245A418F8D35}"/>
              </a:ext>
            </a:extLst>
          </p:cNvPr>
          <p:cNvSpPr>
            <a:spLocks noGrp="1"/>
          </p:cNvSpPr>
          <p:nvPr>
            <p:ph type="title"/>
          </p:nvPr>
        </p:nvSpPr>
        <p:spPr>
          <a:xfrm>
            <a:off x="128016" y="-128016"/>
            <a:ext cx="11887200" cy="953162"/>
          </a:xfrm>
        </p:spPr>
        <p:txBody>
          <a:bodyPr>
            <a:normAutofit/>
          </a:bodyPr>
          <a:lstStyle/>
          <a:p>
            <a:r>
              <a:rPr lang="en-US" sz="4000" b="1">
                <a:latin typeface="Arial"/>
                <a:cs typeface="Arial"/>
              </a:rPr>
              <a:t>UPK Templates and Guidance</a:t>
            </a:r>
            <a:endParaRPr lang="en-US" sz="4000">
              <a:latin typeface="Arial"/>
              <a:cs typeface="Arial"/>
            </a:endParaRPr>
          </a:p>
        </p:txBody>
      </p:sp>
      <p:sp>
        <p:nvSpPr>
          <p:cNvPr id="3" name="Content Placeholder 2">
            <a:extLst>
              <a:ext uri="{FF2B5EF4-FFF2-40B4-BE49-F238E27FC236}">
                <a16:creationId xmlns:a16="http://schemas.microsoft.com/office/drawing/2014/main" id="{E9C3CD76-EB2D-4CE9-A186-0B48D81A578E}"/>
              </a:ext>
            </a:extLst>
          </p:cNvPr>
          <p:cNvSpPr>
            <a:spLocks noGrp="1"/>
          </p:cNvSpPr>
          <p:nvPr>
            <p:ph idx="1"/>
          </p:nvPr>
        </p:nvSpPr>
        <p:spPr>
          <a:xfrm>
            <a:off x="0" y="762403"/>
            <a:ext cx="12035745" cy="5583533"/>
          </a:xfrm>
        </p:spPr>
        <p:txBody>
          <a:bodyPr vert="horz" lIns="91440" tIns="45720" rIns="91440" bIns="45720" rtlCol="0" anchor="t">
            <a:normAutofit fontScale="92500" lnSpcReduction="10000"/>
          </a:bodyPr>
          <a:lstStyle/>
          <a:p>
            <a:pPr marL="457200" indent="-457200">
              <a:spcAft>
                <a:spcPts val="800"/>
              </a:spcAft>
            </a:pPr>
            <a:r>
              <a:rPr lang="en-US" dirty="0">
                <a:latin typeface="Arial"/>
                <a:cs typeface="Arial"/>
              </a:rPr>
              <a:t>The California Department of Education (CDE) has released references on the </a:t>
            </a:r>
            <a:r>
              <a:rPr lang="en-US" dirty="0">
                <a:solidFill>
                  <a:srgbClr val="FFE699"/>
                </a:solidFill>
                <a:latin typeface="Arial"/>
                <a:cs typeface="Arial"/>
                <a:hlinkClick r:id="rId3" tooltip="CDE Elementary web page ">
                  <a:extLst>
                    <a:ext uri="{A12FA001-AC4F-418D-AE19-62706E023703}">
                      <ahyp:hlinkClr xmlns:ahyp="http://schemas.microsoft.com/office/drawing/2018/hyperlinkcolor" val="tx"/>
                    </a:ext>
                  </a:extLst>
                </a:hlinkClick>
              </a:rPr>
              <a:t>https</a:t>
            </a:r>
            <a:r>
              <a:rPr lang="en-US" dirty="0">
                <a:solidFill>
                  <a:srgbClr val="FFE699"/>
                </a:solidFill>
                <a:latin typeface="Arial"/>
                <a:ea typeface="+mn-lt"/>
                <a:cs typeface="Arial"/>
                <a:hlinkClick r:id="rId3" tooltip="CDE Elementary web page ">
                  <a:extLst>
                    <a:ext uri="{A12FA001-AC4F-418D-AE19-62706E023703}">
                      <ahyp:hlinkClr xmlns:ahyp="http://schemas.microsoft.com/office/drawing/2018/hyperlinkcolor" val="tx"/>
                    </a:ext>
                  </a:extLst>
                </a:hlinkClick>
              </a:rPr>
              <a:t>://www.cde.ca.gov/ci/gs/em/</a:t>
            </a:r>
            <a:r>
              <a:rPr lang="en-US" dirty="0">
                <a:solidFill>
                  <a:srgbClr val="FFE699"/>
                </a:solidFill>
                <a:latin typeface="Arial"/>
                <a:ea typeface="+mn-lt"/>
                <a:cs typeface="Arial"/>
              </a:rPr>
              <a:t> </a:t>
            </a:r>
            <a:endParaRPr lang="en-US" dirty="0">
              <a:solidFill>
                <a:srgbClr val="FFE699"/>
              </a:solidFill>
              <a:latin typeface="Arial"/>
              <a:cs typeface="Arial"/>
            </a:endParaRPr>
          </a:p>
          <a:p>
            <a:pPr lvl="1" indent="0">
              <a:spcAft>
                <a:spcPts val="800"/>
              </a:spcAft>
              <a:buNone/>
            </a:pPr>
            <a:r>
              <a:rPr lang="en-US" sz="2600" dirty="0">
                <a:latin typeface="Arial"/>
                <a:cs typeface="Arial"/>
              </a:rPr>
              <a:t>1. </a:t>
            </a:r>
            <a:r>
              <a:rPr lang="en-US" dirty="0">
                <a:latin typeface="Arial"/>
                <a:cs typeface="Arial"/>
              </a:rPr>
              <a:t>Local educational agency (LEA) Planning Template from December</a:t>
            </a:r>
            <a:endParaRPr lang="en-US" dirty="0">
              <a:latin typeface="Calibri" panose="020F0502020204030204"/>
              <a:cs typeface="Calibri" panose="020F0502020204030204"/>
            </a:endParaRPr>
          </a:p>
          <a:p>
            <a:pPr marL="1485900" lvl="2" indent="-342900">
              <a:spcAft>
                <a:spcPts val="800"/>
              </a:spcAft>
              <a:buFontTx/>
              <a:buChar char="‒"/>
            </a:pPr>
            <a:r>
              <a:rPr lang="en-US" sz="2600" dirty="0">
                <a:solidFill>
                  <a:schemeClr val="bg1"/>
                </a:solidFill>
                <a:latin typeface="Arial"/>
                <a:cs typeface="Arial"/>
              </a:rPr>
              <a:t>Outlines the data that will be required for submission to the CDE to meet the requirements of </a:t>
            </a:r>
            <a:r>
              <a:rPr lang="en-US" sz="2600" i="1" dirty="0">
                <a:solidFill>
                  <a:schemeClr val="bg1"/>
                </a:solidFill>
                <a:latin typeface="Arial"/>
                <a:cs typeface="Arial"/>
              </a:rPr>
              <a:t>EC </a:t>
            </a:r>
            <a:r>
              <a:rPr lang="en-US" sz="2600" dirty="0">
                <a:solidFill>
                  <a:schemeClr val="bg1"/>
                </a:solidFill>
                <a:latin typeface="Arial"/>
                <a:cs typeface="Arial"/>
              </a:rPr>
              <a:t>8281.5 through a survey after June 30, 2022 </a:t>
            </a:r>
            <a:endParaRPr lang="en-US" sz="2600" dirty="0">
              <a:solidFill>
                <a:schemeClr val="bg1"/>
              </a:solidFill>
              <a:latin typeface="Calibri"/>
              <a:cs typeface="Calibri"/>
            </a:endParaRPr>
          </a:p>
          <a:p>
            <a:pPr marL="1485900" lvl="2" indent="-342900">
              <a:spcAft>
                <a:spcPts val="800"/>
              </a:spcAft>
              <a:buFontTx/>
              <a:buChar char="‒"/>
            </a:pPr>
            <a:r>
              <a:rPr lang="en-US" sz="2600" dirty="0">
                <a:solidFill>
                  <a:schemeClr val="bg1"/>
                </a:solidFill>
                <a:latin typeface="Arial"/>
                <a:cs typeface="Arial"/>
              </a:rPr>
              <a:t>Provides additional deep planning questions for LEAs</a:t>
            </a:r>
            <a:endParaRPr lang="en-US" sz="2600" dirty="0">
              <a:solidFill>
                <a:schemeClr val="bg1"/>
              </a:solidFill>
              <a:ea typeface="+mn-lt"/>
              <a:cs typeface="+mn-lt"/>
            </a:endParaRPr>
          </a:p>
          <a:p>
            <a:pPr lvl="1" indent="0">
              <a:spcAft>
                <a:spcPts val="800"/>
              </a:spcAft>
              <a:buNone/>
            </a:pPr>
            <a:r>
              <a:rPr lang="en-US" sz="2600" dirty="0">
                <a:latin typeface="Arial"/>
                <a:cs typeface="Arial"/>
              </a:rPr>
              <a:t>2. </a:t>
            </a:r>
            <a:r>
              <a:rPr lang="en-US" dirty="0">
                <a:latin typeface="Arial"/>
                <a:cs typeface="Arial"/>
              </a:rPr>
              <a:t>UPK Planning and Implementation Guidance Volume 1 from February</a:t>
            </a:r>
            <a:endParaRPr lang="en-US" dirty="0">
              <a:latin typeface="Calibri"/>
              <a:cs typeface="Calibri"/>
            </a:endParaRPr>
          </a:p>
          <a:p>
            <a:pPr marL="1485900" lvl="2" indent="-342900">
              <a:spcAft>
                <a:spcPts val="800"/>
              </a:spcAft>
              <a:buFontTx/>
              <a:buChar char="‒"/>
            </a:pPr>
            <a:r>
              <a:rPr lang="en-US" sz="2600" dirty="0">
                <a:solidFill>
                  <a:schemeClr val="bg1"/>
                </a:solidFill>
                <a:latin typeface="Arial"/>
                <a:cs typeface="Arial"/>
              </a:rPr>
              <a:t>Corresponds to the template and introduces early education concepts, research, resources, programs, partnership opportunities, and policies</a:t>
            </a:r>
            <a:endParaRPr lang="en-US" sz="2600" dirty="0">
              <a:solidFill>
                <a:schemeClr val="bg1"/>
              </a:solidFill>
              <a:latin typeface="Calibri"/>
              <a:cs typeface="Calibri"/>
            </a:endParaRPr>
          </a:p>
          <a:p>
            <a:pPr lvl="1" indent="0">
              <a:spcAft>
                <a:spcPts val="800"/>
              </a:spcAft>
              <a:buNone/>
            </a:pPr>
            <a:r>
              <a:rPr lang="en-US" sz="2600" dirty="0">
                <a:latin typeface="Arial"/>
                <a:cs typeface="Arial"/>
              </a:rPr>
              <a:t>3. </a:t>
            </a:r>
            <a:r>
              <a:rPr lang="en-US" dirty="0">
                <a:latin typeface="Arial"/>
                <a:cs typeface="Arial"/>
              </a:rPr>
              <a:t>County Office of Education (COE) Countywide Planning and Capacity Template – coming soon</a:t>
            </a:r>
            <a:endParaRPr lang="en-US" dirty="0"/>
          </a:p>
          <a:p>
            <a:pPr marL="1485900" lvl="2" indent="-342900">
              <a:spcAft>
                <a:spcPts val="800"/>
              </a:spcAft>
              <a:buFontTx/>
              <a:buChar char="‒"/>
            </a:pPr>
            <a:r>
              <a:rPr lang="en-US" sz="2600" dirty="0">
                <a:solidFill>
                  <a:schemeClr val="bg1"/>
                </a:solidFill>
                <a:latin typeface="Arial"/>
                <a:cs typeface="Arial"/>
              </a:rPr>
              <a:t>Includes data that will be required for COE submission</a:t>
            </a:r>
            <a:endParaRPr lang="en-US" sz="2600" dirty="0">
              <a:solidFill>
                <a:schemeClr val="bg1"/>
              </a:solidFill>
              <a:latin typeface="Calibri"/>
              <a:cs typeface="Calibri"/>
            </a:endParaRPr>
          </a:p>
          <a:p>
            <a:pPr marL="1485900" lvl="2" indent="-342900">
              <a:spcAft>
                <a:spcPts val="800"/>
              </a:spcAft>
              <a:buFontTx/>
              <a:buChar char="‒"/>
            </a:pPr>
            <a:r>
              <a:rPr lang="en-US" sz="2600" dirty="0">
                <a:solidFill>
                  <a:schemeClr val="bg1"/>
                </a:solidFill>
                <a:latin typeface="Arial"/>
                <a:cs typeface="Arial"/>
              </a:rPr>
              <a:t>Provides planning questions on how COEs will support LEAs</a:t>
            </a:r>
            <a:endParaRPr lang="en-US" sz="2600" dirty="0">
              <a:solidFill>
                <a:schemeClr val="bg1"/>
              </a:solidFill>
              <a:latin typeface="Calibri"/>
              <a:cs typeface="Calibri"/>
            </a:endParaRPr>
          </a:p>
          <a:p>
            <a:pPr marL="1371600" lvl="2"/>
            <a:endParaRPr lang="en-US" sz="2400" dirty="0">
              <a:solidFill>
                <a:schemeClr val="bg1"/>
              </a:solidFill>
              <a:latin typeface="Arial"/>
              <a:cs typeface="Arial"/>
            </a:endParaRPr>
          </a:p>
          <a:p>
            <a:pPr lvl="2"/>
            <a:endParaRPr lang="en-US" sz="2400" dirty="0">
              <a:solidFill>
                <a:srgbClr val="000000"/>
              </a:solidFill>
              <a:latin typeface="Arial"/>
              <a:cs typeface="Calibri"/>
            </a:endParaRPr>
          </a:p>
          <a:p>
            <a:endParaRPr lang="en-US" sz="2400" dirty="0">
              <a:solidFill>
                <a:srgbClr val="FFFFFF"/>
              </a:solidFill>
              <a:latin typeface="Arial"/>
              <a:cs typeface="Arial"/>
            </a:endParaRPr>
          </a:p>
          <a:p>
            <a:endParaRPr lang="en-US" sz="2400" dirty="0">
              <a:latin typeface="Arial"/>
              <a:cs typeface="Arial"/>
            </a:endParaRPr>
          </a:p>
          <a:p>
            <a:endParaRPr lang="en-US" sz="2400" dirty="0">
              <a:latin typeface="Arial"/>
              <a:cs typeface="Arial"/>
            </a:endParaRPr>
          </a:p>
        </p:txBody>
      </p:sp>
      <p:sp>
        <p:nvSpPr>
          <p:cNvPr id="4" name="Slide Number Placeholder 3">
            <a:extLst>
              <a:ext uri="{FF2B5EF4-FFF2-40B4-BE49-F238E27FC236}">
                <a16:creationId xmlns:a16="http://schemas.microsoft.com/office/drawing/2014/main" id="{392B483A-649A-46CC-9D37-56D60A4572FC}"/>
              </a:ext>
            </a:extLst>
          </p:cNvPr>
          <p:cNvSpPr>
            <a:spLocks noGrp="1"/>
          </p:cNvSpPr>
          <p:nvPr>
            <p:ph type="sldNum" idx="12"/>
          </p:nvPr>
        </p:nvSpPr>
        <p:spPr>
          <a:xfrm>
            <a:off x="10359025" y="6172200"/>
            <a:ext cx="1528175" cy="541751"/>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7</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1137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7DA5-6109-4084-8E05-99AC7252ED6F}"/>
              </a:ext>
            </a:extLst>
          </p:cNvPr>
          <p:cNvSpPr>
            <a:spLocks noGrp="1"/>
          </p:cNvSpPr>
          <p:nvPr>
            <p:ph type="title"/>
          </p:nvPr>
        </p:nvSpPr>
        <p:spPr>
          <a:xfrm>
            <a:off x="119349" y="0"/>
            <a:ext cx="11887200" cy="1325563"/>
          </a:xfrm>
        </p:spPr>
        <p:txBody>
          <a:bodyPr>
            <a:normAutofit/>
          </a:bodyPr>
          <a:lstStyle/>
          <a:p>
            <a:r>
              <a:rPr lang="en-US" sz="4000" b="1">
                <a:latin typeface="Arial"/>
                <a:cs typeface="Arial"/>
              </a:rPr>
              <a:t>Full-Day Programs That Meet Family Needs</a:t>
            </a:r>
          </a:p>
        </p:txBody>
      </p:sp>
      <p:sp>
        <p:nvSpPr>
          <p:cNvPr id="3" name="Content Placeholder 2">
            <a:extLst>
              <a:ext uri="{FF2B5EF4-FFF2-40B4-BE49-F238E27FC236}">
                <a16:creationId xmlns:a16="http://schemas.microsoft.com/office/drawing/2014/main" id="{CE94BF14-4B02-49D9-8C9F-0BD5E82FF332}"/>
              </a:ext>
            </a:extLst>
          </p:cNvPr>
          <p:cNvSpPr>
            <a:spLocks noGrp="1"/>
          </p:cNvSpPr>
          <p:nvPr>
            <p:ph idx="1"/>
          </p:nvPr>
        </p:nvSpPr>
        <p:spPr>
          <a:xfrm>
            <a:off x="0" y="1408705"/>
            <a:ext cx="11887200" cy="5015901"/>
          </a:xfrm>
        </p:spPr>
        <p:txBody>
          <a:bodyPr vert="horz" lIns="91440" tIns="45720" rIns="91440" bIns="45720" rtlCol="0" anchor="t">
            <a:normAutofit/>
          </a:bodyPr>
          <a:lstStyle/>
          <a:p>
            <a:r>
              <a:rPr lang="en-US">
                <a:latin typeface="Arial"/>
                <a:cs typeface="Arial"/>
              </a:rPr>
              <a:t>Statute requires LEAs to plan how children in their attendance area will have access to full-day programs the year before Kindergarten that meet family needs</a:t>
            </a:r>
          </a:p>
          <a:p>
            <a:r>
              <a:rPr lang="en-US">
                <a:latin typeface="Arial"/>
                <a:cs typeface="Arial"/>
              </a:rPr>
              <a:t>These needs can be met through a variety of programs providing rich early learning and care, including TK, CSPP, Head Start, other early learning and care programs, expanded learning, private preschool, and more</a:t>
            </a:r>
          </a:p>
          <a:p>
            <a:r>
              <a:rPr lang="en-US">
                <a:latin typeface="Arial"/>
                <a:cs typeface="Arial"/>
              </a:rPr>
              <a:t>Having different UPK models builds capacity to provide high-quality programs to support child outcomes, and allows families meaningful choice while also providing equitable opportunities</a:t>
            </a:r>
          </a:p>
          <a:p>
            <a:endParaRPr lang="en-US">
              <a:latin typeface="Arial"/>
              <a:ea typeface="+mn-lt"/>
              <a:cs typeface="Arial"/>
            </a:endParaRPr>
          </a:p>
          <a:p>
            <a:endParaRPr lang="en-US">
              <a:latin typeface="Arial"/>
              <a:cs typeface="Arial"/>
            </a:endParaRPr>
          </a:p>
          <a:p>
            <a:endParaRPr lang="en-US">
              <a:latin typeface="Arial"/>
              <a:cs typeface="Arial"/>
            </a:endParaRPr>
          </a:p>
        </p:txBody>
      </p:sp>
      <p:sp>
        <p:nvSpPr>
          <p:cNvPr id="4" name="Slide Number Placeholder 3">
            <a:extLst>
              <a:ext uri="{FF2B5EF4-FFF2-40B4-BE49-F238E27FC236}">
                <a16:creationId xmlns:a16="http://schemas.microsoft.com/office/drawing/2014/main" id="{7A662C05-7BB0-452C-814D-E012EAD77B3B}"/>
              </a:ext>
            </a:extLst>
          </p:cNvPr>
          <p:cNvSpPr>
            <a:spLocks noGrp="1"/>
          </p:cNvSpPr>
          <p:nvPr>
            <p:ph type="sldNum" idx="12"/>
          </p:nvPr>
        </p:nvSpPr>
        <p:spPr>
          <a:xfrm>
            <a:off x="11132660" y="6381520"/>
            <a:ext cx="906940" cy="276999"/>
          </a:xfrm>
        </p:spPr>
        <p:txBody>
          <a:bodyPr/>
          <a:lstStyle/>
          <a:p>
            <a:pPr marL="0" lvl="0" indent="0" algn="r" rtl="0">
              <a:spcBef>
                <a:spcPts val="0"/>
              </a:spcBef>
              <a:spcAft>
                <a:spcPts val="0"/>
              </a:spcAft>
              <a:buNone/>
            </a:pPr>
            <a:fld id="{00000000-1234-1234-1234-123412341234}" type="slidenum">
              <a:rPr lang="en-US" sz="2400">
                <a:latin typeface="Arial" panose="020B0604020202020204" pitchFamily="34" charset="0"/>
                <a:cs typeface="Arial" panose="020B0604020202020204" pitchFamily="34" charset="0"/>
              </a:rPr>
              <a:t>8</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068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AF796B-3243-4E37-8123-D72EA096FCC1}"/>
              </a:ext>
            </a:extLst>
          </p:cNvPr>
          <p:cNvSpPr>
            <a:spLocks noGrp="1"/>
          </p:cNvSpPr>
          <p:nvPr>
            <p:ph type="title"/>
          </p:nvPr>
        </p:nvSpPr>
        <p:spPr/>
        <p:txBody>
          <a:bodyPr/>
          <a:lstStyle/>
          <a:p>
            <a:r>
              <a:rPr lang="en-US" b="1" dirty="0">
                <a:solidFill>
                  <a:prstClr val="white"/>
                </a:solidFill>
                <a:latin typeface="Arial" panose="020B0604020202020204" pitchFamily="34" charset="0"/>
                <a:cs typeface="Arial" panose="020B0604020202020204" pitchFamily="34" charset="0"/>
              </a:rPr>
              <a:t>Live Questions and Answers (Q&amp;A)</a:t>
            </a:r>
            <a:endParaRPr lang="en-US" dirty="0"/>
          </a:p>
        </p:txBody>
      </p:sp>
      <p:pic>
        <p:nvPicPr>
          <p:cNvPr id="8" name="Content Placeholder 14" descr="Zoom Message &quot;What does UPK stand for?&quot;. An arrow is pointing to the thumbs up icon used for upvoting. Another arrow is pointing to a comment box used for responding to the message. ">
            <a:extLst>
              <a:ext uri="{FF2B5EF4-FFF2-40B4-BE49-F238E27FC236}">
                <a16:creationId xmlns:a16="http://schemas.microsoft.com/office/drawing/2014/main" id="{19FB0A61-060E-4FCC-A174-71B36E6A199D}"/>
              </a:ext>
            </a:extLst>
          </p:cNvPr>
          <p:cNvPicPr>
            <a:picLocks noGrp="1" noChangeAspect="1"/>
          </p:cNvPicPr>
          <p:nvPr>
            <p:ph sz="half" idx="1"/>
          </p:nvPr>
        </p:nvPicPr>
        <p:blipFill>
          <a:blip r:embed="rId2"/>
          <a:stretch>
            <a:fillRect/>
          </a:stretch>
        </p:blipFill>
        <p:spPr>
          <a:xfrm>
            <a:off x="1372907" y="1122830"/>
            <a:ext cx="8758433" cy="2173308"/>
          </a:xfrm>
          <a:prstGeom prst="rect">
            <a:avLst/>
          </a:prstGeom>
        </p:spPr>
      </p:pic>
      <p:pic>
        <p:nvPicPr>
          <p:cNvPr id="9" name="Content Placeholder 17" descr="Response to &quot;What does UPK stand for?&quot; reads &quot;And What's the difference between UPK and UTK?&quot; The thumbs up icon has a number 2 next to it, representing 2 upvotes.">
            <a:extLst>
              <a:ext uri="{FF2B5EF4-FFF2-40B4-BE49-F238E27FC236}">
                <a16:creationId xmlns:a16="http://schemas.microsoft.com/office/drawing/2014/main" id="{43F81495-7976-41D2-914D-4E35A4464678}"/>
              </a:ext>
            </a:extLst>
          </p:cNvPr>
          <p:cNvPicPr>
            <a:picLocks noGrp="1" noChangeAspect="1"/>
          </p:cNvPicPr>
          <p:nvPr>
            <p:ph sz="half" idx="2"/>
          </p:nvPr>
        </p:nvPicPr>
        <p:blipFill>
          <a:blip r:embed="rId3"/>
          <a:stretch>
            <a:fillRect/>
          </a:stretch>
        </p:blipFill>
        <p:spPr>
          <a:xfrm>
            <a:off x="4469169" y="3374292"/>
            <a:ext cx="5867908" cy="2514818"/>
          </a:xfrm>
          <a:prstGeom prst="rect">
            <a:avLst/>
          </a:prstGeom>
        </p:spPr>
      </p:pic>
      <p:sp>
        <p:nvSpPr>
          <p:cNvPr id="4" name="Slide Number Placeholder 3">
            <a:extLst>
              <a:ext uri="{FF2B5EF4-FFF2-40B4-BE49-F238E27FC236}">
                <a16:creationId xmlns:a16="http://schemas.microsoft.com/office/drawing/2014/main" id="{4885BB35-0B6F-4C3C-ABED-ACD086E2B4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9</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583066"/>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7A379D3C8A3145B9B5460A5FBAA94E" ma:contentTypeVersion="12" ma:contentTypeDescription="Create a new document." ma:contentTypeScope="" ma:versionID="b9528dc1bcd2589b02bbc73bec2734cc">
  <xsd:schema xmlns:xsd="http://www.w3.org/2001/XMLSchema" xmlns:xs="http://www.w3.org/2001/XMLSchema" xmlns:p="http://schemas.microsoft.com/office/2006/metadata/properties" xmlns:ns2="d173ea53-e63a-4839-8c69-aececa15c404" xmlns:ns3="6a92aa00-d659-46d6-b4cf-e266ad63a1ef" targetNamespace="http://schemas.microsoft.com/office/2006/metadata/properties" ma:root="true" ma:fieldsID="40da850488f41daeafd5036038226fa5" ns2:_="" ns3:_="">
    <xsd:import namespace="d173ea53-e63a-4839-8c69-aececa15c404"/>
    <xsd:import namespace="6a92aa00-d659-46d6-b4cf-e266ad63a1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3ea53-e63a-4839-8c69-aececa15c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92aa00-d659-46d6-b4cf-e266ad63a1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a92aa00-d659-46d6-b4cf-e266ad63a1ef">
      <UserInfo>
        <DisplayName>Assadya Ross</DisplayName>
        <AccountId>33</AccountId>
        <AccountType/>
      </UserInfo>
      <UserInfo>
        <DisplayName>Sara Dawson</DisplayName>
        <AccountId>135</AccountId>
        <AccountType/>
      </UserInfo>
      <UserInfo>
        <DisplayName>Mai Thao</DisplayName>
        <AccountId>132</AccountId>
        <AccountType/>
      </UserInfo>
    </SharedWithUsers>
  </documentManagement>
</p:properties>
</file>

<file path=customXml/itemProps1.xml><?xml version="1.0" encoding="utf-8"?>
<ds:datastoreItem xmlns:ds="http://schemas.openxmlformats.org/officeDocument/2006/customXml" ds:itemID="{30191934-4B4B-4A9C-BA31-51F13663C295}">
  <ds:schemaRefs>
    <ds:schemaRef ds:uri="http://schemas.microsoft.com/sharepoint/v3/contenttype/forms"/>
  </ds:schemaRefs>
</ds:datastoreItem>
</file>

<file path=customXml/itemProps2.xml><?xml version="1.0" encoding="utf-8"?>
<ds:datastoreItem xmlns:ds="http://schemas.openxmlformats.org/officeDocument/2006/customXml" ds:itemID="{64F79981-4D15-429D-AE2A-51E317984ECF}">
  <ds:schemaRefs>
    <ds:schemaRef ds:uri="6a92aa00-d659-46d6-b4cf-e266ad63a1ef"/>
    <ds:schemaRef ds:uri="d173ea53-e63a-4839-8c69-aececa15c4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9B6559-0ED3-4D0D-99E2-1A30FBBF8114}">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d173ea53-e63a-4839-8c69-aececa15c404"/>
    <ds:schemaRef ds:uri="http://purl.org/dc/elements/1.1/"/>
    <ds:schemaRef ds:uri="http://schemas.microsoft.com/office/2006/metadata/properties"/>
    <ds:schemaRef ds:uri="6a92aa00-d659-46d6-b4cf-e266ad63a1e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25</TotalTime>
  <Words>710</Words>
  <Application>Microsoft Office PowerPoint</Application>
  <PresentationFormat>Widescreen</PresentationFormat>
  <Paragraphs>63</Paragraphs>
  <Slides>10</Slides>
  <Notes>8</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10</vt:i4>
      </vt:variant>
    </vt:vector>
  </HeadingPairs>
  <TitlesOfParts>
    <vt:vector size="28" baseType="lpstr">
      <vt:lpstr>Arial</vt:lpstr>
      <vt:lpstr>Calibri</vt:lpstr>
      <vt:lpstr>Cambria</vt:lpstr>
      <vt:lpstr>Courier New</vt:lpstr>
      <vt:lpstr>DM Sans</vt:lpstr>
      <vt:lpstr>Noto Sans Symbols</vt:lpstr>
      <vt:lpstr>Wingdings</vt:lpstr>
      <vt:lpstr>CDE Set 1</vt:lpstr>
      <vt:lpstr>CDE Set 2</vt:lpstr>
      <vt:lpstr>CDE Set 3</vt:lpstr>
      <vt:lpstr>CDE Set 4</vt:lpstr>
      <vt:lpstr>CDE Set 5</vt:lpstr>
      <vt:lpstr>CDE Set 6</vt:lpstr>
      <vt:lpstr>CDE Set 7</vt:lpstr>
      <vt:lpstr>CDE Set 1</vt:lpstr>
      <vt:lpstr>CDE Set 1</vt:lpstr>
      <vt:lpstr>CDE Set 5</vt:lpstr>
      <vt:lpstr>CDE Set 1</vt:lpstr>
      <vt:lpstr> Universal PreKindergarten (UPK) Implementation Office Hour   Early Education Division (EED)  March 23, 2022</vt:lpstr>
      <vt:lpstr>Welcome and Introductions</vt:lpstr>
      <vt:lpstr>Asking Questions and Upvoting</vt:lpstr>
      <vt:lpstr>What is UPK?</vt:lpstr>
      <vt:lpstr>How Do Transitional Kindergarten (TK),  UPK, and PreKindergarten through Third grade (P-3) Alignment Work Together?</vt:lpstr>
      <vt:lpstr>California’s P-3 Vision</vt:lpstr>
      <vt:lpstr>UPK Templates and Guidance</vt:lpstr>
      <vt:lpstr>Full-Day Programs That Meet Family Needs</vt:lpstr>
      <vt:lpstr>Live Questions and Answers (Q&amp;A)</vt:lpstr>
      <vt:lpstr>Closing and Next Steps</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EED March UPK Office Hour - Elementary (CA Dept. of Education)</dc:title>
  <dc:subject>Early Education March Universal PreKindergarten (UPK) Office Hour PowerPoint slides for the March 23 presentation posted on the CDE web page.</dc:subject>
  <dc:creator>Brandon Rood</dc:creator>
  <cp:lastModifiedBy>Alice Ludwig</cp:lastModifiedBy>
  <cp:revision>7</cp:revision>
  <dcterms:created xsi:type="dcterms:W3CDTF">2020-08-25T03:09:04Z</dcterms:created>
  <dcterms:modified xsi:type="dcterms:W3CDTF">2023-12-14T16:54:21Z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0x0101008C7A379D3C8A3145B9B5460A5FBAA94E</vt:lpwstr>
  </property>
</Properties>
</file>