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22" r:id="rId5"/>
    <p:sldMasterId id="2147483713" r:id="rId6"/>
    <p:sldMasterId id="2147483737" r:id="rId7"/>
    <p:sldMasterId id="2147483732" r:id="rId8"/>
    <p:sldMasterId id="2147483676" r:id="rId9"/>
    <p:sldMasterId id="2147483681" r:id="rId10"/>
    <p:sldMasterId id="2147483705" r:id="rId11"/>
    <p:sldMasterId id="2147483648" r:id="rId12"/>
    <p:sldMasterId id="2147483724" r:id="rId13"/>
    <p:sldMasterId id="2147483686" r:id="rId14"/>
    <p:sldMasterId id="2147483660" r:id="rId15"/>
  </p:sldMasterIdLst>
  <p:notesMasterIdLst>
    <p:notesMasterId r:id="rId33"/>
  </p:notesMasterIdLst>
  <p:handoutMasterIdLst>
    <p:handoutMasterId r:id="rId34"/>
  </p:handoutMasterIdLst>
  <p:sldIdLst>
    <p:sldId id="332" r:id="rId16"/>
    <p:sldId id="408" r:id="rId17"/>
    <p:sldId id="563" r:id="rId18"/>
    <p:sldId id="448" r:id="rId19"/>
    <p:sldId id="541" r:id="rId20"/>
    <p:sldId id="560" r:id="rId21"/>
    <p:sldId id="564" r:id="rId22"/>
    <p:sldId id="565" r:id="rId23"/>
    <p:sldId id="556" r:id="rId24"/>
    <p:sldId id="555" r:id="rId25"/>
    <p:sldId id="566" r:id="rId26"/>
    <p:sldId id="378" r:id="rId27"/>
    <p:sldId id="538" r:id="rId28"/>
    <p:sldId id="542" r:id="rId29"/>
    <p:sldId id="539" r:id="rId30"/>
    <p:sldId id="561" r:id="rId31"/>
    <p:sldId id="5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39222-84DD-B4F8-5140-AD4996079EC3}" name="Sara Dawson" initials="SD" userId="S::sdawson@cde.ca.gov::d832d985-03a2-4533-b4e7-ec1ef93cb65d" providerId="AD"/>
  <p188:author id="{D5C5E035-7AFA-54FA-06CB-5A30120D5F89}" name="Jennifer Osalbo" initials="JO" userId="S::josalbo@cde.ca.gov::01bce0eb-f15d-40d4-8858-3c9510062403" providerId="AD"/>
  <p188:author id="{BB09A639-4BD3-13D3-CCCC-8C387DCBDEE7}" name="Patrisia Gonzalez" initials="PG" userId="S::pgonzalez@cde.ca.gov::bcc36c34-930b-4a6d-8cd5-2978d7bf765a" providerId="AD"/>
  <p188:author id="{26C3F33A-708E-1B43-C893-CD8FF36A412A}" name="Virginia Early" initials="VE" userId="S::vearly@cde.ca.gov::42929ea7-4389-4ffc-bd0b-f8133d7ef99f" providerId="AD"/>
  <p188:author id="{109CF33B-E027-BC56-BEC9-C44C2AF4D0B4}" name="Brianne Rood" initials="BR" userId="S::brood@cde.ca.gov::d693d9a5-1a35-4a36-9bcb-7e6b07df75c7" providerId="AD"/>
  <p188:author id="{A8462756-B012-613E-F700-C15D4738DA9A}" name="Alana Pinsler" initials="AP" userId="S::apinsler@cde.ca.gov::d336b2b8-3478-4328-8ca2-dbdae80dba75" providerId="AD"/>
  <p188:author id="{A87BE489-8FA2-08D6-8483-B336F28E20D8}" name="Stephen Propheter" initials="SP" userId="S::spropheter@cde.ca.gov::11fb58e5-2f2b-4a13-b081-018d2675a5df" providerId="AD"/>
  <p188:author id="{6C788EB1-EEEC-CD89-6A62-9BEB1E1D9CFC}" name="Mai Thao" initials="MT" userId="S::mthao@cde.ca.gov::a1f588c4-1fd5-47ad-9f59-ef46fe4cb68b" providerId="AD"/>
  <p188:author id="{5682DCC4-12CB-B179-6A69-E456F1DF90EC}" name="Benjamin Allen" initials="BA" userId="S::ballen@cde.ca.gov::b29a26e3-71b0-4857-ab65-a43961ab0cd4" providerId="AD"/>
  <p188:author id="{C64FECD9-E80C-DC9A-41AD-2388F599732A}" name="Eddie Tanimoto" initials="ET" userId="S::etanimoto@cde.ca.gov::878a6b70-e153-44f4-b25c-45853eb12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en Propheter" initials="SP" lastIdx="9" clrIdx="0">
    <p:extLst>
      <p:ext uri="{19B8F6BF-5375-455C-9EA6-DF929625EA0E}">
        <p15:presenceInfo xmlns:p15="http://schemas.microsoft.com/office/powerpoint/2012/main" userId="S::spropheter@cde.ca.gov::11fb58e5-2f2b-4a13-b081-018d2675a5df" providerId="AD"/>
      </p:ext>
    </p:extLst>
  </p:cmAuthor>
  <p:cmAuthor id="2" name="Brianne Rood" initials="BR" lastIdx="3" clrIdx="1">
    <p:extLst>
      <p:ext uri="{19B8F6BF-5375-455C-9EA6-DF929625EA0E}">
        <p15:presenceInfo xmlns:p15="http://schemas.microsoft.com/office/powerpoint/2012/main" userId="S::brood@cde.ca.gov::d693d9a5-1a35-4a36-9bcb-7e6b07df75c7" providerId="AD"/>
      </p:ext>
    </p:extLst>
  </p:cmAuthor>
  <p:cmAuthor id="3" name="Jennifer Zoffel" initials="JZ" lastIdx="5" clrIdx="2">
    <p:extLst>
      <p:ext uri="{19B8F6BF-5375-455C-9EA6-DF929625EA0E}">
        <p15:presenceInfo xmlns:p15="http://schemas.microsoft.com/office/powerpoint/2012/main" userId="S::jzoffel@wested.org::a079f361-4628-467f-a920-d461dff60d83" providerId="AD"/>
      </p:ext>
    </p:extLst>
  </p:cmAuthor>
  <p:cmAuthor id="4" name="Brianne Rood" initials="BR [2]" lastIdx="3" clrIdx="3">
    <p:extLst>
      <p:ext uri="{19B8F6BF-5375-455C-9EA6-DF929625EA0E}">
        <p15:presenceInfo xmlns:p15="http://schemas.microsoft.com/office/powerpoint/2012/main" userId="S-1-5-21-2608872058-1432505909-2668327341-27143" providerId="AD"/>
      </p:ext>
    </p:extLst>
  </p:cmAuthor>
  <p:cmAuthor id="5" name="Jennifer Osalbo" initials="JO" lastIdx="41" clrIdx="4">
    <p:extLst>
      <p:ext uri="{19B8F6BF-5375-455C-9EA6-DF929625EA0E}">
        <p15:presenceInfo xmlns:p15="http://schemas.microsoft.com/office/powerpoint/2012/main" userId="Jennifer Osalbo" providerId="None"/>
      </p:ext>
    </p:extLst>
  </p:cmAuthor>
  <p:cmAuthor id="6" name="Jennifer Osalbo" initials="JO [2]" lastIdx="26" clrIdx="5">
    <p:extLst>
      <p:ext uri="{19B8F6BF-5375-455C-9EA6-DF929625EA0E}">
        <p15:presenceInfo xmlns:p15="http://schemas.microsoft.com/office/powerpoint/2012/main" userId="S::josalbo@cde.ca.gov::01bce0eb-f15d-40d4-8858-3c9510062403" providerId="AD"/>
      </p:ext>
    </p:extLst>
  </p:cmAuthor>
  <p:cmAuthor id="7" name="Virginia Early" initials="VE" lastIdx="27" clrIdx="6">
    <p:extLst>
      <p:ext uri="{19B8F6BF-5375-455C-9EA6-DF929625EA0E}">
        <p15:presenceInfo xmlns:p15="http://schemas.microsoft.com/office/powerpoint/2012/main" userId="S::vearly@cde.ca.gov::42929ea7-4389-4ffc-bd0b-f8133d7ef99f" providerId="AD"/>
      </p:ext>
    </p:extLst>
  </p:cmAuthor>
  <p:cmAuthor id="8" name="Benjamin Allen" initials="BA" lastIdx="4" clrIdx="7">
    <p:extLst>
      <p:ext uri="{19B8F6BF-5375-455C-9EA6-DF929625EA0E}">
        <p15:presenceInfo xmlns:p15="http://schemas.microsoft.com/office/powerpoint/2012/main" userId="S::ballen@cde.ca.gov::b29a26e3-71b0-4857-ab65-a43961ab0cd4" providerId="AD"/>
      </p:ext>
    </p:extLst>
  </p:cmAuthor>
  <p:cmAuthor id="9" name="Alana Pinsler" initials="AP" lastIdx="2" clrIdx="8">
    <p:extLst>
      <p:ext uri="{19B8F6BF-5375-455C-9EA6-DF929625EA0E}">
        <p15:presenceInfo xmlns:p15="http://schemas.microsoft.com/office/powerpoint/2012/main" userId="S::apinsler@cde.ca.gov::d336b2b8-3478-4328-8ca2-dbdae80dba75" providerId="AD"/>
      </p:ext>
    </p:extLst>
  </p:cmAuthor>
  <p:cmAuthor id="10" name="Sara Dawson" initials="SD" lastIdx="13" clrIdx="9">
    <p:extLst>
      <p:ext uri="{19B8F6BF-5375-455C-9EA6-DF929625EA0E}">
        <p15:presenceInfo xmlns:p15="http://schemas.microsoft.com/office/powerpoint/2012/main" userId="S::sdawson@cde.ca.gov::d832d985-03a2-4533-b4e7-ec1ef93cb65d" providerId="AD"/>
      </p:ext>
    </p:extLst>
  </p:cmAuthor>
  <p:cmAuthor id="11" name="Mai Thao" initials="MT" lastIdx="1" clrIdx="10">
    <p:extLst>
      <p:ext uri="{19B8F6BF-5375-455C-9EA6-DF929625EA0E}">
        <p15:presenceInfo xmlns:p15="http://schemas.microsoft.com/office/powerpoint/2012/main" userId="S-1-5-21-2608872058-1432505909-2668327341-32852" providerId="AD"/>
      </p:ext>
    </p:extLst>
  </p:cmAuthor>
  <p:cmAuthor id="12" name="Angela Data" initials="AD" lastIdx="8" clrIdx="11">
    <p:extLst>
      <p:ext uri="{19B8F6BF-5375-455C-9EA6-DF929625EA0E}">
        <p15:presenceInfo xmlns:p15="http://schemas.microsoft.com/office/powerpoint/2012/main" userId="S::adata@cde.ca.gov::ec94e811-808f-4def-9e33-21c6de2dd6a5" providerId="AD"/>
      </p:ext>
    </p:extLst>
  </p:cmAuthor>
  <p:cmAuthor id="13" name="Eddie Tanimoto" initials="ET" lastIdx="3" clrIdx="12">
    <p:extLst>
      <p:ext uri="{19B8F6BF-5375-455C-9EA6-DF929625EA0E}">
        <p15:presenceInfo xmlns:p15="http://schemas.microsoft.com/office/powerpoint/2012/main" userId="S::etanimoto@cde.ca.gov::878a6b70-e153-44f4-b25c-45853eb12a2e" providerId="AD"/>
      </p:ext>
    </p:extLst>
  </p:cmAuthor>
  <p:cmAuthor id="14" name="Stacy Anagnostopoulos" initials="SA" lastIdx="2" clrIdx="13">
    <p:extLst>
      <p:ext uri="{19B8F6BF-5375-455C-9EA6-DF929625EA0E}">
        <p15:presenceInfo xmlns:p15="http://schemas.microsoft.com/office/powerpoint/2012/main" userId="S::sanagnostopoulos@cde.ca.gov::a53ab0fa-b256-4bab-9dba-2f8d8d286f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E9EBF5"/>
    <a:srgbClr val="4B6D0B"/>
    <a:srgbClr val="0B4A4A"/>
    <a:srgbClr val="6D0B4B"/>
    <a:srgbClr val="507C96"/>
    <a:srgbClr val="FDFDFE"/>
    <a:srgbClr val="B9AD86"/>
    <a:srgbClr val="FFFF66"/>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D5ECF-A6A8-7CB9-E56A-43ED9851DB12}" v="1" dt="2022-05-26T18:10:37.642"/>
    <p1510:client id="{0A42F91B-A457-31A5-D6A5-A0ADA864DC34}" v="2" dt="2022-06-22T18:21:30.234"/>
    <p1510:client id="{0C97BC0D-8B36-AF5B-ADDD-4CAC87165D01}" v="27" dt="2022-05-26T16:16:59.248"/>
    <p1510:client id="{23159A73-05DD-46B7-13F3-8FFF1379033A}" v="2" dt="2022-06-21T17:52:50.549"/>
    <p1510:client id="{2D9C2BF1-E143-7038-364D-362797A768E6}" v="97" dt="2022-05-25T20:08:42.015"/>
    <p1510:client id="{2EC78A25-4729-2BBC-5942-CAD1CFC6081C}" v="7" dt="2022-05-26T21:09:13.004"/>
    <p1510:client id="{3000EF2D-31A6-162A-06DE-2444333FA24F}" v="1" dt="2022-05-25T17:01:05.935"/>
    <p1510:client id="{758B24D0-A08C-C236-4B62-088944330031}" v="1" dt="2022-06-22T20:08:09"/>
    <p1510:client id="{882F83E1-9D39-5CBF-2D96-D6E859A3DCBB}" v="598" dt="2022-05-25T20:28:47.508"/>
    <p1510:client id="{ABC9E3B5-661A-4F3D-919C-E31B98974A39}" v="119" dt="2022-06-22T20:24:23.411"/>
    <p1510:client id="{B6CA2FB0-6115-1BD0-D899-DBECC98FB829}" v="2" dt="2022-05-25T20:40:07.346"/>
    <p1510:client id="{B7699D66-1175-7851-BA50-64796DBE72B2}" v="1" dt="2022-06-22T19:21:56.067"/>
    <p1510:client id="{C006B47C-4CDF-826B-20CD-1FC3C339D124}" v="1" dt="2022-05-25T18:42:20.461"/>
    <p1510:client id="{C16FD1EC-2A1F-06FD-8054-9AEEAD6AB07D}" v="2" dt="2022-06-21T17:19:45.211"/>
    <p1510:client id="{D33FC07D-8E0C-83F5-17AE-AA101DF9150D}" v="1" dt="2022-06-22T20:21:37.049"/>
    <p1510:client id="{DB710A06-8B76-E921-0464-3E74DC4DCF0E}" v="1" dt="2022-05-25T20:32:25.107"/>
    <p1510:client id="{E9A63E2A-C2A6-8182-1B7B-ABE3C1384B3B}" v="217" dt="2022-05-25T17:52:40.911"/>
    <p1510:client id="{F40E43B5-BE43-7AA0-1AE4-95B7C6375D1B}" v="2" dt="2022-05-25T22:42:47.422"/>
    <p1510:client id="{F56CB376-2530-0417-D483-46625206D00C}" v="40" dt="2022-05-26T18:08:25.051"/>
    <p1510:client id="{FC6C42D4-E8F0-42DB-797B-BA75B81A2305}" v="5" dt="2022-06-22T20:03:19.9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14" autoAdjust="0"/>
    <p:restoredTop sz="74198" autoAdjust="0"/>
  </p:normalViewPr>
  <p:slideViewPr>
    <p:cSldViewPr snapToGrid="0">
      <p:cViewPr varScale="1">
        <p:scale>
          <a:sx n="67" d="100"/>
          <a:sy n="67" d="100"/>
        </p:scale>
        <p:origin x="82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8/11/2023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220836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216800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35011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7508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f36f3127c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f36f3127c3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225979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81692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269859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a:p>
        </p:txBody>
      </p:sp>
      <p:sp>
        <p:nvSpPr>
          <p:cNvPr id="494" name="Google Shape;49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 name="Google Shape;254;p16:notes">
            <a:extLst>
              <a:ext uri="{FF2B5EF4-FFF2-40B4-BE49-F238E27FC236}">
                <a16:creationId xmlns:a16="http://schemas.microsoft.com/office/drawing/2014/main" id="{EA30F840-0464-4F31-8FC3-58738BCC3FD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277084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3"/>
        <p:cNvGrpSpPr/>
        <p:nvPr/>
      </p:nvGrpSpPr>
      <p:grpSpPr>
        <a:xfrm>
          <a:off x="0" y="0"/>
          <a:ext cx="0" cy="0"/>
          <a:chOff x="0" y="0"/>
          <a:chExt cx="0" cy="0"/>
        </a:xfrm>
      </p:grpSpPr>
      <p:sp>
        <p:nvSpPr>
          <p:cNvPr id="14" name="Google Shape;14;p86"/>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 name="Google Shape;15;p86"/>
          <p:cNvSpPr/>
          <p:nvPr/>
        </p:nvSpPr>
        <p:spPr>
          <a:xfrm>
            <a:off x="8127833" y="-4800"/>
            <a:ext cx="4064000" cy="6867600"/>
          </a:xfrm>
          <a:prstGeom prst="rect">
            <a:avLst/>
          </a:prstGeom>
          <a:gradFill>
            <a:gsLst>
              <a:gs pos="0">
                <a:srgbClr val="0070C0">
                  <a:alpha val="45098"/>
                </a:srgbClr>
              </a:gs>
              <a:gs pos="100000">
                <a:schemeClr val="accent2"/>
              </a:gs>
            </a:gsLst>
            <a:lin ang="108000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 name="Google Shape;16;p86"/>
          <p:cNvSpPr/>
          <p:nvPr/>
        </p:nvSpPr>
        <p:spPr>
          <a:xfrm>
            <a:off x="11565600" y="6231600"/>
            <a:ext cx="626400" cy="6264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86"/>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
        <p:nvSpPr>
          <p:cNvPr id="18" name="Google Shape;18;p86"/>
          <p:cNvSpPr txBox="1">
            <a:spLocks noGrp="1"/>
          </p:cNvSpPr>
          <p:nvPr>
            <p:ph type="title"/>
          </p:nvPr>
        </p:nvSpPr>
        <p:spPr>
          <a:xfrm>
            <a:off x="406400" y="473433"/>
            <a:ext cx="59232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19" name="Google Shape;19;p86"/>
          <p:cNvSpPr txBox="1">
            <a:spLocks noGrp="1"/>
          </p:cNvSpPr>
          <p:nvPr>
            <p:ph type="body" idx="1"/>
          </p:nvPr>
        </p:nvSpPr>
        <p:spPr>
          <a:xfrm>
            <a:off x="1045533" y="1936467"/>
            <a:ext cx="5284000" cy="4295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rgbClr val="353E43"/>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3394924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971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5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91"/>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91"/>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 name="Google Shape;41;p91"/>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42" name="Google Shape;42;p91"/>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5065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92"/>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92"/>
          <p:cNvSpPr txBox="1">
            <a:spLocks noGrp="1"/>
          </p:cNvSpPr>
          <p:nvPr>
            <p:ph type="body" idx="1"/>
          </p:nvPr>
        </p:nvSpPr>
        <p:spPr>
          <a:xfrm>
            <a:off x="352167" y="5913600"/>
            <a:ext cx="11230000" cy="944400"/>
          </a:xfrm>
          <a:prstGeom prst="rect">
            <a:avLst/>
          </a:prstGeom>
          <a:noFill/>
          <a:ln>
            <a:noFill/>
          </a:ln>
        </p:spPr>
        <p:txBody>
          <a:bodyPr spcFirstLastPara="1" wrap="square" lIns="0" tIns="0" rIns="0" bIns="0" anchor="ctr" anchorCtr="0">
            <a:noAutofit/>
          </a:bodyPr>
          <a:lstStyle>
            <a:lvl1pPr marL="609585" lvl="0" indent="-304792" algn="l">
              <a:lnSpc>
                <a:spcPct val="115000"/>
              </a:lnSpc>
              <a:spcBef>
                <a:spcPts val="480"/>
              </a:spcBef>
              <a:spcAft>
                <a:spcPts val="0"/>
              </a:spcAft>
              <a:buSzPts val="1400"/>
              <a:buNone/>
              <a:defRPr sz="3200">
                <a:latin typeface="Arial"/>
                <a:ea typeface="Arial"/>
                <a:cs typeface="Arial"/>
                <a:sym typeface="Arial"/>
              </a:defRPr>
            </a:lvl1pPr>
          </a:lstStyle>
          <a:p>
            <a:endParaRPr/>
          </a:p>
        </p:txBody>
      </p:sp>
      <p:sp>
        <p:nvSpPr>
          <p:cNvPr id="46" name="Google Shape;46;p92"/>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
        <p:nvSpPr>
          <p:cNvPr id="47" name="Google Shape;47;p92"/>
          <p:cNvSpPr/>
          <p:nvPr/>
        </p:nvSpPr>
        <p:spPr>
          <a:xfrm>
            <a:off x="-9333" y="5913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58402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4"/>
        <p:cNvGrpSpPr/>
        <p:nvPr/>
      </p:nvGrpSpPr>
      <p:grpSpPr>
        <a:xfrm>
          <a:off x="0" y="0"/>
          <a:ext cx="0" cy="0"/>
          <a:chOff x="0" y="0"/>
          <a:chExt cx="0" cy="0"/>
        </a:xfrm>
      </p:grpSpPr>
      <p:sp>
        <p:nvSpPr>
          <p:cNvPr id="15" name="Google Shape;15;p50"/>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50"/>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50"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18" name="Google Shape;18;p50"/>
          <p:cNvSpPr txBox="1"/>
          <p:nvPr/>
        </p:nvSpPr>
        <p:spPr>
          <a:xfrm>
            <a:off x="3500437" y="5705051"/>
            <a:ext cx="8477250" cy="83099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CALIFORNIA DEPARTMENT OF EDUCATION</a:t>
            </a:r>
            <a:endParaRPr sz="1800" b="0" i="0" u="none" strike="noStrike" cap="none">
              <a:solidFill>
                <a:schemeClr val="dk1"/>
              </a:solidFill>
              <a:latin typeface="Arial"/>
              <a:ea typeface="Arial"/>
              <a:cs typeface="Arial"/>
              <a:sym typeface="Arial"/>
            </a:endParaRPr>
          </a:p>
          <a:p>
            <a:pPr marL="0" marR="0" lvl="0" indent="0" algn="r" rtl="0">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Tony Thurmond, State Superintendent of Public Instruction</a:t>
            </a:r>
            <a:endParaRPr sz="1800" b="0" i="0" u="none" strike="noStrike" cap="none">
              <a:solidFill>
                <a:schemeClr val="dk1"/>
              </a:solidFill>
              <a:latin typeface="Arial"/>
              <a:ea typeface="Arial"/>
              <a:cs typeface="Arial"/>
              <a:sym typeface="Arial"/>
            </a:endParaRPr>
          </a:p>
        </p:txBody>
      </p:sp>
      <p:sp>
        <p:nvSpPr>
          <p:cNvPr id="19" name="Google Shape;19;p50"/>
          <p:cNvSpPr txBox="1">
            <a:spLocks noGrp="1"/>
          </p:cNvSpPr>
          <p:nvPr>
            <p:ph type="ctrTitle"/>
          </p:nvPr>
        </p:nvSpPr>
        <p:spPr>
          <a:xfrm>
            <a:off x="2867816" y="1390650"/>
            <a:ext cx="9153525" cy="334782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1"/>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solidFill>
                  <a:schemeClr val="lt1"/>
                </a:solidFill>
              </a:defRPr>
            </a:lvl1pPr>
            <a:lvl2pPr marL="914400" lvl="1" indent="-406400" algn="l">
              <a:lnSpc>
                <a:spcPct val="90000"/>
              </a:lnSpc>
              <a:spcBef>
                <a:spcPts val="500"/>
              </a:spcBef>
              <a:spcAft>
                <a:spcPts val="0"/>
              </a:spcAft>
              <a:buClr>
                <a:schemeClr val="lt1"/>
              </a:buClr>
              <a:buSzPts val="2800"/>
              <a:buFont typeface="Arial"/>
              <a:buChar char="‒"/>
              <a:defRPr sz="2800">
                <a:solidFill>
                  <a:schemeClr val="lt1"/>
                </a:solidFill>
              </a:defRPr>
            </a:lvl2pPr>
            <a:lvl3pPr marL="1371600" lvl="2" indent="-381000" algn="l">
              <a:lnSpc>
                <a:spcPct val="90000"/>
              </a:lnSpc>
              <a:spcBef>
                <a:spcPts val="500"/>
              </a:spcBef>
              <a:spcAft>
                <a:spcPts val="0"/>
              </a:spcAft>
              <a:buClr>
                <a:schemeClr val="lt1"/>
              </a:buClr>
              <a:buSzPts val="2400"/>
              <a:buFont typeface="Courier New"/>
              <a:buChar char="o"/>
              <a:defRPr sz="2400">
                <a:solidFill>
                  <a:schemeClr val="lt1"/>
                </a:solidFill>
              </a:defRPr>
            </a:lvl3pPr>
            <a:lvl4pPr marL="1828800" lvl="3" indent="-381000" algn="l">
              <a:lnSpc>
                <a:spcPct val="90000"/>
              </a:lnSpc>
              <a:spcBef>
                <a:spcPts val="500"/>
              </a:spcBef>
              <a:spcAft>
                <a:spcPts val="0"/>
              </a:spcAft>
              <a:buClr>
                <a:schemeClr val="lt1"/>
              </a:buClr>
              <a:buSzPts val="2400"/>
              <a:buFont typeface="Noto Sans Symbols"/>
              <a:buChar char="▪"/>
              <a:defRPr sz="2400">
                <a:solidFill>
                  <a:schemeClr val="lt1"/>
                </a:solidFill>
              </a:defRPr>
            </a:lvl4pPr>
            <a:lvl5pPr marL="2286000" lvl="4" indent="-381000" algn="l">
              <a:lnSpc>
                <a:spcPct val="90000"/>
              </a:lnSpc>
              <a:spcBef>
                <a:spcPts val="500"/>
              </a:spcBef>
              <a:spcAft>
                <a:spcPts val="0"/>
              </a:spcAft>
              <a:buClr>
                <a:schemeClr val="lt1"/>
              </a:buClr>
              <a:buSzPts val="2400"/>
              <a:buFont typeface="Noto Sans Symbols"/>
              <a:buChar char="❖"/>
              <a:defRPr sz="2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1"/>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54"/>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4"/>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 name="Google Shape;40;p5">
            <a:extLst>
              <a:ext uri="{FF2B5EF4-FFF2-40B4-BE49-F238E27FC236}">
                <a16:creationId xmlns:a16="http://schemas.microsoft.com/office/drawing/2014/main" id="{A0AED226-E261-4B94-8E03-6B05CFF63AF0}"/>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55"/>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56"/>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6"/>
          <p:cNvSpPr txBox="1">
            <a:spLocks noGrp="1"/>
          </p:cNvSpPr>
          <p:nvPr>
            <p:ph type="body" idx="1"/>
          </p:nvPr>
        </p:nvSpPr>
        <p:spPr>
          <a:xfrm>
            <a:off x="152400" y="1638300"/>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6"/>
          <p:cNvSpPr txBox="1">
            <a:spLocks noGrp="1"/>
          </p:cNvSpPr>
          <p:nvPr>
            <p:ph type="body" idx="2"/>
          </p:nvPr>
        </p:nvSpPr>
        <p:spPr>
          <a:xfrm>
            <a:off x="6187440" y="1638299"/>
            <a:ext cx="5852160" cy="5015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6"/>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
        <p:nvSpPr>
          <p:cNvPr id="38" name="Google Shape;38;p5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5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Google Shape;40;p57"/>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2400">
                <a:solidFill>
                  <a:schemeClr val="lt1"/>
                </a:solidFill>
                <a:latin typeface="Arial"/>
                <a:ea typeface="Arial"/>
                <a:cs typeface="Arial"/>
                <a:sym typeface="Arial"/>
              </a:defRPr>
            </a:lvl1pPr>
            <a:lvl2pPr marL="0" marR="0" lvl="1" indent="0" algn="r">
              <a:spcBef>
                <a:spcPts val="0"/>
              </a:spcBef>
              <a:buNone/>
              <a:defRPr sz="2400">
                <a:solidFill>
                  <a:schemeClr val="lt1"/>
                </a:solidFill>
                <a:latin typeface="Arial"/>
                <a:ea typeface="Arial"/>
                <a:cs typeface="Arial"/>
                <a:sym typeface="Arial"/>
              </a:defRPr>
            </a:lvl2pPr>
            <a:lvl3pPr marL="0" marR="0" lvl="2" indent="0" algn="r">
              <a:spcBef>
                <a:spcPts val="0"/>
              </a:spcBef>
              <a:buNone/>
              <a:defRPr sz="2400">
                <a:solidFill>
                  <a:schemeClr val="lt1"/>
                </a:solidFill>
                <a:latin typeface="Arial"/>
                <a:ea typeface="Arial"/>
                <a:cs typeface="Arial"/>
                <a:sym typeface="Arial"/>
              </a:defRPr>
            </a:lvl3pPr>
            <a:lvl4pPr marL="0" marR="0" lvl="3" indent="0" algn="r">
              <a:spcBef>
                <a:spcPts val="0"/>
              </a:spcBef>
              <a:buNone/>
              <a:defRPr sz="2400">
                <a:solidFill>
                  <a:schemeClr val="lt1"/>
                </a:solidFill>
                <a:latin typeface="Arial"/>
                <a:ea typeface="Arial"/>
                <a:cs typeface="Arial"/>
                <a:sym typeface="Arial"/>
              </a:defRPr>
            </a:lvl4pPr>
            <a:lvl5pPr marL="0" marR="0" lvl="4" indent="0" algn="r">
              <a:spcBef>
                <a:spcPts val="0"/>
              </a:spcBef>
              <a:buNone/>
              <a:defRPr sz="2400">
                <a:solidFill>
                  <a:schemeClr val="lt1"/>
                </a:solidFill>
                <a:latin typeface="Arial"/>
                <a:ea typeface="Arial"/>
                <a:cs typeface="Arial"/>
                <a:sym typeface="Arial"/>
              </a:defRPr>
            </a:lvl5pPr>
            <a:lvl6pPr marL="0" marR="0" lvl="5" indent="0" algn="r">
              <a:spcBef>
                <a:spcPts val="0"/>
              </a:spcBef>
              <a:buNone/>
              <a:defRPr sz="2400">
                <a:solidFill>
                  <a:schemeClr val="lt1"/>
                </a:solidFill>
                <a:latin typeface="Arial"/>
                <a:ea typeface="Arial"/>
                <a:cs typeface="Arial"/>
                <a:sym typeface="Arial"/>
              </a:defRPr>
            </a:lvl6pPr>
            <a:lvl7pPr marL="0" marR="0" lvl="6" indent="0" algn="r">
              <a:spcBef>
                <a:spcPts val="0"/>
              </a:spcBef>
              <a:buNone/>
              <a:defRPr sz="2400">
                <a:solidFill>
                  <a:schemeClr val="lt1"/>
                </a:solidFill>
                <a:latin typeface="Arial"/>
                <a:ea typeface="Arial"/>
                <a:cs typeface="Arial"/>
                <a:sym typeface="Arial"/>
              </a:defRPr>
            </a:lvl7pPr>
            <a:lvl8pPr marL="0" marR="0" lvl="7" indent="0" algn="r">
              <a:spcBef>
                <a:spcPts val="0"/>
              </a:spcBef>
              <a:buNone/>
              <a:defRPr sz="2400">
                <a:solidFill>
                  <a:schemeClr val="lt1"/>
                </a:solidFill>
                <a:latin typeface="Arial"/>
                <a:ea typeface="Arial"/>
                <a:cs typeface="Arial"/>
                <a:sym typeface="Arial"/>
              </a:defRPr>
            </a:lvl8pPr>
            <a:lvl9pPr marL="0" marR="0" lvl="8" indent="0" algn="r">
              <a:spcBef>
                <a:spcPts val="0"/>
              </a:spcBef>
              <a:buNone/>
              <a:defRPr sz="24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p:cSld name="2_Two Content">
    <p:spTree>
      <p:nvGrpSpPr>
        <p:cNvPr id="1" name="Shape 47"/>
        <p:cNvGrpSpPr/>
        <p:nvPr/>
      </p:nvGrpSpPr>
      <p:grpSpPr>
        <a:xfrm>
          <a:off x="0" y="0"/>
          <a:ext cx="0" cy="0"/>
          <a:chOff x="0" y="0"/>
          <a:chExt cx="0" cy="0"/>
        </a:xfrm>
      </p:grpSpPr>
      <p:sp>
        <p:nvSpPr>
          <p:cNvPr id="48" name="Google Shape;48;p59"/>
          <p:cNvSpPr txBox="1">
            <a:spLocks noGrp="1"/>
          </p:cNvSpPr>
          <p:nvPr>
            <p:ph type="title"/>
          </p:nvPr>
        </p:nvSpPr>
        <p:spPr>
          <a:xfrm>
            <a:off x="177800" y="189707"/>
            <a:ext cx="11851640" cy="69421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D0490A"/>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9"/>
          <p:cNvSpPr txBox="1">
            <a:spLocks noGrp="1"/>
          </p:cNvSpPr>
          <p:nvPr>
            <p:ph type="body" idx="1"/>
          </p:nvPr>
        </p:nvSpPr>
        <p:spPr>
          <a:xfrm>
            <a:off x="1778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9"/>
          <p:cNvSpPr txBox="1">
            <a:spLocks noGrp="1"/>
          </p:cNvSpPr>
          <p:nvPr>
            <p:ph type="body" idx="2"/>
          </p:nvPr>
        </p:nvSpPr>
        <p:spPr>
          <a:xfrm>
            <a:off x="426720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9"/>
          <p:cNvSpPr txBox="1">
            <a:spLocks noGrp="1"/>
          </p:cNvSpPr>
          <p:nvPr>
            <p:ph type="body" idx="3"/>
          </p:nvPr>
        </p:nvSpPr>
        <p:spPr>
          <a:xfrm>
            <a:off x="2164413" y="3968074"/>
            <a:ext cx="3657600" cy="208795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9"/>
          <p:cNvSpPr txBox="1">
            <a:spLocks noGrp="1"/>
          </p:cNvSpPr>
          <p:nvPr>
            <p:ph type="body" idx="4"/>
          </p:nvPr>
        </p:nvSpPr>
        <p:spPr>
          <a:xfrm>
            <a:off x="6330013" y="3987384"/>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Font typeface="Arial"/>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59"/>
          <p:cNvSpPr txBox="1">
            <a:spLocks noGrp="1"/>
          </p:cNvSpPr>
          <p:nvPr>
            <p:ph type="body" idx="5"/>
          </p:nvPr>
        </p:nvSpPr>
        <p:spPr>
          <a:xfrm>
            <a:off x="8371840" y="1151067"/>
            <a:ext cx="3657600" cy="206864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5242A"/>
              </a:buClr>
              <a:buSzPts val="1800"/>
              <a:buNone/>
              <a:defRPr/>
            </a:lvl1pPr>
            <a:lvl2pPr marL="914400" lvl="1" indent="-342900" algn="l">
              <a:lnSpc>
                <a:spcPct val="90000"/>
              </a:lnSpc>
              <a:spcBef>
                <a:spcPts val="500"/>
              </a:spcBef>
              <a:spcAft>
                <a:spcPts val="0"/>
              </a:spcAft>
              <a:buClr>
                <a:srgbClr val="25242A"/>
              </a:buClr>
              <a:buSzPts val="1800"/>
              <a:buChar char="•"/>
              <a:defRPr/>
            </a:lvl2pPr>
            <a:lvl3pPr marL="1371600" lvl="2" indent="-342900" algn="l">
              <a:lnSpc>
                <a:spcPct val="90000"/>
              </a:lnSpc>
              <a:spcBef>
                <a:spcPts val="500"/>
              </a:spcBef>
              <a:spcAft>
                <a:spcPts val="0"/>
              </a:spcAft>
              <a:buClr>
                <a:srgbClr val="25242A"/>
              </a:buClr>
              <a:buSzPts val="1800"/>
              <a:buChar char="•"/>
              <a:defRPr/>
            </a:lvl3pPr>
            <a:lvl4pPr marL="1828800" lvl="3" indent="-342900" algn="l">
              <a:lnSpc>
                <a:spcPct val="90000"/>
              </a:lnSpc>
              <a:spcBef>
                <a:spcPts val="500"/>
              </a:spcBef>
              <a:spcAft>
                <a:spcPts val="0"/>
              </a:spcAft>
              <a:buClr>
                <a:srgbClr val="25242A"/>
              </a:buClr>
              <a:buSzPts val="1800"/>
              <a:buChar char="•"/>
              <a:defRPr/>
            </a:lvl4pPr>
            <a:lvl5pPr marL="2286000" lvl="4" indent="-342900" algn="l">
              <a:lnSpc>
                <a:spcPct val="90000"/>
              </a:lnSpc>
              <a:spcBef>
                <a:spcPts val="500"/>
              </a:spcBef>
              <a:spcAft>
                <a:spcPts val="0"/>
              </a:spcAft>
              <a:buClr>
                <a:srgbClr val="25242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 name="Google Shape;40;p5">
            <a:extLst>
              <a:ext uri="{FF2B5EF4-FFF2-40B4-BE49-F238E27FC236}">
                <a16:creationId xmlns:a16="http://schemas.microsoft.com/office/drawing/2014/main" id="{E8222C81-47D4-42C7-969D-0B94ABD2C6D6}"/>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
        <p:cNvGrpSpPr/>
        <p:nvPr/>
      </p:nvGrpSpPr>
      <p:grpSpPr>
        <a:xfrm>
          <a:off x="0" y="0"/>
          <a:ext cx="0" cy="0"/>
          <a:chOff x="0" y="0"/>
          <a:chExt cx="0" cy="0"/>
        </a:xfrm>
      </p:grpSpPr>
      <p:sp>
        <p:nvSpPr>
          <p:cNvPr id="55" name="Google Shape;55;p61"/>
          <p:cNvSpPr/>
          <p:nvPr/>
        </p:nvSpPr>
        <p:spPr>
          <a:xfrm>
            <a:off x="1" y="2649"/>
            <a:ext cx="12191999" cy="6852702"/>
          </a:xfrm>
          <a:prstGeom prst="rect">
            <a:avLst/>
          </a:prstGeom>
          <a:solidFill>
            <a:srgbClr val="0C4A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6" name="Google Shape;56;p61"/>
          <p:cNvSpPr/>
          <p:nvPr/>
        </p:nvSpPr>
        <p:spPr>
          <a:xfrm>
            <a:off x="1514475" y="5057774"/>
            <a:ext cx="10677525" cy="409576"/>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7" name="Google Shape;57;p61" descr="The official seal of the California Department of Education"/>
          <p:cNvPicPr preferRelativeResize="0"/>
          <p:nvPr/>
        </p:nvPicPr>
        <p:blipFill rotWithShape="1">
          <a:blip r:embed="rId2">
            <a:alphaModFix/>
          </a:blip>
          <a:srcRect/>
          <a:stretch/>
        </p:blipFill>
        <p:spPr>
          <a:xfrm>
            <a:off x="341319" y="3900876"/>
            <a:ext cx="2355839" cy="2380379"/>
          </a:xfrm>
          <a:prstGeom prst="rect">
            <a:avLst/>
          </a:prstGeom>
          <a:noFill/>
          <a:ln>
            <a:noFill/>
          </a:ln>
        </p:spPr>
      </p:pic>
      <p:sp>
        <p:nvSpPr>
          <p:cNvPr id="58" name="Google Shape;58;p61"/>
          <p:cNvSpPr txBox="1"/>
          <p:nvPr/>
        </p:nvSpPr>
        <p:spPr>
          <a:xfrm>
            <a:off x="3500437" y="5705051"/>
            <a:ext cx="8477250" cy="83099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a:solidFill>
                  <a:schemeClr val="lt1"/>
                </a:solidFill>
                <a:latin typeface="Arial"/>
                <a:ea typeface="Arial"/>
                <a:cs typeface="Arial"/>
                <a:sym typeface="Arial"/>
              </a:rPr>
              <a:t>CALIFORNIA DEPARTMENT OF EDUCATION</a:t>
            </a:r>
            <a:endParaRPr/>
          </a:p>
          <a:p>
            <a:pPr marL="0" marR="0" lvl="0" indent="0" algn="r" rtl="0">
              <a:spcBef>
                <a:spcPts val="0"/>
              </a:spcBef>
              <a:spcAft>
                <a:spcPts val="0"/>
              </a:spcAft>
              <a:buNone/>
            </a:pPr>
            <a:r>
              <a:rPr lang="en-US" sz="2400">
                <a:solidFill>
                  <a:schemeClr val="lt1"/>
                </a:solidFill>
                <a:latin typeface="Arial"/>
                <a:ea typeface="Arial"/>
                <a:cs typeface="Arial"/>
                <a:sym typeface="Arial"/>
              </a:rPr>
              <a:t>Tony Thurmond, State Superintendent of Public Instruction</a:t>
            </a:r>
            <a:endParaRPr/>
          </a:p>
        </p:txBody>
      </p:sp>
      <p:sp>
        <p:nvSpPr>
          <p:cNvPr id="59" name="Google Shape;59;p61"/>
          <p:cNvSpPr txBox="1">
            <a:spLocks noGrp="1"/>
          </p:cNvSpPr>
          <p:nvPr>
            <p:ph type="ctrTitle"/>
          </p:nvPr>
        </p:nvSpPr>
        <p:spPr>
          <a:xfrm>
            <a:off x="341320" y="182881"/>
            <a:ext cx="11680022" cy="14782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1"/>
          <p:cNvSpPr txBox="1">
            <a:spLocks noGrp="1"/>
          </p:cNvSpPr>
          <p:nvPr>
            <p:ph type="body" idx="1"/>
          </p:nvPr>
        </p:nvSpPr>
        <p:spPr>
          <a:xfrm>
            <a:off x="1514475" y="1800225"/>
            <a:ext cx="9260205" cy="313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152400" y="1638300"/>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62"/>
          <p:cNvSpPr txBox="1">
            <a:spLocks noGrp="1"/>
          </p:cNvSpPr>
          <p:nvPr>
            <p:ph type="body" idx="2"/>
          </p:nvPr>
        </p:nvSpPr>
        <p:spPr>
          <a:xfrm>
            <a:off x="6187440" y="1638299"/>
            <a:ext cx="5852160" cy="22805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62"/>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62"/>
          <p:cNvSpPr txBox="1">
            <a:spLocks noGrp="1"/>
          </p:cNvSpPr>
          <p:nvPr>
            <p:ph type="body" idx="3"/>
          </p:nvPr>
        </p:nvSpPr>
        <p:spPr>
          <a:xfrm>
            <a:off x="152400"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2"/>
          <p:cNvSpPr txBox="1">
            <a:spLocks noGrp="1"/>
          </p:cNvSpPr>
          <p:nvPr>
            <p:ph type="body" idx="4"/>
          </p:nvPr>
        </p:nvSpPr>
        <p:spPr>
          <a:xfrm>
            <a:off x="6188075" y="4122738"/>
            <a:ext cx="5851525" cy="1973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o"/>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8"/>
        <p:cNvGrpSpPr/>
        <p:nvPr/>
      </p:nvGrpSpPr>
      <p:grpSpPr>
        <a:xfrm>
          <a:off x="0" y="0"/>
          <a:ext cx="0" cy="0"/>
          <a:chOff x="0" y="0"/>
          <a:chExt cx="0" cy="0"/>
        </a:xfrm>
      </p:grpSpPr>
      <p:sp>
        <p:nvSpPr>
          <p:cNvPr id="69" name="Google Shape;69;p63"/>
          <p:cNvSpPr txBox="1">
            <a:spLocks noGrp="1"/>
          </p:cNvSpPr>
          <p:nvPr>
            <p:ph type="title"/>
          </p:nvPr>
        </p:nvSpPr>
        <p:spPr>
          <a:xfrm>
            <a:off x="152400" y="832449"/>
            <a:ext cx="118872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63" descr="The official seal of the California Department of Education"/>
          <p:cNvPicPr preferRelativeResize="0"/>
          <p:nvPr/>
        </p:nvPicPr>
        <p:blipFill rotWithShape="1">
          <a:blip r:embed="rId2">
            <a:alphaModFix/>
          </a:blip>
          <a:srcRect/>
          <a:stretch/>
        </p:blipFill>
        <p:spPr>
          <a:xfrm>
            <a:off x="4918081" y="2448361"/>
            <a:ext cx="2355839" cy="2380379"/>
          </a:xfrm>
          <a:prstGeom prst="rect">
            <a:avLst/>
          </a:prstGeom>
          <a:noFill/>
          <a:ln>
            <a:noFill/>
          </a:ln>
        </p:spPr>
      </p:pic>
      <p:sp>
        <p:nvSpPr>
          <p:cNvPr id="71" name="Google Shape;71;p63"/>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701004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0484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583610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7291303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493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11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4" name="Google Shape;24;p10"/>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0"/>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 name="Google Shape;26;p10"/>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2"/>
              </a:buClr>
              <a:buSzPts val="3000"/>
              <a:buFont typeface="Arial"/>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27" name="Google Shape;27;p10"/>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914400" lvl="1" indent="-381000" algn="l">
              <a:lnSpc>
                <a:spcPct val="115000"/>
              </a:lnSpc>
              <a:spcBef>
                <a:spcPts val="0"/>
              </a:spcBef>
              <a:spcAft>
                <a:spcPts val="0"/>
              </a:spcAft>
              <a:buClr>
                <a:schemeClr val="dk1"/>
              </a:buClr>
              <a:buSzPts val="2400"/>
              <a:buChar char="▫"/>
              <a:defRPr/>
            </a:lvl2pPr>
            <a:lvl3pPr marL="1371600" lvl="2" indent="-381000" algn="l">
              <a:lnSpc>
                <a:spcPct val="115000"/>
              </a:lnSpc>
              <a:spcBef>
                <a:spcPts val="0"/>
              </a:spcBef>
              <a:spcAft>
                <a:spcPts val="0"/>
              </a:spcAft>
              <a:buClr>
                <a:schemeClr val="dk1"/>
              </a:buClr>
              <a:buSzPts val="2400"/>
              <a:buChar char="▫"/>
              <a:defRPr/>
            </a:lvl3pPr>
            <a:lvl4pPr marL="1828800" lvl="3" indent="-381000" algn="l">
              <a:lnSpc>
                <a:spcPct val="115000"/>
              </a:lnSpc>
              <a:spcBef>
                <a:spcPts val="0"/>
              </a:spcBef>
              <a:spcAft>
                <a:spcPts val="0"/>
              </a:spcAft>
              <a:buClr>
                <a:schemeClr val="dk1"/>
              </a:buClr>
              <a:buSzPts val="2400"/>
              <a:buChar char="▫"/>
              <a:defRPr/>
            </a:lvl4pPr>
            <a:lvl5pPr marL="2286000" lvl="4" indent="-381000" algn="l">
              <a:lnSpc>
                <a:spcPct val="115000"/>
              </a:lnSpc>
              <a:spcBef>
                <a:spcPts val="0"/>
              </a:spcBef>
              <a:spcAft>
                <a:spcPts val="0"/>
              </a:spcAft>
              <a:buClr>
                <a:schemeClr val="dk1"/>
              </a:buClr>
              <a:buSzPts val="2400"/>
              <a:buChar char="▫"/>
              <a:defRPr/>
            </a:lvl5pPr>
            <a:lvl6pPr marL="2743200" lvl="5" indent="-381000" algn="l">
              <a:lnSpc>
                <a:spcPct val="115000"/>
              </a:lnSpc>
              <a:spcBef>
                <a:spcPts val="0"/>
              </a:spcBef>
              <a:spcAft>
                <a:spcPts val="0"/>
              </a:spcAft>
              <a:buClr>
                <a:schemeClr val="dk1"/>
              </a:buClr>
              <a:buSzPts val="2400"/>
              <a:buChar char="▫"/>
              <a:defRPr/>
            </a:lvl6pPr>
            <a:lvl7pPr marL="3200400" lvl="6" indent="-381000" algn="l">
              <a:lnSpc>
                <a:spcPct val="115000"/>
              </a:lnSpc>
              <a:spcBef>
                <a:spcPts val="0"/>
              </a:spcBef>
              <a:spcAft>
                <a:spcPts val="0"/>
              </a:spcAft>
              <a:buClr>
                <a:schemeClr val="dk1"/>
              </a:buClr>
              <a:buSzPts val="2400"/>
              <a:buChar char="▫"/>
              <a:defRPr/>
            </a:lvl7pPr>
            <a:lvl8pPr marL="3657600" lvl="7" indent="-381000" algn="l">
              <a:lnSpc>
                <a:spcPct val="115000"/>
              </a:lnSpc>
              <a:spcBef>
                <a:spcPts val="0"/>
              </a:spcBef>
              <a:spcAft>
                <a:spcPts val="0"/>
              </a:spcAft>
              <a:buClr>
                <a:schemeClr val="dk1"/>
              </a:buClr>
              <a:buSzPts val="2400"/>
              <a:buChar char="▫"/>
              <a:defRPr/>
            </a:lvl8pPr>
            <a:lvl9pPr marL="4114800" lvl="8" indent="-381000" algn="l">
              <a:lnSpc>
                <a:spcPct val="115000"/>
              </a:lnSpc>
              <a:spcBef>
                <a:spcPts val="0"/>
              </a:spcBef>
              <a:spcAft>
                <a:spcPts val="0"/>
              </a:spcAft>
              <a:buClr>
                <a:schemeClr val="dk1"/>
              </a:buClr>
              <a:buSzPts val="2400"/>
              <a:buChar char="▫"/>
              <a:defRPr/>
            </a:lvl9pPr>
          </a:lstStyle>
          <a:p>
            <a:endParaRPr/>
          </a:p>
        </p:txBody>
      </p:sp>
      <p:sp>
        <p:nvSpPr>
          <p:cNvPr id="28" name="Google Shape;28;p10"/>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63739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9C11-4AFE-037D-7D43-8D336EB6C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4D252-1A5E-E240-511C-80B8360E3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77D411-1465-FE99-CCAE-A94BF91F0A97}"/>
              </a:ext>
            </a:extLst>
          </p:cNvPr>
          <p:cNvSpPr>
            <a:spLocks noGrp="1"/>
          </p:cNvSpPr>
          <p:nvPr>
            <p:ph type="dt" sz="half" idx="10"/>
          </p:nvPr>
        </p:nvSpPr>
        <p:spPr/>
        <p:txBody>
          <a:bodyPr/>
          <a:lstStyle/>
          <a:p>
            <a:fld id="{0EF3E867-D6F1-4300-979B-A2EC90C06D4C}" type="datetimeFigureOut">
              <a:rPr lang="en-US" smtClean="0"/>
              <a:t>8/11/2023</a:t>
            </a:fld>
            <a:endParaRPr lang="en-US"/>
          </a:p>
        </p:txBody>
      </p:sp>
      <p:sp>
        <p:nvSpPr>
          <p:cNvPr id="5" name="Footer Placeholder 4">
            <a:extLst>
              <a:ext uri="{FF2B5EF4-FFF2-40B4-BE49-F238E27FC236}">
                <a16:creationId xmlns:a16="http://schemas.microsoft.com/office/drawing/2014/main" id="{CCE6F259-776A-5DF1-AB15-8C277554C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6590C-5F41-0518-EC91-EDCFA3F9D0D0}"/>
              </a:ext>
            </a:extLst>
          </p:cNvPr>
          <p:cNvSpPr>
            <a:spLocks noGrp="1"/>
          </p:cNvSpPr>
          <p:nvPr>
            <p:ph type="sldNum" sz="quarter" idx="12"/>
          </p:nvPr>
        </p:nvSpPr>
        <p:spPr/>
        <p:txBody>
          <a:bodyPr/>
          <a:lstStyle/>
          <a:p>
            <a:fld id="{46E893F9-31CB-416C-AC5F-F656B7E4CD2D}" type="slidenum">
              <a:rPr lang="en-US" smtClean="0"/>
              <a:t>‹#›</a:t>
            </a:fld>
            <a:endParaRPr lang="en-US"/>
          </a:p>
        </p:txBody>
      </p:sp>
    </p:spTree>
    <p:extLst>
      <p:ext uri="{BB962C8B-B14F-4D97-AF65-F5344CB8AC3E}">
        <p14:creationId xmlns:p14="http://schemas.microsoft.com/office/powerpoint/2010/main" val="262469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theme" Target="../theme/theme10.xml"/><Relationship Id="rId4"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8.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9.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719" r:id="rId2"/>
    <p:sldLayoutId id="2147483720" r:id="rId3"/>
    <p:sldLayoutId id="2147483730" r:id="rId4"/>
    <p:sldLayoutId id="2147483721" r:id="rId5"/>
    <p:sldLayoutId id="2147483710" r:id="rId6"/>
    <p:sldLayoutId id="2147483729" r:id="rId7"/>
    <p:sldLayoutId id="2147483723"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35" r:id="rId1"/>
    <p:sldLayoutId id="2147483687" r:id="rId2"/>
    <p:sldLayoutId id="2147483688" r:id="rId3"/>
    <p:sldLayoutId id="2147483689" r:id="rId4"/>
    <p:sldLayoutId id="2147483703" r:id="rId5"/>
    <p:sldLayoutId id="2147483690" r:id="rId6"/>
    <p:sldLayoutId id="2147483691" r:id="rId7"/>
    <p:sldLayoutId id="2147483692" r:id="rId8"/>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1237274-9532-496B-88C1-E5C8B9CD9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bg1"/>
                </a:solidFill>
              </a:defRPr>
            </a:lvl1pPr>
          </a:lstStyle>
          <a:p>
            <a:fld id="{496352C5-DF58-44E9-A77B-67620FD6E81F}" type="slidenum">
              <a:rPr lang="en-US" smtClean="0"/>
              <a:pPr/>
              <a:t>‹#›</a:t>
            </a:fld>
            <a:endParaRPr lang="en-US"/>
          </a:p>
        </p:txBody>
      </p:sp>
    </p:spTree>
    <p:extLst>
      <p:ext uri="{BB962C8B-B14F-4D97-AF65-F5344CB8AC3E}">
        <p14:creationId xmlns:p14="http://schemas.microsoft.com/office/powerpoint/2010/main" val="358831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741" r:id="rId1"/>
    <p:sldLayoutId id="2147483711" r:id="rId2"/>
    <p:sldLayoutId id="2147483712" r:id="rId3"/>
    <p:sldLayoutId id="2147483736"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731" r:id="rId1"/>
    <p:sldLayoutId id="2147483738" r:id="rId2"/>
    <p:sldLayoutId id="2147483739" r:id="rId3"/>
    <p:sldLayoutId id="214748374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4" r:id="rId4"/>
    <p:sldLayoutId id="2147483709" r:id="rId5"/>
    <p:sldLayoutId id="2147483670" r:id="rId6"/>
    <p:sldLayoutId id="2147483671" r:id="rId7"/>
    <p:sldLayoutId id="2147483672" r:id="rId8"/>
    <p:sldLayoutId id="2147483673" r:id="rId9"/>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C4A6D"/>
        </a:solidFill>
        <a:effectLst/>
      </p:bgPr>
    </p:bg>
    <p:spTree>
      <p:nvGrpSpPr>
        <p:cNvPr id="1" name="Shape 9"/>
        <p:cNvGrpSpPr/>
        <p:nvPr/>
      </p:nvGrpSpPr>
      <p:grpSpPr>
        <a:xfrm>
          <a:off x="0" y="0"/>
          <a:ext cx="0" cy="0"/>
          <a:chOff x="0" y="0"/>
          <a:chExt cx="0" cy="0"/>
        </a:xfrm>
      </p:grpSpPr>
      <p:sp>
        <p:nvSpPr>
          <p:cNvPr id="10" name="Google Shape;10;p49"/>
          <p:cNvSpPr/>
          <p:nvPr/>
        </p:nvSpPr>
        <p:spPr>
          <a:xfrm rot="5400000">
            <a:off x="5730240" y="396240"/>
            <a:ext cx="731520" cy="12191998"/>
          </a:xfrm>
          <a:prstGeom prst="rect">
            <a:avLst/>
          </a:prstGeom>
          <a:solidFill>
            <a:srgbClr val="2E75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49"/>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800"/>
              <a:buFont typeface="Arial"/>
              <a:buNone/>
              <a:defRPr sz="3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9"/>
          <p:cNvSpPr txBox="1">
            <a:spLocks noGrp="1"/>
          </p:cNvSpPr>
          <p:nvPr>
            <p:ph type="body" idx="1"/>
          </p:nvPr>
        </p:nvSpPr>
        <p:spPr>
          <a:xfrm>
            <a:off x="152400" y="1638300"/>
            <a:ext cx="11887200" cy="501590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19100" algn="l" rtl="0">
              <a:lnSpc>
                <a:spcPct val="90000"/>
              </a:lnSpc>
              <a:spcBef>
                <a:spcPts val="5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2pPr>
            <a:lvl3pPr marL="1371600" marR="0" lvl="2" indent="-406400" algn="l" rtl="0">
              <a:lnSpc>
                <a:spcPct val="90000"/>
              </a:lnSpc>
              <a:spcBef>
                <a:spcPts val="500"/>
              </a:spcBef>
              <a:spcAft>
                <a:spcPts val="0"/>
              </a:spcAft>
              <a:buClr>
                <a:schemeClr val="lt1"/>
              </a:buClr>
              <a:buSzPts val="2800"/>
              <a:buFont typeface="Courier New"/>
              <a:buChar char="o"/>
              <a:defRPr sz="2800" b="0" i="0" u="none" strike="noStrike" cap="none">
                <a:solidFill>
                  <a:schemeClr val="lt1"/>
                </a:solidFill>
                <a:latin typeface="Arial"/>
                <a:ea typeface="Arial"/>
                <a:cs typeface="Arial"/>
                <a:sym typeface="Arial"/>
              </a:defRPr>
            </a:lvl3pPr>
            <a:lvl4pPr marL="1828800" marR="0" lvl="3" indent="-393700" algn="l" rtl="0">
              <a:lnSpc>
                <a:spcPct val="90000"/>
              </a:lnSpc>
              <a:spcBef>
                <a:spcPts val="500"/>
              </a:spcBef>
              <a:spcAft>
                <a:spcPts val="0"/>
              </a:spcAft>
              <a:buClr>
                <a:schemeClr val="lt1"/>
              </a:buClr>
              <a:buSzPts val="2600"/>
              <a:buFont typeface="Noto Sans Symbols"/>
              <a:buChar char="▪"/>
              <a:defRPr sz="2600" b="0" i="0" u="none" strike="noStrike" cap="none">
                <a:solidFill>
                  <a:schemeClr val="lt1"/>
                </a:solidFill>
                <a:latin typeface="Arial"/>
                <a:ea typeface="Arial"/>
                <a:cs typeface="Arial"/>
                <a:sym typeface="Arial"/>
              </a:defRPr>
            </a:lvl4pPr>
            <a:lvl5pPr marL="2286000" marR="0" lvl="4" indent="-381000" algn="l" rtl="0">
              <a:lnSpc>
                <a:spcPct val="90000"/>
              </a:lnSpc>
              <a:spcBef>
                <a:spcPts val="500"/>
              </a:spcBef>
              <a:spcAft>
                <a:spcPts val="0"/>
              </a:spcAft>
              <a:buClr>
                <a:schemeClr val="lt1"/>
              </a:buClr>
              <a:buSzPts val="2400"/>
              <a:buFont typeface="Noto Sans Symbols"/>
              <a:buChar char="❖"/>
              <a:defRPr sz="24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49"/>
          <p:cNvSpPr txBox="1">
            <a:spLocks noGrp="1"/>
          </p:cNvSpPr>
          <p:nvPr>
            <p:ph type="sldNum" idx="12"/>
          </p:nvPr>
        </p:nvSpPr>
        <p:spPr>
          <a:xfrm>
            <a:off x="9296400" y="630967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400" b="0" i="0" u="none" strike="noStrike" cap="none">
                <a:solidFill>
                  <a:schemeClr val="lt1"/>
                </a:solidFill>
                <a:latin typeface="Arial"/>
                <a:ea typeface="Arial"/>
                <a:cs typeface="Arial"/>
                <a:sym typeface="Arial"/>
              </a:defRPr>
            </a:lvl1pPr>
            <a:lvl2pPr marL="0" marR="0" lvl="1" indent="0" algn="r" rtl="0">
              <a:spcBef>
                <a:spcPts val="0"/>
              </a:spcBef>
              <a:buNone/>
              <a:defRPr sz="2400" b="0" i="0" u="none" strike="noStrike" cap="none">
                <a:solidFill>
                  <a:schemeClr val="lt1"/>
                </a:solidFill>
                <a:latin typeface="Arial"/>
                <a:ea typeface="Arial"/>
                <a:cs typeface="Arial"/>
                <a:sym typeface="Arial"/>
              </a:defRPr>
            </a:lvl2pPr>
            <a:lvl3pPr marL="0" marR="0" lvl="2" indent="0" algn="r" rtl="0">
              <a:spcBef>
                <a:spcPts val="0"/>
              </a:spcBef>
              <a:buNone/>
              <a:defRPr sz="2400" b="0" i="0" u="none" strike="noStrike" cap="none">
                <a:solidFill>
                  <a:schemeClr val="lt1"/>
                </a:solidFill>
                <a:latin typeface="Arial"/>
                <a:ea typeface="Arial"/>
                <a:cs typeface="Arial"/>
                <a:sym typeface="Arial"/>
              </a:defRPr>
            </a:lvl3pPr>
            <a:lvl4pPr marL="0" marR="0" lvl="3" indent="0" algn="r" rtl="0">
              <a:spcBef>
                <a:spcPts val="0"/>
              </a:spcBef>
              <a:buNone/>
              <a:defRPr sz="2400" b="0" i="0" u="none" strike="noStrike" cap="none">
                <a:solidFill>
                  <a:schemeClr val="lt1"/>
                </a:solidFill>
                <a:latin typeface="Arial"/>
                <a:ea typeface="Arial"/>
                <a:cs typeface="Arial"/>
                <a:sym typeface="Arial"/>
              </a:defRPr>
            </a:lvl4pPr>
            <a:lvl5pPr marL="0" marR="0" lvl="4" indent="0" algn="r" rtl="0">
              <a:spcBef>
                <a:spcPts val="0"/>
              </a:spcBef>
              <a:buNone/>
              <a:defRPr sz="2400" b="0" i="0" u="none" strike="noStrike" cap="none">
                <a:solidFill>
                  <a:schemeClr val="lt1"/>
                </a:solidFill>
                <a:latin typeface="Arial"/>
                <a:ea typeface="Arial"/>
                <a:cs typeface="Arial"/>
                <a:sym typeface="Arial"/>
              </a:defRPr>
            </a:lvl5pPr>
            <a:lvl6pPr marL="0" marR="0" lvl="5" indent="0" algn="r" rtl="0">
              <a:spcBef>
                <a:spcPts val="0"/>
              </a:spcBef>
              <a:buNone/>
              <a:defRPr sz="2400" b="0" i="0" u="none" strike="noStrike" cap="none">
                <a:solidFill>
                  <a:schemeClr val="lt1"/>
                </a:solidFill>
                <a:latin typeface="Arial"/>
                <a:ea typeface="Arial"/>
                <a:cs typeface="Arial"/>
                <a:sym typeface="Arial"/>
              </a:defRPr>
            </a:lvl6pPr>
            <a:lvl7pPr marL="0" marR="0" lvl="6" indent="0" algn="r" rtl="0">
              <a:spcBef>
                <a:spcPts val="0"/>
              </a:spcBef>
              <a:buNone/>
              <a:defRPr sz="2400" b="0" i="0" u="none" strike="noStrike" cap="none">
                <a:solidFill>
                  <a:schemeClr val="lt1"/>
                </a:solidFill>
                <a:latin typeface="Arial"/>
                <a:ea typeface="Arial"/>
                <a:cs typeface="Arial"/>
                <a:sym typeface="Arial"/>
              </a:defRPr>
            </a:lvl7pPr>
            <a:lvl8pPr marL="0" marR="0" lvl="7" indent="0" algn="r" rtl="0">
              <a:spcBef>
                <a:spcPts val="0"/>
              </a:spcBef>
              <a:buNone/>
              <a:defRPr sz="2400" b="0" i="0" u="none" strike="noStrike" cap="none">
                <a:solidFill>
                  <a:schemeClr val="lt1"/>
                </a:solidFill>
                <a:latin typeface="Arial"/>
                <a:ea typeface="Arial"/>
                <a:cs typeface="Arial"/>
                <a:sym typeface="Arial"/>
              </a:defRPr>
            </a:lvl8pPr>
            <a:lvl9pPr marL="0" marR="0" lvl="8" indent="0" algn="r" rtl="0">
              <a:spcBef>
                <a:spcPts val="0"/>
              </a:spcBef>
              <a:buNone/>
              <a:defRPr sz="2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mailto:UPK@cde.ca.gov" TargetMode="External"/><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hyperlink" Target="https://www.cde.ca.gov/ci/gs/e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aeducatorstogether.org/groups/e0cfjrjf/upk-p-3" TargetMode="External"/><Relationship Id="rId7" Type="http://schemas.openxmlformats.org/officeDocument/2006/relationships/hyperlink" Target="https://www.cde.ca.gov/ls/ex/sosexplearncontacts.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de.ca.gov/ci/gs/em/upkofficehours.asp" TargetMode="External"/><Relationship Id="rId5" Type="http://schemas.openxmlformats.org/officeDocument/2006/relationships/hyperlink" Target="https://www.cde.ca.gov/ci/gs/em/kinderfaq.asp" TargetMode="External"/><Relationship Id="rId4" Type="http://schemas.openxmlformats.org/officeDocument/2006/relationships/hyperlink" Target="https://www.cde.ca.gov/ci/gs/e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de.ca.gov/ls/ex/elopinfo.asp#elopfaqs" TargetMode="External"/><Relationship Id="rId7" Type="http://schemas.openxmlformats.org/officeDocument/2006/relationships/hyperlink" Target="mailto:ExpandedLearning@cde.c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afterschoolnetwork.org/elo-program" TargetMode="External"/><Relationship Id="rId5" Type="http://schemas.openxmlformats.org/officeDocument/2006/relationships/hyperlink" Target="https://www.cde.ca.gov/ls/ex/elofaq.asp" TargetMode="External"/><Relationship Id="rId4" Type="http://schemas.openxmlformats.org/officeDocument/2006/relationships/hyperlink" Target="https://www.cde.ca.gov/ls/ex/documents/elopprogplanguide.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gs.ca.gov/OPSC/Services/Page-Content/Office-of-Public-School-Construction-Services-List-Folder/Access-Full-Day-Kindergarten-Facilities-Grant-Program-Fund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Lindsey.Gordon@dgs.ca.gov" TargetMode="External"/><Relationship Id="rId4" Type="http://schemas.openxmlformats.org/officeDocument/2006/relationships/hyperlink" Target="mailto:Joshua.Potter@dgs.ca.go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artprojectsforkids.org/elephant-tutori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16.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D5E9-546C-4D65-AA9D-B7400DA22F60}"/>
              </a:ext>
            </a:extLst>
          </p:cNvPr>
          <p:cNvSpPr>
            <a:spLocks noGrp="1"/>
          </p:cNvSpPr>
          <p:nvPr>
            <p:ph type="ctrTitle"/>
          </p:nvPr>
        </p:nvSpPr>
        <p:spPr>
          <a:xfrm>
            <a:off x="-87580" y="53502"/>
            <a:ext cx="12254442" cy="5036658"/>
          </a:xfrm>
        </p:spPr>
        <p:txBody>
          <a:bodyPr>
            <a:normAutofit/>
          </a:bodyPr>
          <a:lstStyle/>
          <a:p>
            <a:br>
              <a:rPr lang="en-US" sz="3000" b="1" dirty="0">
                <a:latin typeface="Arial" panose="020B0604020202020204" pitchFamily="34" charset="0"/>
                <a:ea typeface="+mj-lt"/>
                <a:cs typeface="Arial" panose="020B0604020202020204" pitchFamily="34" charset="0"/>
              </a:rPr>
            </a:br>
            <a:r>
              <a:rPr lang="en-US" sz="5000" b="1" dirty="0">
                <a:latin typeface="Arial"/>
                <a:ea typeface="+mj-lt"/>
                <a:cs typeface="Arial"/>
              </a:rPr>
              <a:t>Universal PreKindergarten (UPK) Implementation</a:t>
            </a:r>
            <a:br>
              <a:rPr lang="en-US" sz="5000" b="1" dirty="0">
                <a:latin typeface="Arial"/>
                <a:ea typeface="+mj-lt"/>
                <a:cs typeface="Arial"/>
              </a:rPr>
            </a:br>
            <a:r>
              <a:rPr lang="en-US" sz="5000" b="1" dirty="0">
                <a:latin typeface="Arial"/>
                <a:ea typeface="+mj-lt"/>
                <a:cs typeface="Arial"/>
              </a:rPr>
              <a:t>Office Hour </a:t>
            </a:r>
            <a:br>
              <a:rPr lang="en-US" sz="5000" b="1" dirty="0">
                <a:latin typeface="Arial"/>
                <a:ea typeface="+mj-lt"/>
                <a:cs typeface="Arial"/>
              </a:rPr>
            </a:br>
            <a:br>
              <a:rPr lang="en-US" sz="3000" b="1" dirty="0">
                <a:latin typeface="Arial" panose="020B0604020202020204" pitchFamily="34" charset="0"/>
                <a:ea typeface="+mj-lt"/>
                <a:cs typeface="Arial" panose="020B0604020202020204" pitchFamily="34" charset="0"/>
              </a:rPr>
            </a:br>
            <a:r>
              <a:rPr lang="en-US" sz="3600" b="1" dirty="0">
                <a:latin typeface="Arial"/>
                <a:ea typeface="+mj-lt"/>
                <a:cs typeface="Arial"/>
              </a:rPr>
              <a:t>Early Education Division (EED)</a:t>
            </a:r>
            <a:br>
              <a:rPr lang="en-US" sz="3000" b="1" dirty="0">
                <a:latin typeface="Arial" panose="020B0604020202020204" pitchFamily="34" charset="0"/>
                <a:ea typeface="+mj-lt"/>
                <a:cs typeface="Arial" panose="020B0604020202020204" pitchFamily="34" charset="0"/>
              </a:rPr>
            </a:br>
            <a:br>
              <a:rPr lang="en-US" sz="3000" b="1" dirty="0">
                <a:latin typeface="Arial" panose="020B0604020202020204" pitchFamily="34" charset="0"/>
                <a:ea typeface="+mj-lt"/>
                <a:cs typeface="Arial" panose="020B0604020202020204" pitchFamily="34" charset="0"/>
              </a:rPr>
            </a:br>
            <a:r>
              <a:rPr lang="en-US" sz="3000" dirty="0">
                <a:latin typeface="Arial"/>
                <a:ea typeface="+mj-lt"/>
                <a:cs typeface="Arial"/>
              </a:rPr>
              <a:t>  June 22, 2022</a:t>
            </a:r>
          </a:p>
        </p:txBody>
      </p:sp>
    </p:spTree>
    <p:extLst>
      <p:ext uri="{BB962C8B-B14F-4D97-AF65-F5344CB8AC3E}">
        <p14:creationId xmlns:p14="http://schemas.microsoft.com/office/powerpoint/2010/main" val="320182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3862-8DEB-40AA-9C03-291ABEE1762E}"/>
              </a:ext>
            </a:extLst>
          </p:cNvPr>
          <p:cNvSpPr>
            <a:spLocks noGrp="1"/>
          </p:cNvSpPr>
          <p:nvPr>
            <p:ph type="title"/>
          </p:nvPr>
        </p:nvSpPr>
        <p:spPr>
          <a:xfrm>
            <a:off x="152400" y="35169"/>
            <a:ext cx="11887200" cy="1325563"/>
          </a:xfrm>
        </p:spPr>
        <p:txBody>
          <a:bodyPr/>
          <a:lstStyle/>
          <a:p>
            <a:r>
              <a:rPr lang="en-US" b="1">
                <a:latin typeface="Arial"/>
                <a:cs typeface="Arial"/>
              </a:rPr>
              <a:t>California State Preschool Program (CSPP)</a:t>
            </a:r>
          </a:p>
        </p:txBody>
      </p:sp>
      <p:sp>
        <p:nvSpPr>
          <p:cNvPr id="3" name="Content Placeholder 2">
            <a:extLst>
              <a:ext uri="{FF2B5EF4-FFF2-40B4-BE49-F238E27FC236}">
                <a16:creationId xmlns:a16="http://schemas.microsoft.com/office/drawing/2014/main" id="{F8F3DDEC-3D12-42E1-B892-0FB0FEE1F450}"/>
              </a:ext>
            </a:extLst>
          </p:cNvPr>
          <p:cNvSpPr>
            <a:spLocks noGrp="1"/>
          </p:cNvSpPr>
          <p:nvPr>
            <p:ph idx="1"/>
          </p:nvPr>
        </p:nvSpPr>
        <p:spPr>
          <a:xfrm>
            <a:off x="135567" y="1438892"/>
            <a:ext cx="11887200" cy="4442619"/>
          </a:xfrm>
        </p:spPr>
        <p:txBody>
          <a:bodyPr vert="horz" lIns="91440" tIns="45720" rIns="91440" bIns="45720" rtlCol="0" anchor="t">
            <a:normAutofit/>
          </a:bodyPr>
          <a:lstStyle/>
          <a:p>
            <a:pPr>
              <a:lnSpc>
                <a:spcPct val="110000"/>
              </a:lnSpc>
              <a:spcAft>
                <a:spcPts val="1000"/>
              </a:spcAft>
              <a:buFont typeface="Arial"/>
              <a:buChar char="•"/>
            </a:pPr>
            <a:r>
              <a:rPr lang="en-US" dirty="0">
                <a:latin typeface="Arial"/>
                <a:ea typeface="+mn-lt"/>
                <a:cs typeface="+mn-lt"/>
              </a:rPr>
              <a:t>Increases support for inclusive preschool classrooms</a:t>
            </a:r>
          </a:p>
          <a:p>
            <a:pPr>
              <a:lnSpc>
                <a:spcPct val="110000"/>
              </a:lnSpc>
              <a:spcAft>
                <a:spcPts val="1000"/>
              </a:spcAft>
              <a:buFont typeface="Arial"/>
              <a:buChar char="•"/>
            </a:pPr>
            <a:r>
              <a:rPr lang="en-US" dirty="0">
                <a:latin typeface="Arial"/>
                <a:cs typeface="Arial"/>
              </a:rPr>
              <a:t>Invests in family choice and program stability </a:t>
            </a:r>
            <a:endParaRPr lang="en-US" dirty="0">
              <a:latin typeface="Arial"/>
              <a:cs typeface="Calibri" panose="020F0502020204030204"/>
            </a:endParaRPr>
          </a:p>
          <a:p>
            <a:pPr>
              <a:lnSpc>
                <a:spcPct val="110000"/>
              </a:lnSpc>
              <a:spcAft>
                <a:spcPts val="1000"/>
              </a:spcAft>
              <a:buFont typeface="Arial"/>
              <a:buChar char="•"/>
            </a:pPr>
            <a:r>
              <a:rPr lang="en-US" dirty="0">
                <a:latin typeface="Arial"/>
                <a:cs typeface="Arial"/>
              </a:rPr>
              <a:t>Supports programs to serve younger children</a:t>
            </a:r>
            <a:endParaRPr lang="en-US" dirty="0">
              <a:latin typeface="Arial"/>
              <a:cs typeface="Calibri" panose="020F0502020204030204"/>
            </a:endParaRPr>
          </a:p>
          <a:p>
            <a:pPr>
              <a:lnSpc>
                <a:spcPct val="110000"/>
              </a:lnSpc>
              <a:spcAft>
                <a:spcPts val="1000"/>
              </a:spcAft>
              <a:buFont typeface="Arial"/>
              <a:buChar char="•"/>
            </a:pPr>
            <a:r>
              <a:rPr lang="en-US" dirty="0">
                <a:latin typeface="Arial"/>
                <a:cs typeface="Arial"/>
              </a:rPr>
              <a:t>Supports programs to better serve dual language learners</a:t>
            </a:r>
            <a:endParaRPr lang="en-US" dirty="0">
              <a:latin typeface="Arial"/>
              <a:cs typeface="Calibri" panose="020F0502020204030204"/>
            </a:endParaRPr>
          </a:p>
          <a:p>
            <a:pPr>
              <a:lnSpc>
                <a:spcPct val="110000"/>
              </a:lnSpc>
              <a:spcAft>
                <a:spcPts val="1000"/>
              </a:spcAft>
            </a:pPr>
            <a:r>
              <a:rPr lang="en-US" dirty="0">
                <a:latin typeface="Arial"/>
                <a:ea typeface="+mn-lt"/>
                <a:cs typeface="+mn-lt"/>
              </a:rPr>
              <a:t>Increase Reimbursement Rates to the 85th percentile</a:t>
            </a:r>
            <a:endParaRPr lang="en-US" dirty="0">
              <a:latin typeface="Arial"/>
              <a:cs typeface="Arial"/>
            </a:endParaRPr>
          </a:p>
        </p:txBody>
      </p:sp>
      <p:sp>
        <p:nvSpPr>
          <p:cNvPr id="4" name="Slide Number Placeholder 3">
            <a:extLst>
              <a:ext uri="{FF2B5EF4-FFF2-40B4-BE49-F238E27FC236}">
                <a16:creationId xmlns:a16="http://schemas.microsoft.com/office/drawing/2014/main" id="{D5D591C4-4984-4F2F-8E15-9E57401F47C2}"/>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10</a:t>
            </a:fld>
            <a:endParaRPr lang="en-US"/>
          </a:p>
        </p:txBody>
      </p:sp>
    </p:spTree>
    <p:extLst>
      <p:ext uri="{BB962C8B-B14F-4D97-AF65-F5344CB8AC3E}">
        <p14:creationId xmlns:p14="http://schemas.microsoft.com/office/powerpoint/2010/main" val="64495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A578B4A-C828-4968-8E19-589E932EA6D7}"/>
              </a:ext>
            </a:extLst>
          </p:cNvPr>
          <p:cNvSpPr>
            <a:spLocks noGrp="1"/>
          </p:cNvSpPr>
          <p:nvPr>
            <p:ph type="title"/>
          </p:nvPr>
        </p:nvSpPr>
        <p:spPr>
          <a:xfrm>
            <a:off x="152400" y="-113701"/>
            <a:ext cx="11887200" cy="1325563"/>
          </a:xfrm>
        </p:spPr>
        <p:txBody>
          <a:bodyPr/>
          <a:lstStyle/>
          <a:p>
            <a:r>
              <a:rPr lang="en-US" b="1" dirty="0">
                <a:latin typeface="Arial" panose="020B0604020202020204" pitchFamily="34" charset="0"/>
                <a:cs typeface="Arial" panose="020B0604020202020204" pitchFamily="34" charset="0"/>
              </a:rPr>
              <a:t>Live Questions and Answers (Q&amp;A)</a:t>
            </a:r>
            <a:endParaRPr lang="en-US" dirty="0"/>
          </a:p>
        </p:txBody>
      </p:sp>
      <p:pic>
        <p:nvPicPr>
          <p:cNvPr id="16" name="Content Placeholder 14" descr="Zoom Message &quot;What does UPK stand for?&quot;. An arrow is pointing to the thumbs up icon used for upvoting. Another arrow is pointing to a comment box used for responding to the message. ">
            <a:extLst>
              <a:ext uri="{FF2B5EF4-FFF2-40B4-BE49-F238E27FC236}">
                <a16:creationId xmlns:a16="http://schemas.microsoft.com/office/drawing/2014/main" id="{DA22BD42-67AF-47DB-9F60-D5232D041C33}"/>
              </a:ext>
            </a:extLst>
          </p:cNvPr>
          <p:cNvPicPr>
            <a:picLocks noGrp="1" noChangeAspect="1"/>
          </p:cNvPicPr>
          <p:nvPr>
            <p:ph sz="quarter" idx="11"/>
          </p:nvPr>
        </p:nvPicPr>
        <p:blipFill>
          <a:blip r:embed="rId2"/>
          <a:stretch>
            <a:fillRect/>
          </a:stretch>
        </p:blipFill>
        <p:spPr>
          <a:xfrm>
            <a:off x="0" y="853168"/>
            <a:ext cx="7821557" cy="1940832"/>
          </a:xfrm>
          <a:prstGeom prst="rect">
            <a:avLst/>
          </a:prstGeom>
        </p:spPr>
      </p:pic>
      <p:pic>
        <p:nvPicPr>
          <p:cNvPr id="17" name="Content Placeholder 17" descr="Response to &quot;What does UPK stand for?&quot; reads &quot;And What's the difference between UPK and UTK?&quot; The thumbs up icon has a number 2 next to it, representing 2 upvotes.">
            <a:extLst>
              <a:ext uri="{FF2B5EF4-FFF2-40B4-BE49-F238E27FC236}">
                <a16:creationId xmlns:a16="http://schemas.microsoft.com/office/drawing/2014/main" id="{1364E34D-EEB2-4B26-97C4-995A02EFB0A1}"/>
              </a:ext>
            </a:extLst>
          </p:cNvPr>
          <p:cNvPicPr>
            <a:picLocks noGrp="1" noChangeAspect="1"/>
          </p:cNvPicPr>
          <p:nvPr>
            <p:ph sz="quarter" idx="12"/>
          </p:nvPr>
        </p:nvPicPr>
        <p:blipFill>
          <a:blip r:embed="rId3"/>
          <a:stretch>
            <a:fillRect/>
          </a:stretch>
        </p:blipFill>
        <p:spPr>
          <a:xfrm>
            <a:off x="5796264" y="2812256"/>
            <a:ext cx="5901229" cy="2483644"/>
          </a:xfrm>
          <a:prstGeom prst="rect">
            <a:avLst/>
          </a:prstGeom>
        </p:spPr>
      </p:pic>
      <p:pic>
        <p:nvPicPr>
          <p:cNvPr id="18" name="Picture 5" descr="Image of Zoom tool bar that shows the participants with the number 15, Q&amp;A, Polls, Share Screen, Raise Hand circled in red, Record and Live Transcript.">
            <a:extLst>
              <a:ext uri="{FF2B5EF4-FFF2-40B4-BE49-F238E27FC236}">
                <a16:creationId xmlns:a16="http://schemas.microsoft.com/office/drawing/2014/main" id="{CFAE1AA5-6DF7-481A-8652-1E67D9697A32}"/>
              </a:ext>
            </a:extLst>
          </p:cNvPr>
          <p:cNvPicPr>
            <a:picLocks noGrp="1" noChangeAspect="1"/>
          </p:cNvPicPr>
          <p:nvPr>
            <p:ph sz="quarter" idx="13"/>
          </p:nvPr>
        </p:nvPicPr>
        <p:blipFill>
          <a:blip r:embed="rId4"/>
          <a:stretch>
            <a:fillRect/>
          </a:stretch>
        </p:blipFill>
        <p:spPr>
          <a:xfrm>
            <a:off x="0" y="5334804"/>
            <a:ext cx="8724900" cy="876217"/>
          </a:xfrm>
          <a:prstGeom prst="rect">
            <a:avLst/>
          </a:prstGeom>
        </p:spPr>
      </p:pic>
      <p:sp>
        <p:nvSpPr>
          <p:cNvPr id="4" name="Slide Number Placeholder 3">
            <a:extLst>
              <a:ext uri="{FF2B5EF4-FFF2-40B4-BE49-F238E27FC236}">
                <a16:creationId xmlns:a16="http://schemas.microsoft.com/office/drawing/2014/main" id="{ECF719E2-475C-4B99-A0DF-67FD3E990855}"/>
              </a:ext>
            </a:extLst>
          </p:cNvPr>
          <p:cNvSpPr>
            <a:spLocks noGrp="1"/>
          </p:cNvSpPr>
          <p:nvPr>
            <p:ph type="sldNum" idx="10"/>
          </p:nvPr>
        </p:nvSpPr>
        <p:spPr/>
        <p:txBody>
          <a:bodyPr/>
          <a:lstStyle/>
          <a:p>
            <a:pPr lvl="0"/>
            <a:fld id="{00000000-1234-1234-1234-123412341234}" type="slidenum">
              <a:rPr lang="en-US" smtClean="0"/>
              <a:pPr lvl="0"/>
              <a:t>11</a:t>
            </a:fld>
            <a:endParaRPr lang="en-US"/>
          </a:p>
        </p:txBody>
      </p:sp>
    </p:spTree>
    <p:extLst>
      <p:ext uri="{BB962C8B-B14F-4D97-AF65-F5344CB8AC3E}">
        <p14:creationId xmlns:p14="http://schemas.microsoft.com/office/powerpoint/2010/main" val="185075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4E79"/>
        </a:solidFill>
        <a:effectLst/>
      </p:bgPr>
    </p:bg>
    <p:spTree>
      <p:nvGrpSpPr>
        <p:cNvPr id="1" name="Shape 495"/>
        <p:cNvGrpSpPr/>
        <p:nvPr/>
      </p:nvGrpSpPr>
      <p:grpSpPr>
        <a:xfrm>
          <a:off x="0" y="0"/>
          <a:ext cx="0" cy="0"/>
          <a:chOff x="0" y="0"/>
          <a:chExt cx="0" cy="0"/>
        </a:xfrm>
      </p:grpSpPr>
      <p:sp>
        <p:nvSpPr>
          <p:cNvPr id="496" name="Title"/>
          <p:cNvSpPr txBox="1">
            <a:spLocks noGrp="1"/>
          </p:cNvSpPr>
          <p:nvPr>
            <p:ph type="title"/>
          </p:nvPr>
        </p:nvSpPr>
        <p:spPr>
          <a:xfrm>
            <a:off x="152400" y="203799"/>
            <a:ext cx="118872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800"/>
              <a:buFont typeface="Arial"/>
              <a:buNone/>
            </a:pPr>
            <a:r>
              <a:rPr lang="en-US" sz="4000"/>
              <a:t>Closing and Next Steps</a:t>
            </a:r>
            <a:endParaRPr sz="4000"/>
          </a:p>
        </p:txBody>
      </p:sp>
      <p:sp>
        <p:nvSpPr>
          <p:cNvPr id="497" name="Content Placeholder"/>
          <p:cNvSpPr txBox="1">
            <a:spLocks noGrp="1"/>
          </p:cNvSpPr>
          <p:nvPr>
            <p:ph type="body" idx="1"/>
          </p:nvPr>
        </p:nvSpPr>
        <p:spPr>
          <a:xfrm>
            <a:off x="-523956" y="1408659"/>
            <a:ext cx="13161723" cy="4279026"/>
          </a:xfrm>
          <a:prstGeom prst="rect">
            <a:avLst/>
          </a:prstGeom>
          <a:noFill/>
          <a:ln>
            <a:noFill/>
          </a:ln>
        </p:spPr>
        <p:txBody>
          <a:bodyPr spcFirstLastPara="1" wrap="square" lIns="91425" tIns="45700" rIns="91425" bIns="45700" anchor="t" anchorCtr="0">
            <a:noAutofit/>
          </a:bodyPr>
          <a:lstStyle/>
          <a:p>
            <a:pPr marL="457200" lvl="1" indent="0" algn="ctr">
              <a:buNone/>
            </a:pPr>
            <a:endParaRPr lang="en-US" sz="3000" dirty="0"/>
          </a:p>
          <a:p>
            <a:pPr marL="457200" lvl="1" indent="0" algn="ctr">
              <a:buNone/>
            </a:pPr>
            <a:r>
              <a:rPr lang="en-US" sz="3000" dirty="0"/>
              <a:t>Inbox for questions and comments: </a:t>
            </a:r>
            <a:r>
              <a:rPr lang="en-US" sz="3000" dirty="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UPK</a:t>
            </a:r>
            <a:r>
              <a:rPr lang="en-US" sz="3000" u="sng" dirty="0">
                <a:solidFill>
                  <a:schemeClr val="accent4">
                    <a:lumMod val="40000"/>
                    <a:lumOff val="60000"/>
                  </a:schemeClr>
                </a:solidFill>
                <a:hlinkClick r:id="rId3" tooltip="UPK email box">
                  <a:extLst>
                    <a:ext uri="{A12FA001-AC4F-418D-AE19-62706E023703}">
                      <ahyp:hlinkClr xmlns:ahyp="http://schemas.microsoft.com/office/drawing/2018/hyperlinkcolor" val="tx"/>
                    </a:ext>
                  </a:extLst>
                </a:hlinkClick>
              </a:rPr>
              <a:t>@cde.ca.gov</a:t>
            </a:r>
            <a:endParaRPr lang="en-US" sz="3000" dirty="0">
              <a:solidFill>
                <a:schemeClr val="accent4">
                  <a:lumMod val="40000"/>
                  <a:lumOff val="60000"/>
                </a:schemeClr>
              </a:solidFill>
            </a:endParaRPr>
          </a:p>
          <a:p>
            <a:pPr marL="457200" lvl="1" indent="0">
              <a:buNone/>
            </a:pPr>
            <a:endParaRPr lang="en-US" sz="3000" dirty="0"/>
          </a:p>
          <a:p>
            <a:pPr marL="457200" lvl="1" indent="0">
              <a:buNone/>
            </a:pPr>
            <a:r>
              <a:rPr lang="en-US" sz="3000" dirty="0"/>
              <a:t>  We will post this week's slides on: </a:t>
            </a:r>
            <a:r>
              <a:rPr lang="en-US" sz="3000" u="sng" dirty="0">
                <a:solidFill>
                  <a:srgbClr val="FFE699"/>
                </a:solidFill>
                <a:hlinkClick r:id="rId4" tooltip="CDE Elementary web page">
                  <a:extLst>
                    <a:ext uri="{A12FA001-AC4F-418D-AE19-62706E023703}">
                      <ahyp:hlinkClr xmlns:ahyp="http://schemas.microsoft.com/office/drawing/2018/hyperlinkcolor" val="tx"/>
                    </a:ext>
                  </a:extLst>
                </a:hlinkClick>
              </a:rPr>
              <a:t>https://www.cde.ca.gov/ci/gs/em/</a:t>
            </a:r>
            <a:endParaRPr lang="en-US" sz="3000" dirty="0"/>
          </a:p>
          <a:p>
            <a:pPr marL="685800" indent="0">
              <a:spcBef>
                <a:spcPts val="500"/>
              </a:spcBef>
              <a:buNone/>
            </a:pPr>
            <a:endParaRPr lang="en-US" sz="3000" dirty="0"/>
          </a:p>
          <a:p>
            <a:pPr marL="0" indent="0" algn="ctr">
              <a:spcBef>
                <a:spcPts val="500"/>
              </a:spcBef>
              <a:buNone/>
            </a:pPr>
            <a:r>
              <a:rPr lang="en-US" sz="3000" dirty="0"/>
              <a:t>We look forward to more opportunities to discuss </a:t>
            </a:r>
          </a:p>
          <a:p>
            <a:pPr marL="0" indent="0" algn="ctr">
              <a:spcBef>
                <a:spcPts val="500"/>
              </a:spcBef>
              <a:buNone/>
            </a:pPr>
            <a:r>
              <a:rPr lang="en-US" sz="3000" dirty="0"/>
              <a:t>the implementation of UPK!</a:t>
            </a:r>
          </a:p>
          <a:p>
            <a:pPr marL="0" indent="0">
              <a:spcBef>
                <a:spcPts val="500"/>
              </a:spcBef>
              <a:buNone/>
            </a:pPr>
            <a:endParaRPr lang="en-US" sz="3000" b="1" dirty="0"/>
          </a:p>
          <a:p>
            <a:pPr marL="0" indent="0" algn="ctr">
              <a:spcBef>
                <a:spcPts val="500"/>
              </a:spcBef>
              <a:buNone/>
            </a:pPr>
            <a:r>
              <a:rPr lang="en-US" sz="3000" b="1" dirty="0"/>
              <a:t>Thank you!</a:t>
            </a:r>
          </a:p>
        </p:txBody>
      </p:sp>
      <p:sp>
        <p:nvSpPr>
          <p:cNvPr id="4" name="Slide Number Placeholder 3">
            <a:extLst>
              <a:ext uri="{FF2B5EF4-FFF2-40B4-BE49-F238E27FC236}">
                <a16:creationId xmlns:a16="http://schemas.microsoft.com/office/drawing/2014/main" id="{22BC9CCE-4010-4F9D-A79A-FCE0DDB9DD1E}"/>
              </a:ext>
            </a:extLst>
          </p:cNvPr>
          <p:cNvSpPr>
            <a:spLocks noGrp="1"/>
          </p:cNvSpPr>
          <p:nvPr>
            <p:ph type="sldNum" idx="12"/>
          </p:nvPr>
        </p:nvSpPr>
        <p:spPr>
          <a:xfrm>
            <a:off x="10598226" y="6309676"/>
            <a:ext cx="1441373" cy="365125"/>
          </a:xfrm>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375414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C12D-470C-486C-91A9-EFC19201FE33}"/>
              </a:ext>
            </a:extLst>
          </p:cNvPr>
          <p:cNvSpPr>
            <a:spLocks noGrp="1"/>
          </p:cNvSpPr>
          <p:nvPr>
            <p:ph type="title"/>
          </p:nvPr>
        </p:nvSpPr>
        <p:spPr>
          <a:xfrm>
            <a:off x="152400" y="0"/>
            <a:ext cx="11887200" cy="914787"/>
          </a:xfrm>
        </p:spPr>
        <p:txBody>
          <a:bodyPr/>
          <a:lstStyle/>
          <a:p>
            <a:r>
              <a:rPr lang="en-US" b="1">
                <a:latin typeface="Arial" panose="020B0604020202020204" pitchFamily="34" charset="0"/>
                <a:cs typeface="Arial" panose="020B0604020202020204" pitchFamily="34" charset="0"/>
              </a:rPr>
              <a:t>UPK Resources</a:t>
            </a:r>
          </a:p>
        </p:txBody>
      </p:sp>
      <p:sp>
        <p:nvSpPr>
          <p:cNvPr id="3" name="Content Placeholder 2">
            <a:extLst>
              <a:ext uri="{FF2B5EF4-FFF2-40B4-BE49-F238E27FC236}">
                <a16:creationId xmlns:a16="http://schemas.microsoft.com/office/drawing/2014/main" id="{886F4096-E3D1-4761-9493-097D21AF2AB5}"/>
              </a:ext>
            </a:extLst>
          </p:cNvPr>
          <p:cNvSpPr>
            <a:spLocks noGrp="1"/>
          </p:cNvSpPr>
          <p:nvPr>
            <p:ph idx="1"/>
          </p:nvPr>
        </p:nvSpPr>
        <p:spPr>
          <a:xfrm>
            <a:off x="0" y="878502"/>
            <a:ext cx="12192000" cy="4900861"/>
          </a:xfrm>
        </p:spPr>
        <p:txBody>
          <a:bodyPr>
            <a:normAutofit fontScale="92500" lnSpcReduction="10000"/>
          </a:bodyPr>
          <a:lstStyle/>
          <a:p>
            <a:r>
              <a:rPr lang="en-US" sz="2600" dirty="0">
                <a:latin typeface="Arial" panose="020B0604020202020204" pitchFamily="34" charset="0"/>
                <a:cs typeface="Arial" panose="020B0604020202020204" pitchFamily="34" charset="0"/>
              </a:rPr>
              <a:t>California Educators Together:</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3" tooltip="California Educators Together">
                  <a:extLst>
                    <a:ext uri="{A12FA001-AC4F-418D-AE19-62706E023703}">
                      <ahyp:hlinkClr xmlns:ahyp="http://schemas.microsoft.com/office/drawing/2018/hyperlinkcolor" val="tx"/>
                    </a:ext>
                  </a:extLst>
                </a:hlinkClick>
              </a:rPr>
              <a:t>https://www.caeducatorstogether.org/groups/e0cfjrjf/upk-p-3</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UPK Resources: </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4" tooltip="UPK Resources">
                  <a:extLst>
                    <a:ext uri="{A12FA001-AC4F-418D-AE19-62706E023703}">
                      <ahyp:hlinkClr xmlns:ahyp="http://schemas.microsoft.com/office/drawing/2018/hyperlinkcolor" val="tx"/>
                    </a:ext>
                  </a:extLst>
                </a:hlinkClick>
              </a:rPr>
              <a:t>https://www.cde.ca.gov/ci/gs/em/</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UPK FAQs: </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5" tooltip="UPK FAQs">
                  <a:extLst>
                    <a:ext uri="{A12FA001-AC4F-418D-AE19-62706E023703}">
                      <ahyp:hlinkClr xmlns:ahyp="http://schemas.microsoft.com/office/drawing/2018/hyperlinkcolor" val="tx"/>
                    </a:ext>
                  </a:extLst>
                </a:hlinkClick>
              </a:rPr>
              <a:t>https://www.cde.ca.gov/ci/gs/em/kinderfaq.asp</a:t>
            </a:r>
            <a:r>
              <a:rPr lang="en-US" sz="2600" dirty="0">
                <a:solidFill>
                  <a:srgbClr val="FFE699"/>
                </a:solidFill>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UPK Office Hour:</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6" tooltip="UPK Office Hour web page">
                  <a:extLst>
                    <a:ext uri="{A12FA001-AC4F-418D-AE19-62706E023703}">
                      <ahyp:hlinkClr xmlns:ahyp="http://schemas.microsoft.com/office/drawing/2018/hyperlinkcolor" val="tx"/>
                    </a:ext>
                  </a:extLst>
                </a:hlinkClick>
              </a:rPr>
              <a:t>https://www.cde.ca.gov/ci/gs/em/upkofficehours.asp</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System of Support for Expanded Learning:</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7" tooltip="System of Support for Expanded Learning">
                  <a:extLst>
                    <a:ext uri="{A12FA001-AC4F-418D-AE19-62706E023703}">
                      <ahyp:hlinkClr xmlns:ahyp="http://schemas.microsoft.com/office/drawing/2018/hyperlinkcolor" val="tx"/>
                    </a:ext>
                  </a:extLst>
                </a:hlinkClick>
              </a:rPr>
              <a:t>https://www.cde.ca.gov/ls/ex/sosexplearncontacts.asp</a:t>
            </a:r>
            <a:endParaRPr lang="en-US" sz="2600" dirty="0">
              <a:solidFill>
                <a:srgbClr val="FFE699"/>
              </a:solidFill>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K-12 Omnibus Trailer Bill:</a:t>
            </a:r>
          </a:p>
          <a:p>
            <a:pPr marL="457200" lvl="1" indent="0">
              <a:buNone/>
            </a:pPr>
            <a:r>
              <a:rPr lang="en-US" sz="2600" strike="sngStrike" dirty="0">
                <a:solidFill>
                  <a:srgbClr val="FFE699"/>
                </a:solidFill>
                <a:latin typeface="Arial" panose="020B0604020202020204" pitchFamily="34" charset="0"/>
                <a:cs typeface="Arial" panose="020B0604020202020204" pitchFamily="34" charset="0"/>
              </a:rPr>
              <a:t>https://esd.dof.ca.gov/trailer-bill/public/trailerBill/pdf/527</a:t>
            </a:r>
            <a:r>
              <a:rPr lang="en-US" sz="2600" dirty="0">
                <a:solidFill>
                  <a:srgbClr val="FFE699"/>
                </a:solidFill>
                <a:latin typeface="Arial" panose="020B0604020202020204" pitchFamily="34" charset="0"/>
                <a:cs typeface="Arial" panose="020B0604020202020204" pitchFamily="34" charset="0"/>
              </a:rPr>
              <a:t> [Link no longer available]</a:t>
            </a:r>
          </a:p>
        </p:txBody>
      </p:sp>
      <p:sp>
        <p:nvSpPr>
          <p:cNvPr id="4" name="Slide Number Placeholder 3">
            <a:extLst>
              <a:ext uri="{FF2B5EF4-FFF2-40B4-BE49-F238E27FC236}">
                <a16:creationId xmlns:a16="http://schemas.microsoft.com/office/drawing/2014/main" id="{3BA559E4-5ED5-4739-8088-E953F1B7BD5E}"/>
              </a:ext>
            </a:extLst>
          </p:cNvPr>
          <p:cNvSpPr>
            <a:spLocks noGrp="1"/>
          </p:cNvSpPr>
          <p:nvPr>
            <p:ph type="sldNum" idx="12"/>
          </p:nvPr>
        </p:nvSpPr>
        <p:spPr>
          <a:xfrm>
            <a:off x="10980260" y="6172200"/>
            <a:ext cx="1006725" cy="503784"/>
          </a:xfrm>
        </p:spPr>
        <p:txBody>
          <a:bodyPr/>
          <a:lstStyle/>
          <a:p>
            <a:pPr marL="0" lvl="0" indent="0" algn="r" rtl="0">
              <a:spcBef>
                <a:spcPts val="0"/>
              </a:spcBef>
              <a:spcAft>
                <a:spcPts val="0"/>
              </a:spcAft>
              <a:buNone/>
            </a:pPr>
            <a:fld id="{00000000-1234-1234-1234-123412341234}" type="slidenum">
              <a:rPr lang="en-US" sz="2400" dirty="0" smtClean="0">
                <a:latin typeface="Arial"/>
              </a:rPr>
              <a:t>13</a:t>
            </a:fld>
            <a:endParaRPr lang="en-US" sz="2400">
              <a:latin typeface="Arial"/>
            </a:endParaRPr>
          </a:p>
        </p:txBody>
      </p:sp>
    </p:spTree>
    <p:extLst>
      <p:ext uri="{BB962C8B-B14F-4D97-AF65-F5344CB8AC3E}">
        <p14:creationId xmlns:p14="http://schemas.microsoft.com/office/powerpoint/2010/main" val="268822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7935-863F-4455-B31D-4E73900B0C54}"/>
              </a:ext>
            </a:extLst>
          </p:cNvPr>
          <p:cNvSpPr>
            <a:spLocks noGrp="1"/>
          </p:cNvSpPr>
          <p:nvPr>
            <p:ph type="title"/>
          </p:nvPr>
        </p:nvSpPr>
        <p:spPr>
          <a:xfrm>
            <a:off x="152400" y="-9534"/>
            <a:ext cx="11887200" cy="1325563"/>
          </a:xfrm>
        </p:spPr>
        <p:txBody>
          <a:bodyPr>
            <a:normAutofit/>
          </a:bodyPr>
          <a:lstStyle/>
          <a:p>
            <a:r>
              <a:rPr lang="en-US" sz="4000" b="1">
                <a:latin typeface="Arial" panose="020B0604020202020204" pitchFamily="34" charset="0"/>
                <a:cs typeface="Arial" panose="020B0604020202020204" pitchFamily="34" charset="0"/>
              </a:rPr>
              <a:t>Expanded Learning Opportunities Program (ELO-P) Resources</a:t>
            </a:r>
          </a:p>
        </p:txBody>
      </p:sp>
      <p:sp>
        <p:nvSpPr>
          <p:cNvPr id="3" name="Content Placeholder 2">
            <a:extLst>
              <a:ext uri="{FF2B5EF4-FFF2-40B4-BE49-F238E27FC236}">
                <a16:creationId xmlns:a16="http://schemas.microsoft.com/office/drawing/2014/main" id="{CB4A690C-9CF2-47B2-8AC1-23C8476FFEB9}"/>
              </a:ext>
            </a:extLst>
          </p:cNvPr>
          <p:cNvSpPr>
            <a:spLocks noGrp="1"/>
          </p:cNvSpPr>
          <p:nvPr>
            <p:ph idx="1"/>
          </p:nvPr>
        </p:nvSpPr>
        <p:spPr>
          <a:xfrm>
            <a:off x="0" y="1431481"/>
            <a:ext cx="11887200" cy="4625266"/>
          </a:xfrm>
        </p:spPr>
        <p:txBody>
          <a:bodyPr>
            <a:normAutofit/>
          </a:bodyPr>
          <a:lstStyle/>
          <a:p>
            <a:r>
              <a:rPr lang="en-US" sz="2600" dirty="0">
                <a:latin typeface="Arial" panose="020B0604020202020204" pitchFamily="34" charset="0"/>
                <a:cs typeface="Arial" panose="020B0604020202020204" pitchFamily="34" charset="0"/>
              </a:rPr>
              <a:t>ELO-P Main Page: </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3" tooltip="ELO-P Main Page">
                  <a:extLst>
                    <a:ext uri="{A12FA001-AC4F-418D-AE19-62706E023703}">
                      <ahyp:hlinkClr xmlns:ahyp="http://schemas.microsoft.com/office/drawing/2018/hyperlinkcolor" val="tx"/>
                    </a:ext>
                  </a:extLst>
                </a:hlinkClick>
              </a:rPr>
              <a:t>https://www.cde.ca.gov/ls/ex/elopinfo.asp#elopfaqs</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Program Plan Guide:</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4" tooltip="ELO-P Program Plan Guide">
                  <a:extLst>
                    <a:ext uri="{A12FA001-AC4F-418D-AE19-62706E023703}">
                      <ahyp:hlinkClr xmlns:ahyp="http://schemas.microsoft.com/office/drawing/2018/hyperlinkcolor" val="tx"/>
                    </a:ext>
                  </a:extLst>
                </a:hlinkClick>
              </a:rPr>
              <a:t>https://www.cde.ca.gov/ls/ex/documents/elopprogplanguide.pdf</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FAQs: </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5" tooltip="ELO-P FAQs">
                  <a:extLst>
                    <a:ext uri="{A12FA001-AC4F-418D-AE19-62706E023703}">
                      <ahyp:hlinkClr xmlns:ahyp="http://schemas.microsoft.com/office/drawing/2018/hyperlinkcolor" val="tx"/>
                    </a:ext>
                  </a:extLst>
                </a:hlinkClick>
              </a:rPr>
              <a:t>https://www.cde.ca.gov/ls/ex/elofaq.asp</a:t>
            </a:r>
            <a:r>
              <a:rPr lang="en-US" sz="2600" dirty="0">
                <a:solidFill>
                  <a:srgbClr val="FFE699"/>
                </a:solidFill>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ELO-P Fireside Chats: </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6" tooltip="ELO-P Fireside Chats">
                  <a:extLst>
                    <a:ext uri="{A12FA001-AC4F-418D-AE19-62706E023703}">
                      <ahyp:hlinkClr xmlns:ahyp="http://schemas.microsoft.com/office/drawing/2018/hyperlinkcolor" val="tx"/>
                    </a:ext>
                  </a:extLst>
                </a:hlinkClick>
              </a:rPr>
              <a:t>https://www.afterschoolnetwork.org/elo-program</a:t>
            </a:r>
            <a:endParaRPr lang="en-US" sz="2600" dirty="0">
              <a:solidFill>
                <a:srgbClr val="FFE699"/>
              </a:solidFill>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ELO-P Email Box:</a:t>
            </a:r>
          </a:p>
          <a:p>
            <a:pPr marL="457200" lvl="1" indent="0">
              <a:buNone/>
            </a:pPr>
            <a:r>
              <a:rPr lang="en-US" sz="2600" dirty="0">
                <a:solidFill>
                  <a:srgbClr val="FFE699"/>
                </a:solidFill>
                <a:latin typeface="Arial" panose="020B0604020202020204" pitchFamily="34" charset="0"/>
                <a:cs typeface="Arial" panose="020B0604020202020204" pitchFamily="34" charset="0"/>
                <a:hlinkClick r:id="rId7" tooltip="ELO-P email box">
                  <a:extLst>
                    <a:ext uri="{A12FA001-AC4F-418D-AE19-62706E023703}">
                      <ahyp:hlinkClr xmlns:ahyp="http://schemas.microsoft.com/office/drawing/2018/hyperlinkcolor" val="tx"/>
                    </a:ext>
                  </a:extLst>
                </a:hlinkClick>
              </a:rPr>
              <a:t>ExpandedLearning@cde.ca.gov</a:t>
            </a:r>
            <a:endParaRPr lang="en-US" sz="2600" dirty="0">
              <a:solidFill>
                <a:srgbClr val="FFE699"/>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079C3C-D42E-4C68-BC12-BE236CBFE742}"/>
              </a:ext>
            </a:extLst>
          </p:cNvPr>
          <p:cNvSpPr>
            <a:spLocks noGrp="1"/>
          </p:cNvSpPr>
          <p:nvPr>
            <p:ph type="sldNum" idx="12"/>
          </p:nvPr>
        </p:nvSpPr>
        <p:spPr>
          <a:xfrm>
            <a:off x="10980260" y="6172200"/>
            <a:ext cx="906940" cy="540070"/>
          </a:xfrm>
        </p:spPr>
        <p:txBody>
          <a:bodyPr/>
          <a:lstStyle/>
          <a:p>
            <a:pPr marL="0" lvl="0" indent="0" algn="r" rtl="0">
              <a:spcBef>
                <a:spcPts val="0"/>
              </a:spcBef>
              <a:spcAft>
                <a:spcPts val="0"/>
              </a:spcAft>
              <a:buNone/>
            </a:pPr>
            <a:fld id="{00000000-1234-1234-1234-123412341234}" type="slidenum">
              <a:rPr lang="en-US" sz="2400" dirty="0" smtClean="0">
                <a:latin typeface="Arial"/>
              </a:rPr>
              <a:t>14</a:t>
            </a:fld>
            <a:endParaRPr lang="en-US" sz="2400">
              <a:latin typeface="Arial"/>
            </a:endParaRPr>
          </a:p>
        </p:txBody>
      </p:sp>
    </p:spTree>
    <p:extLst>
      <p:ext uri="{BB962C8B-B14F-4D97-AF65-F5344CB8AC3E}">
        <p14:creationId xmlns:p14="http://schemas.microsoft.com/office/powerpoint/2010/main" val="247723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7935-863F-4455-B31D-4E73900B0C54}"/>
              </a:ext>
            </a:extLst>
          </p:cNvPr>
          <p:cNvSpPr>
            <a:spLocks noGrp="1"/>
          </p:cNvSpPr>
          <p:nvPr>
            <p:ph type="title"/>
          </p:nvPr>
        </p:nvSpPr>
        <p:spPr>
          <a:xfrm>
            <a:off x="152400" y="-83747"/>
            <a:ext cx="11887200" cy="1112448"/>
          </a:xfrm>
        </p:spPr>
        <p:txBody>
          <a:bodyPr/>
          <a:lstStyle/>
          <a:p>
            <a:r>
              <a:rPr lang="en-US" b="1">
                <a:latin typeface="Arial" panose="020B0604020202020204" pitchFamily="34" charset="0"/>
                <a:cs typeface="Arial" panose="020B0604020202020204" pitchFamily="34" charset="0"/>
              </a:rPr>
              <a:t>Facilities Resources</a:t>
            </a:r>
          </a:p>
        </p:txBody>
      </p:sp>
      <p:sp>
        <p:nvSpPr>
          <p:cNvPr id="3" name="Content Placeholder 2">
            <a:extLst>
              <a:ext uri="{FF2B5EF4-FFF2-40B4-BE49-F238E27FC236}">
                <a16:creationId xmlns:a16="http://schemas.microsoft.com/office/drawing/2014/main" id="{CB4A690C-9CF2-47B2-8AC1-23C8476FFEB9}"/>
              </a:ext>
            </a:extLst>
          </p:cNvPr>
          <p:cNvSpPr>
            <a:spLocks noGrp="1"/>
          </p:cNvSpPr>
          <p:nvPr>
            <p:ph idx="1"/>
          </p:nvPr>
        </p:nvSpPr>
        <p:spPr>
          <a:xfrm>
            <a:off x="152400" y="1028701"/>
            <a:ext cx="11887200" cy="5143499"/>
          </a:xfrm>
        </p:spPr>
        <p:txBody>
          <a:bodyPr vert="horz" lIns="91440" tIns="45720" rIns="91440" bIns="45720" rtlCol="0" anchor="t">
            <a:normAutofit fontScale="62500" lnSpcReduction="20000"/>
          </a:bodyPr>
          <a:lstStyle/>
          <a:p>
            <a:pPr>
              <a:spcBef>
                <a:spcPts val="600"/>
              </a:spcBef>
              <a:spcAft>
                <a:spcPts val="800"/>
              </a:spcAft>
            </a:pPr>
            <a:r>
              <a:rPr lang="en-US" sz="4200" b="1" dirty="0">
                <a:latin typeface="Arial" panose="020B0604020202020204" pitchFamily="34" charset="0"/>
                <a:cs typeface="Arial" panose="020B0604020202020204" pitchFamily="34" charset="0"/>
              </a:rPr>
              <a:t>Access California Preschool, Transitional, Kindergarten and Full-Day Kindergarten Facilities Grant Program Funding (</a:t>
            </a:r>
            <a:r>
              <a:rPr lang="en-US" sz="4200" dirty="0">
                <a:latin typeface="Arial" panose="020B0604020202020204" pitchFamily="34" charset="0"/>
                <a:cs typeface="Arial" panose="020B0604020202020204" pitchFamily="34" charset="0"/>
              </a:rPr>
              <a:t>FDK grant program</a:t>
            </a:r>
            <a:r>
              <a:rPr lang="en-US" sz="4200" b="1" dirty="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a:p>
            <a:pPr marL="457200" lvl="1" indent="0">
              <a:spcAft>
                <a:spcPts val="800"/>
              </a:spcAft>
              <a:buNone/>
            </a:pPr>
            <a:r>
              <a:rPr lang="en-US" sz="3800" dirty="0">
                <a:solidFill>
                  <a:srgbClr val="FFE699"/>
                </a:solidFill>
                <a:latin typeface="Arial" panose="020B0604020202020204" pitchFamily="34" charset="0"/>
                <a:cs typeface="Arial" panose="020B0604020202020204" pitchFamily="34" charset="0"/>
                <a:hlinkClick r:id="rId3" tooltip="Access California Preschool, Transitional, Kindergarten and Full-Day Kindergarten Facilities Grant Program Funding">
                  <a:extLst>
                    <a:ext uri="{A12FA001-AC4F-418D-AE19-62706E023703}">
                      <ahyp:hlinkClr xmlns:ahyp="http://schemas.microsoft.com/office/drawing/2018/hyperlinkcolor" val="tx"/>
                    </a:ext>
                  </a:extLst>
                </a:hlinkClick>
              </a:rPr>
              <a:t>https://www.dgs.ca.gov/OPSC/Services/Page-Content/Office-of-Public-School-Construction-Services-List-Folder/Access-Full-Day-Kindergarten-Facilities-Grant-Program-Funding</a:t>
            </a:r>
            <a:endParaRPr lang="en-US" sz="3800" dirty="0">
              <a:solidFill>
                <a:srgbClr val="FFE699"/>
              </a:solidFill>
              <a:latin typeface="Arial" panose="020B0604020202020204" pitchFamily="34" charset="0"/>
              <a:cs typeface="Arial" panose="020B0604020202020204" pitchFamily="34" charset="0"/>
            </a:endParaRPr>
          </a:p>
          <a:p>
            <a:pPr marL="457200" lvl="1" indent="0">
              <a:spcBef>
                <a:spcPts val="1200"/>
              </a:spcBef>
              <a:spcAft>
                <a:spcPts val="800"/>
              </a:spcAft>
              <a:buNone/>
            </a:pPr>
            <a:r>
              <a:rPr lang="en-US" sz="4500" b="1" dirty="0">
                <a:latin typeface="Arial" panose="020B0604020202020204" pitchFamily="34" charset="0"/>
                <a:cs typeface="Arial" panose="020B0604020202020204" pitchFamily="34" charset="0"/>
              </a:rPr>
              <a:t>Facilities Contacts:</a:t>
            </a:r>
            <a:endParaRPr lang="en-US" sz="4500" dirty="0">
              <a:latin typeface="Arial" panose="020B0604020202020204" pitchFamily="34" charset="0"/>
              <a:cs typeface="Arial" panose="020B0604020202020204" pitchFamily="34" charset="0"/>
            </a:endParaRPr>
          </a:p>
          <a:p>
            <a:pPr lvl="1">
              <a:spcAft>
                <a:spcPts val="800"/>
              </a:spcAft>
            </a:pPr>
            <a:r>
              <a:rPr lang="en-US" sz="4200" dirty="0">
                <a:latin typeface="Arial" panose="020B0604020202020204" pitchFamily="34" charset="0"/>
                <a:cs typeface="Arial" panose="020B0604020202020204" pitchFamily="34" charset="0"/>
              </a:rPr>
              <a:t>Joshua Potter</a:t>
            </a:r>
          </a:p>
          <a:p>
            <a:pPr lvl="2"/>
            <a:r>
              <a:rPr lang="en-US" sz="3800" dirty="0">
                <a:solidFill>
                  <a:schemeClr val="bg1"/>
                </a:solidFill>
                <a:latin typeface="Arial" panose="020B0604020202020204" pitchFamily="34" charset="0"/>
                <a:cs typeface="Arial" panose="020B0604020202020204" pitchFamily="34" charset="0"/>
              </a:rPr>
              <a:t>Phone: 279-946-8454</a:t>
            </a:r>
          </a:p>
          <a:p>
            <a:pPr lvl="2">
              <a:spcAft>
                <a:spcPts val="600"/>
              </a:spcAft>
            </a:pPr>
            <a:r>
              <a:rPr lang="en-US" sz="3800" dirty="0">
                <a:solidFill>
                  <a:schemeClr val="bg1"/>
                </a:solidFill>
                <a:latin typeface="Arial" panose="020B0604020202020204" pitchFamily="34" charset="0"/>
                <a:cs typeface="Arial" panose="020B0604020202020204" pitchFamily="34" charset="0"/>
              </a:rPr>
              <a:t>E-mail: </a:t>
            </a:r>
            <a:r>
              <a:rPr lang="en-US" sz="3800" dirty="0">
                <a:solidFill>
                  <a:srgbClr val="FFE699"/>
                </a:solidFill>
                <a:latin typeface="Arial" panose="020B0604020202020204" pitchFamily="34" charset="0"/>
                <a:cs typeface="Arial" panose="020B0604020202020204" pitchFamily="34" charset="0"/>
                <a:hlinkClick r:id="rId4" tooltip="Joshua Potter email">
                  <a:extLst>
                    <a:ext uri="{A12FA001-AC4F-418D-AE19-62706E023703}">
                      <ahyp:hlinkClr xmlns:ahyp="http://schemas.microsoft.com/office/drawing/2018/hyperlinkcolor" val="tx"/>
                    </a:ext>
                  </a:extLst>
                </a:hlinkClick>
              </a:rPr>
              <a:t>Joshua.Potter@dgs.ca.gov</a:t>
            </a:r>
            <a:r>
              <a:rPr lang="en-US" sz="3800" dirty="0">
                <a:solidFill>
                  <a:srgbClr val="FFE699"/>
                </a:solidFill>
                <a:latin typeface="Arial" panose="020B0604020202020204" pitchFamily="34" charset="0"/>
                <a:cs typeface="Arial" panose="020B0604020202020204" pitchFamily="34" charset="0"/>
              </a:rPr>
              <a:t> </a:t>
            </a:r>
          </a:p>
          <a:p>
            <a:pPr lvl="1">
              <a:spcAft>
                <a:spcPts val="800"/>
              </a:spcAft>
            </a:pPr>
            <a:r>
              <a:rPr lang="en-US" sz="4200" dirty="0">
                <a:latin typeface="Arial" panose="020B0604020202020204" pitchFamily="34" charset="0"/>
                <a:cs typeface="Arial" panose="020B0604020202020204" pitchFamily="34" charset="0"/>
              </a:rPr>
              <a:t>Lindsey Gordon</a:t>
            </a:r>
          </a:p>
          <a:p>
            <a:pPr lvl="2"/>
            <a:r>
              <a:rPr lang="en-US" sz="3800" dirty="0">
                <a:solidFill>
                  <a:schemeClr val="bg1"/>
                </a:solidFill>
                <a:latin typeface="Arial" panose="020B0604020202020204" pitchFamily="34" charset="0"/>
                <a:cs typeface="Arial" panose="020B0604020202020204" pitchFamily="34" charset="0"/>
              </a:rPr>
              <a:t>Phone: 279-946-8458</a:t>
            </a:r>
          </a:p>
          <a:p>
            <a:pPr lvl="2"/>
            <a:r>
              <a:rPr lang="en-US" sz="3800" dirty="0">
                <a:solidFill>
                  <a:schemeClr val="bg1"/>
                </a:solidFill>
                <a:latin typeface="Arial" panose="020B0604020202020204" pitchFamily="34" charset="0"/>
                <a:cs typeface="Arial" panose="020B0604020202020204" pitchFamily="34" charset="0"/>
              </a:rPr>
              <a:t>E-mail: </a:t>
            </a:r>
            <a:r>
              <a:rPr lang="en-US" sz="3800" dirty="0">
                <a:solidFill>
                  <a:srgbClr val="FFE699"/>
                </a:solidFill>
                <a:latin typeface="Arial" panose="020B0604020202020204" pitchFamily="34" charset="0"/>
                <a:cs typeface="Arial" panose="020B0604020202020204" pitchFamily="34" charset="0"/>
                <a:hlinkClick r:id="rId5" tooltip="Lindsey Gordon email">
                  <a:extLst>
                    <a:ext uri="{A12FA001-AC4F-418D-AE19-62706E023703}">
                      <ahyp:hlinkClr xmlns:ahyp="http://schemas.microsoft.com/office/drawing/2018/hyperlinkcolor" val="tx"/>
                    </a:ext>
                  </a:extLst>
                </a:hlinkClick>
              </a:rPr>
              <a:t>Lindsey.Gordon@dgs.ca.gov</a:t>
            </a:r>
            <a:endParaRPr lang="en-US" sz="3800" dirty="0">
              <a:solidFill>
                <a:srgbClr val="FFE699"/>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079C3C-D42E-4C68-BC12-BE236CBFE742}"/>
              </a:ext>
            </a:extLst>
          </p:cNvPr>
          <p:cNvSpPr>
            <a:spLocks noGrp="1"/>
          </p:cNvSpPr>
          <p:nvPr>
            <p:ph type="sldNum" idx="12"/>
          </p:nvPr>
        </p:nvSpPr>
        <p:spPr>
          <a:xfrm>
            <a:off x="10980260" y="6172200"/>
            <a:ext cx="906940" cy="540070"/>
          </a:xfrm>
        </p:spPr>
        <p:txBody>
          <a:bodyPr/>
          <a:lstStyle/>
          <a:p>
            <a:pPr marL="0" lvl="0" indent="0" algn="r" rtl="0">
              <a:spcBef>
                <a:spcPts val="0"/>
              </a:spcBef>
              <a:spcAft>
                <a:spcPts val="0"/>
              </a:spcAft>
              <a:buNone/>
            </a:pPr>
            <a:fld id="{00000000-1234-1234-1234-123412341234}" type="slidenum">
              <a:rPr lang="en-US" sz="2400" dirty="0" smtClean="0">
                <a:latin typeface="Arial"/>
              </a:rPr>
              <a:t>15</a:t>
            </a:fld>
            <a:endParaRPr lang="en-US" sz="2400">
              <a:latin typeface="Arial"/>
            </a:endParaRPr>
          </a:p>
        </p:txBody>
      </p:sp>
    </p:spTree>
    <p:extLst>
      <p:ext uri="{BB962C8B-B14F-4D97-AF65-F5344CB8AC3E}">
        <p14:creationId xmlns:p14="http://schemas.microsoft.com/office/powerpoint/2010/main" val="59772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CD2C04-DB93-4173-86E8-D2D3001CC2A4}"/>
              </a:ext>
            </a:extLst>
          </p:cNvPr>
          <p:cNvSpPr>
            <a:spLocks noGrp="1"/>
          </p:cNvSpPr>
          <p:nvPr>
            <p:ph type="ctrTitle"/>
          </p:nvPr>
        </p:nvSpPr>
        <p:spPr/>
        <p:txBody>
          <a:bodyPr/>
          <a:lstStyle/>
          <a:p>
            <a:r>
              <a:rPr lang="en-US" dirty="0"/>
              <a:t>Image long descriptions</a:t>
            </a:r>
          </a:p>
        </p:txBody>
      </p:sp>
      <p:sp>
        <p:nvSpPr>
          <p:cNvPr id="4" name="Slide Number Placeholder 3">
            <a:extLst>
              <a:ext uri="{FF2B5EF4-FFF2-40B4-BE49-F238E27FC236}">
                <a16:creationId xmlns:a16="http://schemas.microsoft.com/office/drawing/2014/main" id="{FDE85C9A-8C3A-4CBA-9C83-72D6770D6216}"/>
              </a:ext>
            </a:extLst>
          </p:cNvPr>
          <p:cNvSpPr>
            <a:spLocks noGrp="1"/>
          </p:cNvSpPr>
          <p:nvPr>
            <p:ph type="sldNum" idx="4294967295"/>
          </p:nvPr>
        </p:nvSpPr>
        <p:spPr>
          <a:xfrm>
            <a:off x="11285538" y="6172200"/>
            <a:ext cx="906462" cy="276225"/>
          </a:xfrm>
          <a:prstGeom prst="rect">
            <a:avLst/>
          </a:prstGeom>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93924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A5036-E412-4975-BB34-307E4D5A71B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Circle graph on slide 7</a:t>
            </a:r>
          </a:p>
        </p:txBody>
      </p:sp>
      <p:sp>
        <p:nvSpPr>
          <p:cNvPr id="10" name="Content Placeholder 9">
            <a:extLst>
              <a:ext uri="{FF2B5EF4-FFF2-40B4-BE49-F238E27FC236}">
                <a16:creationId xmlns:a16="http://schemas.microsoft.com/office/drawing/2014/main" id="{844ACB4E-6BBD-4219-BA95-8996C8A705E9}"/>
              </a:ext>
            </a:extLst>
          </p:cNvPr>
          <p:cNvSpPr>
            <a:spLocks noGrp="1"/>
          </p:cNvSpPr>
          <p:nvPr>
            <p:ph sz="half" idx="2"/>
          </p:nvPr>
        </p:nvSpPr>
        <p:spPr>
          <a:xfrm>
            <a:off x="146756" y="1638300"/>
            <a:ext cx="11892844" cy="3373968"/>
          </a:xfrm>
        </p:spPr>
        <p:txBody>
          <a:bodyPr>
            <a:normAutofit/>
          </a:bodyPr>
          <a:lstStyle/>
          <a:p>
            <a:pPr marL="0" indent="0">
              <a:buNone/>
            </a:pPr>
            <a:r>
              <a:rPr lang="en-US" sz="2400" dirty="0">
                <a:latin typeface="Arial" panose="020B0604020202020204" pitchFamily="34" charset="0"/>
                <a:cs typeface="Arial" panose="020B0604020202020204" pitchFamily="34" charset="0"/>
              </a:rPr>
              <a:t>Image of a circle graph with a white circle in the center and color on the outer edge representing the percentages of Transitional Kindergarten children enrolled. Graph show a portion of the circle color in orange with the number 61. The color blue with the number 31 and the color grey with the number 8. Next to the circle graph, square bullets in blue for, schools provides TK; children not enrolled. Orange for, schools does not provide TK, but district does provide, and grey for, district does not provide TK. </a:t>
            </a:r>
            <a:r>
              <a:rPr lang="en-US" sz="2400" dirty="0">
                <a:solidFill>
                  <a:schemeClr val="accent4">
                    <a:lumMod val="40000"/>
                    <a:lumOff val="60000"/>
                  </a:schemeClr>
                </a:solidFill>
                <a:latin typeface="Arial" panose="020B0604020202020204" pitchFamily="34" charset="0"/>
                <a:cs typeface="Arial" panose="020B0604020202020204" pitchFamily="34" charset="0"/>
                <a:hlinkClick r:id="rId2" action="ppaction://hlinksldjump" tooltip="Link to slide 7">
                  <a:extLst>
                    <a:ext uri="{A12FA001-AC4F-418D-AE19-62706E023703}">
                      <ahyp:hlinkClr xmlns:ahyp="http://schemas.microsoft.com/office/drawing/2018/hyperlinkcolor" val="tx"/>
                    </a:ext>
                  </a:extLst>
                </a:hlinkClick>
              </a:rPr>
              <a:t>Return to slide 7</a:t>
            </a:r>
            <a:endParaRPr lang="en-US" sz="2400" dirty="0">
              <a:solidFill>
                <a:schemeClr val="accent4">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67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a:xfrm>
            <a:off x="247650" y="-165294"/>
            <a:ext cx="11887200" cy="1325563"/>
          </a:xfrm>
        </p:spPr>
        <p:txBody>
          <a:bodyPr>
            <a:normAutofit/>
          </a:bodyPr>
          <a:lstStyle/>
          <a:p>
            <a:r>
              <a:rPr lang="en-US" sz="4400" b="1">
                <a:latin typeface="Arial"/>
                <a:cs typeface="Calibri"/>
              </a:rPr>
              <a:t>Welcome and </a:t>
            </a:r>
            <a:r>
              <a:rPr lang="en-US" sz="4400">
                <a:latin typeface="Arial"/>
                <a:cs typeface="Calibri"/>
              </a:rPr>
              <a:t>Introductions</a:t>
            </a:r>
            <a:endParaRPr lang="en-US" sz="4400" b="1">
              <a:latin typeface="Arial"/>
              <a:cs typeface="Calibri"/>
            </a:endParaRPr>
          </a:p>
        </p:txBody>
      </p:sp>
      <p:pic>
        <p:nvPicPr>
          <p:cNvPr id="7" name="Picture 7" descr="A collage of children stating Everyone Belongs - Todos Somos Unidos">
            <a:extLst>
              <a:ext uri="{FF2B5EF4-FFF2-40B4-BE49-F238E27FC236}">
                <a16:creationId xmlns:a16="http://schemas.microsoft.com/office/drawing/2014/main" id="{BF84417D-E79D-48A5-B6A0-BE6271EF5753}"/>
              </a:ext>
            </a:extLst>
          </p:cNvPr>
          <p:cNvPicPr>
            <a:picLocks noGrp="1" noChangeAspect="1"/>
          </p:cNvPicPr>
          <p:nvPr>
            <p:ph idx="1"/>
          </p:nvPr>
        </p:nvPicPr>
        <p:blipFill>
          <a:blip r:embed="rId3"/>
          <a:stretch>
            <a:fillRect/>
          </a:stretch>
        </p:blipFill>
        <p:spPr>
          <a:xfrm>
            <a:off x="2284800" y="1020758"/>
            <a:ext cx="7640368" cy="5039713"/>
          </a:xfrm>
        </p:spPr>
      </p:pic>
      <p:sp>
        <p:nvSpPr>
          <p:cNvPr id="6" name="Slide Number Placeholder 5">
            <a:extLst>
              <a:ext uri="{FF2B5EF4-FFF2-40B4-BE49-F238E27FC236}">
                <a16:creationId xmlns:a16="http://schemas.microsoft.com/office/drawing/2014/main" id="{73D4E30B-7D8E-43F8-8C45-AC156E7F4AB3}"/>
              </a:ext>
            </a:extLst>
          </p:cNvPr>
          <p:cNvSpPr>
            <a:spLocks noGrp="1"/>
          </p:cNvSpPr>
          <p:nvPr>
            <p:ph type="sldNum" sz="quarter" idx="10"/>
          </p:nvPr>
        </p:nvSpPr>
        <p:spPr>
          <a:xfrm>
            <a:off x="9296400" y="6172200"/>
            <a:ext cx="2743200" cy="502601"/>
          </a:xfrm>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161640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5BD9-CE32-4A5E-8C24-57D0499E1549}"/>
              </a:ext>
            </a:extLst>
          </p:cNvPr>
          <p:cNvSpPr>
            <a:spLocks noGrp="1"/>
          </p:cNvSpPr>
          <p:nvPr>
            <p:ph type="title"/>
          </p:nvPr>
        </p:nvSpPr>
        <p:spPr>
          <a:xfrm>
            <a:off x="163688" y="0"/>
            <a:ext cx="11887200" cy="1325563"/>
          </a:xfrm>
        </p:spPr>
        <p:txBody>
          <a:bodyPr/>
          <a:lstStyle/>
          <a:p>
            <a:r>
              <a:rPr lang="en-US" b="1" dirty="0">
                <a:latin typeface="Arial" panose="020B0604020202020204" pitchFamily="34" charset="0"/>
                <a:cs typeface="Arial" panose="020B0604020202020204" pitchFamily="34" charset="0"/>
              </a:rPr>
              <a:t>Asking Questions and Upvoting</a:t>
            </a:r>
          </a:p>
        </p:txBody>
      </p:sp>
      <p:pic>
        <p:nvPicPr>
          <p:cNvPr id="5" name="Content Placeholder 14" descr="Zoom Message &quot;What does UPK stand for?&quot;. An arrow is pointing to the thumbs up icon used for upvoting. Another arrow is pointing to a comment box used for responding to the message. ">
            <a:extLst>
              <a:ext uri="{FF2B5EF4-FFF2-40B4-BE49-F238E27FC236}">
                <a16:creationId xmlns:a16="http://schemas.microsoft.com/office/drawing/2014/main" id="{BFB65C6F-6BB7-4630-9394-1A55932E3ED3}"/>
              </a:ext>
            </a:extLst>
          </p:cNvPr>
          <p:cNvPicPr>
            <a:picLocks noGrp="1" noChangeAspect="1"/>
          </p:cNvPicPr>
          <p:nvPr>
            <p:ph sz="half" idx="1"/>
          </p:nvPr>
        </p:nvPicPr>
        <p:blipFill>
          <a:blip r:embed="rId2"/>
          <a:stretch>
            <a:fillRect/>
          </a:stretch>
        </p:blipFill>
        <p:spPr>
          <a:xfrm>
            <a:off x="248356" y="1253086"/>
            <a:ext cx="7292622" cy="1806202"/>
          </a:xfrm>
        </p:spPr>
      </p:pic>
      <p:sp>
        <p:nvSpPr>
          <p:cNvPr id="4" name="Slide Number Placeholder 3">
            <a:extLst>
              <a:ext uri="{FF2B5EF4-FFF2-40B4-BE49-F238E27FC236}">
                <a16:creationId xmlns:a16="http://schemas.microsoft.com/office/drawing/2014/main" id="{0F7A4EC2-3980-4727-9518-4056027BF60F}"/>
              </a:ext>
            </a:extLst>
          </p:cNvPr>
          <p:cNvSpPr>
            <a:spLocks noGrp="1"/>
          </p:cNvSpPr>
          <p:nvPr>
            <p:ph type="sldNum" idx="12"/>
          </p:nvPr>
        </p:nvSpPr>
        <p:spPr/>
        <p:txBody>
          <a:bodyPr/>
          <a:lstStyle/>
          <a:p>
            <a:pPr lvl="0"/>
            <a:fld id="{00000000-1234-1234-1234-123412341234}" type="slidenum">
              <a:rPr lang="en-US" smtClean="0"/>
              <a:pPr lvl="0"/>
              <a:t>3</a:t>
            </a:fld>
            <a:endParaRPr lang="en-US"/>
          </a:p>
        </p:txBody>
      </p:sp>
      <p:pic>
        <p:nvPicPr>
          <p:cNvPr id="11" name="Content Placeholder 17" descr="Response to &quot;What does UPK stand for?&quot; reads &quot;And What's the difference between UPK and UTK?&quot; The thumbs up icon has a number 2 next to it, representing 2 upvotes.">
            <a:extLst>
              <a:ext uri="{FF2B5EF4-FFF2-40B4-BE49-F238E27FC236}">
                <a16:creationId xmlns:a16="http://schemas.microsoft.com/office/drawing/2014/main" id="{F6710489-F2A6-4826-9623-080193F9D3CE}"/>
              </a:ext>
            </a:extLst>
          </p:cNvPr>
          <p:cNvPicPr>
            <a:picLocks noGrp="1" noChangeAspect="1"/>
          </p:cNvPicPr>
          <p:nvPr>
            <p:ph sz="half" idx="2"/>
          </p:nvPr>
        </p:nvPicPr>
        <p:blipFill>
          <a:blip r:embed="rId3"/>
          <a:stretch>
            <a:fillRect/>
          </a:stretch>
        </p:blipFill>
        <p:spPr>
          <a:xfrm>
            <a:off x="5673785" y="3318933"/>
            <a:ext cx="6094882" cy="2612092"/>
          </a:xfrm>
          <a:prstGeom prst="rect">
            <a:avLst/>
          </a:prstGeom>
        </p:spPr>
      </p:pic>
    </p:spTree>
    <p:extLst>
      <p:ext uri="{BB962C8B-B14F-4D97-AF65-F5344CB8AC3E}">
        <p14:creationId xmlns:p14="http://schemas.microsoft.com/office/powerpoint/2010/main" val="1254831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7B67-9C54-4EE9-ACC6-F00D0F7160F8}"/>
              </a:ext>
            </a:extLst>
          </p:cNvPr>
          <p:cNvSpPr>
            <a:spLocks noGrp="1"/>
          </p:cNvSpPr>
          <p:nvPr>
            <p:ph type="title"/>
          </p:nvPr>
        </p:nvSpPr>
        <p:spPr>
          <a:xfrm>
            <a:off x="164926" y="103591"/>
            <a:ext cx="11887200" cy="1325563"/>
          </a:xfrm>
        </p:spPr>
        <p:txBody>
          <a:bodyPr>
            <a:normAutofit/>
          </a:bodyPr>
          <a:lstStyle/>
          <a:p>
            <a:r>
              <a:rPr lang="en-US" b="1">
                <a:latin typeface="Arial"/>
                <a:cs typeface="Arial"/>
              </a:rPr>
              <a:t>What is UPK?</a:t>
            </a:r>
            <a:endParaRPr lang="en-US"/>
          </a:p>
        </p:txBody>
      </p:sp>
      <p:sp>
        <p:nvSpPr>
          <p:cNvPr id="3" name="Text Placeholder 2">
            <a:extLst>
              <a:ext uri="{FF2B5EF4-FFF2-40B4-BE49-F238E27FC236}">
                <a16:creationId xmlns:a16="http://schemas.microsoft.com/office/drawing/2014/main" id="{21114E4F-E7D3-4B7B-B0C7-091BC527726D}"/>
              </a:ext>
            </a:extLst>
          </p:cNvPr>
          <p:cNvSpPr>
            <a:spLocks noGrp="1"/>
          </p:cNvSpPr>
          <p:nvPr>
            <p:ph sz="half" idx="1"/>
          </p:nvPr>
        </p:nvSpPr>
        <p:spPr>
          <a:xfrm>
            <a:off x="164926" y="1337675"/>
            <a:ext cx="6182839" cy="5059033"/>
          </a:xfrm>
        </p:spPr>
        <p:txBody>
          <a:bodyPr vert="horz" lIns="91440" tIns="45720" rIns="91440" bIns="45720" rtlCol="0" anchor="t">
            <a:normAutofit/>
          </a:bodyPr>
          <a:lstStyle/>
          <a:p>
            <a:pPr marL="114300" indent="0">
              <a:lnSpc>
                <a:spcPct val="100000"/>
              </a:lnSpc>
              <a:buNone/>
            </a:pPr>
            <a:r>
              <a:rPr lang="en-US" sz="2400" dirty="0">
                <a:latin typeface="Arial"/>
                <a:cs typeface="Arial"/>
              </a:rPr>
              <a:t>UPK will bring together programs across early learning and K-12, relying heavily on Universal Transitional Kindergarten (UTK) and California State Preschool Program (CSPP), as well as Head Start, community-based organizations (CBOs), and private preschool. </a:t>
            </a:r>
          </a:p>
          <a:p>
            <a:pPr marL="114300" indent="0">
              <a:lnSpc>
                <a:spcPct val="100000"/>
              </a:lnSpc>
              <a:buNone/>
            </a:pPr>
            <a:r>
              <a:rPr lang="en-US" sz="2400" b="1" dirty="0">
                <a:latin typeface="Arial"/>
                <a:cs typeface="Arial"/>
              </a:rPr>
              <a:t>Universal </a:t>
            </a:r>
            <a:r>
              <a:rPr lang="en-US" sz="2400" dirty="0">
                <a:latin typeface="Arial"/>
                <a:cs typeface="Arial"/>
              </a:rPr>
              <a:t>means that by 2025–26,</a:t>
            </a:r>
            <a:br>
              <a:rPr lang="en-US" sz="2400" dirty="0">
                <a:latin typeface="Arial"/>
                <a:cs typeface="Arial"/>
              </a:rPr>
            </a:br>
            <a:r>
              <a:rPr lang="en-US" sz="2400" dirty="0">
                <a:latin typeface="Arial"/>
                <a:cs typeface="Arial"/>
              </a:rPr>
              <a:t>regardless of background, race, zip code, immigration status, or income level – </a:t>
            </a:r>
            <a:r>
              <a:rPr lang="en-US" sz="2400" b="1" dirty="0">
                <a:latin typeface="Arial"/>
                <a:cs typeface="Arial"/>
              </a:rPr>
              <a:t>every </a:t>
            </a:r>
            <a:r>
              <a:rPr lang="en-US" sz="2400" dirty="0">
                <a:latin typeface="Arial"/>
                <a:cs typeface="Arial"/>
              </a:rPr>
              <a:t>child</a:t>
            </a:r>
            <a:r>
              <a:rPr lang="en-US" sz="2400" dirty="0">
                <a:ea typeface="+mn-lt"/>
                <a:cs typeface="+mn-lt"/>
              </a:rPr>
              <a:t>–</a:t>
            </a:r>
            <a:r>
              <a:rPr lang="en-US" sz="2400" dirty="0">
                <a:latin typeface="Arial"/>
                <a:cs typeface="Arial"/>
              </a:rPr>
              <a:t> has access to a quality learning experience the year before Kindergarten.</a:t>
            </a:r>
            <a:endParaRPr lang="en-US" sz="2400" dirty="0">
              <a:ea typeface="+mn-lt"/>
              <a:cs typeface="+mn-lt"/>
            </a:endParaRPr>
          </a:p>
        </p:txBody>
      </p:sp>
      <p:pic>
        <p:nvPicPr>
          <p:cNvPr id="13" name="Content Placeholder 12" descr="Picture of funnel showing overlapping bubbles representing Private, Head Start, CSPP, and UTK, funneling through with a final outcome of UPK coming out the funnel spout.">
            <a:extLst>
              <a:ext uri="{FF2B5EF4-FFF2-40B4-BE49-F238E27FC236}">
                <a16:creationId xmlns:a16="http://schemas.microsoft.com/office/drawing/2014/main" id="{BA1D31CB-EDFC-4696-BAC7-09BA6CC6B0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17664" y="1060704"/>
            <a:ext cx="4663106" cy="5061066"/>
          </a:xfrm>
        </p:spPr>
      </p:pic>
      <p:sp>
        <p:nvSpPr>
          <p:cNvPr id="8" name="Slide Number Placeholder 7">
            <a:extLst>
              <a:ext uri="{FF2B5EF4-FFF2-40B4-BE49-F238E27FC236}">
                <a16:creationId xmlns:a16="http://schemas.microsoft.com/office/drawing/2014/main" id="{D25DB367-93BA-4709-8638-21FCF94BECA6}"/>
              </a:ext>
            </a:extLst>
          </p:cNvPr>
          <p:cNvSpPr>
            <a:spLocks noGrp="1"/>
          </p:cNvSpPr>
          <p:nvPr>
            <p:ph type="sldNum" idx="12"/>
          </p:nvPr>
        </p:nvSpPr>
        <p:spPr>
          <a:xfrm>
            <a:off x="10734805" y="6172200"/>
            <a:ext cx="1152395" cy="49164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4</a:t>
            </a:fld>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15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5" name="Title 4">
            <a:extLst>
              <a:ext uri="{FF2B5EF4-FFF2-40B4-BE49-F238E27FC236}">
                <a16:creationId xmlns:a16="http://schemas.microsoft.com/office/drawing/2014/main" id="{D01C8C56-F4DA-4B4E-ABB7-5B813C39D917}"/>
              </a:ext>
            </a:extLst>
          </p:cNvPr>
          <p:cNvSpPr>
            <a:spLocks noGrp="1"/>
          </p:cNvSpPr>
          <p:nvPr>
            <p:ph type="title"/>
          </p:nvPr>
        </p:nvSpPr>
        <p:spPr>
          <a:xfrm>
            <a:off x="203200" y="177800"/>
            <a:ext cx="11887200" cy="826011"/>
          </a:xfrm>
        </p:spPr>
        <p:txBody>
          <a:bodyPr/>
          <a:lstStyle/>
          <a:p>
            <a:r>
              <a:rPr lang="en-US"/>
              <a:t>Problems versus Opportunities</a:t>
            </a:r>
          </a:p>
        </p:txBody>
      </p:sp>
      <p:pic>
        <p:nvPicPr>
          <p:cNvPr id="9" name="Content Placeholder 8" descr="Problems vs Opportunities. Image Credit: Sketchbookstrategy.com, CC-BY-40, March 2019. Image is described in adjacent text.&#10;">
            <a:extLst>
              <a:ext uri="{FF2B5EF4-FFF2-40B4-BE49-F238E27FC236}">
                <a16:creationId xmlns:a16="http://schemas.microsoft.com/office/drawing/2014/main" id="{14C61740-4C47-4F3E-82BE-41B64E6995E5}"/>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254153" y="1231838"/>
            <a:ext cx="6892370" cy="3784046"/>
          </a:xfrm>
          <a:prstGeom prst="rect">
            <a:avLst/>
          </a:prstGeom>
        </p:spPr>
      </p:pic>
      <p:sp>
        <p:nvSpPr>
          <p:cNvPr id="10" name="Content Placeholder 9" descr="Sketchbookstrategy.com, CC-BY-40, March 2019. Longer description is shown on the slide next to the image.&#10;">
            <a:extLst>
              <a:ext uri="{FF2B5EF4-FFF2-40B4-BE49-F238E27FC236}">
                <a16:creationId xmlns:a16="http://schemas.microsoft.com/office/drawing/2014/main" id="{AE138195-DB4D-4D82-B3B7-6F4DECBB2E53}"/>
              </a:ext>
            </a:extLst>
          </p:cNvPr>
          <p:cNvSpPr>
            <a:spLocks noGrp="1"/>
          </p:cNvSpPr>
          <p:nvPr>
            <p:ph sz="half" idx="1"/>
          </p:nvPr>
        </p:nvSpPr>
        <p:spPr>
          <a:xfrm>
            <a:off x="7146523" y="1817767"/>
            <a:ext cx="4893077" cy="2949544"/>
          </a:xfrm>
        </p:spPr>
        <p:txBody>
          <a:bodyPr vert="horz" lIns="91440" tIns="45720" rIns="91440" bIns="45720" rtlCol="0" anchor="t">
            <a:normAutofit/>
          </a:bodyPr>
          <a:lstStyle/>
          <a:p>
            <a:pPr marL="457200" indent="-381000">
              <a:buSzPts val="2400"/>
            </a:pPr>
            <a:r>
              <a:rPr lang="en-US" sz="2400" dirty="0"/>
              <a:t>Reactive vs. Proactive </a:t>
            </a:r>
          </a:p>
          <a:p>
            <a:pPr marL="457200" indent="-381000">
              <a:spcBef>
                <a:spcPts val="0"/>
              </a:spcBef>
              <a:buSzPts val="2400"/>
            </a:pPr>
            <a:r>
              <a:rPr lang="en-US" sz="2400" dirty="0"/>
              <a:t>Backward looking vs. Forward looking</a:t>
            </a:r>
            <a:endParaRPr lang="en-US" sz="2400" dirty="0">
              <a:cs typeface="Arial"/>
            </a:endParaRPr>
          </a:p>
          <a:p>
            <a:pPr marL="457200" indent="-381000">
              <a:spcBef>
                <a:spcPts val="0"/>
              </a:spcBef>
              <a:buSzPts val="2400"/>
            </a:pPr>
            <a:r>
              <a:rPr lang="en-US" sz="2400" dirty="0"/>
              <a:t>Tend to be Tactical vs. Tend to be Strategic </a:t>
            </a:r>
          </a:p>
          <a:p>
            <a:pPr marL="457200" indent="-381000">
              <a:spcBef>
                <a:spcPts val="0"/>
              </a:spcBef>
              <a:buSzPts val="2400"/>
            </a:pPr>
            <a:r>
              <a:rPr lang="en-US" sz="2400" dirty="0"/>
              <a:t>Urgent vs. Optional</a:t>
            </a:r>
            <a:endParaRPr lang="en-US" sz="2400" dirty="0">
              <a:cs typeface="Arial" panose="020B0604020202020204"/>
            </a:endParaRPr>
          </a:p>
          <a:p>
            <a:pPr marL="457200" indent="-381000">
              <a:spcBef>
                <a:spcPts val="0"/>
              </a:spcBef>
              <a:buSzPts val="2400"/>
            </a:pPr>
            <a:r>
              <a:rPr lang="en-US" sz="2400" dirty="0"/>
              <a:t>Near Term View vs. Long Term View</a:t>
            </a:r>
            <a:endParaRPr lang="en-US" sz="2400" dirty="0">
              <a:cs typeface="Arial" panose="020B0604020202020204"/>
            </a:endParaRPr>
          </a:p>
        </p:txBody>
      </p:sp>
      <p:sp>
        <p:nvSpPr>
          <p:cNvPr id="3" name="Content Placeholder 2">
            <a:extLst>
              <a:ext uri="{FF2B5EF4-FFF2-40B4-BE49-F238E27FC236}">
                <a16:creationId xmlns:a16="http://schemas.microsoft.com/office/drawing/2014/main" id="{DED97A21-9911-470A-9E20-2C84E7F826E0}"/>
              </a:ext>
            </a:extLst>
          </p:cNvPr>
          <p:cNvSpPr>
            <a:spLocks noGrp="1"/>
          </p:cNvSpPr>
          <p:nvPr>
            <p:ph sz="quarter" idx="11"/>
          </p:nvPr>
        </p:nvSpPr>
        <p:spPr>
          <a:xfrm>
            <a:off x="152400" y="5574807"/>
            <a:ext cx="8858435" cy="479396"/>
          </a:xfrm>
        </p:spPr>
        <p:txBody>
          <a:bodyPr>
            <a:normAutofit/>
          </a:bodyPr>
          <a:lstStyle/>
          <a:p>
            <a:pPr marL="0" indent="0">
              <a:buNone/>
            </a:pPr>
            <a:r>
              <a:rPr lang="en-US" sz="2400" i="1">
                <a:latin typeface="+mj-lt"/>
              </a:rPr>
              <a:t>Image Credit: Sketchbookstrategy.com, CC-BY-40, March 2019 </a:t>
            </a:r>
            <a:endParaRPr lang="en-US" sz="2400">
              <a:latin typeface="+mj-lt"/>
              <a:cs typeface="Arial" panose="020B0604020202020204"/>
            </a:endParaRPr>
          </a:p>
          <a:p>
            <a:pPr marL="0" indent="0">
              <a:buNone/>
            </a:pPr>
            <a:endParaRPr lang="en-US"/>
          </a:p>
        </p:txBody>
      </p:sp>
      <p:sp>
        <p:nvSpPr>
          <p:cNvPr id="2" name="Slide Number Placeholder 1">
            <a:extLst>
              <a:ext uri="{FF2B5EF4-FFF2-40B4-BE49-F238E27FC236}">
                <a16:creationId xmlns:a16="http://schemas.microsoft.com/office/drawing/2014/main" id="{DC3E30B6-E1C8-4E87-82CD-FD68C420BF7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2AA74813-043C-43CB-9E82-7CAA19F31821}" type="slidenum">
              <a:rPr kumimoji="0" lang="en-US" sz="2400" b="0" i="0" u="none" strike="noStrike" kern="0" cap="none" spc="0" normalizeH="0" baseline="0" noProof="0" smtClean="0">
                <a:ln>
                  <a:noFill/>
                </a:ln>
                <a:solidFill>
                  <a:prstClr val="white"/>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2400" b="0" i="0" u="none" strike="noStrike" kern="0" cap="none" spc="0" normalizeH="0" baseline="0" noProof="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282916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8B45-A751-809D-A16B-8180464D6A54}"/>
              </a:ext>
            </a:extLst>
          </p:cNvPr>
          <p:cNvSpPr>
            <a:spLocks noGrp="1"/>
          </p:cNvSpPr>
          <p:nvPr>
            <p:ph type="title"/>
          </p:nvPr>
        </p:nvSpPr>
        <p:spPr>
          <a:xfrm>
            <a:off x="152400" y="35736"/>
            <a:ext cx="11887200" cy="789275"/>
          </a:xfrm>
        </p:spPr>
        <p:txBody>
          <a:bodyPr>
            <a:normAutofit/>
          </a:bodyPr>
          <a:lstStyle/>
          <a:p>
            <a:r>
              <a:rPr lang="en-US" sz="3800" b="1">
                <a:latin typeface="Arial"/>
                <a:ea typeface="+mj-lt"/>
                <a:cs typeface="+mj-lt"/>
              </a:rPr>
              <a:t>Elephants and Rumors</a:t>
            </a:r>
            <a:endParaRPr lang="en-US" sz="3800" b="1">
              <a:latin typeface="Arial"/>
            </a:endParaRPr>
          </a:p>
        </p:txBody>
      </p:sp>
      <p:sp>
        <p:nvSpPr>
          <p:cNvPr id="3" name="Content Placeholder 2">
            <a:extLst>
              <a:ext uri="{FF2B5EF4-FFF2-40B4-BE49-F238E27FC236}">
                <a16:creationId xmlns:a16="http://schemas.microsoft.com/office/drawing/2014/main" id="{E67076E7-5419-0053-0C52-BCE05A882456}"/>
              </a:ext>
            </a:extLst>
          </p:cNvPr>
          <p:cNvSpPr>
            <a:spLocks noGrp="1"/>
          </p:cNvSpPr>
          <p:nvPr>
            <p:ph sz="quarter" idx="11"/>
          </p:nvPr>
        </p:nvSpPr>
        <p:spPr>
          <a:xfrm>
            <a:off x="152400" y="1234045"/>
            <a:ext cx="6186256" cy="4234068"/>
          </a:xfrm>
        </p:spPr>
        <p:txBody>
          <a:bodyPr vert="horz" lIns="91440" tIns="45720" rIns="91440" bIns="45720" rtlCol="0" anchor="t">
            <a:normAutofit/>
          </a:bodyPr>
          <a:lstStyle/>
          <a:p>
            <a:pPr>
              <a:spcAft>
                <a:spcPts val="2400"/>
              </a:spcAft>
            </a:pPr>
            <a:r>
              <a:rPr lang="en-US" dirty="0">
                <a:latin typeface="Arial"/>
                <a:ea typeface="+mn-lt"/>
                <a:cs typeface="Arial"/>
              </a:rPr>
              <a:t>Districts don’t actually need to plan for UPK (rumor)</a:t>
            </a:r>
            <a:endParaRPr lang="en-US" dirty="0">
              <a:latin typeface="Arial" panose="020B0604020202020204" pitchFamily="34" charset="0"/>
              <a:cs typeface="Arial" panose="020B0604020202020204" pitchFamily="34" charset="0"/>
            </a:endParaRPr>
          </a:p>
          <a:p>
            <a:pPr>
              <a:spcAft>
                <a:spcPts val="2400"/>
              </a:spcAft>
            </a:pPr>
            <a:r>
              <a:rPr lang="en-US" dirty="0">
                <a:latin typeface="Arial"/>
                <a:cs typeface="Arial"/>
              </a:rPr>
              <a:t>All TK classroom must be 1350 square feet (rumor)</a:t>
            </a:r>
          </a:p>
          <a:p>
            <a:pPr>
              <a:spcAft>
                <a:spcPts val="2400"/>
              </a:spcAft>
            </a:pPr>
            <a:r>
              <a:rPr lang="en-US" dirty="0">
                <a:latin typeface="Arial"/>
                <a:cs typeface="Calibri"/>
              </a:rPr>
              <a:t>Most</a:t>
            </a:r>
            <a:r>
              <a:rPr lang="en-US" dirty="0">
                <a:latin typeface="Arial"/>
                <a:ea typeface="+mn-lt"/>
                <a:cs typeface="+mn-lt"/>
              </a:rPr>
              <a:t> unserved students reside in districts that don’t offer TK</a:t>
            </a:r>
            <a:r>
              <a:rPr lang="en-US" dirty="0">
                <a:ea typeface="+mn-lt"/>
                <a:cs typeface="+mn-lt"/>
              </a:rPr>
              <a:t> </a:t>
            </a:r>
            <a:r>
              <a:rPr lang="en-US" dirty="0">
                <a:latin typeface="Arial"/>
                <a:cs typeface="Arial"/>
              </a:rPr>
              <a:t>(rumor)</a:t>
            </a:r>
            <a:endParaRPr lang="en-US" dirty="0">
              <a:latin typeface="Arial"/>
              <a:cs typeface="Calibri"/>
            </a:endParaRPr>
          </a:p>
        </p:txBody>
      </p:sp>
      <p:pic>
        <p:nvPicPr>
          <p:cNvPr id="9" name="Content Placeholder 8" descr="Drawing of an elephant.">
            <a:extLst>
              <a:ext uri="{FF2B5EF4-FFF2-40B4-BE49-F238E27FC236}">
                <a16:creationId xmlns:a16="http://schemas.microsoft.com/office/drawing/2014/main" id="{5DF34A30-A5AE-47AC-B5EE-F819796B3AE4}"/>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6600089" y="1106028"/>
            <a:ext cx="5272772" cy="4093437"/>
          </a:xfrm>
        </p:spPr>
      </p:pic>
      <p:sp>
        <p:nvSpPr>
          <p:cNvPr id="7" name="Content Placeholder 6">
            <a:extLst>
              <a:ext uri="{FF2B5EF4-FFF2-40B4-BE49-F238E27FC236}">
                <a16:creationId xmlns:a16="http://schemas.microsoft.com/office/drawing/2014/main" id="{2F4899D6-858C-4C69-8FB3-685BFD3E8F7B}"/>
              </a:ext>
            </a:extLst>
          </p:cNvPr>
          <p:cNvSpPr>
            <a:spLocks noGrp="1"/>
          </p:cNvSpPr>
          <p:nvPr>
            <p:ph sz="quarter" idx="14"/>
          </p:nvPr>
        </p:nvSpPr>
        <p:spPr>
          <a:xfrm>
            <a:off x="3963340" y="5684540"/>
            <a:ext cx="8228660" cy="424048"/>
          </a:xfrm>
        </p:spPr>
        <p:txBody>
          <a:bodyPr>
            <a:normAutofit/>
          </a:bodyPr>
          <a:lstStyle/>
          <a:p>
            <a:pPr marL="0" indent="0">
              <a:buNone/>
            </a:pPr>
            <a:r>
              <a:rPr lang="en-US" sz="2400">
                <a:latin typeface="Arial" panose="020B0604020202020204" pitchFamily="34" charset="0"/>
                <a:cs typeface="Arial" panose="020B0604020202020204" pitchFamily="34" charset="0"/>
              </a:rPr>
              <a:t>Image Credit: </a:t>
            </a:r>
            <a:r>
              <a:rPr lang="en-US" sz="2400">
                <a:solidFill>
                  <a:srgbClr val="FFE699"/>
                </a:solidFill>
                <a:latin typeface="Arial" panose="020B0604020202020204" pitchFamily="34" charset="0"/>
                <a:cs typeface="Arial" panose="020B0604020202020204" pitchFamily="34" charset="0"/>
                <a:hlinkClick r:id="rId4" tooltip="Easy How to Draw an Elephant for Kids Tutorial Video and Elephant Coloring Page">
                  <a:extLst>
                    <a:ext uri="{A12FA001-AC4F-418D-AE19-62706E023703}">
                      <ahyp:hlinkClr xmlns:ahyp="http://schemas.microsoft.com/office/drawing/2018/hyperlinkcolor" val="tx"/>
                    </a:ext>
                  </a:extLst>
                </a:hlinkClick>
              </a:rPr>
              <a:t>https://artprojectsforkids.org/elephant-tutorial/</a:t>
            </a:r>
            <a:r>
              <a:rPr lang="en-US" sz="2400">
                <a:solidFill>
                  <a:srgbClr val="FFE699"/>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F87A4336-12DF-7956-BE18-8002DA6B0EE8}"/>
              </a:ext>
            </a:extLst>
          </p:cNvPr>
          <p:cNvSpPr>
            <a:spLocks noGrp="1"/>
          </p:cNvSpPr>
          <p:nvPr>
            <p:ph type="sldNum" idx="10"/>
          </p:nvPr>
        </p:nvSpPr>
        <p:spPr>
          <a:xfrm>
            <a:off x="10980260" y="6172200"/>
            <a:ext cx="888798" cy="413070"/>
          </a:xfrm>
        </p:spPr>
        <p:txBody>
          <a:bodyPr/>
          <a:lstStyle/>
          <a:p>
            <a:pPr marL="0" lvl="0" indent="0" algn="r" rtl="0">
              <a:spcBef>
                <a:spcPts val="0"/>
              </a:spcBef>
              <a:spcAft>
                <a:spcPts val="0"/>
              </a:spcAft>
              <a:buNone/>
            </a:pPr>
            <a:fld id="{00000000-1234-1234-1234-123412341234}" type="slidenum">
              <a:rPr lang="en-US" sz="2400" dirty="0">
                <a:latin typeface="Arial"/>
              </a:rPr>
              <a:t>6</a:t>
            </a:fld>
            <a:endParaRPr lang="en-US" sz="2400">
              <a:latin typeface="Arial"/>
            </a:endParaRPr>
          </a:p>
        </p:txBody>
      </p:sp>
    </p:spTree>
    <p:extLst>
      <p:ext uri="{BB962C8B-B14F-4D97-AF65-F5344CB8AC3E}">
        <p14:creationId xmlns:p14="http://schemas.microsoft.com/office/powerpoint/2010/main" val="148084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5AB2F1-1126-48C5-8A96-D58B0B5639FF}"/>
              </a:ext>
            </a:extLst>
          </p:cNvPr>
          <p:cNvSpPr>
            <a:spLocks noGrp="1"/>
          </p:cNvSpPr>
          <p:nvPr>
            <p:ph type="title"/>
          </p:nvPr>
        </p:nvSpPr>
        <p:spPr>
          <a:xfrm>
            <a:off x="1" y="146757"/>
            <a:ext cx="3409244" cy="4143022"/>
          </a:xfrm>
        </p:spPr>
        <p:txBody>
          <a:bodyPr>
            <a:normAutofit/>
          </a:bodyPr>
          <a:lstStyle/>
          <a:p>
            <a:r>
              <a:rPr lang="en-US" sz="3000" dirty="0">
                <a:ea typeface="+mj-lt"/>
                <a:cs typeface="+mj-lt"/>
              </a:rPr>
              <a:t>Most unserved children attend a school that does not offer TK, even though their district offers TK</a:t>
            </a:r>
            <a:endParaRPr lang="en-US" sz="3000" dirty="0"/>
          </a:p>
        </p:txBody>
      </p:sp>
      <p:sp>
        <p:nvSpPr>
          <p:cNvPr id="8" name="Content Placeholder 7">
            <a:extLst>
              <a:ext uri="{FF2B5EF4-FFF2-40B4-BE49-F238E27FC236}">
                <a16:creationId xmlns:a16="http://schemas.microsoft.com/office/drawing/2014/main" id="{9B911DA4-4E39-4576-8148-0E8963F933DB}"/>
              </a:ext>
            </a:extLst>
          </p:cNvPr>
          <p:cNvSpPr>
            <a:spLocks noGrp="1"/>
          </p:cNvSpPr>
          <p:nvPr>
            <p:ph sz="half" idx="1"/>
          </p:nvPr>
        </p:nvSpPr>
        <p:spPr>
          <a:xfrm>
            <a:off x="0" y="5013678"/>
            <a:ext cx="12039600" cy="2391833"/>
          </a:xfrm>
        </p:spPr>
        <p:txBody>
          <a:bodyPr>
            <a:normAutofit/>
          </a:bodyPr>
          <a:lstStyle/>
          <a:p>
            <a:pPr marL="0" indent="0">
              <a:buNone/>
            </a:pPr>
            <a:r>
              <a:rPr lang="en-US" sz="2400" i="1" dirty="0">
                <a:ea typeface="+mn-lt"/>
                <a:cs typeface="+mn-lt"/>
              </a:rPr>
              <a:t>Setting the Stage for Universal Preschool: Is Transitional Kindergarten Serving Students Equitably? </a:t>
            </a:r>
            <a:r>
              <a:rPr lang="en-US" sz="2400" dirty="0">
                <a:ea typeface="+mn-lt"/>
                <a:cs typeface="+mn-lt"/>
              </a:rPr>
              <a:t>by Laura Hill and Emmanuel Prunty. Supported with funding from the </a:t>
            </a:r>
            <a:r>
              <a:rPr lang="en-US" sz="2400" dirty="0" err="1">
                <a:ea typeface="+mn-lt"/>
                <a:cs typeface="+mn-lt"/>
              </a:rPr>
              <a:t>Sobrato</a:t>
            </a:r>
            <a:r>
              <a:rPr lang="en-US" sz="2400" dirty="0">
                <a:ea typeface="+mn-lt"/>
                <a:cs typeface="+mn-lt"/>
              </a:rPr>
              <a:t> Family Foundation. </a:t>
            </a:r>
            <a:r>
              <a:rPr lang="en-US" sz="2400" dirty="0">
                <a:solidFill>
                  <a:schemeClr val="accent4">
                    <a:lumMod val="40000"/>
                    <a:lumOff val="60000"/>
                  </a:schemeClr>
                </a:solidFill>
                <a:ea typeface="+mn-lt"/>
                <a:cs typeface="+mn-lt"/>
                <a:hlinkClick r:id="rId2" action="ppaction://hlinksldjump" tooltip="Link to slide 17">
                  <a:extLst>
                    <a:ext uri="{A12FA001-AC4F-418D-AE19-62706E023703}">
                      <ahyp:hlinkClr xmlns:ahyp="http://schemas.microsoft.com/office/drawing/2018/hyperlinkcolor" val="tx"/>
                    </a:ext>
                  </a:extLst>
                </a:hlinkClick>
              </a:rPr>
              <a:t>Long description of graph on slide 17.</a:t>
            </a:r>
            <a:endParaRPr lang="en-US" sz="2400" dirty="0">
              <a:solidFill>
                <a:schemeClr val="accent4">
                  <a:lumMod val="40000"/>
                  <a:lumOff val="60000"/>
                </a:schemeClr>
              </a:solidFill>
            </a:endParaRPr>
          </a:p>
        </p:txBody>
      </p:sp>
      <p:sp>
        <p:nvSpPr>
          <p:cNvPr id="3" name="Slide Number Placeholder 2">
            <a:extLst>
              <a:ext uri="{FF2B5EF4-FFF2-40B4-BE49-F238E27FC236}">
                <a16:creationId xmlns:a16="http://schemas.microsoft.com/office/drawing/2014/main" id="{8EC0138B-0D40-42BB-9BAF-36EC06714A9E}"/>
              </a:ext>
            </a:extLst>
          </p:cNvPr>
          <p:cNvSpPr>
            <a:spLocks noGrp="1"/>
          </p:cNvSpPr>
          <p:nvPr>
            <p:ph type="sldNum" sz="quarter" idx="10"/>
          </p:nvPr>
        </p:nvSpPr>
        <p:spPr/>
        <p:txBody>
          <a:bodyPr/>
          <a:lstStyle/>
          <a:p>
            <a:fld id="{432ED76D-8188-4B28-B316-CD85396F47B0}" type="slidenum">
              <a:rPr lang="en-US" smtClean="0"/>
              <a:pPr/>
              <a:t>7</a:t>
            </a:fld>
            <a:endParaRPr lang="en-US"/>
          </a:p>
        </p:txBody>
      </p:sp>
      <p:pic>
        <p:nvPicPr>
          <p:cNvPr id="10" name="Picture 7" descr="Circle Graph of children enrolled in TK. Longer description is linked on the slide. ">
            <a:extLst>
              <a:ext uri="{FF2B5EF4-FFF2-40B4-BE49-F238E27FC236}">
                <a16:creationId xmlns:a16="http://schemas.microsoft.com/office/drawing/2014/main" id="{968313B6-B432-470B-845B-314EFBAB6355}"/>
              </a:ext>
            </a:extLst>
          </p:cNvPr>
          <p:cNvPicPr>
            <a:picLocks noGrp="1" noChangeAspect="1"/>
          </p:cNvPicPr>
          <p:nvPr>
            <p:ph sz="half" idx="2"/>
          </p:nvPr>
        </p:nvPicPr>
        <p:blipFill>
          <a:blip r:embed="rId3"/>
          <a:stretch>
            <a:fillRect/>
          </a:stretch>
        </p:blipFill>
        <p:spPr>
          <a:xfrm>
            <a:off x="3635022" y="187340"/>
            <a:ext cx="8471030" cy="4656651"/>
          </a:xfrm>
        </p:spPr>
      </p:pic>
    </p:spTree>
    <p:extLst>
      <p:ext uri="{BB962C8B-B14F-4D97-AF65-F5344CB8AC3E}">
        <p14:creationId xmlns:p14="http://schemas.microsoft.com/office/powerpoint/2010/main" val="377432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DC307D-24D0-4081-83D9-EEC87F9D471C}"/>
              </a:ext>
            </a:extLst>
          </p:cNvPr>
          <p:cNvSpPr>
            <a:spLocks noGrp="1"/>
          </p:cNvSpPr>
          <p:nvPr>
            <p:ph type="title"/>
          </p:nvPr>
        </p:nvSpPr>
        <p:spPr>
          <a:xfrm>
            <a:off x="152399" y="203799"/>
            <a:ext cx="6451601" cy="5395490"/>
          </a:xfrm>
        </p:spPr>
        <p:txBody>
          <a:bodyPr>
            <a:normAutofit/>
          </a:bodyPr>
          <a:lstStyle/>
          <a:p>
            <a:r>
              <a:rPr lang="en-US" b="1" dirty="0">
                <a:latin typeface="Arial"/>
                <a:cs typeface="Arial"/>
              </a:rPr>
              <a:t>New Proposed Investments in UPK Implementation</a:t>
            </a:r>
            <a:endParaRPr lang="en-US" dirty="0"/>
          </a:p>
        </p:txBody>
      </p:sp>
      <p:sp>
        <p:nvSpPr>
          <p:cNvPr id="6" name="Content Placeholder 5">
            <a:extLst>
              <a:ext uri="{FF2B5EF4-FFF2-40B4-BE49-F238E27FC236}">
                <a16:creationId xmlns:a16="http://schemas.microsoft.com/office/drawing/2014/main" id="{E2E6D9CD-4379-449E-A1D6-3F5E04BA8B00}"/>
              </a:ext>
            </a:extLst>
          </p:cNvPr>
          <p:cNvSpPr>
            <a:spLocks noGrp="1"/>
          </p:cNvSpPr>
          <p:nvPr>
            <p:ph sz="half" idx="2"/>
          </p:nvPr>
        </p:nvSpPr>
        <p:spPr>
          <a:xfrm>
            <a:off x="6243885" y="5441244"/>
            <a:ext cx="5852160" cy="677334"/>
          </a:xfrm>
        </p:spPr>
        <p:txBody>
          <a:bodyPr>
            <a:normAutofit lnSpcReduction="10000"/>
          </a:bodyPr>
          <a:lstStyle/>
          <a:p>
            <a:pPr marL="0" indent="0">
              <a:buNone/>
            </a:pPr>
            <a:r>
              <a:rPr lang="en-US" sz="2400" dirty="0">
                <a:latin typeface="Arial"/>
                <a:cs typeface="Calibri"/>
              </a:rPr>
              <a:t>Photo Credit: </a:t>
            </a:r>
            <a:r>
              <a:rPr lang="en-US" sz="2400" dirty="0" err="1">
                <a:latin typeface="Arial"/>
                <a:cs typeface="Calibri"/>
              </a:rPr>
              <a:t>Kidango</a:t>
            </a:r>
            <a:r>
              <a:rPr lang="en-US" sz="2400" dirty="0">
                <a:latin typeface="Arial"/>
                <a:cs typeface="Calibri"/>
              </a:rPr>
              <a:t> </a:t>
            </a:r>
            <a:r>
              <a:rPr lang="en-US" sz="2400" dirty="0" err="1">
                <a:latin typeface="Arial"/>
                <a:cs typeface="Calibri"/>
              </a:rPr>
              <a:t>Decoto</a:t>
            </a:r>
            <a:r>
              <a:rPr lang="en-US" sz="2400" dirty="0">
                <a:latin typeface="Arial"/>
                <a:cs typeface="Calibri"/>
              </a:rPr>
              <a:t> Center; Union City, CA</a:t>
            </a:r>
          </a:p>
        </p:txBody>
      </p:sp>
      <p:pic>
        <p:nvPicPr>
          <p:cNvPr id="7" name="Content Placeholder 6" descr="A picture of a child sitting outside, looking at a book">
            <a:extLst>
              <a:ext uri="{FF2B5EF4-FFF2-40B4-BE49-F238E27FC236}">
                <a16:creationId xmlns:a16="http://schemas.microsoft.com/office/drawing/2014/main" id="{6324043A-5B03-423E-AB19-F409C405B63C}"/>
              </a:ext>
            </a:extLst>
          </p:cNvPr>
          <p:cNvPicPr>
            <a:picLocks noGrp="1" noChangeAspect="1"/>
          </p:cNvPicPr>
          <p:nvPr>
            <p:ph sz="half" idx="1"/>
          </p:nvPr>
        </p:nvPicPr>
        <p:blipFill>
          <a:blip r:embed="rId2"/>
          <a:stretch>
            <a:fillRect/>
          </a:stretch>
        </p:blipFill>
        <p:spPr>
          <a:xfrm>
            <a:off x="7270044" y="306211"/>
            <a:ext cx="4032026" cy="5016500"/>
          </a:xfrm>
          <a:prstGeom prst="round2DiagRect">
            <a:avLst/>
          </a:prstGeom>
        </p:spPr>
      </p:pic>
    </p:spTree>
    <p:extLst>
      <p:ext uri="{BB962C8B-B14F-4D97-AF65-F5344CB8AC3E}">
        <p14:creationId xmlns:p14="http://schemas.microsoft.com/office/powerpoint/2010/main" val="153358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6898-26CA-434B-ADEB-9A3D3ACD324E}"/>
              </a:ext>
            </a:extLst>
          </p:cNvPr>
          <p:cNvSpPr>
            <a:spLocks noGrp="1"/>
          </p:cNvSpPr>
          <p:nvPr>
            <p:ph type="title"/>
          </p:nvPr>
        </p:nvSpPr>
        <p:spPr>
          <a:xfrm>
            <a:off x="152400" y="24824"/>
            <a:ext cx="11869058" cy="785575"/>
          </a:xfrm>
        </p:spPr>
        <p:txBody>
          <a:bodyPr>
            <a:noAutofit/>
          </a:bodyPr>
          <a:lstStyle/>
          <a:p>
            <a:r>
              <a:rPr lang="en-US" b="1" dirty="0">
                <a:latin typeface="Arial"/>
                <a:cs typeface="Arial"/>
              </a:rPr>
              <a:t>Universal Transitional Kindergarten (UTK)</a:t>
            </a:r>
            <a:endParaRPr lang="en-US" b="1" dirty="0">
              <a:latin typeface="Calibri" panose="020F0502020204030204"/>
              <a:cs typeface="Calibri" panose="020F0502020204030204"/>
            </a:endParaRPr>
          </a:p>
        </p:txBody>
      </p:sp>
      <p:sp>
        <p:nvSpPr>
          <p:cNvPr id="3" name="Content Placeholder 2">
            <a:extLst>
              <a:ext uri="{FF2B5EF4-FFF2-40B4-BE49-F238E27FC236}">
                <a16:creationId xmlns:a16="http://schemas.microsoft.com/office/drawing/2014/main" id="{91EC2B9D-30AB-4D0D-970C-9EBF79AE9F0C}"/>
              </a:ext>
            </a:extLst>
          </p:cNvPr>
          <p:cNvSpPr>
            <a:spLocks noGrp="1"/>
          </p:cNvSpPr>
          <p:nvPr>
            <p:ph idx="1"/>
          </p:nvPr>
        </p:nvSpPr>
        <p:spPr>
          <a:xfrm>
            <a:off x="119951" y="856693"/>
            <a:ext cx="11895959" cy="5022120"/>
          </a:xfrm>
        </p:spPr>
        <p:txBody>
          <a:bodyPr vert="horz" lIns="91440" tIns="45720" rIns="91440" bIns="45720" rtlCol="0" anchor="t">
            <a:noAutofit/>
          </a:bodyPr>
          <a:lstStyle/>
          <a:p>
            <a:pPr>
              <a:buFont typeface="Arial"/>
              <a:buChar char="•"/>
            </a:pPr>
            <a:r>
              <a:rPr lang="en-US" sz="2400" dirty="0">
                <a:latin typeface="Arial" panose="020B0604020202020204" pitchFamily="34" charset="0"/>
                <a:ea typeface="+mn-lt"/>
                <a:cs typeface="Arial" panose="020B0604020202020204" pitchFamily="34" charset="0"/>
              </a:rPr>
              <a:t>Funds the first year of TK expansion to expand eligibility for TK to all children turning five-years-old between September 2 and February 2. </a:t>
            </a:r>
            <a:endParaRPr lang="en-US" sz="2400" dirty="0">
              <a:latin typeface="Arial" panose="020B0604020202020204" pitchFamily="34" charset="0"/>
              <a:cs typeface="Arial" panose="020B0604020202020204" pitchFamily="34" charset="0"/>
            </a:endParaRPr>
          </a:p>
          <a:p>
            <a:pPr>
              <a:buFont typeface="Arial"/>
              <a:buChar char="•"/>
            </a:pPr>
            <a:r>
              <a:rPr lang="en-US" sz="2400" dirty="0">
                <a:latin typeface="Arial" panose="020B0604020202020204" pitchFamily="34" charset="0"/>
                <a:ea typeface="+mn-lt"/>
                <a:cs typeface="Arial" panose="020B0604020202020204" pitchFamily="34" charset="0"/>
              </a:rPr>
              <a:t>Funding to support an additional educator in TK classrooms</a:t>
            </a:r>
          </a:p>
          <a:p>
            <a:pPr>
              <a:buFont typeface="Arial"/>
              <a:buChar char="•"/>
            </a:pPr>
            <a:r>
              <a:rPr lang="en-US" sz="2400" dirty="0">
                <a:latin typeface="Arial" panose="020B0604020202020204" pitchFamily="34" charset="0"/>
                <a:ea typeface="+mn-lt"/>
                <a:cs typeface="Arial" panose="020B0604020202020204" pitchFamily="34" charset="0"/>
              </a:rPr>
              <a:t>Includes fiscal penalties for not meeting TK class size, ratio, and teacher requirements</a:t>
            </a:r>
            <a:endParaRPr lang="en-US" sz="2400" dirty="0">
              <a:latin typeface="Arial" panose="020B0604020202020204" pitchFamily="34" charset="0"/>
              <a:cs typeface="Arial" panose="020B0604020202020204" pitchFamily="34" charset="0"/>
            </a:endParaRPr>
          </a:p>
          <a:p>
            <a:pPr>
              <a:buFont typeface="Arial"/>
              <a:buChar char="•"/>
            </a:pPr>
            <a:r>
              <a:rPr lang="en-US" sz="2400" dirty="0">
                <a:latin typeface="Arial" panose="020B0604020202020204" pitchFamily="34" charset="0"/>
                <a:cs typeface="Arial" panose="020B0604020202020204" pitchFamily="34" charset="0"/>
              </a:rPr>
              <a:t>Requires TK data to be collected separately from kindergarten data.</a:t>
            </a:r>
          </a:p>
          <a:p>
            <a:pPr>
              <a:buFont typeface="Arial"/>
              <a:buChar char="•"/>
            </a:pPr>
            <a:r>
              <a:rPr lang="en-US" sz="2400" dirty="0">
                <a:latin typeface="Arial" panose="020B0604020202020204" pitchFamily="34" charset="0"/>
                <a:cs typeface="Arial" panose="020B0604020202020204" pitchFamily="34" charset="0"/>
              </a:rPr>
              <a:t>Includes additional $300 million one-time Proposition 98 (P98</a:t>
            </a:r>
            <a:r>
              <a:rPr lang="en-US" sz="2400">
                <a:latin typeface="Arial" panose="020B0604020202020204" pitchFamily="34" charset="0"/>
                <a:cs typeface="Arial" panose="020B0604020202020204" pitchFamily="34" charset="0"/>
              </a:rPr>
              <a:t>) general </a:t>
            </a:r>
            <a:r>
              <a:rPr lang="en-US" sz="2400" dirty="0">
                <a:latin typeface="Arial" panose="020B0604020202020204" pitchFamily="34" charset="0"/>
                <a:cs typeface="Arial" panose="020B0604020202020204" pitchFamily="34" charset="0"/>
              </a:rPr>
              <a:t>funding (GF) for Prekindergarten Planning and Implementation Grants</a:t>
            </a:r>
          </a:p>
          <a:p>
            <a:pPr>
              <a:buFont typeface="Arial,Sans-Serif"/>
              <a:buChar char="•"/>
            </a:pPr>
            <a:r>
              <a:rPr lang="en-US" sz="2400" dirty="0">
                <a:latin typeface="Arial" panose="020B0604020202020204" pitchFamily="34" charset="0"/>
                <a:ea typeface="+mn-lt"/>
                <a:cs typeface="Arial" panose="020B0604020202020204" pitchFamily="34" charset="0"/>
              </a:rPr>
              <a:t>$650 million additional for the Preschool, TK, and Full-Day Kindergarten Facility Program</a:t>
            </a:r>
          </a:p>
          <a:p>
            <a:pPr>
              <a:buFont typeface="Arial,Sans-Serif"/>
              <a:buChar char="•"/>
            </a:pPr>
            <a:r>
              <a:rPr lang="en-US" sz="2400" dirty="0">
                <a:latin typeface="Arial" panose="020B0604020202020204" pitchFamily="34" charset="0"/>
                <a:ea typeface="+mn-lt"/>
                <a:cs typeface="Arial" panose="020B0604020202020204" pitchFamily="34" charset="0"/>
              </a:rPr>
              <a:t>Adopts the Governor’s proposal for ELOP funding ($4.4 billion ongoing)</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A870677-1A91-42D3-AB80-590EE53D72C1}"/>
              </a:ext>
            </a:extLst>
          </p:cNvPr>
          <p:cNvSpPr>
            <a:spLocks noGrp="1"/>
          </p:cNvSpPr>
          <p:nvPr>
            <p:ph type="sldNum" sz="quarter" idx="10"/>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A74813-043C-43CB-9E82-7CAA19F31821}" type="slidenum">
              <a:rPr lang="en-US" smtClean="0"/>
              <a:pPr/>
              <a:t>9</a:t>
            </a:fld>
            <a:endParaRPr lang="en-US"/>
          </a:p>
        </p:txBody>
      </p:sp>
    </p:spTree>
    <p:extLst>
      <p:ext uri="{BB962C8B-B14F-4D97-AF65-F5344CB8AC3E}">
        <p14:creationId xmlns:p14="http://schemas.microsoft.com/office/powerpoint/2010/main" val="264212981"/>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Assadya Ross</DisplayName>
        <AccountId>33</AccountId>
        <AccountType/>
      </UserInfo>
      <UserInfo>
        <DisplayName>Sara Dawson</DisplayName>
        <AccountId>135</AccountId>
        <AccountType/>
      </UserInfo>
      <UserInfo>
        <DisplayName>Mai Thao</DisplayName>
        <AccountId>132</AccountId>
        <AccountType/>
      </UserInfo>
      <UserInfo>
        <DisplayName>Kim Nguyen</DisplayName>
        <AccountId>147</AccountId>
        <AccountType/>
      </UserInfo>
      <UserInfo>
        <DisplayName>Kerra Lancaster</DisplayName>
        <AccountId>292</AccountId>
        <AccountType/>
      </UserInfo>
      <UserInfo>
        <DisplayName>Sandra Flores</DisplayName>
        <AccountId>217</AccountId>
        <AccountType/>
      </UserInfo>
      <UserInfo>
        <DisplayName>Sandi Ridge</DisplayName>
        <AccountId>436</AccountId>
        <AccountType/>
      </UserInfo>
      <UserInfo>
        <DisplayName>Sandra Patitucci</DisplayName>
        <AccountId>79</AccountId>
        <AccountType/>
      </UserInfo>
      <UserInfo>
        <DisplayName>Virginia Early</DisplayName>
        <AccountId>115</AccountId>
        <AccountType/>
      </UserInfo>
      <UserInfo>
        <DisplayName>Jennifer Osalbo</DisplayName>
        <AccountId>169</AccountId>
        <AccountType/>
      </UserInfo>
      <UserInfo>
        <DisplayName>Bryan Boyd</DisplayName>
        <AccountId>461</AccountId>
        <AccountType/>
      </UserInfo>
      <UserInfo>
        <DisplayName>Diana Lua</DisplayName>
        <AccountId>218</AccountId>
        <AccountType/>
      </UserInfo>
      <UserInfo>
        <DisplayName>Angela Data</DisplayName>
        <AccountId>365</AccountId>
        <AccountType/>
      </UserInfo>
      <UserInfo>
        <DisplayName>Silvia Figueroa</DisplayName>
        <AccountId>146</AccountId>
        <AccountType/>
      </UserInfo>
      <UserInfo>
        <DisplayName>Olivia DeMarais</DisplayName>
        <AccountId>95</AccountId>
        <AccountType/>
      </UserInfo>
      <UserInfo>
        <DisplayName>Alana Pinsler</DisplayName>
        <AccountId>25</AccountId>
        <AccountType/>
      </UserInfo>
      <UserInfo>
        <DisplayName>Brianne Rood</DisplayName>
        <AccountId>14</AccountId>
        <AccountType/>
      </UserInfo>
      <UserInfo>
        <DisplayName>Stephen Propheter</DisplayName>
        <AccountId>10</AccountId>
        <AccountType/>
      </UserInfo>
      <UserInfo>
        <DisplayName>Stephanie Farland</DisplayName>
        <AccountId>433</AccountId>
        <AccountType/>
      </UserInfo>
      <UserInfo>
        <DisplayName>Benjamin Allen</DisplayName>
        <AccountId>60</AccountId>
        <AccountType/>
      </UserInfo>
      <UserInfo>
        <DisplayName>Sterling Williams</DisplayName>
        <AccountId>273</AccountId>
        <AccountType/>
      </UserInfo>
      <UserInfo>
        <DisplayName>Nadia Kersey</DisplayName>
        <AccountId>136</AccountId>
        <AccountType/>
      </UserInfo>
      <UserInfo>
        <DisplayName>Jen Taylor</DisplayName>
        <AccountId>462</AccountId>
        <AccountType/>
      </UserInfo>
      <UserInfo>
        <DisplayName>Teresa Maldonado</DisplayName>
        <AccountId>216</AccountId>
        <AccountType/>
      </UserInfo>
      <UserInfo>
        <DisplayName>Stacy Anagnostopoulos</DisplayName>
        <AccountId>359</AccountId>
        <AccountType/>
      </UserInfo>
      <UserInfo>
        <DisplayName>Crystal Devlin</DisplayName>
        <AccountId>38</AccountId>
        <AccountType/>
      </UserInfo>
      <UserInfo>
        <DisplayName>Shanna BirkholzVasquez</DisplayName>
        <AccountId>367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191934-4B4B-4A9C-BA31-51F13663C295}">
  <ds:schemaRefs>
    <ds:schemaRef ds:uri="http://schemas.microsoft.com/sharepoint/v3/contenttype/forms"/>
  </ds:schemaRefs>
</ds:datastoreItem>
</file>

<file path=customXml/itemProps2.xml><?xml version="1.0" encoding="utf-8"?>
<ds:datastoreItem xmlns:ds="http://schemas.openxmlformats.org/officeDocument/2006/customXml" ds:itemID="{9A9B6559-0ED3-4D0D-99E2-1A30FBBF8114}">
  <ds:schemaRefs>
    <ds:schemaRef ds:uri="http://purl.org/dc/elements/1.1/"/>
    <ds:schemaRef ds:uri="http://schemas.microsoft.com/office/2006/metadata/properties"/>
    <ds:schemaRef ds:uri="http://purl.org/dc/terms/"/>
    <ds:schemaRef ds:uri="http://schemas.microsoft.com/office/2006/documentManagement/types"/>
    <ds:schemaRef ds:uri="6a92aa00-d659-46d6-b4cf-e266ad63a1ef"/>
    <ds:schemaRef ds:uri="http://purl.org/dc/dcmitype/"/>
    <ds:schemaRef ds:uri="http://schemas.microsoft.com/office/infopath/2007/PartnerControls"/>
    <ds:schemaRef ds:uri="d173ea53-e63a-4839-8c69-aececa15c40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F79981-4D15-429D-AE2A-51E317984ECF}">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167</TotalTime>
  <Words>956</Words>
  <Application>Microsoft Office PowerPoint</Application>
  <PresentationFormat>Widescreen</PresentationFormat>
  <Paragraphs>108</Paragraphs>
  <Slides>17</Slides>
  <Notes>11</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17</vt:i4>
      </vt:variant>
    </vt:vector>
  </HeadingPairs>
  <TitlesOfParts>
    <vt:vector size="38" baseType="lpstr">
      <vt:lpstr>Arial</vt:lpstr>
      <vt:lpstr>Arial,Sans-Serif</vt:lpstr>
      <vt:lpstr>Calibri</vt:lpstr>
      <vt:lpstr>Cambria</vt:lpstr>
      <vt:lpstr>Courier New</vt:lpstr>
      <vt:lpstr>DM Sans</vt:lpstr>
      <vt:lpstr>Noto Sans Symbols</vt:lpstr>
      <vt:lpstr>Symbol</vt:lpstr>
      <vt:lpstr>Wingdings</vt:lpstr>
      <vt:lpstr>CDE Set 1</vt:lpstr>
      <vt:lpstr>CDE Set 2</vt:lpstr>
      <vt:lpstr>CDE Set 3</vt:lpstr>
      <vt:lpstr>CDE Set 4</vt:lpstr>
      <vt:lpstr>CDE Set 5</vt:lpstr>
      <vt:lpstr>CDE Set 6</vt:lpstr>
      <vt:lpstr>CDE Set 7</vt:lpstr>
      <vt:lpstr>CDE Set 1</vt:lpstr>
      <vt:lpstr>CDE Set 1</vt:lpstr>
      <vt:lpstr>CDE Set 5</vt:lpstr>
      <vt:lpstr>CDE Set 1</vt:lpstr>
      <vt:lpstr>CDE Set 1</vt:lpstr>
      <vt:lpstr> Universal PreKindergarten (UPK) Implementation Office Hour   Early Education Division (EED)    June 22, 2022</vt:lpstr>
      <vt:lpstr>Welcome and Introductions</vt:lpstr>
      <vt:lpstr>Asking Questions and Upvoting</vt:lpstr>
      <vt:lpstr>What is UPK?</vt:lpstr>
      <vt:lpstr>Problems versus Opportunities</vt:lpstr>
      <vt:lpstr>Elephants and Rumors</vt:lpstr>
      <vt:lpstr>Most unserved children attend a school that does not offer TK, even though their district offers TK</vt:lpstr>
      <vt:lpstr>New Proposed Investments in UPK Implementation</vt:lpstr>
      <vt:lpstr>Universal Transitional Kindergarten (UTK)</vt:lpstr>
      <vt:lpstr>California State Preschool Program (CSPP)</vt:lpstr>
      <vt:lpstr>Live Questions and Answers (Q&amp;A)</vt:lpstr>
      <vt:lpstr>Closing and Next Steps</vt:lpstr>
      <vt:lpstr>UPK Resources</vt:lpstr>
      <vt:lpstr>Expanded Learning Opportunities Program (ELO-P) Resources</vt:lpstr>
      <vt:lpstr>Facilities Resources</vt:lpstr>
      <vt:lpstr>Image long descriptions</vt:lpstr>
      <vt:lpstr>Circle graph on slide 7</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 June 22 UPK Office Hour - Elementary (CA Dept of Education)</dc:title>
  <dc:subject>Early Education June Universal PreKindergarten (UPK) Office Hour PowerPoint slides for the June 22 presentation posted on the CDE web page.</dc:subject>
  <dc:creator>Brandon Rood</dc:creator>
  <cp:lastModifiedBy>Alice Ludwig</cp:lastModifiedBy>
  <cp:revision>18</cp:revision>
  <dcterms:created xsi:type="dcterms:W3CDTF">2020-08-25T03:09:04Z</dcterms:created>
  <dcterms:modified xsi:type="dcterms:W3CDTF">2023-08-11T15:39:05Z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