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0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11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1"/>
    <p:sldMasterId id="2147483752" r:id="rId2"/>
    <p:sldMasterId id="2147483713" r:id="rId3"/>
    <p:sldMasterId id="2147483746" r:id="rId4"/>
    <p:sldMasterId id="2147483732" r:id="rId5"/>
    <p:sldMasterId id="2147483676" r:id="rId6"/>
    <p:sldMasterId id="2147483681" r:id="rId7"/>
    <p:sldMasterId id="2147483705" r:id="rId8"/>
    <p:sldMasterId id="2147483724" r:id="rId9"/>
    <p:sldMasterId id="2147483686" r:id="rId10"/>
    <p:sldMasterId id="2147483660" r:id="rId11"/>
    <p:sldMasterId id="2147483737" r:id="rId12"/>
  </p:sldMasterIdLst>
  <p:notesMasterIdLst>
    <p:notesMasterId r:id="rId25"/>
  </p:notesMasterIdLst>
  <p:handoutMasterIdLst>
    <p:handoutMasterId r:id="rId26"/>
  </p:handoutMasterIdLst>
  <p:sldIdLst>
    <p:sldId id="606" r:id="rId13"/>
    <p:sldId id="607" r:id="rId14"/>
    <p:sldId id="608" r:id="rId15"/>
    <p:sldId id="609" r:id="rId16"/>
    <p:sldId id="610" r:id="rId17"/>
    <p:sldId id="611" r:id="rId18"/>
    <p:sldId id="612" r:id="rId19"/>
    <p:sldId id="613" r:id="rId20"/>
    <p:sldId id="614" r:id="rId21"/>
    <p:sldId id="615" r:id="rId22"/>
    <p:sldId id="616" r:id="rId23"/>
    <p:sldId id="61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E39222-84DD-B4F8-5140-AD4996079EC3}" name="Sara Dawson" initials="SD" userId="S::sdawson@cde.ca.gov::d832d985-03a2-4533-b4e7-ec1ef93cb65d" providerId="AD"/>
  <p188:author id="{1767B62D-F180-2F4C-4E80-4E90F2F13ABB}" name="Stacy Anagnostopoulos" initials="SA" userId="S::sanagnostopoulos@cde.ca.gov::a53ab0fa-b256-4bab-9dba-2f8d8d286f4c" providerId="AD"/>
  <p188:author id="{D5C5E035-7AFA-54FA-06CB-5A30120D5F89}" name="Jennifer Osalbo" initials="JO" userId="S::josalbo@cde.ca.gov::01bce0eb-f15d-40d4-8858-3c9510062403" providerId="AD"/>
  <p188:author id="{BB09A639-4BD3-13D3-CCCC-8C387DCBDEE7}" name="Patrisia Gonzalez" initials="PG" userId="S::pgonzalez@cde.ca.gov::bcc36c34-930b-4a6d-8cd5-2978d7bf765a" providerId="AD"/>
  <p188:author id="{26C3F33A-708E-1B43-C893-CD8FF36A412A}" name="Virginia Early" initials="VE" userId="S::vearly@cde.ca.gov::42929ea7-4389-4ffc-bd0b-f8133d7ef99f" providerId="AD"/>
  <p188:author id="{109CF33B-E027-BC56-BEC9-C44C2AF4D0B4}" name="Brianne Rood" initials="BR" userId="S::brood@cde.ca.gov::d693d9a5-1a35-4a36-9bcb-7e6b07df75c7" providerId="AD"/>
  <p188:author id="{A8462756-B012-613E-F700-C15D4738DA9A}" name="Alana Pinsler" initials="AP" userId="S::apinsler@cde.ca.gov::d336b2b8-3478-4328-8ca2-dbdae80dba75" providerId="AD"/>
  <p188:author id="{A87BE489-8FA2-08D6-8483-B336F28E20D8}" name="Stephen Propheter" initials="SP" userId="S::spropheter@cde.ca.gov::11fb58e5-2f2b-4a13-b081-018d2675a5df" providerId="AD"/>
  <p188:author id="{6A67A2AC-654E-803E-A7B8-423170307C41}" name="Shanna BirkholzVasquez" initials="SB" userId="S::sbirkholzvasquez@cde.ca.gov::ef42b5b1-1dd5-4dbc-9e7f-5dd0d6b658ef" providerId="AD"/>
  <p188:author id="{6C788EB1-EEEC-CD89-6A62-9BEB1E1D9CFC}" name="Mai Thao" initials="MT" userId="S::mthao@cde.ca.gov::a1f588c4-1fd5-47ad-9f59-ef46fe4cb68b" providerId="AD"/>
  <p188:author id="{5682DCC4-12CB-B179-6A69-E456F1DF90EC}" name="Benjamin Allen" initials="BA" userId="S::ballen@cde.ca.gov::b29a26e3-71b0-4857-ab65-a43961ab0cd4" providerId="AD"/>
  <p188:author id="{C64FECD9-E80C-DC9A-41AD-2388F599732A}" name="Eddie Tanimoto" initials="ET" userId="S::etanimoto@cde.ca.gov::878a6b70-e153-44f4-b25c-45853eb12a2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7" name="Auth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FF66"/>
    <a:srgbClr val="E9EBF5"/>
    <a:srgbClr val="4B6D0B"/>
    <a:srgbClr val="0B4A4A"/>
    <a:srgbClr val="6D0B4B"/>
    <a:srgbClr val="507C96"/>
    <a:srgbClr val="FDFDFE"/>
    <a:srgbClr val="B9AD86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D60B42-D71D-74AB-1326-3332AE0E068E}" v="9" dt="2023-03-08T19:37:03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microsoft.com/office/2015/10/relationships/revisionInfo" Target="revisionInfo.xml"/><Relationship Id="rId40" Type="http://schemas.microsoft.com/office/2018/10/relationships/authors" Target="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85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20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9FD6E66A-D84D-45A9-93BA-C134ECF80DD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992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73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D089685-8E3D-4FD0-8556-D9F8CF86050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20" y="182881"/>
            <a:ext cx="11680022" cy="147828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E983-71A8-42AF-8B02-DF032CB2DD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800225"/>
            <a:ext cx="9260205" cy="3136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34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6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6"/>
          <p:cNvSpPr/>
          <p:nvPr/>
        </p:nvSpPr>
        <p:spPr>
          <a:xfrm>
            <a:off x="8127833" y="-4800"/>
            <a:ext cx="4064000" cy="6867600"/>
          </a:xfrm>
          <a:prstGeom prst="rect">
            <a:avLst/>
          </a:prstGeom>
          <a:gradFill>
            <a:gsLst>
              <a:gs pos="0">
                <a:srgbClr val="0070C0">
                  <a:alpha val="45098"/>
                </a:srgbClr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86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86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8" name="Google Shape;18;p86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59232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6"/>
          <p:cNvSpPr txBox="1">
            <a:spLocks noGrp="1"/>
          </p:cNvSpPr>
          <p:nvPr>
            <p:ph type="body" idx="1"/>
          </p:nvPr>
        </p:nvSpPr>
        <p:spPr>
          <a:xfrm>
            <a:off x="1045533" y="1936467"/>
            <a:ext cx="5284000" cy="4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53E43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4924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97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25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1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1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1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1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5065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2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2"/>
          <p:cNvSpPr txBox="1">
            <a:spLocks noGrp="1"/>
          </p:cNvSpPr>
          <p:nvPr>
            <p:ph type="body" idx="1"/>
          </p:nvPr>
        </p:nvSpPr>
        <p:spPr>
          <a:xfrm>
            <a:off x="352167" y="5913600"/>
            <a:ext cx="11230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304792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6" name="Google Shape;46;p92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47" name="Google Shape;47;p92"/>
          <p:cNvSpPr/>
          <p:nvPr/>
        </p:nvSpPr>
        <p:spPr>
          <a:xfrm>
            <a:off x="-9333" y="5913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4026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Font typeface="Wingdings" panose="05000000000000000000" pitchFamily="2" charset="2"/>
              <a:buChar char="v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EB7F6-0C65-4A88-BD3C-24AC894FE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52400" y="1638300"/>
            <a:ext cx="5852160" cy="50159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A1727-E17E-46EE-B40A-8B7F00CA53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CF5B4F-051D-4897-BF09-E083248B0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01004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404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83610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03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94937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4118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63739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9C11-4AFE-037D-7D43-8D336EB6C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4D252-1A5E-E240-511C-80B8360E3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7D411-1465-FE99-CCAE-A94BF91F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F259-776A-5DF1-AB15-8C277554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590C-5F41-0518-EC91-EDCFA3F9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F9-31CB-416C-AC5F-F656B7E4C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3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userDrawn="1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8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B33C76D-A160-4E3E-9140-EE2DE7105F1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9" r:id="rId2"/>
    <p:sldLayoutId id="2147483720" r:id="rId3"/>
    <p:sldLayoutId id="2147483730" r:id="rId4"/>
    <p:sldLayoutId id="2147483721" r:id="rId5"/>
    <p:sldLayoutId id="2147483710" r:id="rId6"/>
    <p:sldLayoutId id="2147483729" r:id="rId7"/>
    <p:sldLayoutId id="2147483723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87" r:id="rId2"/>
    <p:sldLayoutId id="2147483688" r:id="rId3"/>
    <p:sldLayoutId id="2147483689" r:id="rId4"/>
    <p:sldLayoutId id="2147483734" r:id="rId5"/>
    <p:sldLayoutId id="2147483735" r:id="rId6"/>
    <p:sldLayoutId id="2147483703" r:id="rId7"/>
    <p:sldLayoutId id="2147483690" r:id="rId8"/>
    <p:sldLayoutId id="2147483736" r:id="rId9"/>
    <p:sldLayoutId id="2147483691" r:id="rId10"/>
    <p:sldLayoutId id="2147483738" r:id="rId11"/>
    <p:sldLayoutId id="2147483692" r:id="rId1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37274-9532-496B-88C1-E5C8B9CD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fld id="{496352C5-DF58-44E9-A77B-67620FD6E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56" r:id="rId2"/>
    <p:sldLayoutId id="2147483657" r:id="rId3"/>
    <p:sldLayoutId id="2147483658" r:id="rId4"/>
    <p:sldLayoutId id="2147483751" r:id="rId5"/>
    <p:sldLayoutId id="2147483722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11" r:id="rId2"/>
    <p:sldLayoutId id="2147483712" r:id="rId3"/>
    <p:sldLayoutId id="2147483744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9" r:id="rId3"/>
    <p:sldLayoutId id="214748374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2" r:id="rId2"/>
    <p:sldLayoutId id="2147483674" r:id="rId3"/>
    <p:sldLayoutId id="214748367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4" r:id="rId4"/>
    <p:sldLayoutId id="2147483709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21DF1-DF34-4171-AB97-A671C0101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ls/ex/documents/elopprogplanguide.pdf" TargetMode="External"/><Relationship Id="rId2" Type="http://schemas.openxmlformats.org/officeDocument/2006/relationships/hyperlink" Target="https://www.cde.ca.gov/ls/ex/elopinfo.asp#elopfaq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xpandedLearning@cde.ca.gov" TargetMode="External"/><Relationship Id="rId5" Type="http://schemas.openxmlformats.org/officeDocument/2006/relationships/hyperlink" Target="https://www.afterschoolnetwork.org/elo-program" TargetMode="External"/><Relationship Id="rId4" Type="http://schemas.openxmlformats.org/officeDocument/2006/relationships/hyperlink" Target="https://www.cde.ca.gov/ls/ex/elofaq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shua.Potter@dgs.ca.gov" TargetMode="External"/><Relationship Id="rId2" Type="http://schemas.openxmlformats.org/officeDocument/2006/relationships/hyperlink" Target="https://www.dgs.ca.gov/OPSC/Services/Page-Content/Office-of-Public-School-Construction-Services-List-Folder/Access-Full-Day-Kindergarten-Facilities-Grant-Program-Fu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ndsey.Gordon@dgs.ca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aa/cd/faad.asp" TargetMode="External"/><Relationship Id="rId2" Type="http://schemas.openxmlformats.org/officeDocument/2006/relationships/hyperlink" Target="https://www.cde.ca.gov/sp/cd/ci/assignment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EDTitle5@cde.c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PKPlanningGrant@cde.ca.gov" TargetMode="External"/><Relationship Id="rId2" Type="http://schemas.openxmlformats.org/officeDocument/2006/relationships/hyperlink" Target="mailto:UPK@cde.c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e.ca.gov/ci/gs/em/upkofficehours.a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ci/gs/em/" TargetMode="External"/><Relationship Id="rId2" Type="http://schemas.openxmlformats.org/officeDocument/2006/relationships/hyperlink" Target="https://www.caeducatorstogether.org/groups/e0cfjrjf/upk-p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ca.gov/ls/ex/sosexplearncontacts.asp" TargetMode="External"/><Relationship Id="rId5" Type="http://schemas.openxmlformats.org/officeDocument/2006/relationships/hyperlink" Target="https://www.cde.ca.gov/ci/gs/em/upkofficehours.asp" TargetMode="External"/><Relationship Id="rId4" Type="http://schemas.openxmlformats.org/officeDocument/2006/relationships/hyperlink" Target="https://www.cde.ca.gov/ci/gs/em/kinderfaq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51AC6B-1609-4C57-A2E6-A5C3E360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5" y="-85450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  <a:endParaRPr lang="en-US" dirty="0"/>
          </a:p>
        </p:txBody>
      </p:sp>
      <p:pic>
        <p:nvPicPr>
          <p:cNvPr id="8" name="Content Placeholder 7" descr="Collage of preschool children with the words &quot;Everyone Belongs, Todos Somos Unidos&quot;.">
            <a:extLst>
              <a:ext uri="{FF2B5EF4-FFF2-40B4-BE49-F238E27FC236}">
                <a16:creationId xmlns:a16="http://schemas.microsoft.com/office/drawing/2014/main" id="{DF38615F-14EA-4D57-8382-11D5C1745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29" y="1181100"/>
            <a:ext cx="7319364" cy="48369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77EFD-DD1A-4CC7-BBA6-A1C3B95B32D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14630" y="6181627"/>
            <a:ext cx="972927" cy="501977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0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F960-DEEE-442C-9580-0FAD0633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Expanded Learning Opportunities Program (ELO-P)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D865C-0814-4E5F-A930-7EFFAD93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600" dirty="0">
                <a:latin typeface="Arial"/>
                <a:cs typeface="Arial"/>
              </a:rPr>
              <a:t>ELO-P Main Page: </a:t>
            </a:r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ELO-P Main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https://www.cde.ca.gov/ls/ex/elopinfo.asp#elopfaqs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Program Plan Guide: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ELO-P Program Plan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https://www.cde.ca.gov/ls/ex/documents/elopprogplanguide.pdf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FAQs: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ELO-P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https://www.cde.ca.gov/ls/ex/elofaq.asp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Fireside Chats: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ELO-P Fireside Cha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https://www.afterschoolnetwork.org/elo-program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Email Box: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ELO-P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ExpandedLearning@cde.ca.gov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F4D1A-6AED-4870-8798-99AB4E8CE3F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51140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46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FADE5-51D3-49CF-9B4F-1ACC6DDA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07" y="-154420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Facilities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4A7C7-5BB9-47CA-8D36-F1E0B3F95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40" y="978424"/>
            <a:ext cx="11887200" cy="5015901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spcBef>
                <a:spcPts val="600"/>
              </a:spcBef>
              <a:spcAft>
                <a:spcPts val="800"/>
              </a:spcAft>
            </a:pPr>
            <a:r>
              <a:rPr lang="en-US" sz="4800" b="1" dirty="0">
                <a:latin typeface="Arial"/>
                <a:cs typeface="Arial"/>
              </a:rPr>
              <a:t>Access California Preschool, Transitional, Kindergarten and Full-Day Kindergarten (FDK) Facilities Grant Program Funding</a:t>
            </a:r>
            <a:endParaRPr lang="en-US" sz="4800" dirty="0">
              <a:latin typeface="Arial"/>
              <a:cs typeface="Arial"/>
            </a:endParaRPr>
          </a:p>
          <a:p>
            <a:pPr marL="1028700" lvl="1" indent="-5715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Access California Preschool, Transitional, Kindergarten and Full-Day Kindergarten Facilities Grant Program Fund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https://www.dgs.ca.gov/OPSC/Services/Page-Content/Office-of-Public-School-Construction-Services-List-Folder/Access-Full-Day-Kindergarten-Facilities-Grant-Program-Funding</a:t>
            </a:r>
            <a:endParaRPr lang="en-US" sz="42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Bef>
                <a:spcPts val="1200"/>
              </a:spcBef>
              <a:spcAft>
                <a:spcPts val="800"/>
              </a:spcAft>
            </a:pPr>
            <a:r>
              <a:rPr lang="en-US" sz="4800" b="1" dirty="0">
                <a:latin typeface="Arial"/>
                <a:cs typeface="Arial"/>
              </a:rPr>
              <a:t>Facilities Contacts:</a:t>
            </a:r>
            <a:endParaRPr lang="en-US" sz="4800" dirty="0">
              <a:latin typeface="Arial"/>
              <a:cs typeface="Arial"/>
            </a:endParaRPr>
          </a:p>
          <a:p>
            <a:pPr marL="1028700" lvl="1" indent="-571500">
              <a:spcAft>
                <a:spcPts val="800"/>
              </a:spcAft>
            </a:pPr>
            <a:r>
              <a:rPr lang="en-US" sz="4200" dirty="0">
                <a:latin typeface="Arial"/>
                <a:cs typeface="Arial"/>
              </a:rPr>
              <a:t>Joshua Potter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279-946-8454</a:t>
            </a:r>
          </a:p>
          <a:p>
            <a:pPr marL="1485900" lvl="2" indent="-571500">
              <a:spcAft>
                <a:spcPts val="600"/>
              </a:spcAft>
            </a:pP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Joshua Potter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Joshua.Potter@dgs.ca.gov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028700" lvl="1" indent="-571500">
              <a:spcAft>
                <a:spcPts val="800"/>
              </a:spcAft>
            </a:pPr>
            <a:r>
              <a:rPr lang="en-US" sz="4200" dirty="0">
                <a:latin typeface="Arial"/>
                <a:cs typeface="Arial"/>
              </a:rPr>
              <a:t>Lindsey Gordon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279-946-8458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Lindsey Gordon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Lindsey.Gordon@dgs.ca.gov</a:t>
            </a:r>
            <a:endParaRPr lang="en-US" sz="38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7AA75-6413-40CC-99B9-E738A60DE99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6427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9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9DB4-7315-40E3-8BCF-B85F9A84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Other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8723-D836-4883-B982-68BBE8190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Program Quality Implementation (PQI) Office Regional Consultants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 ​</a:t>
            </a:r>
          </a:p>
          <a:p>
            <a:pPr lvl="1"/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2" tooltip="Program Quality Implementation (PQI) Office Regional Consultants 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https://www.cde.ca.gov/sp/cd/ci/assignments.asp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​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Consultants are most easily reached by email ​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or by phone at 916-322-6233​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Early Education and Nutrition Fiscal Services (EENFS), Fiscal Apportionment Analyst Directory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/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3" tooltip="EENFS Fiscal Apportionment Analyst Directory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https://www.cde.ca.gov/fg/aa/cd/faad.asp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 ​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Regulation Related Questions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/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4" tooltip="Title 5 Regu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EEDTitle5@cde.ca.gov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6BABF-B55A-4211-AD82-6E9699CB8E6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8312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1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9E9D3-173D-4136-BAF1-D29AA009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6" y="-173273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Elephants and Rumors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0AF92-083F-4CD4-8568-F0EF4362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80" y="1157533"/>
            <a:ext cx="11887200" cy="5015901"/>
          </a:xfrm>
        </p:spPr>
        <p:txBody>
          <a:bodyPr/>
          <a:lstStyle/>
          <a:p>
            <a:pPr marL="571500" indent="-571500">
              <a:spcAft>
                <a:spcPts val="3000"/>
              </a:spcAft>
            </a:pPr>
            <a:r>
              <a:rPr lang="en-US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All local educational agencies (LEAs) and county offices of education (COEs) receiving the 2022–23 Universal Prekindergarten (UPK) Planning and Implementation (P&amp;</a:t>
            </a:r>
            <a:r>
              <a:rPr lang="en-US">
                <a:solidFill>
                  <a:srgbClr val="FFFFFF"/>
                </a:solidFill>
                <a:latin typeface="Arial"/>
                <a:ea typeface="Calibri"/>
                <a:cs typeface="Arial"/>
              </a:rPr>
              <a:t>I) </a:t>
            </a:r>
            <a:r>
              <a:rPr lang="en-US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Grant must </a:t>
            </a:r>
            <a:r>
              <a:rPr lang="en-US" dirty="0">
                <a:latin typeface="Arial"/>
                <a:ea typeface="+mn-lt"/>
                <a:cs typeface="+mn-lt"/>
              </a:rPr>
              <a:t>develop a new plan to be presented for consideration by the governing board or body at a public meeting on or before March 30, 2023.</a:t>
            </a:r>
            <a:endParaRPr lang="en-US" dirty="0">
              <a:latin typeface="Arial"/>
              <a:ea typeface="Calibri"/>
              <a:cs typeface="Calibri" panose="020F0502020204030204"/>
            </a:endParaRPr>
          </a:p>
          <a:p>
            <a:pPr marL="571500" indent="-571500">
              <a:spcAft>
                <a:spcPts val="3000"/>
              </a:spcAft>
            </a:pPr>
            <a:r>
              <a:rPr lang="en-US" dirty="0">
                <a:latin typeface="Arial"/>
                <a:ea typeface="Calibri"/>
                <a:cs typeface="Calibri" panose="020F0502020204030204"/>
              </a:rPr>
              <a:t>The 2022–23 UPK P&amp;I Grant allocations replace the allocations from the 2021</a:t>
            </a:r>
            <a:r>
              <a:rPr lang="en-US" dirty="0">
                <a:latin typeface="Arial"/>
                <a:ea typeface="Calibri"/>
                <a:cs typeface="Arial"/>
              </a:rPr>
              <a:t>–</a:t>
            </a:r>
            <a:r>
              <a:rPr lang="en-US" dirty="0">
                <a:latin typeface="Arial"/>
                <a:ea typeface="Calibri"/>
                <a:cs typeface="Calibri" panose="020F0502020204030204"/>
              </a:rPr>
              <a:t>22 UPK P&amp;I Grant.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77AF-808E-4FA2-BEBE-BF18C474CA3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887662" y="6068027"/>
            <a:ext cx="1102883" cy="611155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2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4763-B04E-459C-83AF-88A68FD1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48" y="-166591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2022–23 UPK P&amp;I Grant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5712-2999-41AE-B6DA-A653FED7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  <a:latin typeface="Arial"/>
                <a:ea typeface="+mn-lt"/>
                <a:cs typeface="Arial"/>
              </a:rPr>
              <a:t>UPK Plans</a:t>
            </a:r>
          </a:p>
          <a:p>
            <a:pPr marL="1371600" lvl="1" indent="-4572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LEAs that did not develop the plan required for the 2021–22 UPK P&amp;I Grant, are required to develop a plan for the 2022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Arial"/>
              </a:rPr>
              <a:t>–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23 UPK P&amp;I Grant.</a:t>
            </a:r>
          </a:p>
          <a:p>
            <a:pPr marL="1371600" lvl="1" indent="-4572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This plan </a:t>
            </a:r>
            <a:r>
              <a:rPr lang="en-US" sz="2400" b="1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must 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be presented for consideration by the governing board or body at a public meeting on or before March 30, 2023.</a:t>
            </a:r>
            <a:endParaRPr lang="en-US" dirty="0"/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Arial"/>
                <a:ea typeface="+mn-lt"/>
                <a:cs typeface="Arial"/>
              </a:rPr>
              <a:t>Updated UPK Program Templates</a:t>
            </a:r>
          </a:p>
          <a:p>
            <a:pPr marL="914400" lvl="1" indent="-457200">
              <a:buFont typeface="Arial,Sans-Serif" panose="020B0604020202020204" pitchFamily="34" charset="0"/>
              <a:buChar char="•"/>
            </a:pPr>
            <a:r>
              <a:rPr lang="en-US" sz="2400" dirty="0">
                <a:latin typeface="Arial"/>
                <a:ea typeface="+mn-lt"/>
                <a:cs typeface="+mn-lt"/>
              </a:rPr>
              <a:t>The UPK Program Template has been updated to: (1) offer planning and implementation questions for LEA consideration in developing a UPK Program that meet community and family needs, and (2) outline the data that will be required for submission to the CDE to meet the requirements of </a:t>
            </a:r>
            <a:r>
              <a:rPr lang="en-US" sz="2400" i="1" dirty="0">
                <a:latin typeface="Arial"/>
                <a:ea typeface="+mn-lt"/>
                <a:cs typeface="+mn-lt"/>
              </a:rPr>
              <a:t>Education Code </a:t>
            </a:r>
            <a:r>
              <a:rPr lang="en-US" sz="2400" dirty="0">
                <a:latin typeface="Arial"/>
                <a:ea typeface="+mn-lt"/>
                <a:cs typeface="+mn-lt"/>
              </a:rPr>
              <a:t>(</a:t>
            </a:r>
            <a:r>
              <a:rPr lang="en-US" sz="2400" i="1" dirty="0">
                <a:latin typeface="Arial"/>
                <a:ea typeface="+mn-lt"/>
                <a:cs typeface="+mn-lt"/>
              </a:rPr>
              <a:t>EC)</a:t>
            </a:r>
            <a:r>
              <a:rPr lang="en-US" sz="2400" dirty="0">
                <a:latin typeface="Arial"/>
                <a:ea typeface="+mn-lt"/>
                <a:cs typeface="+mn-lt"/>
              </a:rPr>
              <a:t> Section 8281.5.</a:t>
            </a:r>
            <a:endParaRPr lang="en-US" sz="2400" dirty="0">
              <a:latin typeface="Arial"/>
              <a:ea typeface="+mn-lt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8413C-1EA0-4524-804A-14244685C00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59" y="6172200"/>
            <a:ext cx="981585" cy="41521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0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9A5C-1E07-4EE6-8FCF-3D2DC238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Allowable Fund 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6321-EA0F-4999-A473-2239D984A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27" y="1251801"/>
            <a:ext cx="11887200" cy="5015901"/>
          </a:xfrm>
        </p:spPr>
        <p:txBody>
          <a:bodyPr/>
          <a:lstStyle/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800" dirty="0">
                <a:latin typeface="Arial"/>
                <a:ea typeface="+mn-lt"/>
                <a:cs typeface="+mn-lt"/>
              </a:rPr>
              <a:t>Allowable costs shall include, but are not necessarily limited to, classroom operating costs, planning costs, hiring and recruitment costs, staff training and professional development, classroom materials, and supplies.</a:t>
            </a:r>
            <a:endParaRPr lang="en-US" sz="2800" dirty="0">
              <a:latin typeface="Arial"/>
              <a:cs typeface="Calibri" panose="020F0502020204030204"/>
            </a:endParaRP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Updates for the 2022–23 UPK P&amp;I Grant now include classroom operating costs.</a:t>
            </a:r>
            <a:endParaRPr lang="en-US" sz="2800" dirty="0">
              <a:solidFill>
                <a:srgbClr val="FFFFFF"/>
              </a:solidFill>
              <a:latin typeface="Arial"/>
              <a:ea typeface="+mn-lt"/>
              <a:cs typeface="+mn-lt"/>
            </a:endParaRPr>
          </a:p>
          <a:p>
            <a:pPr marL="914400" lvl="1" indent="-457200">
              <a:buFont typeface="Arial,Sans-Serif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Arial"/>
                <a:cs typeface="Arial"/>
              </a:rPr>
              <a:t>Cover costs associated with expanding </a:t>
            </a:r>
            <a:r>
              <a:rPr lang="en-US" sz="2600">
                <a:solidFill>
                  <a:srgbClr val="FFFFFF"/>
                </a:solidFill>
                <a:latin typeface="Arial"/>
                <a:cs typeface="Arial"/>
              </a:rPr>
              <a:t>Transitional Kindergarten (TK) </a:t>
            </a:r>
            <a:r>
              <a:rPr lang="en-US" sz="2600" dirty="0">
                <a:solidFill>
                  <a:srgbClr val="FFFFFF"/>
                </a:solidFill>
                <a:latin typeface="Arial"/>
                <a:cs typeface="Arial"/>
              </a:rPr>
              <a:t>age eligibility faster than required by law</a:t>
            </a: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All funds must be spent by June 30, 2026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C0F60-D2FB-4B85-A1DE-29A487BA5F6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45536" y="6287947"/>
            <a:ext cx="944262" cy="349898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13456-D225-42C4-9DD8-17586518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50" y="-85568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Required Reporting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3D5F21-445E-40DE-87DE-36AB2931B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409592"/>
              </p:ext>
            </p:extLst>
          </p:nvPr>
        </p:nvGraphicFramePr>
        <p:xfrm>
          <a:off x="163975" y="1638300"/>
          <a:ext cx="118872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214546424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122209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UPK Program Report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UPK Expenditure Report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907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Semi-annual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6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CDE is collecting data around the required questions from the updated 2022–23 UPK Templates</a:t>
                      </a:r>
                    </a:p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Next UPK Program Report due Summer 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CDE is collecting expenditure data around fund use</a:t>
                      </a:r>
                    </a:p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Starting with </a:t>
                      </a:r>
                      <a:r>
                        <a:rPr lang="en-US" sz="26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Expenditure</a:t>
                      </a: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26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Report #3:</a:t>
                      </a: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Expenditures from </a:t>
                      </a:r>
                      <a:r>
                        <a:rPr lang="en-US" sz="2600" b="0" i="0" u="none" strike="noStrike" noProof="0" dirty="0">
                          <a:latin typeface="Arial"/>
                        </a:rPr>
                        <a:t>May 1, 2023, to October 31, 2023, are </a:t>
                      </a: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due</a:t>
                      </a:r>
                      <a:r>
                        <a:rPr lang="en-US" sz="2600" b="0" i="0" u="none" strike="noStrike" noProof="0" dirty="0">
                          <a:latin typeface="Arial"/>
                        </a:rPr>
                        <a:t> to the CDE on November 30, 2023.</a:t>
                      </a:r>
                      <a:endParaRPr lang="en-US" sz="26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8125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4A23F-C600-4F46-A563-F9475881D77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276372"/>
            <a:ext cx="906940" cy="27699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3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4480-ECF5-4281-B4F5-51E84591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7" y="-150765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Asking Questions</a:t>
            </a:r>
            <a:endParaRPr lang="en-US" dirty="0"/>
          </a:p>
        </p:txBody>
      </p:sp>
      <p:pic>
        <p:nvPicPr>
          <p:cNvPr id="9" name="Content Placeholder 8" descr="Zoom Message &quot;What does UPK stand for?&quot;. An arrow is pointing to the thumbs up icon used for upvoting. Another arrow is pointing to a comment box used for responding to the message. ">
            <a:extLst>
              <a:ext uri="{FF2B5EF4-FFF2-40B4-BE49-F238E27FC236}">
                <a16:creationId xmlns:a16="http://schemas.microsoft.com/office/drawing/2014/main" id="{B7322FEA-8266-4B91-86C9-170359D4D66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933060"/>
            <a:ext cx="6753270" cy="1674364"/>
          </a:xfrm>
        </p:spPr>
      </p:pic>
      <p:pic>
        <p:nvPicPr>
          <p:cNvPr id="11" name="Content Placeholder 10" descr="Response to &quot;What does UPK stand for?&quot; reads &quot;And What's the difference between UPK and UTK?&quot; The thumbs up icon has a number 2 next to it, representing 2 upvotes.">
            <a:extLst>
              <a:ext uri="{FF2B5EF4-FFF2-40B4-BE49-F238E27FC236}">
                <a16:creationId xmlns:a16="http://schemas.microsoft.com/office/drawing/2014/main" id="{A2AB4EF3-8BC6-429F-941C-A98D884076A4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25" y="2349573"/>
            <a:ext cx="5492561" cy="2352863"/>
          </a:xfrm>
        </p:spPr>
      </p:pic>
      <p:pic>
        <p:nvPicPr>
          <p:cNvPr id="17" name="Content Placeholder 16" descr="Image of Zoom tool bar that shows the participants with the number 15, Q&amp;A, Polls, Share Screen, Raise Hand circled in red, Record and Live Transcript.">
            <a:extLst>
              <a:ext uri="{FF2B5EF4-FFF2-40B4-BE49-F238E27FC236}">
                <a16:creationId xmlns:a16="http://schemas.microsoft.com/office/drawing/2014/main" id="{840A64C3-A943-4D49-B6A9-A7AC9D3A6FC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2" y="5054471"/>
            <a:ext cx="9548340" cy="96377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E33F2E-364D-47C6-B224-51A8F6BFD44E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68685" y="6169306"/>
            <a:ext cx="976388" cy="39563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0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2F54-B412-421F-838D-64723D6B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809" y="1838045"/>
            <a:ext cx="6297038" cy="28506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/>
              </a:rPr>
              <a:t>Questions</a:t>
            </a:r>
            <a:r>
              <a:rPr lang="en-US" dirty="0">
                <a:latin typeface="Arial"/>
                <a:cs typeface="Arial"/>
              </a:rPr>
              <a:t>​</a:t>
            </a:r>
            <a:br>
              <a:rPr lang="en-US" dirty="0"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</a:rPr>
              <a:t>&amp;</a:t>
            </a:r>
            <a:r>
              <a:rPr lang="en-US" dirty="0">
                <a:latin typeface="Arial"/>
                <a:cs typeface="Arial"/>
              </a:rPr>
              <a:t>​</a:t>
            </a:r>
            <a:br>
              <a:rPr lang="en-US" dirty="0"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</a:rPr>
              <a:t>Answers</a:t>
            </a:r>
            <a:endParaRPr lang="en-US" dirty="0"/>
          </a:p>
        </p:txBody>
      </p:sp>
      <p:pic>
        <p:nvPicPr>
          <p:cNvPr id="9" name="Content Placeholder 8" descr="Child, outdoor playing with water and toy.">
            <a:extLst>
              <a:ext uri="{FF2B5EF4-FFF2-40B4-BE49-F238E27FC236}">
                <a16:creationId xmlns:a16="http://schemas.microsoft.com/office/drawing/2014/main" id="{9BB285BF-61C8-499B-9A87-A9D98B24320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0" y="468232"/>
            <a:ext cx="7285664" cy="485279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037A9-DD3F-438F-A2B4-563322520F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186" y="5476335"/>
            <a:ext cx="7431933" cy="827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Photo Credit: </a:t>
            </a:r>
            <a:r>
              <a:rPr lang="en-US" sz="2400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Kidango</a:t>
            </a: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Decoto</a:t>
            </a: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Center; Union City, CA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318083-0584-40FD-A0CE-87D43E541B08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80260" y="6172200"/>
            <a:ext cx="906940" cy="53015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1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C790-3272-4D6F-8217-8A344A1D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26" y="-69579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Closing and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520B5-2566-4DC1-8601-03436C672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19" y="1166960"/>
            <a:ext cx="11887200" cy="501590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Inbox for questions and comments: 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UPK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UPK@cde.ca.gov</a:t>
            </a: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​</a:t>
            </a:r>
          </a:p>
          <a:p>
            <a:pPr>
              <a:spcAft>
                <a:spcPts val="1000"/>
              </a:spcAft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Inbox for UPK P&amp;I Grant questions: 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UPK P&amp;I Grant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UPKPlanningGrant@cde.ca.gov</a:t>
            </a: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post this week's slides on:</a:t>
            </a:r>
            <a:endParaRPr lang="en-US" sz="3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2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4" tooltip="UPK Office Hours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endParaRPr lang="en-US" sz="3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look forward to more opportunities to discuss 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3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of UPK! 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3400" b="1" dirty="0">
              <a:solidFill>
                <a:srgbClr val="FFFFFF"/>
              </a:solidFill>
              <a:latin typeface="Arial"/>
              <a:cs typeface="Segoe UI"/>
            </a:endParaRPr>
          </a:p>
          <a:p>
            <a:pPr marL="0" indent="0" algn="ctr">
              <a:buNone/>
            </a:pPr>
            <a:r>
              <a:rPr lang="en-US" sz="3400" b="1" dirty="0">
                <a:solidFill>
                  <a:srgbClr val="FFFFFF"/>
                </a:solidFill>
                <a:latin typeface="Arial"/>
                <a:cs typeface="Segoe UI"/>
              </a:rPr>
              <a:t>Thank you!</a:t>
            </a:r>
            <a:r>
              <a:rPr lang="en-US" sz="3400" dirty="0">
                <a:latin typeface="Arial"/>
                <a:cs typeface="Segoe UI"/>
              </a:rPr>
              <a:t>​</a:t>
            </a:r>
            <a:endParaRPr lang="en-US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70ACC-3615-4A61-9BF7-D80CB706BF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5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6B58-940E-4C40-9999-38EFAFF0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92126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UPK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8F38-2CF9-41E1-959A-9C0450639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39" y="1119825"/>
            <a:ext cx="11887200" cy="5015901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California Educators Together: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California Educators Togeth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https://www.caeducatorstogether.org/groups/e0cfjrjf/upk-p-3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Resources: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UPK Resourc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FAQs: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UPK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https://www.cde.ca.gov/ci/gs/em/kinderfaq.asp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Office Hour: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UPK Office Hour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System of Support for Expanded Learning: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/>
                <a:cs typeface="Arial"/>
                <a:hlinkClick r:id="rId6" tooltip="System of Support for Expanded Learn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https://www.cde.ca.gov/ls/ex/sosexplearncontacts.asp</a:t>
            </a:r>
            <a:endParaRPr lang="en-US" sz="2400" dirty="0">
              <a:solidFill>
                <a:srgbClr val="FFE699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284F0-06D5-4CBE-967A-8E0E4FD16A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57110" y="6230073"/>
            <a:ext cx="895365" cy="4369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38200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DE Set 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878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33" baseType="lpstr">
      <vt:lpstr>Arial</vt:lpstr>
      <vt:lpstr>Arial,Sans-Serif</vt:lpstr>
      <vt:lpstr>Calibri</vt:lpstr>
      <vt:lpstr>Cambria</vt:lpstr>
      <vt:lpstr>Courier New</vt:lpstr>
      <vt:lpstr>DM Sans</vt:lpstr>
      <vt:lpstr>Noto Sans Symbols</vt:lpstr>
      <vt:lpstr>Segoe UI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CDE Set 1</vt:lpstr>
      <vt:lpstr>CDE Set 5</vt:lpstr>
      <vt:lpstr>CDE Set 1</vt:lpstr>
      <vt:lpstr>CDE Set 1</vt:lpstr>
      <vt:lpstr>CDE Set 1</vt:lpstr>
      <vt:lpstr>Welcome and Introductions</vt:lpstr>
      <vt:lpstr>Elephants and Rumors</vt:lpstr>
      <vt:lpstr>2022–23 UPK P&amp;I Grant</vt:lpstr>
      <vt:lpstr>Allowable Fund Usage</vt:lpstr>
      <vt:lpstr>Required Reporting</vt:lpstr>
      <vt:lpstr>Asking Questions</vt:lpstr>
      <vt:lpstr>Questions​ &amp;​ Answers</vt:lpstr>
      <vt:lpstr>Closing and Next Steps</vt:lpstr>
      <vt:lpstr>UPK Resources</vt:lpstr>
      <vt:lpstr>Expanded Learning Opportunities Program (ELO-P) Resources</vt:lpstr>
      <vt:lpstr>Facilities Resources</vt:lpstr>
      <vt:lpstr>Other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EED March 9 UPK Office Hour - Elementary (CA Dept of Education)</dc:title>
  <dc:subject>Early Education March Universal PreKindergarten (UPK) Office Hour PowerPoint slides for the March 9 presentation posted on the CDE web page.</dc:subject>
  <dc:creator/>
  <cp:lastModifiedBy/>
  <cp:revision>1</cp:revision>
  <dcterms:created xsi:type="dcterms:W3CDTF">2023-03-10T18:02:19Z</dcterms:created>
  <dcterms:modified xsi:type="dcterms:W3CDTF">2023-03-13T04:37:12Z</dcterms:modified>
</cp:coreProperties>
</file>