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428" r:id="rId5"/>
    <p:sldId id="267" r:id="rId6"/>
    <p:sldId id="272" r:id="rId7"/>
    <p:sldId id="419" r:id="rId8"/>
    <p:sldId id="273" r:id="rId9"/>
    <p:sldId id="274" r:id="rId10"/>
    <p:sldId id="425" r:id="rId11"/>
    <p:sldId id="426" r:id="rId12"/>
    <p:sldId id="423" r:id="rId13"/>
    <p:sldId id="424" r:id="rId14"/>
    <p:sldId id="42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ime-Mileham, Lupe@DSS" initials="JL" lastIdx="1" clrIdx="0">
    <p:extLst>
      <p:ext uri="{19B8F6BF-5375-455C-9EA6-DF929625EA0E}">
        <p15:presenceInfo xmlns:p15="http://schemas.microsoft.com/office/powerpoint/2012/main" userId="S::lupe.jaime-mileham@dss.ca.gov::82ef2861-b3b8-40b0-b603-6d437342c938" providerId="AD"/>
      </p:ext>
    </p:extLst>
  </p:cmAuthor>
  <p:cmAuthor id="2" name="Julian Roberts" initials="JR" lastIdx="7" clrIdx="1">
    <p:extLst>
      <p:ext uri="{19B8F6BF-5375-455C-9EA6-DF929625EA0E}">
        <p15:presenceInfo xmlns:p15="http://schemas.microsoft.com/office/powerpoint/2012/main" userId="S::jroberts@foundationccc.org::450cab14-d051-4e43-a951-4342dd64f92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5257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0064" autoAdjust="0"/>
  </p:normalViewPr>
  <p:slideViewPr>
    <p:cSldViewPr snapToGrid="0">
      <p:cViewPr varScale="1">
        <p:scale>
          <a:sx n="80" d="100"/>
          <a:sy n="80" d="100"/>
        </p:scale>
        <p:origin x="17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FC852EF-1AD5-6C40-BAAE-523DBAAA5A3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7B4D6A-E5E6-6947-8B24-CE733F2814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1ED913-E1AC-EA45-95F0-6B1FF418FE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91313-CBEE-EA4B-9B71-10051A53B4C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86AE9D6-E100-EB40-A012-11C29AC947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D4C083-70DA-F64D-BB82-E75E25F0CD1A}" type="datetimeFigureOut">
              <a:rPr lang="en-US" smtClean="0"/>
              <a:t>10/26/2021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7757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2115B-35B1-A643-9681-349278CD9EE0}" type="datetimeFigureOut">
              <a:rPr lang="en-US" smtClean="0"/>
              <a:t>10/26/2021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2E4C0-D57E-BB48-B993-69347E8489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9154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21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92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7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15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769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C2E4C0-D57E-BB48-B993-69347E8489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873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3C3-460A-E844-A3EC-EB3E151E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32" y="690563"/>
            <a:ext cx="6951134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4512-45CD-9448-A099-5F66724C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32" y="3170238"/>
            <a:ext cx="69511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99F6C4-5240-3A45-81BE-F657BE3D8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99565" y="4148499"/>
            <a:ext cx="2743201" cy="4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87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umber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F2E1-53AF-3D4E-9C2E-07CD12AB6E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1864360"/>
            <a:ext cx="7635874" cy="1564640"/>
          </a:xfrm>
        </p:spPr>
        <p:txBody>
          <a:bodyPr anchor="t">
            <a:noAutofit/>
          </a:bodyPr>
          <a:lstStyle>
            <a:lvl1pPr>
              <a:defRPr sz="14400" b="0" i="0" spc="0">
                <a:solidFill>
                  <a:schemeClr val="accent3"/>
                </a:solidFill>
                <a:latin typeface="Teko Light" panose="02000000000000000000" pitchFamily="2" charset="77"/>
                <a:ea typeface="Inter Semi" panose="020B0502030000000004" pitchFamily="34" charset="0"/>
                <a:cs typeface="Teko Light" panose="02000000000000000000" pitchFamily="2" charset="77"/>
              </a:defRPr>
            </a:lvl1pPr>
          </a:lstStyle>
          <a:p>
            <a:r>
              <a:rPr lang="en-US"/>
              <a:t>$XXM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729922-6EE6-9F4D-87DA-75DEFC92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ADD23-1CC5-D947-BFB5-C7A929380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5D3E3B-3F91-9045-9534-F7BAEF37248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3576638"/>
            <a:ext cx="7635875" cy="2032000"/>
          </a:xfrm>
        </p:spPr>
        <p:txBody>
          <a:bodyPr>
            <a:normAutofit/>
          </a:bodyPr>
          <a:lstStyle>
            <a:lvl1pPr marL="0" indent="0">
              <a:buNone/>
              <a:defRPr sz="2400" spc="200" baseline="0">
                <a:latin typeface="Noto Serif" panose="02020600060500020200" pitchFamily="18" charset="0"/>
                <a:ea typeface="Noto Serif" panose="02020600060500020200" pitchFamily="18" charset="0"/>
                <a:cs typeface="Noto Serif" panose="02020600060500020200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47860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91061-EC69-0142-BDF5-B38AB59CB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833EC-F5DE-644B-8547-5C9D2312CC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6C67C-6356-2C48-A121-DE0D249C81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F99754-2575-D34D-9F25-65057E0D454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637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2F16-1CE2-4847-BAD6-3D6AA7B80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F6720E-97F3-8B46-8B46-DFB4482379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384F8-BAC6-884C-97FE-C85006D77C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F65311-DEF0-614C-9BD5-C71B5D4E55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 i="0"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2965BE-2B30-3F41-ABB3-74A900752E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7F54D37-B589-644F-A4CD-EF1293C7BE4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965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F2E1-53AF-3D4E-9C2E-07CD12AB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A583-08D9-0848-BD3E-ED652338F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9182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0BC19-959A-0542-A59D-DA5A3A30D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23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E78DD-CF10-034B-8222-63DBCF0DA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4BF8A-CD1E-B34B-BEDD-E625DB247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D5A527-E9A9-4B4F-AE4D-7FB5EA1211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2FB0AC3-97DD-B147-B15F-DB8BF94F89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654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B5EB9-848B-AA40-9B5E-461613CE6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8A1E2E-6DE4-8C4D-847F-F4E2545BF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7F258B-C933-FE40-8761-A485A703D8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759A316-FC71-6B42-A050-1C02C31BC59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383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CB88-492C-584E-83C1-F07299F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056E-4064-1C4B-9E11-FA66E7AB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52576F"/>
              </a:buClr>
              <a:defRPr/>
            </a:lvl1pPr>
            <a:lvl2pPr>
              <a:buClr>
                <a:srgbClr val="52576F"/>
              </a:buClr>
              <a:defRPr/>
            </a:lvl2pPr>
            <a:lvl3pPr>
              <a:buClr>
                <a:srgbClr val="52576F"/>
              </a:buClr>
              <a:defRPr/>
            </a:lvl3pPr>
            <a:lvl4pPr>
              <a:buClr>
                <a:srgbClr val="52576F"/>
              </a:buClr>
              <a:defRPr/>
            </a:lvl4pPr>
            <a:lvl5pPr>
              <a:buClr>
                <a:srgbClr val="52576F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56A5-A3EB-FA48-8F05-DA6CBE68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D41FFD8-431C-ED48-A4B1-7052651D933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018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C Title and Content with Logo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D21F64D-3871-3348-83E7-28D5A3953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2031" r="45255" b="27862"/>
          <a:stretch/>
        </p:blipFill>
        <p:spPr>
          <a:xfrm>
            <a:off x="5945536" y="0"/>
            <a:ext cx="62464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6CB88-492C-584E-83C1-F07299F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056E-4064-1C4B-9E11-FA66E7AB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00424" y="1825625"/>
            <a:ext cx="7953375" cy="4259291"/>
          </a:xfrm>
        </p:spPr>
        <p:txBody>
          <a:bodyPr/>
          <a:lstStyle>
            <a:lvl1pPr>
              <a:buClr>
                <a:srgbClr val="52576F"/>
              </a:buClr>
              <a:defRPr/>
            </a:lvl1pPr>
            <a:lvl2pPr>
              <a:buClr>
                <a:srgbClr val="52576F"/>
              </a:buClr>
              <a:defRPr/>
            </a:lvl2pPr>
            <a:lvl3pPr>
              <a:buClr>
                <a:srgbClr val="52576F"/>
              </a:buClr>
              <a:defRPr/>
            </a:lvl3pPr>
            <a:lvl4pPr>
              <a:buClr>
                <a:srgbClr val="52576F"/>
              </a:buClr>
              <a:defRPr/>
            </a:lvl4pPr>
            <a:lvl5pPr>
              <a:buClr>
                <a:srgbClr val="52576F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56A5-A3EB-FA48-8F05-DA6CBE68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89461D7-8C16-EB40-83A8-C721E872BE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5FE9BBB-C1C4-445D-8B00-7E5769FBF94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65175" y="1825625"/>
            <a:ext cx="2635250" cy="24050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1158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BF2E1-53AF-3D4E-9C2E-07CD12AB6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4BA583-08D9-0848-BD3E-ED652338F5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4FABCC-70E3-7F43-B507-C42A34C82DC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388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C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3C3-460A-E844-A3EC-EB3E151E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32" y="690563"/>
            <a:ext cx="6951134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4512-45CD-9448-A099-5F66724C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32" y="3170238"/>
            <a:ext cx="6951134" cy="93027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31746F4-8BB3-47E9-87E0-234B7C04AB4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96963" y="4100513"/>
            <a:ext cx="2255837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6FBF75C-F902-4447-B3AC-3FC8C89454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322763" y="4100513"/>
            <a:ext cx="2255837" cy="1655762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81FAF1A-1ABF-423C-8816-8ADF0B0A1FD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312150" y="5568950"/>
            <a:ext cx="3478213" cy="10398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93755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-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20BC19-959A-0542-A59D-DA5A3A30DD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2F903815-7987-1B41-9DE7-62D79F8DF5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47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3C3-460A-E844-A3EC-EB3E151E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32" y="690563"/>
            <a:ext cx="6951134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4512-45CD-9448-A099-5F66724C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32" y="3170238"/>
            <a:ext cx="69511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99F6C4-5240-3A45-81BE-F657BE3D8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432" y="5181600"/>
            <a:ext cx="2743201" cy="4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368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Sapl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3C3-460A-E844-A3EC-EB3E151E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32" y="690563"/>
            <a:ext cx="6951134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4512-45CD-9448-A099-5F66724C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32" y="3170238"/>
            <a:ext cx="6951134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99F6C4-5240-3A45-81BE-F657BE3D87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6432" y="5181600"/>
            <a:ext cx="2743201" cy="4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7978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resenter N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C53C3-460A-E844-A3EC-EB3E151EE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6432" y="416886"/>
            <a:ext cx="6951134" cy="2387600"/>
          </a:xfrm>
        </p:spPr>
        <p:txBody>
          <a:bodyPr anchor="b">
            <a:normAutofit/>
          </a:bodyPr>
          <a:lstStyle>
            <a:lvl1pPr algn="l">
              <a:defRPr sz="5400" b="0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D14512-45CD-9448-A099-5F66724C3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6432" y="2896561"/>
            <a:ext cx="6951134" cy="1064878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accent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399F6C4-5240-3A45-81BE-F657BE3D87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96432" y="5181600"/>
            <a:ext cx="2743201" cy="477371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C8F63-47A7-BF4A-AC8F-855113D2B2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96963" y="4485343"/>
            <a:ext cx="6950075" cy="47737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100" b="0" i="0" cap="all" spc="100" baseline="0">
                <a:solidFill>
                  <a:schemeClr val="accent3"/>
                </a:solidFill>
                <a:latin typeface="Inter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pPr lvl="0"/>
            <a:r>
              <a:rPr lang="en-US"/>
              <a:t>Presenter Title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155493B-5D91-3643-ACE4-423564BA3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096963" y="4046370"/>
            <a:ext cx="6950075" cy="47737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lang="en-US" sz="2000" b="0" i="0" spc="-50" baseline="0" dirty="0" smtClean="0"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pPr lvl="0"/>
            <a:r>
              <a:rPr lang="en-US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1117837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CB88-492C-584E-83C1-F07299F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056E-4064-1C4B-9E11-FA66E7AB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56A5-A3EB-FA48-8F05-DA6CBE68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031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D21F64D-3871-3348-83E7-28D5A39539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1" t="12031" r="45255" b="27862"/>
          <a:stretch/>
        </p:blipFill>
        <p:spPr>
          <a:xfrm>
            <a:off x="5945536" y="0"/>
            <a:ext cx="624646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D66CB88-492C-584E-83C1-F07299F55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056E-4064-1C4B-9E11-FA66E7AB1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56A5-A3EB-FA48-8F05-DA6CBE68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05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6CB88-492C-584E-83C1-F07299F55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9850" y="365125"/>
            <a:ext cx="7083950" cy="1325563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98056E-4064-1C4B-9E11-FA66E7AB13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9850" y="1825625"/>
            <a:ext cx="70839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456A5-A3EB-FA48-8F05-DA6CBE683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66ADF617-4D1D-9C46-9596-2474A9DDB29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888188" cy="6858000"/>
          </a:xfr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 b="0" i="0" cap="all" spc="300" baseline="0">
                <a:solidFill>
                  <a:schemeClr val="bg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13367C3-17F1-C54C-8261-4D1BF63B01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69850" y="6524680"/>
            <a:ext cx="2743200" cy="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9667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7B4DB46-AF89-BE4B-B62E-E6D3F158D12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0BF2E1-53AF-3D4E-9C2E-07CD12AB6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66218"/>
            <a:ext cx="8483599" cy="1325563"/>
          </a:xfrm>
        </p:spPr>
        <p:txBody>
          <a:bodyPr/>
          <a:lstStyle>
            <a:lvl1pPr>
              <a:defRPr b="1" i="0" spc="-150">
                <a:solidFill>
                  <a:schemeClr val="tx1"/>
                </a:solidFill>
                <a:latin typeface="+mj-lt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65729922-6EE6-9F4D-87DA-75DEFC9207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ADD23-1CC5-D947-BFB5-C7A9293801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85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2576F"/>
            </a:gs>
            <a:gs pos="50000">
              <a:srgbClr val="39415A"/>
            </a:gs>
            <a:gs pos="100000">
              <a:schemeClr val="bg2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60F67-0D0A-4549-8563-C22F001E8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D6992-9677-DD4E-8090-04B7B465F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2B2E43-9833-E54D-AB89-5E3511600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321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accent3"/>
                </a:solidFill>
                <a:latin typeface="Inter Semi" panose="020B0502030000000004" pitchFamily="34" charset="0"/>
                <a:ea typeface="Inter Semi" panose="020B0502030000000004" pitchFamily="34" charset="0"/>
                <a:cs typeface="Inter Semi" panose="020B0502030000000004" pitchFamily="34" charset="0"/>
              </a:defRPr>
            </a:lvl1pPr>
          </a:lstStyle>
          <a:p>
            <a:fld id="{EB62EE92-BCEB-664E-9FBA-37D37625FD7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26205F5-5642-4D4D-8BEC-121C600FE0D2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74320" y="6524680"/>
            <a:ext cx="2743200" cy="106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2813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70" r:id="rId2"/>
    <p:sldLayoutId id="2147483663" r:id="rId3"/>
    <p:sldLayoutId id="2147483664" r:id="rId4"/>
    <p:sldLayoutId id="2147483665" r:id="rId5"/>
    <p:sldLayoutId id="2147483650" r:id="rId6"/>
    <p:sldLayoutId id="2147483661" r:id="rId7"/>
    <p:sldLayoutId id="2147483658" r:id="rId8"/>
    <p:sldLayoutId id="2147483659" r:id="rId9"/>
    <p:sldLayoutId id="2147483662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66" r:id="rId17"/>
    <p:sldLayoutId id="2147483667" r:id="rId18"/>
    <p:sldLayoutId id="2147483668" r:id="rId19"/>
    <p:sldLayoutId id="2147483669" r:id="rId20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0" i="0" kern="1200" spc="-200" baseline="0">
          <a:solidFill>
            <a:schemeClr val="accent3"/>
          </a:solidFill>
          <a:latin typeface="+mj-lt"/>
          <a:ea typeface="Inter Semi" panose="020B0502030000000004" pitchFamily="34" charset="0"/>
          <a:cs typeface="Inter Semi" panose="020B05020300000000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1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5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mailto:ccstipend@foundationccc.org" TargetMode="Externa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payments@foundationccc.or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85DA219-0609-4B68-9D15-5331D891B8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Implementing Direct Deposit for California State Preschool Contractors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1FD1934B-49ED-45E3-BA86-A4B2C0947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payment process for faster payments and reimbursements</a:t>
            </a:r>
          </a:p>
          <a:p>
            <a:pPr algn="r"/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pic>
        <p:nvPicPr>
          <p:cNvPr id="11" name="Picture Placeholder 10" descr="The California Department of Education Seal.">
            <a:extLst>
              <a:ext uri="{FF2B5EF4-FFF2-40B4-BE49-F238E27FC236}">
                <a16:creationId xmlns:a16="http://schemas.microsoft.com/office/drawing/2014/main" id="{4FBDCF0B-239D-4914-BA65-8A3CF365AE0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4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96431" y="4192588"/>
            <a:ext cx="1668283" cy="1682917"/>
          </a:xfrm>
        </p:spPr>
      </p:pic>
      <p:pic>
        <p:nvPicPr>
          <p:cNvPr id="17" name="Picture Placeholder 16" descr="Foundation for California Community Colleges Logo.">
            <a:extLst>
              <a:ext uri="{FF2B5EF4-FFF2-40B4-BE49-F238E27FC236}">
                <a16:creationId xmlns:a16="http://schemas.microsoft.com/office/drawing/2014/main" id="{AE43CC0A-4079-4535-A936-8CCAC5F7CEA9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/>
          <a:stretch>
            <a:fillRect/>
          </a:stretch>
        </p:blipFill>
        <p:spPr>
          <a:xfrm>
            <a:off x="4135011" y="4192588"/>
            <a:ext cx="3459888" cy="780315"/>
          </a:xfrm>
        </p:spPr>
      </p:pic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FA809F6-B486-4E9A-8EB9-296DFB14A32A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8842787" y="5776855"/>
            <a:ext cx="2571078" cy="5593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October 26, 2021</a:t>
            </a:r>
          </a:p>
        </p:txBody>
      </p:sp>
    </p:spTree>
    <p:extLst>
      <p:ext uri="{BB962C8B-B14F-4D97-AF65-F5344CB8AC3E}">
        <p14:creationId xmlns:p14="http://schemas.microsoft.com/office/powerpoint/2010/main" val="16427660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2D0C-1E9A-47F3-AD41-0C5C27D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Payment Process After January 1,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0422-2A51-4540-881B-10FF129A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53375" cy="4259291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FoundationCCC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transfers funds to preschool contractor’s bank account or sends paper checks per the contractor’s preference indicated on the jot form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information will continue to be viewable in the Child Development Provider Accounting Reporting Information System (CPARIS)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0628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37360-C87E-4757-BF3D-47CB83BCB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Questions?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477315-EA1D-43A1-BCCF-1F89B4D85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JotForm items, please direct your questions, comments, and suggestions to 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payments@foundationccc.org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all other items, please direct your questions to your CDE-CDNFS fiscal analyst</a:t>
            </a:r>
          </a:p>
          <a:p>
            <a:endParaRPr lang="en-US" dirty="0"/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F937A02E-8E4E-4036-ADBB-164A70726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tretch>
            <a:fillRect/>
          </a:stretch>
        </p:blipFill>
        <p:spPr>
          <a:xfrm>
            <a:off x="765174" y="1752042"/>
            <a:ext cx="2635250" cy="2669474"/>
          </a:xfrm>
        </p:spPr>
      </p:pic>
    </p:spTree>
    <p:extLst>
      <p:ext uri="{BB962C8B-B14F-4D97-AF65-F5344CB8AC3E}">
        <p14:creationId xmlns:p14="http://schemas.microsoft.com/office/powerpoint/2010/main" val="32413152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1D47-20C4-6242-9834-E9848AE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62D0-5826-714B-9812-81E4BFF5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49689"/>
            <a:ext cx="7953375" cy="42592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Processes</a:t>
            </a:r>
          </a:p>
          <a:p>
            <a:r>
              <a:rPr lang="en-US" sz="4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5499397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1D47-20C4-6242-9834-E9848AE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Welcome and Introductions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62D0-5826-714B-9812-81E4BFF5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1878"/>
            <a:ext cx="7953375" cy="42592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California Department of Education (CDE)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 for California Community Colleges (FoundationCCC)</a:t>
            </a:r>
          </a:p>
        </p:txBody>
      </p:sp>
    </p:spTree>
    <p:extLst>
      <p:ext uri="{BB962C8B-B14F-4D97-AF65-F5344CB8AC3E}">
        <p14:creationId xmlns:p14="http://schemas.microsoft.com/office/powerpoint/2010/main" val="2120977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1D47-20C4-6242-9834-E9848AE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62D0-5826-714B-9812-81E4BFF5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9498"/>
            <a:ext cx="10515600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CDE is partnering with FoundationCCC to provide efficient and streamlined payment solutions to preschool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ontractors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 January 2022, preschool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ontractors will receive funds via FoundationCCC through electroni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fund transfer or paper checks</a:t>
            </a:r>
          </a:p>
          <a:p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the next two months, CDE and FoundationCCC will design and test payment solutions to preschool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ontractors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ensure timely implementation, P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reschool contractors are required to provide W-9 and payment information to FoundationCCC by November 9, 2021</a:t>
            </a:r>
          </a:p>
        </p:txBody>
      </p:sp>
    </p:spTree>
    <p:extLst>
      <p:ext uri="{BB962C8B-B14F-4D97-AF65-F5344CB8AC3E}">
        <p14:creationId xmlns:p14="http://schemas.microsoft.com/office/powerpoint/2010/main" val="1437634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31D47-20C4-6242-9834-E9848AE0EA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Processes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1262D0-5826-714B-9812-81E4BFF50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53375" cy="425929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 fund transfers will reduce the amount of time for contractors to receive payment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Contractors that choose to continue to receive paper checks will receive payment on the same timeline as current process, but will still be required to submit information to </a:t>
            </a:r>
            <a:r>
              <a:rPr lang="en-US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FoundationCCC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8505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2D0C-1E9A-47F3-AD41-0C5C27D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Initiating New Payment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0422-2A51-4540-881B-10FF129A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9942095" cy="4385259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Jot form will be emailed to the Executive and Program Director</a:t>
            </a:r>
            <a:endParaRPr lang="en-US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 contractor enters information and uploads W-9 by November 9, 2021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FoundationCCC verifies information from CDE and preschool contractor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electronic fund transfers, FoundationCCC sends test transaction to preschool contractor’s bank account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Preschool contractor confirms test transaction amount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716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2D0C-1E9A-47F3-AD41-0C5C27D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JotForm Submittal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0422-2A51-4540-881B-10FF129A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53375" cy="42592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Vendor number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 business name and address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Employer Identification Number (EIN)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classification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 person 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Executive or Program Director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point of contact (optional)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314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2D0C-1E9A-47F3-AD41-0C5C27D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JotForm Submittal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70422-2A51-4540-881B-10FF129AE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8829"/>
            <a:ext cx="7953375" cy="425929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Payment preference 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 To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ACH (electronic funds transfer)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Banking information</a:t>
            </a:r>
          </a:p>
          <a:p>
            <a:pPr lvl="2"/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Voided check upload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W-9 upload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6597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22D0C-1E9A-47F3-AD41-0C5C27D6A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 for Efficient Processing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CFDF307-E70D-495D-A47D-101C63FE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953375" cy="4259291"/>
          </a:xfrm>
        </p:spPr>
        <p:txBody>
          <a:bodyPr/>
          <a:lstStyle/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Submit JotForm once for each preschool contractor</a:t>
            </a: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you would like to change your submission, please email </a:t>
            </a:r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payments@foundationccc.org</a:t>
            </a:r>
            <a:endParaRPr lang="en-US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Ensure that information on the JotForm matches the W-9</a:t>
            </a:r>
          </a:p>
          <a:p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Communicate timely for penny test validation</a:t>
            </a:r>
          </a:p>
        </p:txBody>
      </p:sp>
    </p:spTree>
    <p:extLst>
      <p:ext uri="{BB962C8B-B14F-4D97-AF65-F5344CB8AC3E}">
        <p14:creationId xmlns:p14="http://schemas.microsoft.com/office/powerpoint/2010/main" val="5806629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oundation">
      <a:dk1>
        <a:srgbClr val="545758"/>
      </a:dk1>
      <a:lt1>
        <a:srgbClr val="FFFFFF"/>
      </a:lt1>
      <a:dk2>
        <a:srgbClr val="1F2A44"/>
      </a:dk2>
      <a:lt2>
        <a:srgbClr val="E7E6E6"/>
      </a:lt2>
      <a:accent1>
        <a:srgbClr val="E4E5EF"/>
      </a:accent1>
      <a:accent2>
        <a:srgbClr val="71829B"/>
      </a:accent2>
      <a:accent3>
        <a:srgbClr val="A2B0C1"/>
      </a:accent3>
      <a:accent4>
        <a:srgbClr val="728638"/>
      </a:accent4>
      <a:accent5>
        <a:srgbClr val="A3A972"/>
      </a:accent5>
      <a:accent6>
        <a:srgbClr val="D5DD9E"/>
      </a:accent6>
      <a:hlink>
        <a:srgbClr val="A1AFC1"/>
      </a:hlink>
      <a:folHlink>
        <a:srgbClr val="954F72"/>
      </a:folHlink>
    </a:clrScheme>
    <a:fontScheme name="Test">
      <a:majorFont>
        <a:latin typeface="Inter Semi Bold"/>
        <a:ea typeface=""/>
        <a:cs typeface=""/>
      </a:majorFont>
      <a:minorFont>
        <a:latin typeface="Int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8618E6AD-22B5-0244-8F9E-8CA62B109A5D}" vid="{F6D757BA-12B8-3541-80C8-9E0F89EB409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8CB0BA5D92BB458BF26CFBBA2FAA78" ma:contentTypeVersion="4" ma:contentTypeDescription="Create a new document." ma:contentTypeScope="" ma:versionID="da4cb0ba5f039fa6c1ede04e4af2c170">
  <xsd:schema xmlns:xsd="http://www.w3.org/2001/XMLSchema" xmlns:xs="http://www.w3.org/2001/XMLSchema" xmlns:p="http://schemas.microsoft.com/office/2006/metadata/properties" xmlns:ns2="27713477-cfed-4b94-a4f6-27f5068369f8" xmlns:ns3="06a435d7-817c-468f-9b6a-c65a67d8ea9f" targetNamespace="http://schemas.microsoft.com/office/2006/metadata/properties" ma:root="true" ma:fieldsID="8f3310900ecf6192c498ce1fac1ba80a" ns2:_="" ns3:_="">
    <xsd:import namespace="27713477-cfed-4b94-a4f6-27f5068369f8"/>
    <xsd:import namespace="06a435d7-817c-468f-9b6a-c65a67d8ea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713477-cfed-4b94-a4f6-27f5068369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a435d7-817c-468f-9b6a-c65a67d8e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8D0CDA1-A623-4591-A018-A9A16632E9F7}">
  <ds:schemaRefs>
    <ds:schemaRef ds:uri="http://schemas.microsoft.com/office/2006/documentManagement/types"/>
    <ds:schemaRef ds:uri="http://purl.org/dc/dcmitype/"/>
    <ds:schemaRef ds:uri="http://schemas.microsoft.com/office/infopath/2007/PartnerControls"/>
    <ds:schemaRef ds:uri="27713477-cfed-4b94-a4f6-27f5068369f8"/>
    <ds:schemaRef ds:uri="http://purl.org/dc/elements/1.1/"/>
    <ds:schemaRef ds:uri="http://schemas.microsoft.com/office/2006/metadata/properties"/>
    <ds:schemaRef ds:uri="06a435d7-817c-468f-9b6a-c65a67d8ea9f"/>
    <ds:schemaRef ds:uri="http://purl.org/dc/terms/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AC24799-35B8-4B69-B109-0F4FE7DDE5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7FF732-8199-4439-ACAC-90628E4F8451}">
  <ds:schemaRefs>
    <ds:schemaRef ds:uri="06a435d7-817c-468f-9b6a-c65a67d8ea9f"/>
    <ds:schemaRef ds:uri="27713477-cfed-4b94-a4f6-27f5068369f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foundation-presentation-template (1)</Template>
  <TotalTime>1813</TotalTime>
  <Words>409</Words>
  <Application>Microsoft Office PowerPoint</Application>
  <PresentationFormat>Widescreen</PresentationFormat>
  <Paragraphs>61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Inter</vt:lpstr>
      <vt:lpstr>Inter Semi</vt:lpstr>
      <vt:lpstr>Inter Semi Bold</vt:lpstr>
      <vt:lpstr>Noto Serif</vt:lpstr>
      <vt:lpstr>Teko Light</vt:lpstr>
      <vt:lpstr>Times New Roman</vt:lpstr>
      <vt:lpstr>Office Theme</vt:lpstr>
      <vt:lpstr>Implementing Direct Deposit for California State Preschool Contractors</vt:lpstr>
      <vt:lpstr>Agenda</vt:lpstr>
      <vt:lpstr>Welcome and Introductions</vt:lpstr>
      <vt:lpstr>Overview</vt:lpstr>
      <vt:lpstr>Payment Processes</vt:lpstr>
      <vt:lpstr>Initiating New Payment Process</vt:lpstr>
      <vt:lpstr>JotForm Submittal (1)</vt:lpstr>
      <vt:lpstr>JotForm Submittal (2)</vt:lpstr>
      <vt:lpstr>Tips for Efficient Processing</vt:lpstr>
      <vt:lpstr>Payment Process After January 1, 2022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Implementation of Direct Deposit - Child Development (CA Dept of Education)</dc:title>
  <dc:subject>Implementation of Direct Deposit for California State Preschool Contractors.</dc:subject>
  <dc:creator>Julian Roberts</dc:creator>
  <cp:lastModifiedBy>Bryant Campos</cp:lastModifiedBy>
  <cp:revision>69</cp:revision>
  <dcterms:created xsi:type="dcterms:W3CDTF">2021-02-04T18:27:18Z</dcterms:created>
  <dcterms:modified xsi:type="dcterms:W3CDTF">2021-10-26T15:02:33Z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0x0101008A8CB0BA5D92BB458BF26CFBBA2FAA78</vt:lpwstr>
  </property>
</Properties>
</file>