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  <p:sldMasterId id="2147483659" r:id="rId2"/>
    <p:sldMasterId id="2147483648" r:id="rId3"/>
    <p:sldMasterId id="2147483664" r:id="rId4"/>
    <p:sldMasterId id="2147483671" r:id="rId5"/>
    <p:sldMasterId id="2147483676" r:id="rId6"/>
    <p:sldMasterId id="2147483681" r:id="rId7"/>
  </p:sldMasterIdLst>
  <p:notesMasterIdLst>
    <p:notesMasterId r:id="rId22"/>
  </p:notesMasterIdLst>
  <p:handoutMasterIdLst>
    <p:handoutMasterId r:id="rId23"/>
  </p:handoutMasterIdLst>
  <p:sldIdLst>
    <p:sldId id="256" r:id="rId8"/>
    <p:sldId id="328" r:id="rId9"/>
    <p:sldId id="329" r:id="rId10"/>
    <p:sldId id="335" r:id="rId11"/>
    <p:sldId id="323" r:id="rId12"/>
    <p:sldId id="324" r:id="rId13"/>
    <p:sldId id="334" r:id="rId14"/>
    <p:sldId id="333" r:id="rId15"/>
    <p:sldId id="326" r:id="rId16"/>
    <p:sldId id="339" r:id="rId17"/>
    <p:sldId id="337" r:id="rId18"/>
    <p:sldId id="338" r:id="rId19"/>
    <p:sldId id="336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93" autoAdjust="0"/>
    <p:restoredTop sz="87278" autoAdjust="0"/>
  </p:normalViewPr>
  <p:slideViewPr>
    <p:cSldViewPr snapToGrid="0">
      <p:cViewPr varScale="1">
        <p:scale>
          <a:sx n="70" d="100"/>
          <a:sy n="70" d="100"/>
        </p:scale>
        <p:origin x="90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60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6A029-9C39-3A1A-CC57-59CBDDAA7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EEE159-9BF3-F5B5-BE18-82807B4C10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CC804A-ABBA-AA0A-05C1-7418FCEE6C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9F97D-02F5-0FB3-2836-77A0908F83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9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0E2DA-46AB-777B-510A-680F59D43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FA8752-6243-4045-2DB0-0CCFF0E129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DE909B-CD81-7AB5-62DC-5220848FB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D28D5-4BCA-8C19-C290-0F95CDC4D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3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33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0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cr/anreporthelp.asp#staffcategorydefs" TargetMode="External"/><Relationship Id="rId7" Type="http://schemas.openxmlformats.org/officeDocument/2006/relationships/hyperlink" Target="https://www.cde.ca.gov/fg/cr/anreporthelp.asp#accountingobjdef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fg/cr/anreporthelp.asp#genallowableusecatdefs" TargetMode="External"/><Relationship Id="rId5" Type="http://schemas.openxmlformats.org/officeDocument/2006/relationships/hyperlink" Target="https://www.cde.ca.gov/fg/cr/anreporthelp.asp#stdntsubpopdefs" TargetMode="External"/><Relationship Id="rId4" Type="http://schemas.openxmlformats.org/officeDocument/2006/relationships/hyperlink" Target="https://www.cde.ca.gov/fg/cr/anreporthelp.asp#interventiondef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DReliefFunds@cde.ca.gov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oin-edrelieffunds@mlist.cde.ca.gov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caresactreport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cr/anreporthelp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caresactreport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e.ca.gov/fg/cr/anreporthelp.asp#examplescenarios" TargetMode="External"/><Relationship Id="rId4" Type="http://schemas.openxmlformats.org/officeDocument/2006/relationships/hyperlink" Target="https://www.cde.ca.gov/fg/cr/anreporthelp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7362" y="989693"/>
            <a:ext cx="7800070" cy="3989284"/>
          </a:xfrm>
        </p:spPr>
        <p:txBody>
          <a:bodyPr>
            <a:normAutofit/>
          </a:bodyPr>
          <a:lstStyle/>
          <a:p>
            <a:pPr algn="l">
              <a:spcBef>
                <a:spcPts val="4200"/>
              </a:spcBef>
              <a:spcAft>
                <a:spcPts val="1200"/>
              </a:spcAft>
            </a:pPr>
            <a:r>
              <a:rPr lang="en-US" sz="4400" dirty="0"/>
              <a:t>Year 4 ESSER and GEER Annual Reporting Webinar</a:t>
            </a:r>
            <a:br>
              <a:rPr lang="en-US" sz="4400" dirty="0"/>
            </a:br>
            <a:r>
              <a:rPr lang="en-US" sz="3200" dirty="0">
                <a:latin typeface="+mn-lt"/>
              </a:rPr>
              <a:t>March 7, 2024</a:t>
            </a:r>
            <a:endParaRPr lang="en-US" sz="32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290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5459D0-CF09-08DF-77D8-0F048FE84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C221-AA0F-990D-6FC4-531F0EB1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50" y="101677"/>
            <a:ext cx="12203500" cy="132556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Annual Reporting Resources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787C-43E9-AE15-E587-BDD81F25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31" y="1567757"/>
            <a:ext cx="11722246" cy="48266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ESSER Annual Report Definitions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Staff Categories: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3" tooltip="Federal Stimulus Annual Reporting Help Page - Staff Category Definition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https://www.cde.ca.gov/fg/cr/anreporthelp.asp#staffcategorydefs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 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Interventions: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4" tooltip="Federal Stimulus Annual Reporting Help Page - Interventions Definition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https://www.cde.ca.gov/fg/cr/anreporthelp.asp#interventiondefs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 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Student Subpopulations: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5" tooltip="Federal Stimulus Annual Reporting Help Page - Student Subpopulation Definition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https://www.cde.ca.gov/fg/cr/anreporthelp.asp#stdntsubpopdefs</a:t>
            </a:r>
            <a:r>
              <a:rPr lang="en-US" sz="2400" dirty="0">
                <a:ea typeface="+mn-lt"/>
                <a:cs typeface="+mn-lt"/>
              </a:rPr>
              <a:t> 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General Allowable Use Categories: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6" tooltip="Federal Stimulus Annual Reporting Help Page - General Allowable Use Category Definition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https://www.cde.ca.gov/fg/cr/anreporthelp.asp#genallowableusecatdefs</a:t>
            </a:r>
            <a:r>
              <a:rPr lang="en-US" sz="2400" dirty="0">
                <a:ea typeface="+mn-lt"/>
                <a:cs typeface="+mn-lt"/>
              </a:rPr>
              <a:t> 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Accounting Objects: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7" tooltip="Federal Stimulus Annual Reporting Help Page - Accounting Object Definition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https://www.cde.ca.gov/fg/cr/anreporthelp.asp#accountingobjdefs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02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43F4-530C-9AE5-E21B-68968A55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Expenditure: By General Allowable Use Category and Accounting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025FC-573F-F089-97A6-E0D89AA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the applicable reporting period, the LEA expended $14,800 in ESSER I, Resource Code 3210, funds to replace an HVAC unit at one of the school sites. This included $12,000 for the HVAC unit itself, and $2,800 in contracted installation costs.</a:t>
            </a:r>
          </a:p>
          <a:p>
            <a:pPr lvl="1"/>
            <a:r>
              <a:rPr lang="en-US" dirty="0"/>
              <a:t>Possible General Allowable Use Category: Addressing Physical Health and Safety</a:t>
            </a:r>
          </a:p>
          <a:p>
            <a:pPr lvl="1"/>
            <a:r>
              <a:rPr lang="en-US" dirty="0"/>
              <a:t>Possible Accounting Objects: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Purchased Property Services: $2,800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Property: $12,000 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Note: expenditure classification is at the LEA’s discretion</a:t>
            </a:r>
          </a:p>
        </p:txBody>
      </p:sp>
    </p:spTree>
    <p:extLst>
      <p:ext uri="{BB962C8B-B14F-4D97-AF65-F5344CB8AC3E}">
        <p14:creationId xmlns:p14="http://schemas.microsoft.com/office/powerpoint/2010/main" val="425395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0FFEF-E1C4-97F6-FEBE-2CD88A7AD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666D-08F0-A115-28C7-67F0F968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Expenditure: By General Allowable Use Category and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4BA6E-3FE1-9341-1951-D603E5762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1"/>
            <a:ext cx="11887200" cy="44675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the applicable reporting period, the LEA expended $14,800 in ESSER I, Resource Code 3210, funds to replace an HVAC unit at one of the school sites. This included $12,000 for the HVAC unit itself, and $2,800 in contracted installation costs.</a:t>
            </a:r>
          </a:p>
          <a:p>
            <a:pPr lvl="1"/>
            <a:r>
              <a:rPr lang="en-US" dirty="0"/>
              <a:t>Possible General Allowable Use Category: Addressing Physical Health and Safety</a:t>
            </a:r>
          </a:p>
          <a:p>
            <a:pPr lvl="1"/>
            <a:r>
              <a:rPr lang="en-US" dirty="0"/>
              <a:t>Possible Activity: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Building and facilities upgrades and maintenance, including ventilation systems and new construction: $14,800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Note: expenditure classification is at the LEA’s discretion</a:t>
            </a:r>
          </a:p>
        </p:txBody>
      </p:sp>
    </p:spTree>
    <p:extLst>
      <p:ext uri="{BB962C8B-B14F-4D97-AF65-F5344CB8AC3E}">
        <p14:creationId xmlns:p14="http://schemas.microsoft.com/office/powerpoint/2010/main" val="245558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681A-C35C-1D65-AA40-25FD57F5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848FD-1228-4A91-422B-EC6C311C1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email your questions to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EDReliefFunds@cde.ca.gov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166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9E6D90-E669-4E19-B742-48CAFAF9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71662"/>
            <a:ext cx="11887200" cy="1325563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Join Our Listserv</a:t>
            </a:r>
            <a:br>
              <a:rPr lang="en-US" dirty="0"/>
            </a:br>
            <a:r>
              <a:rPr lang="en-US" dirty="0">
                <a:latin typeface="+mn-lt"/>
              </a:rPr>
              <a:t>send a blank email message to </a:t>
            </a:r>
            <a:br>
              <a:rPr lang="en-US" dirty="0">
                <a:latin typeface="+mn-lt"/>
              </a:rPr>
            </a:br>
            <a:r>
              <a:rPr lang="en-US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join-edrelieffunds@mlist.cde.ca.gov</a:t>
            </a:r>
            <a:r>
              <a:rPr lang="en-US" dirty="0">
                <a:latin typeface="+mn-lt"/>
              </a:rPr>
              <a:t>.</a:t>
            </a:r>
            <a:br>
              <a:rPr lang="en-US" dirty="0">
                <a:latin typeface="+mn-lt"/>
              </a:rPr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97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5AB6-73F9-4975-B617-64A72A41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Reporting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1DE4B-5BD8-A104-D67F-08FBB048A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82085"/>
            <a:ext cx="11887200" cy="42938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Year 4 Elementary and Secondary School Emergency Relief (ESSER) and Governor’s Emergency Education Relief (GEER) Annual Reporting window: </a:t>
            </a:r>
          </a:p>
          <a:p>
            <a:pPr lvl="1"/>
            <a:r>
              <a:rPr lang="en-US" dirty="0">
                <a:ea typeface="+mn-lt"/>
                <a:cs typeface="+mn-lt"/>
              </a:rPr>
              <a:t>Opens March 6, 2024</a:t>
            </a:r>
          </a:p>
          <a:p>
            <a:pPr lvl="1"/>
            <a:r>
              <a:rPr lang="en-US" dirty="0">
                <a:ea typeface="+mn-lt"/>
                <a:cs typeface="+mn-lt"/>
              </a:rPr>
              <a:t>Closes April 5, 2024, at 5 p.m.</a:t>
            </a:r>
          </a:p>
          <a:p>
            <a:r>
              <a:rPr lang="en-US" dirty="0">
                <a:ea typeface="+mn-lt"/>
                <a:cs typeface="+mn-lt"/>
              </a:rPr>
              <a:t>Report in the Stimulus Funding Reporting Portal (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3" tooltip="Stimulus Funding Reporting Application - Logon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https://www3.cde.ca.gov/caresactreporting/</a:t>
            </a:r>
            <a:r>
              <a:rPr lang="en-US" dirty="0">
                <a:cs typeface="Arial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Please use the same password as previous quarterly reporting and assurances</a:t>
            </a:r>
          </a:p>
        </p:txBody>
      </p:sp>
    </p:spTree>
    <p:extLst>
      <p:ext uri="{BB962C8B-B14F-4D97-AF65-F5344CB8AC3E}">
        <p14:creationId xmlns:p14="http://schemas.microsoft.com/office/powerpoint/2010/main" val="414525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105F-94B8-4B36-9D1C-2D3262F3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LEAs are required to report?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B61F3-FE5B-470F-BF19-74D995D8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6056"/>
            <a:ext cx="11887200" cy="46745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600" dirty="0"/>
              <a:t>All local educational agencies (LEAs) that received at least one of the following must submit annual reporting</a:t>
            </a:r>
          </a:p>
          <a:p>
            <a:pPr lvl="1"/>
            <a:r>
              <a:rPr lang="en-US" sz="3200" dirty="0"/>
              <a:t>ESSER I (Resource Code 3210)</a:t>
            </a:r>
          </a:p>
          <a:p>
            <a:pPr lvl="1"/>
            <a:r>
              <a:rPr lang="en-US" sz="3200" dirty="0"/>
              <a:t>ESSER II (Resource Code 3212)</a:t>
            </a:r>
          </a:p>
          <a:p>
            <a:pPr lvl="1"/>
            <a:r>
              <a:rPr lang="en-US" sz="3200" dirty="0"/>
              <a:t>ESSER II State Educational Agency (SEA) Reserve (Resource Code 3216)</a:t>
            </a:r>
          </a:p>
          <a:p>
            <a:pPr lvl="1"/>
            <a:r>
              <a:rPr lang="en-US" sz="3200" dirty="0"/>
              <a:t>ESSER III (Resource Codes 3213 and 3214)</a:t>
            </a:r>
          </a:p>
          <a:p>
            <a:pPr lvl="1"/>
            <a:r>
              <a:rPr lang="en-US" sz="3200" dirty="0"/>
              <a:t>ESSER III SEA Reserves (Resource Codes 3218, 3219, 3226, 3227, 3225, 3228)</a:t>
            </a:r>
          </a:p>
          <a:p>
            <a:pPr lvl="1"/>
            <a:r>
              <a:rPr lang="en-US" sz="3200" dirty="0"/>
              <a:t>GEER I (Resource Code 3215)</a:t>
            </a:r>
          </a:p>
          <a:p>
            <a:pPr lvl="1"/>
            <a:r>
              <a:rPr lang="en-US" sz="3200" dirty="0"/>
              <a:t>GEER II (Resource Code 3217)</a:t>
            </a:r>
            <a:endParaRPr lang="en-US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44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14112-EF11-4188-A8BD-44746F53A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259E-0872-122E-E985-4DC4AF41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LEAs are required to report?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9507-43E8-F853-778E-7F5A9F08D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6055"/>
            <a:ext cx="11887200" cy="50159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Arial"/>
              </a:rPr>
              <a:t>Reporting required even if there are $0 expenditures for the applicable reporting period</a:t>
            </a:r>
          </a:p>
          <a:p>
            <a:r>
              <a:rPr lang="en-US" sz="3600" dirty="0">
                <a:cs typeface="Arial"/>
              </a:rPr>
              <a:t>Even closed LEAs must report if they received these funds</a:t>
            </a:r>
          </a:p>
          <a:p>
            <a:r>
              <a:rPr lang="en-US" sz="3600" dirty="0">
                <a:cs typeface="Arial"/>
              </a:rPr>
              <a:t>Exception:</a:t>
            </a:r>
          </a:p>
          <a:p>
            <a:pPr lvl="1"/>
            <a:r>
              <a:rPr lang="en-US" sz="3200" dirty="0">
                <a:cs typeface="Arial"/>
              </a:rPr>
              <a:t>If your LEA previously reported all eligible funds fully expended in the previous annual reporting periods, additional reporting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56122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105F-94B8-4B36-9D1C-2D3262F3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B61F3-FE5B-470F-BF19-74D995D8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9362"/>
            <a:ext cx="11887200" cy="48466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ea typeface="+mn-lt"/>
                <a:cs typeface="Arial"/>
              </a:rPr>
              <a:t>The Year 4 ESSER and GEER Annual Report is applicable to activities and expenditures that occurred </a:t>
            </a:r>
            <a:r>
              <a:rPr lang="en-US" sz="3000" b="1" dirty="0">
                <a:ea typeface="+mn-lt"/>
                <a:cs typeface="Arial"/>
              </a:rPr>
              <a:t>July 1, 2022 – June 30, 2023</a:t>
            </a:r>
            <a:endParaRPr lang="en-US" sz="26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466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105F-94B8-4B36-9D1C-2D3262F3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doing Annual Reporting?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B61F3-FE5B-470F-BF19-74D995D8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6055"/>
            <a:ext cx="11887200" cy="4359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Federally required by the U.S. Department of Education</a:t>
            </a:r>
          </a:p>
          <a:p>
            <a:r>
              <a:rPr lang="en-US" dirty="0"/>
              <a:t>Required data is different from and more extensive than the information reported quarterly</a:t>
            </a:r>
          </a:p>
          <a:p>
            <a:r>
              <a:rPr lang="en-US" dirty="0"/>
              <a:t>Provides public transparency and understanding of how these funds are expended</a:t>
            </a:r>
          </a:p>
        </p:txBody>
      </p:sp>
    </p:spTree>
    <p:extLst>
      <p:ext uri="{BB962C8B-B14F-4D97-AF65-F5344CB8AC3E}">
        <p14:creationId xmlns:p14="http://schemas.microsoft.com/office/powerpoint/2010/main" val="13254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25FC-D21B-470A-BC1C-CD1B6086F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6823"/>
            <a:ext cx="11887200" cy="1325563"/>
          </a:xfrm>
        </p:spPr>
        <p:txBody>
          <a:bodyPr/>
          <a:lstStyle/>
          <a:p>
            <a:r>
              <a:rPr lang="en-US" dirty="0"/>
              <a:t>Which data should we use when we report?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17FC7-30FB-4A41-B4A2-F19E60976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76072"/>
            <a:ext cx="11887200" cy="5015901"/>
          </a:xfrm>
        </p:spPr>
        <p:txBody>
          <a:bodyPr>
            <a:normAutofit/>
          </a:bodyPr>
          <a:lstStyle/>
          <a:p>
            <a:r>
              <a:rPr lang="en-US" sz="3600" dirty="0"/>
              <a:t>Use the best available data for each collection</a:t>
            </a:r>
          </a:p>
          <a:p>
            <a:pPr lvl="1"/>
            <a:r>
              <a:rPr lang="en-US" sz="3200" dirty="0"/>
              <a:t>Expenditure Data: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Recommended: general ledger data for the applicable reporting period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NOT Recommended: expenditures from quarterly reports</a:t>
            </a:r>
          </a:p>
          <a:p>
            <a:pPr lvl="1"/>
            <a:r>
              <a:rPr lang="en-US" sz="3200" dirty="0"/>
              <a:t>Full-Time Equivalent (FTE) Data: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Applicable reports demonstrating filled positions, not budgeted positions</a:t>
            </a:r>
          </a:p>
          <a:p>
            <a:pPr lvl="1"/>
            <a:r>
              <a:rPr lang="en-US" sz="3200" dirty="0"/>
              <a:t>Student Enrollment and Participation Data:</a:t>
            </a: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LEA student enrollment data, attendance records, sign-in sheets, etc.</a:t>
            </a:r>
          </a:p>
          <a:p>
            <a:r>
              <a:rPr lang="en-US" sz="3600" dirty="0"/>
              <a:t>Maintain records of the data used in the event it is requested during monitoring, audits, or other reviews</a:t>
            </a:r>
          </a:p>
        </p:txBody>
      </p:sp>
    </p:spTree>
    <p:extLst>
      <p:ext uri="{BB962C8B-B14F-4D97-AF65-F5344CB8AC3E}">
        <p14:creationId xmlns:p14="http://schemas.microsoft.com/office/powerpoint/2010/main" val="202792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105F-94B8-4B36-9D1C-2D3262F3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and GEER Annual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B61F3-FE5B-470F-BF19-74D995D8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6055"/>
            <a:ext cx="11887200" cy="480588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Federal Stimulus Annual Reporting Help Page (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 tooltip="Federal Stimulus Annual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</a:t>
            </a:r>
            <a:r>
              <a:rPr lang="en-US" dirty="0"/>
              <a:t>)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Provides a step-by-step walkthrough of each reporting section</a:t>
            </a:r>
          </a:p>
          <a:p>
            <a:pPr lvl="1"/>
            <a:r>
              <a:rPr lang="en-US" dirty="0">
                <a:cs typeface="Arial"/>
              </a:rPr>
              <a:t>Templates for each report are also available</a:t>
            </a:r>
          </a:p>
          <a:p>
            <a:r>
              <a:rPr lang="en-US" dirty="0">
                <a:cs typeface="Arial"/>
              </a:rPr>
              <a:t>Please note that this year’s ESSER Annual Report includes additional reporting elements that were not included in previous annual reports</a:t>
            </a:r>
          </a:p>
          <a:p>
            <a:r>
              <a:rPr lang="en-US" dirty="0">
                <a:cs typeface="Arial"/>
              </a:rPr>
              <a:t>Prior year annual reports are accessible in the Stimulus Funding Reporting Portal</a:t>
            </a:r>
          </a:p>
          <a:p>
            <a:pPr lvl="1"/>
            <a:r>
              <a:rPr lang="en-US" dirty="0">
                <a:cs typeface="Arial"/>
              </a:rPr>
              <a:t>To review previous GEER annual reports, please refer to the saved reports under Previously Submitted Grant Reports</a:t>
            </a:r>
          </a:p>
          <a:p>
            <a:pPr lvl="1"/>
            <a:r>
              <a:rPr lang="en-US" dirty="0">
                <a:cs typeface="Arial"/>
              </a:rPr>
              <a:t>For ESSER, please begin the current year’s report for a link to review the prior years’ collection submissions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1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FA8F-0A40-49EC-B106-DB906B8A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50" y="101677"/>
            <a:ext cx="12203500" cy="132556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Annual Reporting Resources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E0BE-AFD0-4D18-9A33-3ED819C6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31" y="1567757"/>
            <a:ext cx="11722246" cy="48266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Stimulus Funding Reporting Portal: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3" tooltip="Stimulus Funding Reporting Application - Logon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https://www3.cde.ca.gov/caresactreporting/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Federal Stimulus Annual Reporting Help Page: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4" tooltip="Federal Stimulus Annual Reporting Help Page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Example Intervention and Participation Reporting Scenarios: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  <a:hlinkClick r:id="rId5" tooltip="Federal Stimulus Annual Reporting Help Page - Example Reporting Scenarios - Federal Stimulus Funding (CA Dept of Educ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https://www.cde.ca.gov/fg/cr/anreporthelp.asp#examplescenarios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 </a:t>
            </a:r>
            <a:endParaRPr lang="en-US" sz="2400" dirty="0">
              <a:solidFill>
                <a:schemeClr val="accent5">
                  <a:lumMod val="40000"/>
                  <a:lumOff val="6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484347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955</Words>
  <Application>Microsoft Office PowerPoint</Application>
  <PresentationFormat>Widescreen</PresentationFormat>
  <Paragraphs>82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Year 4 ESSER and GEER Annual Reporting Webinar March 7, 2024</vt:lpstr>
      <vt:lpstr>Reporting Timeline</vt:lpstr>
      <vt:lpstr>Which LEAs are required to report? (1)</vt:lpstr>
      <vt:lpstr>Which LEAs are required to report? (2)</vt:lpstr>
      <vt:lpstr>Reporting Period</vt:lpstr>
      <vt:lpstr>Why are we doing Annual Reporting?</vt:lpstr>
      <vt:lpstr>Which data should we use when we report?</vt:lpstr>
      <vt:lpstr>ESSER and GEER Annual Reporting</vt:lpstr>
      <vt:lpstr>Annual Reporting Resources (1)</vt:lpstr>
      <vt:lpstr>Annual Reporting Resources (2)</vt:lpstr>
      <vt:lpstr>Example Expenditure: By General Allowable Use Category and Accounting Object</vt:lpstr>
      <vt:lpstr>Example Expenditure: By General Allowable Use Category and Activity</vt:lpstr>
      <vt:lpstr>Additional questions?</vt:lpstr>
      <vt:lpstr>Join Our Listserv send a blank email message to  join-edrelieffunds@mlist.cde.ca.gov.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ESSER and GEER Annual Reporting Webinar - Federal Stimulus Funding (CA Dept of Education)</dc:title>
  <dc:subject>Year 4 Elementary and Secondary School Emergency Relief (ESSER) and Governor’s Emergency Education Relief (GEER) Annual Reporting webinar presentation.</dc:subject>
  <dc:creator/>
  <cp:lastModifiedBy/>
  <cp:revision>1</cp:revision>
  <dcterms:created xsi:type="dcterms:W3CDTF">2024-03-01T02:49:27Z</dcterms:created>
  <dcterms:modified xsi:type="dcterms:W3CDTF">2024-03-05T16:39:37Z</dcterms:modified>
</cp:coreProperties>
</file>