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71" r:id="rId1"/>
  </p:sldMasterIdLst>
  <p:notesMasterIdLst>
    <p:notesMasterId r:id="rId23"/>
  </p:notesMasterIdLst>
  <p:handoutMasterIdLst>
    <p:handoutMasterId r:id="rId24"/>
  </p:handoutMasterIdLst>
  <p:sldIdLst>
    <p:sldId id="258" r:id="rId2"/>
    <p:sldId id="271" r:id="rId3"/>
    <p:sldId id="272" r:id="rId4"/>
    <p:sldId id="274" r:id="rId5"/>
    <p:sldId id="273" r:id="rId6"/>
    <p:sldId id="277" r:id="rId7"/>
    <p:sldId id="278" r:id="rId8"/>
    <p:sldId id="310" r:id="rId9"/>
    <p:sldId id="286" r:id="rId10"/>
    <p:sldId id="287" r:id="rId11"/>
    <p:sldId id="311" r:id="rId12"/>
    <p:sldId id="294" r:id="rId13"/>
    <p:sldId id="295" r:id="rId14"/>
    <p:sldId id="296" r:id="rId15"/>
    <p:sldId id="297" r:id="rId16"/>
    <p:sldId id="298" r:id="rId17"/>
    <p:sldId id="300" r:id="rId18"/>
    <p:sldId id="302" r:id="rId19"/>
    <p:sldId id="305" r:id="rId20"/>
    <p:sldId id="308" r:id="rId21"/>
    <p:sldId id="309" r:id="rId22"/>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O" initials="E" lastIdx="2" clrIdx="0">
    <p:extLst>
      <p:ext uri="{19B8F6BF-5375-455C-9EA6-DF929625EA0E}">
        <p15:presenceInfo xmlns:p15="http://schemas.microsoft.com/office/powerpoint/2012/main" userId="E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5E70"/>
    <a:srgbClr val="FFFFFF"/>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61395" autoAdjust="0"/>
  </p:normalViewPr>
  <p:slideViewPr>
    <p:cSldViewPr snapToGrid="0">
      <p:cViewPr varScale="1">
        <p:scale>
          <a:sx n="50" d="100"/>
          <a:sy n="50" d="100"/>
        </p:scale>
        <p:origin x="1723"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5797"/>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sz="quarter" idx="1"/>
          </p:nvPr>
        </p:nvSpPr>
        <p:spPr>
          <a:xfrm>
            <a:off x="3956551" y="0"/>
            <a:ext cx="3026833" cy="465797"/>
          </a:xfrm>
          <a:prstGeom prst="rect">
            <a:avLst/>
          </a:prstGeom>
        </p:spPr>
        <p:txBody>
          <a:bodyPr vert="horz" lIns="92885" tIns="46442" rIns="92885" bIns="46442" rtlCol="0"/>
          <a:lstStyle>
            <a:lvl1pPr algn="r">
              <a:defRPr sz="1200"/>
            </a:lvl1pPr>
          </a:lstStyle>
          <a:p>
            <a:fld id="{9266523C-5B6B-4917-ACBD-5B142FA87CB1}" type="datetimeFigureOut">
              <a:rPr lang="en-US" smtClean="0"/>
              <a:t>11/12/2021</a:t>
            </a:fld>
            <a:endParaRPr lang="en-US"/>
          </a:p>
        </p:txBody>
      </p:sp>
      <p:sp>
        <p:nvSpPr>
          <p:cNvPr id="4" name="Footer Placeholder 3"/>
          <p:cNvSpPr>
            <a:spLocks noGrp="1"/>
          </p:cNvSpPr>
          <p:nvPr>
            <p:ph type="ftr" sz="quarter" idx="2"/>
          </p:nvPr>
        </p:nvSpPr>
        <p:spPr>
          <a:xfrm>
            <a:off x="1" y="8817904"/>
            <a:ext cx="3026833" cy="465796"/>
          </a:xfrm>
          <a:prstGeom prst="rect">
            <a:avLst/>
          </a:prstGeom>
        </p:spPr>
        <p:txBody>
          <a:bodyPr vert="horz" lIns="92885" tIns="46442" rIns="92885" bIns="46442" rtlCol="0" anchor="b"/>
          <a:lstStyle>
            <a:lvl1pPr algn="l">
              <a:defRPr sz="1200"/>
            </a:lvl1pPr>
          </a:lstStyle>
          <a:p>
            <a:endParaRPr lang="en-US"/>
          </a:p>
        </p:txBody>
      </p:sp>
      <p:sp>
        <p:nvSpPr>
          <p:cNvPr id="5" name="Slide Number Placeholder 4"/>
          <p:cNvSpPr>
            <a:spLocks noGrp="1"/>
          </p:cNvSpPr>
          <p:nvPr>
            <p:ph type="sldNum" sz="quarter" idx="3"/>
          </p:nvPr>
        </p:nvSpPr>
        <p:spPr>
          <a:xfrm>
            <a:off x="3956551" y="8817904"/>
            <a:ext cx="3026833" cy="465796"/>
          </a:xfrm>
          <a:prstGeom prst="rect">
            <a:avLst/>
          </a:prstGeom>
        </p:spPr>
        <p:txBody>
          <a:bodyPr vert="horz" lIns="92885" tIns="46442" rIns="92885" bIns="46442" rtlCol="0" anchor="b"/>
          <a:lstStyle>
            <a:lvl1pPr algn="r">
              <a:defRPr sz="1200"/>
            </a:lvl1pPr>
          </a:lstStyle>
          <a:p>
            <a:fld id="{286E483F-EE9B-47DE-BF88-0FBE1DB689F5}" type="slidenum">
              <a:rPr lang="en-US" smtClean="0"/>
              <a:t>‹#›</a:t>
            </a:fld>
            <a:endParaRPr lang="en-US"/>
          </a:p>
        </p:txBody>
      </p:sp>
    </p:spTree>
    <p:extLst>
      <p:ext uri="{BB962C8B-B14F-4D97-AF65-F5344CB8AC3E}">
        <p14:creationId xmlns:p14="http://schemas.microsoft.com/office/powerpoint/2010/main" val="3347129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363" cy="4657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1" y="0"/>
            <a:ext cx="3027363" cy="465775"/>
          </a:xfrm>
          <a:prstGeom prst="rect">
            <a:avLst/>
          </a:prstGeom>
        </p:spPr>
        <p:txBody>
          <a:bodyPr vert="horz" lIns="91440" tIns="45720" rIns="91440" bIns="45720" rtlCol="0"/>
          <a:lstStyle>
            <a:lvl1pPr algn="r">
              <a:defRPr sz="1200"/>
            </a:lvl1pPr>
          </a:lstStyle>
          <a:p>
            <a:fld id="{6A86A943-E7A8-4501-B3C0-A6D88030B484}" type="datetimeFigureOut">
              <a:rPr lang="en-US" smtClean="0"/>
              <a:t>11/12/2021</a:t>
            </a:fld>
            <a:endParaRPr lang="en-US"/>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68576"/>
            <a:ext cx="5588000" cy="3654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17926"/>
            <a:ext cx="3027363" cy="4657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1" y="8817926"/>
            <a:ext cx="3027363" cy="465774"/>
          </a:xfrm>
          <a:prstGeom prst="rect">
            <a:avLst/>
          </a:prstGeom>
        </p:spPr>
        <p:txBody>
          <a:bodyPr vert="horz" lIns="91440" tIns="45720" rIns="91440" bIns="45720" rtlCol="0" anchor="b"/>
          <a:lstStyle>
            <a:lvl1pPr algn="r">
              <a:defRPr sz="1200"/>
            </a:lvl1pPr>
          </a:lstStyle>
          <a:p>
            <a:fld id="{959E779C-9ADE-44A1-8072-EF7F172A3590}" type="slidenum">
              <a:rPr lang="en-US" smtClean="0"/>
              <a:t>‹#›</a:t>
            </a:fld>
            <a:endParaRPr lang="en-US"/>
          </a:p>
        </p:txBody>
      </p:sp>
    </p:spTree>
    <p:extLst>
      <p:ext uri="{BB962C8B-B14F-4D97-AF65-F5344CB8AC3E}">
        <p14:creationId xmlns:p14="http://schemas.microsoft.com/office/powerpoint/2010/main" val="3894179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cde.ca.gov/fg/fo/r12/csewig21rfa.asp"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cde.ca.gov/pd/ps/qpls.asp"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Good morning.</a:t>
            </a:r>
            <a:r>
              <a:rPr lang="en-US" baseline="0" dirty="0">
                <a:latin typeface="Arial" panose="020B0604020202020204" pitchFamily="34" charset="0"/>
                <a:cs typeface="Arial" panose="020B0604020202020204" pitchFamily="34" charset="0"/>
              </a:rPr>
              <a:t> Thank you for joining us for the presentation of the 2021 </a:t>
            </a:r>
            <a:r>
              <a:rPr lang="en-US" dirty="0">
                <a:latin typeface="Arial" panose="020B0604020202020204" pitchFamily="34" charset="0"/>
                <a:cs typeface="Arial" panose="020B0604020202020204" pitchFamily="34" charset="0"/>
              </a:rPr>
              <a:t>Educator Workforce Investment</a:t>
            </a:r>
            <a:r>
              <a:rPr lang="en-US" baseline="0" dirty="0">
                <a:latin typeface="Arial" panose="020B0604020202020204" pitchFamily="34" charset="0"/>
                <a:cs typeface="Arial" panose="020B0604020202020204" pitchFamily="34" charset="0"/>
              </a:rPr>
              <a:t> Grant </a:t>
            </a:r>
            <a:r>
              <a:rPr lang="en-US" dirty="0">
                <a:latin typeface="Arial" panose="020B0604020202020204" pitchFamily="34" charset="0"/>
                <a:cs typeface="Arial" panose="020B0604020202020204" pitchFamily="34" charset="0"/>
              </a:rPr>
              <a:t>Program</a:t>
            </a:r>
            <a:r>
              <a:rPr lang="en-US" baseline="0" dirty="0">
                <a:latin typeface="Arial" panose="020B0604020202020204" pitchFamily="34" charset="0"/>
                <a:cs typeface="Arial" panose="020B0604020202020204" pitchFamily="34" charset="0"/>
              </a:rPr>
              <a:t> for Computer Science.</a:t>
            </a:r>
            <a:r>
              <a:rPr lang="en-US" dirty="0">
                <a:latin typeface="Arial" panose="020B0604020202020204" pitchFamily="34" charset="0"/>
                <a:cs typeface="Arial" panose="020B0604020202020204" pitchFamily="34" charset="0"/>
              </a:rPr>
              <a:t> This technical</a:t>
            </a:r>
            <a:r>
              <a:rPr lang="en-US" baseline="0" dirty="0">
                <a:latin typeface="Arial" panose="020B0604020202020204" pitchFamily="34" charset="0"/>
                <a:cs typeface="Arial" panose="020B0604020202020204" pitchFamily="34" charset="0"/>
              </a:rPr>
              <a:t> assistance webinar is provided by the Educator Excellence and Equity Division at the California Department of Education. My name is [presenter will say their name] and I am with [presenter will introduce co-presenter].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Please note that this webinar is being recorded.</a:t>
            </a:r>
          </a:p>
          <a:p>
            <a:endParaRPr lang="en-US" dirty="0"/>
          </a:p>
        </p:txBody>
      </p:sp>
      <p:sp>
        <p:nvSpPr>
          <p:cNvPr id="4" name="Slide Number Placeholder 3"/>
          <p:cNvSpPr>
            <a:spLocks noGrp="1"/>
          </p:cNvSpPr>
          <p:nvPr>
            <p:ph type="sldNum" sz="quarter" idx="10"/>
          </p:nvPr>
        </p:nvSpPr>
        <p:spPr/>
        <p:txBody>
          <a:bodyPr/>
          <a:lstStyle/>
          <a:p>
            <a:fld id="{959E779C-9ADE-44A1-8072-EF7F172A3590}" type="slidenum">
              <a:rPr lang="en-US" smtClean="0"/>
              <a:t>1</a:t>
            </a:fld>
            <a:endParaRPr lang="en-US"/>
          </a:p>
        </p:txBody>
      </p:sp>
    </p:spTree>
    <p:extLst>
      <p:ext uri="{BB962C8B-B14F-4D97-AF65-F5344CB8AC3E}">
        <p14:creationId xmlns:p14="http://schemas.microsoft.com/office/powerpoint/2010/main" val="179517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a:t>Complete application electronically through the EWIG: CS Online Application, which is available on the RFA web page at </a:t>
            </a:r>
            <a:r>
              <a:rPr lang="en-US" sz="1200" dirty="0">
                <a:hlinkClick r:id="rId3"/>
              </a:rPr>
              <a:t>www.cde.ca.gov/fg/fo/r12/csewig21rfa.asp</a:t>
            </a:r>
            <a:endParaRPr lang="en-US" sz="1200" u="sng"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Separately attach supporting evidence as one file, including the </a:t>
            </a:r>
            <a:r>
              <a:rPr lang="en-US" sz="1200" kern="1200" dirty="0">
                <a:solidFill>
                  <a:schemeClr val="tx1"/>
                </a:solidFill>
                <a:effectLst/>
                <a:latin typeface="+mn-lt"/>
                <a:ea typeface="+mn-ea"/>
                <a:cs typeface="+mn-cs"/>
              </a:rPr>
              <a:t>EWIG CS Proposed Budget, Letters of Commitment, Scope of Work, and Organizational Chart.</a:t>
            </a: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Submit a complete application, which consist of four general types of information: (1) Applicant Information, (2) Applicant Narrative, (3) Budget Information, and (4) Letters of Commitment.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Provide the appropriate digital signature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Submit the application by Friday, December 17, 2021, before 4:00 p.m.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indent="0">
              <a:buNone/>
            </a:pPr>
            <a:r>
              <a:rPr lang="en-US" sz="1200" dirty="0"/>
              <a:t>Refer to the scoring rubric (Appendix A) to understand how responses will be evaluated by the reading panel.</a:t>
            </a:r>
          </a:p>
        </p:txBody>
      </p:sp>
      <p:sp>
        <p:nvSpPr>
          <p:cNvPr id="4" name="Slide Number Placeholder 3"/>
          <p:cNvSpPr>
            <a:spLocks noGrp="1"/>
          </p:cNvSpPr>
          <p:nvPr>
            <p:ph type="sldNum" sz="quarter" idx="10"/>
          </p:nvPr>
        </p:nvSpPr>
        <p:spPr/>
        <p:txBody>
          <a:bodyPr/>
          <a:lstStyle/>
          <a:p>
            <a:fld id="{947B8990-41DF-454F-A325-72A5D5917BE1}" type="slidenum">
              <a:rPr lang="en-US" smtClean="0"/>
              <a:t>10</a:t>
            </a:fld>
            <a:endParaRPr lang="en-US"/>
          </a:p>
        </p:txBody>
      </p:sp>
    </p:spTree>
    <p:extLst>
      <p:ext uri="{BB962C8B-B14F-4D97-AF65-F5344CB8AC3E}">
        <p14:creationId xmlns:p14="http://schemas.microsoft.com/office/powerpoint/2010/main" val="2047227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You must select the Save Responses button on the first page of the online application if you do not intend to complete the application in one session. Once you select the Save Responses button, a page will appear that asks for your email address. You will receive an email with a unique URL (web address) for entrance back in to the application. Although you should receive the confirmation email, it is recommended that you copy the URL on the application page and save it. This address will allow you to return to your application.</a:t>
            </a:r>
          </a:p>
        </p:txBody>
      </p:sp>
      <p:sp>
        <p:nvSpPr>
          <p:cNvPr id="4" name="Slide Number Placeholder 3"/>
          <p:cNvSpPr>
            <a:spLocks noGrp="1"/>
          </p:cNvSpPr>
          <p:nvPr>
            <p:ph type="sldNum" sz="quarter" idx="10"/>
          </p:nvPr>
        </p:nvSpPr>
        <p:spPr/>
        <p:txBody>
          <a:bodyPr/>
          <a:lstStyle/>
          <a:p>
            <a:fld id="{947B8990-41DF-454F-A325-72A5D5917BE1}" type="slidenum">
              <a:rPr lang="en-US" smtClean="0"/>
              <a:t>11</a:t>
            </a:fld>
            <a:endParaRPr lang="en-US"/>
          </a:p>
        </p:txBody>
      </p:sp>
    </p:spTree>
    <p:extLst>
      <p:ext uri="{BB962C8B-B14F-4D97-AF65-F5344CB8AC3E}">
        <p14:creationId xmlns:p14="http://schemas.microsoft.com/office/powerpoint/2010/main" val="3172044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r>
              <a:rPr lang="en-US" sz="1200" kern="1200" dirty="0">
                <a:solidFill>
                  <a:schemeClr val="tx1"/>
                </a:solidFill>
                <a:effectLst/>
                <a:latin typeface="Arial" panose="020B0604020202020204" pitchFamily="34" charset="0"/>
                <a:ea typeface="+mn-ea"/>
                <a:cs typeface="Arial" panose="020B0604020202020204" pitchFamily="34" charset="0"/>
              </a:rPr>
              <a:t>The Application narrative</a:t>
            </a:r>
            <a:r>
              <a:rPr lang="en-US" sz="1200" kern="1200" baseline="0" dirty="0">
                <a:solidFill>
                  <a:schemeClr val="tx1"/>
                </a:solidFill>
                <a:effectLst/>
                <a:latin typeface="Arial" panose="020B0604020202020204" pitchFamily="34" charset="0"/>
                <a:ea typeface="+mn-ea"/>
                <a:cs typeface="Arial" panose="020B0604020202020204" pitchFamily="34" charset="0"/>
              </a:rPr>
              <a:t> is broken up into two parts: CS EWIG Goals and Activities and Proposed Metrics, that will be discussed on the following slides.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a:spcBef>
                <a:spcPts val="0"/>
              </a:spcBef>
              <a:spcAft>
                <a:spcPts val="0"/>
              </a:spcAft>
            </a:pPr>
            <a:r>
              <a:rPr lang="en-US" sz="1200" kern="1200" dirty="0">
                <a:solidFill>
                  <a:schemeClr val="tx1"/>
                </a:solidFill>
                <a:effectLst/>
                <a:latin typeface="Arial" panose="020B0604020202020204" pitchFamily="34" charset="0"/>
                <a:ea typeface="+mn-ea"/>
                <a:cs typeface="Arial" panose="020B0604020202020204" pitchFamily="34" charset="0"/>
              </a:rPr>
              <a:t>Part 1, Computer Science Educator Workforce Investment Grant Goals and Activities, has six sections: </a:t>
            </a:r>
          </a:p>
          <a:p>
            <a:pPr marL="17145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Vision and Mission,</a:t>
            </a:r>
          </a:p>
          <a:p>
            <a:pPr marL="17145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Quality Professional Learning Standards,</a:t>
            </a:r>
          </a:p>
          <a:p>
            <a:pPr marL="17145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Computer Science Capacity Builder,</a:t>
            </a:r>
          </a:p>
          <a:p>
            <a:pPr marL="17145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Computer Science Resource Connector,</a:t>
            </a:r>
          </a:p>
          <a:p>
            <a:pPr marL="17145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Computer Science Facilitator, and </a:t>
            </a:r>
          </a:p>
          <a:p>
            <a:pPr marL="17145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Project Participants</a:t>
            </a:r>
          </a:p>
          <a:p>
            <a:pPr marL="0" indent="0">
              <a:spcBef>
                <a:spcPts val="0"/>
              </a:spcBef>
              <a:spcAft>
                <a:spcPts val="0"/>
              </a:spcAft>
              <a:buFont typeface="Arial" panose="020B0604020202020204" pitchFamily="34" charset="0"/>
              <a:buNone/>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indent="0">
              <a:spcBef>
                <a:spcPts val="0"/>
              </a:spcBef>
              <a:spcAft>
                <a:spcPts val="0"/>
              </a:spcAft>
              <a:buFont typeface="Arial" panose="020B0604020202020204" pitchFamily="34" charset="0"/>
              <a:buNone/>
            </a:pPr>
            <a:r>
              <a:rPr lang="en-US" sz="1200" kern="1200" dirty="0">
                <a:solidFill>
                  <a:schemeClr val="tx1"/>
                </a:solidFill>
                <a:effectLst/>
                <a:latin typeface="Arial" panose="020B0604020202020204" pitchFamily="34" charset="0"/>
                <a:ea typeface="+mn-ea"/>
                <a:cs typeface="Arial" panose="020B0604020202020204" pitchFamily="34" charset="0"/>
              </a:rPr>
              <a:t>Please note that signed letters of commitment from partners  that are addressed to the lead applicant must be provided. </a:t>
            </a:r>
          </a:p>
          <a:p>
            <a:pPr marL="0" indent="0">
              <a:spcBef>
                <a:spcPts val="0"/>
              </a:spcBef>
              <a:spcAft>
                <a:spcPts val="0"/>
              </a:spcAft>
              <a:buFont typeface="Arial" panose="020B0604020202020204" pitchFamily="34" charset="0"/>
              <a:buNone/>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indent="0">
              <a:spcBef>
                <a:spcPts val="0"/>
              </a:spcBef>
              <a:spcAft>
                <a:spcPts val="0"/>
              </a:spcAft>
              <a:buFont typeface="Arial" panose="020B0604020202020204" pitchFamily="34" charset="0"/>
              <a:buNone/>
            </a:pPr>
            <a:r>
              <a:rPr lang="en-US" sz="1200" kern="1200" dirty="0">
                <a:solidFill>
                  <a:schemeClr val="tx1"/>
                </a:solidFill>
                <a:effectLst/>
                <a:latin typeface="Arial" panose="020B0604020202020204" pitchFamily="34" charset="0"/>
                <a:ea typeface="+mn-ea"/>
                <a:cs typeface="Arial" panose="020B0604020202020204" pitchFamily="34" charset="0"/>
              </a:rPr>
              <a:t>Part 2 pertains to proposed metrics. The grantee must collect, analyze, reflect upon, and report various sources of data of evidence of changes, and/or improvements in collective practices. It is required that the grantee will also provide specific information for a report required by legislation.</a:t>
            </a:r>
          </a:p>
          <a:p>
            <a:pPr marL="0" indent="0">
              <a:spcBef>
                <a:spcPts val="0"/>
              </a:spcBef>
              <a:spcAft>
                <a:spcPts val="0"/>
              </a:spcAft>
              <a:buFont typeface="Arial" panose="020B0604020202020204" pitchFamily="34" charset="0"/>
              <a:buNone/>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Successful applicants must be able to demonstrate that their specific proposed plan is conceptually clear and technically feasible.  </a:t>
            </a:r>
            <a:endParaRPr lang="en-US" sz="1200" kern="1200" dirty="0">
              <a:solidFill>
                <a:schemeClr val="tx1"/>
              </a:solidFill>
              <a:effectLst/>
              <a:latin typeface="Arial" panose="020B0604020202020204" pitchFamily="34" charset="0"/>
              <a:ea typeface="+mn-ea"/>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12</a:t>
            </a:fld>
            <a:endParaRPr lang="en-US"/>
          </a:p>
        </p:txBody>
      </p:sp>
    </p:spTree>
    <p:extLst>
      <p:ext uri="{BB962C8B-B14F-4D97-AF65-F5344CB8AC3E}">
        <p14:creationId xmlns:p14="http://schemas.microsoft.com/office/powerpoint/2010/main" val="723164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For all sections except the Vision and Mission, the applicant must include the following: The applicant’s previous experience or expertise, if any, pertaining to the item. They must also include strategies and responsible agencies or staff. Also, a timeline of activities that will be used to achieve the goals.</a:t>
            </a:r>
          </a:p>
          <a:p>
            <a:r>
              <a:rPr lang="en-US" sz="1200" kern="1200" dirty="0">
                <a:solidFill>
                  <a:schemeClr val="tx1"/>
                </a:solidFill>
                <a:effectLst/>
                <a:latin typeface="+mn-lt"/>
                <a:ea typeface="+mn-ea"/>
                <a:cs typeface="+mn-cs"/>
              </a:rPr>
              <a:t>There is a specific character limit for each item, which is shown in Appendix B: Online Application Instructions. </a:t>
            </a:r>
          </a:p>
          <a:p>
            <a:r>
              <a:rPr lang="en-US" sz="1200" kern="1200" dirty="0">
                <a:solidFill>
                  <a:schemeClr val="tx1"/>
                </a:solidFill>
                <a:effectLst/>
                <a:latin typeface="+mn-lt"/>
                <a:ea typeface="+mn-ea"/>
                <a:cs typeface="+mn-cs"/>
              </a:rPr>
              <a:t>Please note that there is a counter that shows how many characters have been included. Although you are able to include more characters, when the application is pulled for review, it will only show the maximum number of characters allowed for each item. Please note that it will only show the maximum number of characters allowed for each item when we pull the application.</a:t>
            </a:r>
          </a:p>
          <a:p>
            <a:pPr marL="0" indent="0">
              <a:spcBef>
                <a:spcPts val="0"/>
              </a:spcBef>
              <a:spcAft>
                <a:spcPts val="0"/>
              </a:spcAft>
              <a:buFont typeface="Arial" panose="020B0604020202020204" pitchFamily="34" charset="0"/>
              <a:buNone/>
            </a:pPr>
            <a:endParaRPr lang="en-US"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13</a:t>
            </a:fld>
            <a:endParaRPr lang="en-US"/>
          </a:p>
        </p:txBody>
      </p:sp>
    </p:spTree>
    <p:extLst>
      <p:ext uri="{BB962C8B-B14F-4D97-AF65-F5344CB8AC3E}">
        <p14:creationId xmlns:p14="http://schemas.microsoft.com/office/powerpoint/2010/main" val="34586599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application budget covers the entire grant period, March 3, 2022 through March 29, 2024. The EWIG: CS Proposed Budget Template is available on the EWIG: CS RFA web page.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 are six tabs that need to be completed: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Budget Form Instructions,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IHE or NPO Information,</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Proposed Budget Summary,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Y1 Proposed Budget Details,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Y2 Proposed Budget Details, and</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Y3 Proposed Budget Details.</a:t>
            </a:r>
          </a:p>
          <a:p>
            <a:pPr marL="0" indent="0">
              <a:buFont typeface="Arial" panose="020B0604020202020204" pitchFamily="34" charset="0"/>
              <a:buNone/>
            </a:pPr>
            <a:r>
              <a:rPr lang="en-US" sz="1200" kern="1200" dirty="0">
                <a:solidFill>
                  <a:schemeClr val="tx1"/>
                </a:solidFill>
                <a:effectLst/>
                <a:latin typeface="+mn-lt"/>
                <a:ea typeface="+mn-ea"/>
                <a:cs typeface="+mn-cs"/>
              </a:rPr>
              <a:t>Only unlocked cells may be edited.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EWIG CS Proposed Budget must be submitted as an Excel file through the online application. Please see the attachment instructions in Appendix B: Online Application Instructions.</a:t>
            </a:r>
          </a:p>
          <a:p>
            <a:br>
              <a:rPr lang="en-US" sz="120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14</a:t>
            </a:fld>
            <a:endParaRPr lang="en-US"/>
          </a:p>
        </p:txBody>
      </p:sp>
    </p:spTree>
    <p:extLst>
      <p:ext uri="{BB962C8B-B14F-4D97-AF65-F5344CB8AC3E}">
        <p14:creationId xmlns:p14="http://schemas.microsoft.com/office/powerpoint/2010/main" val="2896109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US" sz="1200" kern="1200" dirty="0">
                <a:solidFill>
                  <a:schemeClr val="tx1"/>
                </a:solidFill>
                <a:effectLst/>
                <a:latin typeface="+mn-lt"/>
                <a:ea typeface="+mn-ea"/>
                <a:cs typeface="+mn-cs"/>
              </a:rPr>
              <a:t>The Proposed Budget Detail must include a detailed budget narrative (description) for each line item included in the grant period. The narrative should include how the proposed costs are necessary and reasonable in terms of grant activities, benefits to participants, and grant outcomes. Provide sufficient detail and a breakdown/calculation that justifies each line item. Group line items by the Object Code series and provide lines for Object Code totals. </a:t>
            </a:r>
          </a:p>
          <a:p>
            <a:pPr>
              <a:spcAft>
                <a:spcPts val="0"/>
              </a:spcAft>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Proposed Budget Summary should provide totals for each Object Code and should align with the Proposed Budget Details.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 part of the EWIG Program, the grantee must limit administrative indirect costs to a maximum eight percent indirect cost rate. </a:t>
            </a:r>
          </a:p>
          <a:p>
            <a:pPr>
              <a:spcAft>
                <a:spcPts val="0"/>
              </a:spcAft>
            </a:pP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15</a:t>
            </a:fld>
            <a:endParaRPr lang="en-US"/>
          </a:p>
        </p:txBody>
      </p:sp>
    </p:spTree>
    <p:extLst>
      <p:ext uri="{BB962C8B-B14F-4D97-AF65-F5344CB8AC3E}">
        <p14:creationId xmlns:p14="http://schemas.microsoft.com/office/powerpoint/2010/main" val="11859437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Only fully completed applications will be considered eligible for consideration and advanced to the Reader Conference.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A panel of readers selected for their expertise will read, review, and score each eligible application using a scoring rubric (see Appendix A). </a:t>
            </a:r>
          </a:p>
          <a:p>
            <a:pPr>
              <a:spcBef>
                <a:spcPts val="0"/>
              </a:spcBef>
              <a:spcAft>
                <a:spcPts val="0"/>
              </a:spcAft>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Readers will be instructed to read each proposal in its entirety to get an overall impression of the project and whether it makes sense overall. </a:t>
            </a:r>
          </a:p>
          <a:p>
            <a:pPr>
              <a:spcBef>
                <a:spcPts val="0"/>
              </a:spcBef>
              <a:spcAft>
                <a:spcPts val="0"/>
              </a:spcAft>
            </a:pPr>
            <a:endParaRPr lang="en-US" dirty="0">
              <a:latin typeface="Arial" panose="020B0604020202020204" pitchFamily="34" charset="0"/>
              <a:cs typeface="Arial" panose="020B0604020202020204" pitchFamily="34" charset="0"/>
            </a:endParaRPr>
          </a:p>
          <a:p>
            <a:pPr>
              <a:spcBef>
                <a:spcPts val="0"/>
              </a:spcBef>
              <a:spcAft>
                <a:spcPts val="0"/>
              </a:spcAft>
            </a:pPr>
            <a:r>
              <a:rPr lang="en-US" sz="1200" dirty="0">
                <a:latin typeface="Arial" panose="020B0604020202020204" pitchFamily="34" charset="0"/>
                <a:cs typeface="Arial" panose="020B0604020202020204" pitchFamily="34" charset="0"/>
              </a:rPr>
              <a:t>Points will be awarded based on completeness and responsiveness of the application to each of the required application components.</a:t>
            </a:r>
          </a:p>
          <a:p>
            <a:pPr>
              <a:spcBef>
                <a:spcPts val="0"/>
              </a:spcBef>
              <a:spcAft>
                <a:spcPts val="0"/>
              </a:spcAft>
            </a:pPr>
            <a:endParaRPr lang="en-US" sz="1200" kern="1200" dirty="0">
              <a:solidFill>
                <a:schemeClr val="tx1"/>
              </a:solidFill>
              <a:effectLst/>
              <a:latin typeface="+mn-lt"/>
              <a:ea typeface="+mn-ea"/>
              <a:cs typeface="+mn-cs"/>
            </a:endParaRPr>
          </a:p>
          <a:p>
            <a:pPr>
              <a:spcBef>
                <a:spcPts val="0"/>
              </a:spcBef>
              <a:spcAft>
                <a:spcPts val="0"/>
              </a:spcAft>
            </a:pPr>
            <a:r>
              <a:rPr lang="en-US" sz="1200" kern="1200" dirty="0">
                <a:solidFill>
                  <a:schemeClr val="tx1"/>
                </a:solidFill>
                <a:effectLst/>
                <a:latin typeface="+mn-lt"/>
                <a:ea typeface="+mn-ea"/>
                <a:cs typeface="+mn-cs"/>
              </a:rPr>
              <a:t>Interviews with potential grantees may be conducted. All costs associated with the interviews will be the responsibility of the applicant.</a:t>
            </a:r>
          </a:p>
          <a:p>
            <a:pPr>
              <a:spcBef>
                <a:spcPts val="0"/>
              </a:spcBef>
              <a:spcAft>
                <a:spcPts val="0"/>
              </a:spcAft>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selected applicant is subject to approval by the Executive Director of the State Board of Education.</a:t>
            </a:r>
          </a:p>
        </p:txBody>
      </p:sp>
      <p:sp>
        <p:nvSpPr>
          <p:cNvPr id="4" name="Slide Number Placeholder 3"/>
          <p:cNvSpPr>
            <a:spLocks noGrp="1"/>
          </p:cNvSpPr>
          <p:nvPr>
            <p:ph type="sldNum" sz="quarter" idx="10"/>
          </p:nvPr>
        </p:nvSpPr>
        <p:spPr/>
        <p:txBody>
          <a:bodyPr/>
          <a:lstStyle/>
          <a:p>
            <a:fld id="{947B8990-41DF-454F-A325-72A5D5917BE1}" type="slidenum">
              <a:rPr lang="en-US" smtClean="0"/>
              <a:t>16</a:t>
            </a:fld>
            <a:endParaRPr lang="en-US"/>
          </a:p>
        </p:txBody>
      </p:sp>
    </p:spTree>
    <p:extLst>
      <p:ext uri="{BB962C8B-B14F-4D97-AF65-F5344CB8AC3E}">
        <p14:creationId xmlns:p14="http://schemas.microsoft.com/office/powerpoint/2010/main" val="10456454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Part 1 has a total of 104 points possible, while Part 2 has a total of 16 points possible. The budget is a total of 8 points.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total possible point value is 128 points.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Part One, Vision and Mission has a point value of 16 points.</a:t>
            </a:r>
          </a:p>
          <a:p>
            <a:r>
              <a:rPr lang="en-US" sz="1200" kern="1200" dirty="0">
                <a:solidFill>
                  <a:schemeClr val="tx1"/>
                </a:solidFill>
                <a:effectLst/>
                <a:latin typeface="+mn-lt"/>
                <a:ea typeface="+mn-ea"/>
                <a:cs typeface="+mn-cs"/>
              </a:rPr>
              <a:t>Quality Professional Learning Standards has a maximum point value of 20 points.</a:t>
            </a:r>
          </a:p>
          <a:p>
            <a:r>
              <a:rPr lang="en-US" sz="1200" kern="1200" dirty="0">
                <a:solidFill>
                  <a:schemeClr val="tx1"/>
                </a:solidFill>
                <a:effectLst/>
                <a:latin typeface="+mn-lt"/>
                <a:ea typeface="+mn-ea"/>
                <a:cs typeface="+mn-cs"/>
              </a:rPr>
              <a:t>Computer Science Capacity Builder has a maximum value of 24 points.</a:t>
            </a:r>
          </a:p>
          <a:p>
            <a:r>
              <a:rPr lang="en-US" sz="1200" kern="1200" dirty="0">
                <a:solidFill>
                  <a:schemeClr val="tx1"/>
                </a:solidFill>
                <a:effectLst/>
                <a:latin typeface="+mn-lt"/>
                <a:ea typeface="+mn-ea"/>
                <a:cs typeface="+mn-cs"/>
              </a:rPr>
              <a:t>Computer Science Resource Connector has a maximum value of 16 points.</a:t>
            </a:r>
          </a:p>
          <a:p>
            <a:r>
              <a:rPr lang="en-US" sz="1200" kern="1200" dirty="0">
                <a:solidFill>
                  <a:schemeClr val="tx1"/>
                </a:solidFill>
                <a:effectLst/>
                <a:latin typeface="+mn-lt"/>
                <a:ea typeface="+mn-ea"/>
                <a:cs typeface="+mn-cs"/>
              </a:rPr>
              <a:t>Computer Science Facilitator has a maximum value of 20 points.</a:t>
            </a:r>
          </a:p>
          <a:p>
            <a:r>
              <a:rPr lang="en-US" sz="1200" kern="1200" dirty="0">
                <a:solidFill>
                  <a:schemeClr val="tx1"/>
                </a:solidFill>
                <a:effectLst/>
                <a:latin typeface="+mn-lt"/>
                <a:ea typeface="+mn-ea"/>
                <a:cs typeface="+mn-cs"/>
              </a:rPr>
              <a:t>Project Participant has a maximum value of eight points.</a:t>
            </a:r>
          </a:p>
          <a:p>
            <a:r>
              <a:rPr lang="en-US" sz="1200" kern="1200" dirty="0">
                <a:solidFill>
                  <a:schemeClr val="tx1"/>
                </a:solidFill>
                <a:effectLst/>
                <a:latin typeface="+mn-lt"/>
                <a:ea typeface="+mn-ea"/>
                <a:cs typeface="+mn-cs"/>
              </a:rPr>
              <a:t>Proposed Metrics has a maximum value of 16 points.</a:t>
            </a:r>
          </a:p>
          <a:p>
            <a:r>
              <a:rPr lang="en-US" sz="1200" kern="1200" dirty="0">
                <a:solidFill>
                  <a:schemeClr val="tx1"/>
                </a:solidFill>
                <a:effectLst/>
                <a:latin typeface="+mn-lt"/>
                <a:ea typeface="+mn-ea"/>
                <a:cs typeface="+mn-cs"/>
              </a:rPr>
              <a:t>And the Budget has a maximum value of 8 points.</a:t>
            </a:r>
          </a:p>
        </p:txBody>
      </p:sp>
      <p:sp>
        <p:nvSpPr>
          <p:cNvPr id="4" name="Slide Number Placeholder 3"/>
          <p:cNvSpPr>
            <a:spLocks noGrp="1"/>
          </p:cNvSpPr>
          <p:nvPr>
            <p:ph type="sldNum" sz="quarter" idx="10"/>
          </p:nvPr>
        </p:nvSpPr>
        <p:spPr/>
        <p:txBody>
          <a:bodyPr/>
          <a:lstStyle/>
          <a:p>
            <a:fld id="{947B8990-41DF-454F-A325-72A5D5917BE1}" type="slidenum">
              <a:rPr lang="en-US" smtClean="0"/>
              <a:t>17</a:t>
            </a:fld>
            <a:endParaRPr lang="en-US"/>
          </a:p>
        </p:txBody>
      </p:sp>
    </p:spTree>
    <p:extLst>
      <p:ext uri="{BB962C8B-B14F-4D97-AF65-F5344CB8AC3E}">
        <p14:creationId xmlns:p14="http://schemas.microsoft.com/office/powerpoint/2010/main" val="1000937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Please note the important upcoming deadlines for the EWIG: CS application. </a:t>
            </a:r>
          </a:p>
          <a:p>
            <a:r>
              <a:rPr lang="en-US" sz="1200" kern="1200" dirty="0">
                <a:solidFill>
                  <a:schemeClr val="tx1"/>
                </a:solidFill>
                <a:effectLst/>
                <a:latin typeface="+mn-lt"/>
                <a:ea typeface="+mn-ea"/>
                <a:cs typeface="+mn-cs"/>
              </a:rPr>
              <a:t>Application are due to the CDE by Friday, December 17, 2021, by 4:00 p.m. PST.</a:t>
            </a:r>
          </a:p>
          <a:p>
            <a:r>
              <a:rPr lang="en-US" sz="1200" kern="1200" dirty="0">
                <a:solidFill>
                  <a:schemeClr val="tx1"/>
                </a:solidFill>
                <a:effectLst/>
                <a:latin typeface="+mn-lt"/>
                <a:ea typeface="+mn-ea"/>
                <a:cs typeface="+mn-cs"/>
              </a:rPr>
              <a:t>The Intent to Award will be posted on Thursday, February 10, 2022.</a:t>
            </a:r>
          </a:p>
          <a:p>
            <a:r>
              <a:rPr lang="en-US" sz="1200" kern="1200" dirty="0">
                <a:solidFill>
                  <a:schemeClr val="tx1"/>
                </a:solidFill>
                <a:effectLst/>
                <a:latin typeface="+mn-lt"/>
                <a:ea typeface="+mn-ea"/>
                <a:cs typeface="+mn-cs"/>
              </a:rPr>
              <a:t>The last day for Appeals to be received by the CDE is Thursday, February 17, 2022, by 4:00 p.m. PST.</a:t>
            </a:r>
          </a:p>
        </p:txBody>
      </p:sp>
      <p:sp>
        <p:nvSpPr>
          <p:cNvPr id="4" name="Slide Number Placeholder 3"/>
          <p:cNvSpPr>
            <a:spLocks noGrp="1"/>
          </p:cNvSpPr>
          <p:nvPr>
            <p:ph type="sldNum" sz="quarter" idx="10"/>
          </p:nvPr>
        </p:nvSpPr>
        <p:spPr/>
        <p:txBody>
          <a:bodyPr/>
          <a:lstStyle/>
          <a:p>
            <a:fld id="{947B8990-41DF-454F-A325-72A5D5917BE1}" type="slidenum">
              <a:rPr lang="en-US" smtClean="0"/>
              <a:t>18</a:t>
            </a:fld>
            <a:endParaRPr lang="en-US"/>
          </a:p>
        </p:txBody>
      </p:sp>
    </p:spTree>
    <p:extLst>
      <p:ext uri="{BB962C8B-B14F-4D97-AF65-F5344CB8AC3E}">
        <p14:creationId xmlns:p14="http://schemas.microsoft.com/office/powerpoint/2010/main" val="912181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Detailed information about the EWIG: CS and the specific requirements are provided in the RFA. However, applicants should be familiar with the listed resources that contain further information </a:t>
            </a:r>
            <a:r>
              <a:rPr lang="en-US" sz="1200" dirty="0"/>
              <a:t>pertinent to the EWIG: CS</a:t>
            </a:r>
            <a:r>
              <a:rPr lang="en-US" sz="1200" kern="1200" dirty="0">
                <a:solidFill>
                  <a:schemeClr val="tx1"/>
                </a:solidFill>
                <a:effectLst/>
                <a:latin typeface="Arial" panose="020B0604020202020204" pitchFamily="34" charset="0"/>
                <a:ea typeface="+mn-ea"/>
                <a:cs typeface="Arial" panose="020B0604020202020204" pitchFamily="34" charset="0"/>
              </a:rPr>
              <a:t>.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baseline="0" dirty="0">
                <a:solidFill>
                  <a:schemeClr val="tx1"/>
                </a:solidFill>
                <a:effectLst/>
                <a:latin typeface="Arial" panose="020B0604020202020204" pitchFamily="34" charset="0"/>
                <a:ea typeface="+mn-ea"/>
                <a:cs typeface="Arial" panose="020B0604020202020204" pitchFamily="34" charset="0"/>
              </a:rPr>
              <a:t>The Quality Professional Learning Standards, </a:t>
            </a:r>
            <a:r>
              <a:rPr lang="en-US" sz="1200" kern="1200" dirty="0">
                <a:solidFill>
                  <a:schemeClr val="tx1"/>
                </a:solidFill>
                <a:effectLst/>
                <a:latin typeface="+mn-lt"/>
                <a:ea typeface="+mn-ea"/>
                <a:cs typeface="+mn-cs"/>
              </a:rPr>
              <a:t>serve as a foundation for the content, processes, and conditions essential to all educator professional learning over time.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California</a:t>
            </a:r>
            <a:r>
              <a:rPr lang="en-US" sz="1200" i="1" kern="1200" baseline="0" dirty="0">
                <a:solidFill>
                  <a:schemeClr val="tx1"/>
                </a:solidFill>
                <a:effectLst/>
                <a:latin typeface="+mn-lt"/>
                <a:ea typeface="+mn-ea"/>
                <a:cs typeface="+mn-cs"/>
              </a:rPr>
              <a:t> Computer Science Standards for California Public Schools, Kindergarten Through Grade Twelve </a:t>
            </a:r>
            <a:r>
              <a:rPr lang="en-US" sz="1200" kern="1200" dirty="0">
                <a:solidFill>
                  <a:schemeClr val="tx1"/>
                </a:solidFill>
                <a:effectLst/>
                <a:latin typeface="+mn-lt"/>
                <a:ea typeface="+mn-ea"/>
                <a:cs typeface="+mn-cs"/>
              </a:rPr>
              <a:t>contain five</a:t>
            </a:r>
            <a:r>
              <a:rPr lang="en-US" sz="1200" kern="1200" baseline="0" dirty="0">
                <a:solidFill>
                  <a:schemeClr val="tx1"/>
                </a:solidFill>
                <a:effectLst/>
                <a:latin typeface="+mn-lt"/>
                <a:ea typeface="+mn-ea"/>
                <a:cs typeface="+mn-cs"/>
              </a:rPr>
              <a:t> core concept areas and seven core practices. It also includes</a:t>
            </a:r>
            <a:r>
              <a:rPr lang="en-US" sz="1200" kern="1200" dirty="0">
                <a:solidFill>
                  <a:schemeClr val="tx1"/>
                </a:solidFill>
                <a:effectLst/>
                <a:latin typeface="+mn-lt"/>
                <a:ea typeface="+mn-ea"/>
                <a:cs typeface="+mn-cs"/>
              </a:rPr>
              <a:t> significant themes, including equity, powerful ideas, computational thinking, and breadth of application. </a:t>
            </a:r>
          </a:p>
          <a:p>
            <a:endParaRPr lang="en-US" sz="1200" i="0" kern="1200" dirty="0">
              <a:solidFill>
                <a:schemeClr val="tx1"/>
              </a:solidFill>
              <a:effectLst/>
              <a:latin typeface="+mn-lt"/>
              <a:ea typeface="+mn-ea"/>
              <a:cs typeface="+mn-cs"/>
            </a:endParaRPr>
          </a:p>
          <a:p>
            <a:r>
              <a:rPr lang="en-US" sz="1200" i="0" kern="1200" dirty="0">
                <a:solidFill>
                  <a:schemeClr val="tx1"/>
                </a:solidFill>
                <a:effectLst/>
                <a:latin typeface="+mn-lt"/>
                <a:ea typeface="+mn-ea"/>
                <a:cs typeface="+mn-cs"/>
              </a:rPr>
              <a:t>The California Computer Science Strategic Implementation Plan </a:t>
            </a:r>
            <a:r>
              <a:rPr lang="en-US" sz="1200" kern="1200" dirty="0">
                <a:solidFill>
                  <a:schemeClr val="tx1"/>
                </a:solidFill>
                <a:effectLst/>
                <a:latin typeface="+mn-lt"/>
                <a:ea typeface="+mn-ea"/>
                <a:cs typeface="+mn-cs"/>
              </a:rPr>
              <a:t>provides guidance for local plan development and refinement of CS education, and includes a vision, mission, and CS principles. It is divided into three sections: Equity and Access, Supporting Educators to Teach CS, and Expanding CS Course Offerings.</a:t>
            </a:r>
          </a:p>
          <a:p>
            <a:endParaRPr lang="en-US" sz="120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dirty="0">
                <a:solidFill>
                  <a:schemeClr val="tx1"/>
                </a:solidFill>
                <a:effectLst/>
                <a:latin typeface="+mn-lt"/>
                <a:ea typeface="+mn-ea"/>
                <a:cs typeface="+mn-cs"/>
              </a:rPr>
              <a:t>The California</a:t>
            </a:r>
            <a:r>
              <a:rPr lang="en-US" sz="1200" i="0" kern="1200" baseline="0" dirty="0">
                <a:solidFill>
                  <a:schemeClr val="tx1"/>
                </a:solidFill>
                <a:effectLst/>
                <a:latin typeface="+mn-lt"/>
                <a:ea typeface="+mn-ea"/>
                <a:cs typeface="+mn-cs"/>
              </a:rPr>
              <a:t> Statewide System of Support </a:t>
            </a:r>
            <a:r>
              <a:rPr lang="en-US" sz="1200" kern="1200" dirty="0">
                <a:solidFill>
                  <a:schemeClr val="tx1"/>
                </a:solidFill>
                <a:effectLst/>
                <a:latin typeface="+mn-lt"/>
                <a:ea typeface="+mn-ea"/>
                <a:cs typeface="+mn-cs"/>
              </a:rPr>
              <a:t>is designed to build local capacity and assist local educational agencies (LEAs) in identifying and addressing inequities, as part of the continuous improvement process. This support includes three levels: (1) support for all; (2) individually designed, or differentiated assistance; and (3) intensive intervention.</a:t>
            </a:r>
          </a:p>
          <a:p>
            <a:endParaRPr lang="en-US"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19</a:t>
            </a:fld>
            <a:endParaRPr lang="en-US"/>
          </a:p>
        </p:txBody>
      </p:sp>
    </p:spTree>
    <p:extLst>
      <p:ext uri="{BB962C8B-B14F-4D97-AF65-F5344CB8AC3E}">
        <p14:creationId xmlns:p14="http://schemas.microsoft.com/office/powerpoint/2010/main" val="3703979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At this time, all webinar participants have been placed on mute. Also, please remember that this webinar is being recorded.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As questions arise during the webinar, please type your questions in the chat box. We will do our best to answer those questions during the questions and answers portion of the webinar.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Lastly, we will be providing the slides and notes on the CDE 2021 Educator Workforce Investment Grant Program for Computer Science web page. </a:t>
            </a:r>
          </a:p>
        </p:txBody>
      </p:sp>
      <p:sp>
        <p:nvSpPr>
          <p:cNvPr id="4" name="Slide Number Placeholder 3"/>
          <p:cNvSpPr>
            <a:spLocks noGrp="1"/>
          </p:cNvSpPr>
          <p:nvPr>
            <p:ph type="sldNum" sz="quarter" idx="10"/>
          </p:nvPr>
        </p:nvSpPr>
        <p:spPr/>
        <p:txBody>
          <a:bodyPr/>
          <a:lstStyle/>
          <a:p>
            <a:fld id="{959E779C-9ADE-44A1-8072-EF7F172A3590}" type="slidenum">
              <a:rPr lang="en-US" smtClean="0"/>
              <a:t>2</a:t>
            </a:fld>
            <a:endParaRPr lang="en-US"/>
          </a:p>
        </p:txBody>
      </p:sp>
    </p:spTree>
    <p:extLst>
      <p:ext uri="{BB962C8B-B14F-4D97-AF65-F5344CB8AC3E}">
        <p14:creationId xmlns:p14="http://schemas.microsoft.com/office/powerpoint/2010/main" val="14253753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(Take time to answer any questions that have been posed in the discussion board.)</a:t>
            </a:r>
          </a:p>
        </p:txBody>
      </p:sp>
      <p:sp>
        <p:nvSpPr>
          <p:cNvPr id="4" name="Slide Number Placeholder 3"/>
          <p:cNvSpPr>
            <a:spLocks noGrp="1"/>
          </p:cNvSpPr>
          <p:nvPr>
            <p:ph type="sldNum" sz="quarter" idx="10"/>
          </p:nvPr>
        </p:nvSpPr>
        <p:spPr/>
        <p:txBody>
          <a:bodyPr/>
          <a:lstStyle/>
          <a:p>
            <a:fld id="{947B8990-41DF-454F-A325-72A5D5917BE1}" type="slidenum">
              <a:rPr lang="en-US" smtClean="0"/>
              <a:t>20</a:t>
            </a:fld>
            <a:endParaRPr lang="en-US"/>
          </a:p>
        </p:txBody>
      </p:sp>
    </p:spTree>
    <p:extLst>
      <p:ext uri="{BB962C8B-B14F-4D97-AF65-F5344CB8AC3E}">
        <p14:creationId xmlns:p14="http://schemas.microsoft.com/office/powerpoint/2010/main" val="26032653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For additional</a:t>
            </a:r>
            <a:r>
              <a:rPr lang="en-US" baseline="0" dirty="0">
                <a:latin typeface="Arial" panose="020B0604020202020204" pitchFamily="34" charset="0"/>
                <a:cs typeface="Arial" panose="020B0604020202020204" pitchFamily="34" charset="0"/>
              </a:rPr>
              <a:t> information, you are encouraged to contact the Educator Excellence and Equity Division staff noted on the slide.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21</a:t>
            </a:fld>
            <a:endParaRPr lang="en-US"/>
          </a:p>
        </p:txBody>
      </p:sp>
    </p:spTree>
    <p:extLst>
      <p:ext uri="{BB962C8B-B14F-4D97-AF65-F5344CB8AC3E}">
        <p14:creationId xmlns:p14="http://schemas.microsoft.com/office/powerpoint/2010/main" val="3263356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Budget Act of 2021, Item 6100-195-0001, provides $5 million on a one-time basis to establish the Educator Workforce Investment Grant (EWIG): CS. This EWIG: CS Professional Learning Grant will fund one successful applicant $5 million from March 3, 2022, through March 29, 2024.</a:t>
            </a: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59E779C-9ADE-44A1-8072-EF7F172A3590}" type="slidenum">
              <a:rPr lang="en-US" smtClean="0"/>
              <a:t>3</a:t>
            </a:fld>
            <a:endParaRPr lang="en-US"/>
          </a:p>
        </p:txBody>
      </p:sp>
    </p:spTree>
    <p:extLst>
      <p:ext uri="{BB962C8B-B14F-4D97-AF65-F5344CB8AC3E}">
        <p14:creationId xmlns:p14="http://schemas.microsoft.com/office/powerpoint/2010/main" val="241465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Aft>
                <a:spcPts val="1200"/>
              </a:spcAft>
              <a:buFont typeface="+mj-lt"/>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purpose of the EWIG: CS Professional Learning grant is to develop and provide professional learning to teachers and paraprofessionals in public schools serving kindergarten and grades one to twelve, inclusive.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professional learning activities must be designed to provide high-quality instruction and computer science (CS) learning experiences that support system-wide implementation of the </a:t>
            </a:r>
            <a:r>
              <a:rPr lang="en-US" i="1" dirty="0"/>
              <a:t>California Computer Science Content Standards</a:t>
            </a:r>
            <a:r>
              <a:rPr lang="en-US" dirty="0"/>
              <a:t> (</a:t>
            </a:r>
            <a:r>
              <a:rPr lang="en-US" i="1" dirty="0"/>
              <a:t>CA CS Content Standards) </a:t>
            </a:r>
            <a:r>
              <a:rPr lang="en-US" dirty="0"/>
              <a:t>developed pursuant to California </a:t>
            </a:r>
            <a:r>
              <a:rPr lang="en-US" i="1" dirty="0"/>
              <a:t>Education Code </a:t>
            </a:r>
            <a:r>
              <a:rPr lang="en-US" dirty="0"/>
              <a:t>(</a:t>
            </a:r>
            <a:r>
              <a:rPr lang="en-US" i="1" dirty="0"/>
              <a:t>EC</a:t>
            </a:r>
            <a:r>
              <a:rPr lang="en-US" dirty="0"/>
              <a:t>) Section 60605.4.</a:t>
            </a:r>
          </a:p>
          <a:p>
            <a:endParaRPr lang="en-US" dirty="0"/>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4</a:t>
            </a:fld>
            <a:endParaRPr lang="en-US"/>
          </a:p>
        </p:txBody>
      </p:sp>
    </p:spTree>
    <p:extLst>
      <p:ext uri="{BB962C8B-B14F-4D97-AF65-F5344CB8AC3E}">
        <p14:creationId xmlns:p14="http://schemas.microsoft.com/office/powerpoint/2010/main" val="505431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selected grantee will become an important member of the Statewide System of Support, providing targeted support focused on strategies for providing high-quality CS instruction and CS learning experiences aligned to the </a:t>
            </a:r>
            <a:r>
              <a:rPr lang="en-US" i="1" dirty="0"/>
              <a:t>CA CS Content Standards</a:t>
            </a:r>
            <a:r>
              <a:rPr lang="en-US" dirty="0"/>
              <a:t> developed pursuant to </a:t>
            </a:r>
            <a:r>
              <a:rPr lang="en-US" i="1" dirty="0"/>
              <a:t>EC</a:t>
            </a:r>
            <a:r>
              <a:rPr lang="en-US" dirty="0"/>
              <a:t> Section 60605.4. In</a:t>
            </a:r>
            <a:r>
              <a:rPr lang="en-US" baseline="0" dirty="0"/>
              <a:t> addition, t</a:t>
            </a:r>
            <a:r>
              <a:rPr lang="en-US" dirty="0"/>
              <a:t>he</a:t>
            </a:r>
            <a:r>
              <a:rPr lang="en-US" baseline="0" dirty="0"/>
              <a:t> grantee will work with the statewide agencies to ensure coherence with existing systems of support and professional learning within the state.</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addition to the Statewide System of Support, individual and collective capacity are developed when the Quality Professional Learning Standards (QPLS), which identify elements of a quality professional learning system, are implemented well.  Seven interdependent standards support professional learning that is rooted in student and educator needs demonstrated through data; focused on content and pedagogy; designed to ensure equitable outcomes; designed and structured to be ongoing, intensive, and embedded in practice; collaborative with an emphasis on shared accountability; supported by adequate resources; and coherent and aligned with other standards, policies, and programs. More information about the QPLS is available on the CDE QPLS web page at </a:t>
            </a:r>
            <a:r>
              <a:rPr lang="en-US" sz="1200" u="sng" kern="1200" dirty="0">
                <a:solidFill>
                  <a:schemeClr val="tx1"/>
                </a:solidFill>
                <a:effectLst/>
                <a:latin typeface="+mn-lt"/>
                <a:ea typeface="+mn-ea"/>
                <a:cs typeface="+mn-cs"/>
                <a:hlinkClick r:id="rId3" tooltip="CDE Quality Professional Learning Standards web page"/>
              </a:rPr>
              <a:t>https://www.cde.ca.gov/pd/ps/qpls.asp</a:t>
            </a:r>
            <a:endParaRPr lang="en-US" dirty="0"/>
          </a:p>
        </p:txBody>
      </p:sp>
      <p:sp>
        <p:nvSpPr>
          <p:cNvPr id="4" name="Slide Number Placeholder 3"/>
          <p:cNvSpPr>
            <a:spLocks noGrp="1"/>
          </p:cNvSpPr>
          <p:nvPr>
            <p:ph type="sldNum" sz="quarter" idx="10"/>
          </p:nvPr>
        </p:nvSpPr>
        <p:spPr/>
        <p:txBody>
          <a:bodyPr/>
          <a:lstStyle/>
          <a:p>
            <a:fld id="{959E779C-9ADE-44A1-8072-EF7F172A3590}" type="slidenum">
              <a:rPr lang="en-US" smtClean="0"/>
              <a:t>5</a:t>
            </a:fld>
            <a:endParaRPr lang="en-US"/>
          </a:p>
        </p:txBody>
      </p:sp>
    </p:spTree>
    <p:extLst>
      <p:ext uri="{BB962C8B-B14F-4D97-AF65-F5344CB8AC3E}">
        <p14:creationId xmlns:p14="http://schemas.microsoft.com/office/powerpoint/2010/main" val="2313386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2021 EWIG: CS Professional Learning Grant will fund one successful applicant $5,000,000 from March 3, 2022, through March 29, 2024.</a:t>
            </a:r>
          </a:p>
        </p:txBody>
      </p:sp>
      <p:sp>
        <p:nvSpPr>
          <p:cNvPr id="4" name="Slide Number Placeholder 3"/>
          <p:cNvSpPr>
            <a:spLocks noGrp="1"/>
          </p:cNvSpPr>
          <p:nvPr>
            <p:ph type="sldNum" sz="quarter" idx="10"/>
          </p:nvPr>
        </p:nvSpPr>
        <p:spPr/>
        <p:txBody>
          <a:bodyPr/>
          <a:lstStyle/>
          <a:p>
            <a:fld id="{947B8990-41DF-454F-A325-72A5D5917BE1}" type="slidenum">
              <a:rPr lang="en-US" smtClean="0"/>
              <a:t>6</a:t>
            </a:fld>
            <a:endParaRPr lang="en-US"/>
          </a:p>
        </p:txBody>
      </p:sp>
    </p:spTree>
    <p:extLst>
      <p:ext uri="{BB962C8B-B14F-4D97-AF65-F5344CB8AC3E}">
        <p14:creationId xmlns:p14="http://schemas.microsoft.com/office/powerpoint/2010/main" val="2233384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Lead applicants must be an IHE or a NPO with demonstrated expertise in developing and providing professional learning to teachers and paraprofessionals in public schools serving kindergarten and grades one to twelve, inclusive. If multiple IHEs and/or NPOs partner, a lead applicant must be identified.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Applicants that propose to partner with a COE, or county office of education, or consortium of COEs will be given positive consideration.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Applicants must be able to demonstrate knowledge of and capacity to implement the </a:t>
            </a:r>
            <a:r>
              <a:rPr lang="en-US" sz="1200" i="1" kern="1200" dirty="0">
                <a:solidFill>
                  <a:schemeClr val="tx1"/>
                </a:solidFill>
                <a:effectLst/>
                <a:latin typeface="+mn-lt"/>
                <a:ea typeface="+mn-ea"/>
                <a:cs typeface="+mn-cs"/>
              </a:rPr>
              <a:t>CA CS Content Standards</a:t>
            </a:r>
            <a:r>
              <a:rPr lang="en-US" sz="1200" kern="1200" dirty="0">
                <a:solidFill>
                  <a:schemeClr val="tx1"/>
                </a:solidFill>
                <a:effectLst/>
                <a:latin typeface="+mn-lt"/>
                <a:ea typeface="+mn-ea"/>
                <a:cs typeface="+mn-cs"/>
              </a:rPr>
              <a:t> in a manner that aligns with the Statewide System of Support.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7</a:t>
            </a:fld>
            <a:endParaRPr lang="en-US"/>
          </a:p>
        </p:txBody>
      </p:sp>
    </p:spTree>
    <p:extLst>
      <p:ext uri="{BB962C8B-B14F-4D97-AF65-F5344CB8AC3E}">
        <p14:creationId xmlns:p14="http://schemas.microsoft.com/office/powerpoint/2010/main" val="216787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One grantee will collaboratively work with the Statewide System of Support to build the capacity of LEAs across the state through professional learning opportunities for teachers, paraprofessionals, school leaders, and counselors that pertains to strategies for high-quality instruction, and CS learning experiences aligned to the </a:t>
            </a:r>
            <a:r>
              <a:rPr lang="en-US" sz="1200" i="1" kern="1200" dirty="0">
                <a:solidFill>
                  <a:schemeClr val="tx1"/>
                </a:solidFill>
                <a:effectLst/>
                <a:latin typeface="+mn-lt"/>
                <a:ea typeface="+mn-ea"/>
                <a:cs typeface="+mn-cs"/>
              </a:rPr>
              <a:t>CA CS Content Standards</a:t>
            </a:r>
            <a:r>
              <a:rPr lang="en-US" sz="1200" kern="1200" dirty="0">
                <a:solidFill>
                  <a:schemeClr val="tx1"/>
                </a:solidFill>
                <a:effectLst/>
                <a:latin typeface="+mn-lt"/>
                <a:ea typeface="+mn-ea"/>
                <a:cs typeface="+mn-cs"/>
              </a:rPr>
              <a:t> and aligned to the QPLS. The grantee must: </a:t>
            </a:r>
          </a:p>
          <a:p>
            <a:endParaRPr lang="en-US" sz="1200" kern="1200" dirty="0">
              <a:solidFill>
                <a:schemeClr val="tx1"/>
              </a:solidFill>
              <a:effectLst/>
              <a:latin typeface="+mn-lt"/>
              <a:ea typeface="+mn-ea"/>
              <a:cs typeface="+mn-cs"/>
            </a:endParaRPr>
          </a:p>
          <a:p>
            <a:pPr marL="171450" indent="-171450">
              <a:lnSpc>
                <a:spcPct val="100000"/>
              </a:lnSpc>
              <a:spcBef>
                <a:spcPts val="0"/>
              </a:spcBef>
              <a:spcAft>
                <a:spcPts val="1200"/>
              </a:spcAft>
              <a:buFont typeface="Arial" panose="020B0604020202020204" pitchFamily="34" charset="0"/>
              <a:buChar char="•"/>
            </a:pPr>
            <a:r>
              <a:rPr lang="en-US" sz="1200" dirty="0"/>
              <a:t>Structure collective learning around an evidence-based cycle of continuous learning and improvement, maintaining a consistent focus on shared goals</a:t>
            </a:r>
          </a:p>
          <a:p>
            <a:pPr marL="0" indent="0">
              <a:lnSpc>
                <a:spcPct val="100000"/>
              </a:lnSpc>
              <a:spcBef>
                <a:spcPts val="0"/>
              </a:spcBef>
              <a:spcAft>
                <a:spcPts val="1200"/>
              </a:spcAft>
              <a:buFont typeface="Arial" panose="020B0604020202020204" pitchFamily="34" charset="0"/>
              <a:buNone/>
            </a:pPr>
            <a:endParaRPr lang="en-US" sz="1200" dirty="0"/>
          </a:p>
          <a:p>
            <a:pPr marL="171450" indent="-171450">
              <a:lnSpc>
                <a:spcPct val="100000"/>
              </a:lnSpc>
              <a:spcBef>
                <a:spcPts val="0"/>
              </a:spcBef>
              <a:spcAft>
                <a:spcPts val="1200"/>
              </a:spcAft>
              <a:buFont typeface="Arial" panose="020B0604020202020204" pitchFamily="34" charset="0"/>
              <a:buChar char="•"/>
            </a:pPr>
            <a:r>
              <a:rPr lang="en-US" sz="1200" dirty="0"/>
              <a:t>Develop and include resources for teachers and paraprofessionals that use instructional techniques and strategies, including interactive and project-based activities with strong CS content, collaborative learning, inquiry-based pedagogy, and culturally and linguistically responsive teaching</a:t>
            </a:r>
          </a:p>
          <a:p>
            <a:pPr marL="171450" indent="-171450">
              <a:lnSpc>
                <a:spcPct val="100000"/>
              </a:lnSpc>
              <a:spcBef>
                <a:spcPts val="0"/>
              </a:spcBef>
              <a:spcAft>
                <a:spcPts val="1200"/>
              </a:spcAft>
              <a:buFont typeface="Arial" panose="020B0604020202020204" pitchFamily="34" charset="0"/>
              <a:buChar char="•"/>
            </a:pPr>
            <a:endParaRPr lang="en-US" sz="1200" dirty="0"/>
          </a:p>
          <a:p>
            <a:pPr marL="171450" indent="-171450">
              <a:lnSpc>
                <a:spcPct val="100000"/>
              </a:lnSpc>
              <a:spcBef>
                <a:spcPts val="0"/>
              </a:spcBef>
              <a:spcAft>
                <a:spcPts val="1200"/>
              </a:spcAft>
              <a:buFont typeface="Arial" panose="020B0604020202020204" pitchFamily="34" charset="0"/>
              <a:buChar char="•"/>
            </a:pPr>
            <a:r>
              <a:rPr lang="en-US" sz="1200" kern="1200" dirty="0">
                <a:solidFill>
                  <a:schemeClr val="tx1"/>
                </a:solidFill>
                <a:effectLst/>
                <a:latin typeface="+mn-lt"/>
                <a:ea typeface="+mn-ea"/>
                <a:cs typeface="+mn-cs"/>
              </a:rPr>
              <a:t>Develop differentiated instructional strategies in CS education to prepare and encourage young students and beginners, students with disabilities, female students, and underrepresented minorities</a:t>
            </a:r>
          </a:p>
          <a:p>
            <a:pPr marL="171450" indent="-171450">
              <a:lnSpc>
                <a:spcPct val="100000"/>
              </a:lnSpc>
              <a:spcBef>
                <a:spcPts val="0"/>
              </a:spcBef>
              <a:spcAft>
                <a:spcPts val="1200"/>
              </a:spcAft>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lnSpc>
                <a:spcPct val="100000"/>
              </a:lnSpc>
              <a:spcBef>
                <a:spcPts val="0"/>
              </a:spcBef>
              <a:spcAft>
                <a:spcPts val="1200"/>
              </a:spcAft>
              <a:buFont typeface="Arial" panose="020B0604020202020204" pitchFamily="34" charset="0"/>
              <a:buChar char="•"/>
            </a:pPr>
            <a:r>
              <a:rPr lang="en-US" sz="1200" kern="1200" dirty="0">
                <a:solidFill>
                  <a:schemeClr val="tx1"/>
                </a:solidFill>
                <a:effectLst/>
                <a:latin typeface="+mn-lt"/>
                <a:ea typeface="+mn-ea"/>
                <a:cs typeface="+mn-cs"/>
              </a:rPr>
              <a:t>Facilitates cycles of feedback and reflection that are spaced over time through opportunities for teachers to solicit and receive feedback and input to change instructional practice </a:t>
            </a:r>
          </a:p>
          <a:p>
            <a:pPr marL="171450" indent="-171450">
              <a:lnSpc>
                <a:spcPct val="100000"/>
              </a:lnSpc>
              <a:spcBef>
                <a:spcPts val="0"/>
              </a:spcBef>
              <a:spcAft>
                <a:spcPts val="1200"/>
              </a:spcAft>
              <a:buFont typeface="Arial" panose="020B0604020202020204" pitchFamily="34" charset="0"/>
              <a:buChar char="•"/>
            </a:pPr>
            <a:endParaRPr lang="en-US" sz="1200" dirty="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8</a:t>
            </a:fld>
            <a:endParaRPr lang="en-US"/>
          </a:p>
        </p:txBody>
      </p:sp>
    </p:spTree>
    <p:extLst>
      <p:ext uri="{BB962C8B-B14F-4D97-AF65-F5344CB8AC3E}">
        <p14:creationId xmlns:p14="http://schemas.microsoft.com/office/powerpoint/2010/main" val="836007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 following</a:t>
            </a:r>
            <a:r>
              <a:rPr lang="en-US" baseline="0" dirty="0">
                <a:latin typeface="Arial" panose="020B0604020202020204" pitchFamily="34" charset="0"/>
                <a:cs typeface="Arial" panose="020B0604020202020204" pitchFamily="34" charset="0"/>
              </a:rPr>
              <a:t> slides address specific requirements of the EWIG: CS grant application.</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9</a:t>
            </a:fld>
            <a:endParaRPr lang="en-US"/>
          </a:p>
        </p:txBody>
      </p:sp>
    </p:spTree>
    <p:extLst>
      <p:ext uri="{BB962C8B-B14F-4D97-AF65-F5344CB8AC3E}">
        <p14:creationId xmlns:p14="http://schemas.microsoft.com/office/powerpoint/2010/main" val="4149879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6CF88B7-C84A-4A82-906B-BB5F13FE07FE}" type="datetime1">
              <a:rPr lang="en-US" smtClean="0"/>
              <a:t>11/12/2021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
        <p:nvSpPr>
          <p:cNvPr id="7" name="TextBox 6"/>
          <p:cNvSpPr txBox="1"/>
          <p:nvPr userDrawn="1"/>
        </p:nvSpPr>
        <p:spPr>
          <a:xfrm>
            <a:off x="1524000" y="5710019"/>
            <a:ext cx="6065134" cy="523220"/>
          </a:xfrm>
          <a:prstGeom prst="rect">
            <a:avLst/>
          </a:prstGeom>
          <a:noFill/>
        </p:spPr>
        <p:txBody>
          <a:bodyPr wrap="square" rtlCol="0">
            <a:spAutoFit/>
          </a:bodyPr>
          <a:lstStyle/>
          <a:p>
            <a:r>
              <a:rPr lang="en-US" sz="1400" dirty="0">
                <a:solidFill>
                  <a:schemeClr val="accent5">
                    <a:lumMod val="50000"/>
                  </a:schemeClr>
                </a:solidFill>
              </a:rPr>
              <a:t>CALIFORNIA DEPARTMENT </a:t>
            </a:r>
            <a:r>
              <a:rPr lang="en-US" sz="1400" dirty="0">
                <a:solidFill>
                  <a:srgbClr val="1E5E70"/>
                </a:solidFill>
              </a:rPr>
              <a:t>OF EDUCATION</a:t>
            </a:r>
          </a:p>
          <a:p>
            <a:r>
              <a:rPr lang="en-US" sz="1400" dirty="0">
                <a:solidFill>
                  <a:srgbClr val="1E5E70"/>
                </a:solidFill>
              </a:rPr>
              <a:t>Tony Thurmond, State Superintendent</a:t>
            </a:r>
            <a:r>
              <a:rPr lang="en-US" sz="1400" baseline="0" dirty="0">
                <a:solidFill>
                  <a:srgbClr val="1E5E70"/>
                </a:solidFill>
              </a:rPr>
              <a:t> of Public </a:t>
            </a:r>
            <a:r>
              <a:rPr lang="en-US" sz="1400" baseline="0" dirty="0">
                <a:solidFill>
                  <a:schemeClr val="accent5">
                    <a:lumMod val="50000"/>
                  </a:schemeClr>
                </a:solidFill>
              </a:rPr>
              <a:t>Instruction</a:t>
            </a:r>
            <a:endParaRPr lang="en-US" sz="1400" dirty="0">
              <a:solidFill>
                <a:schemeClr val="accent5">
                  <a:lumMod val="50000"/>
                </a:schemeClr>
              </a:solidFill>
            </a:endParaRPr>
          </a:p>
        </p:txBody>
      </p:sp>
    </p:spTree>
    <p:extLst>
      <p:ext uri="{BB962C8B-B14F-4D97-AF65-F5344CB8AC3E}">
        <p14:creationId xmlns:p14="http://schemas.microsoft.com/office/powerpoint/2010/main" val="754337112"/>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2B5CD0-598D-456C-9C88-C437FC381D55}" type="datetime1">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1948438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C98ADC-861C-4ACD-A18D-6DC79472BE4A}" type="datetime1">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30640342"/>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38698DF-6476-4FFB-A5D5-B52F7B8C4ED1}" type="datetime1">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65249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EF2C09-4B62-46F0-AF1F-4AAEC8FC2D3B}" type="datetime1">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939671049"/>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C153034-D115-4E91-8CD0-B0B619F24C4F}" type="datetime1">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758408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8EC89-6FDA-444C-B2B5-1C646B210370}" type="datetime1">
              <a:rPr lang="en-US" smtClean="0"/>
              <a:t>11/12/2021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04730397"/>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4D48D3-9BB5-4C88-B65B-E76FC71F3E10}" type="datetime1">
              <a:rPr lang="en-US" smtClean="0"/>
              <a:t>11/12/2021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57186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5504B-D502-4BC2-849E-997B8C982C6D}" type="datetime1">
              <a:rPr lang="en-US" smtClean="0"/>
              <a:t>11/12/2021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837921281"/>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73ECC4-6A0F-4863-B09A-BB53DE33CB61}" type="datetime1">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16028069"/>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7DF3E1-2BC9-426A-83FB-808970C92002}" type="datetime1">
              <a:rPr lang="en-US" smtClean="0"/>
              <a:t>11/12/2021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842498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11" name="Rounded Rectangle 10"/>
          <p:cNvSpPr/>
          <p:nvPr userDrawn="1"/>
        </p:nvSpPr>
        <p:spPr>
          <a:xfrm>
            <a:off x="10025967" y="1027906"/>
            <a:ext cx="2025570" cy="1775407"/>
          </a:xfrm>
          <a:prstGeom prst="roundRect">
            <a:avLst>
              <a:gd name="adj" fmla="val 9496"/>
            </a:avLst>
          </a:prstGeom>
          <a:solidFill>
            <a:schemeClr val="tx2">
              <a:alpha val="6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a:off x="657224" y="219919"/>
            <a:ext cx="10944225" cy="6318993"/>
          </a:xfrm>
          <a:prstGeom prst="roundRect">
            <a:avLst>
              <a:gd name="adj" fmla="val 4944"/>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54239" y="365125"/>
            <a:ext cx="9479666"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354239" y="1825625"/>
            <a:ext cx="9479666"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1AB6F-F776-4263-B264-C9BD72C58EEC}" type="datetime1">
              <a:rPr lang="en-US" smtClean="0"/>
              <a:t>11/12/2021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BC29B-CD14-4172-9B93-F334EF7BA94E}" type="slidenum">
              <a:rPr lang="en-US" smtClean="0"/>
              <a:t>‹#›</a:t>
            </a:fld>
            <a:endParaRPr lang="en-US"/>
          </a:p>
        </p:txBody>
      </p:sp>
      <p:sp>
        <p:nvSpPr>
          <p:cNvPr id="10" name="Rounded Rectangle 9"/>
          <p:cNvSpPr/>
          <p:nvPr userDrawn="1"/>
        </p:nvSpPr>
        <p:spPr>
          <a:xfrm>
            <a:off x="11353800" y="576484"/>
            <a:ext cx="2025570" cy="723458"/>
          </a:xfrm>
          <a:prstGeom prst="roundRect">
            <a:avLst>
              <a:gd name="adj" fmla="val 10267"/>
            </a:avLst>
          </a:prstGeom>
          <a:solidFill>
            <a:schemeClr val="accent6">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userDrawn="1"/>
        </p:nvSpPr>
        <p:spPr>
          <a:xfrm>
            <a:off x="10496066" y="-486156"/>
            <a:ext cx="1269358" cy="1192192"/>
          </a:xfrm>
          <a:prstGeom prst="roundRect">
            <a:avLst>
              <a:gd name="adj" fmla="val 7929"/>
            </a:avLst>
          </a:prstGeom>
          <a:solidFill>
            <a:schemeClr val="accent1">
              <a:lumMod val="60000"/>
              <a:lumOff val="40000"/>
              <a:alpha val="66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Official Seal of the California Department of Educaito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0254" y="5389202"/>
            <a:ext cx="1294916" cy="1294916"/>
          </a:xfrm>
          <a:prstGeom prst="rect">
            <a:avLst/>
          </a:prstGeom>
        </p:spPr>
      </p:pic>
    </p:spTree>
    <p:extLst>
      <p:ext uri="{BB962C8B-B14F-4D97-AF65-F5344CB8AC3E}">
        <p14:creationId xmlns:p14="http://schemas.microsoft.com/office/powerpoint/2010/main" val="3711321045"/>
      </p:ext>
    </p:extLst>
  </p:cSld>
  <p:clrMap bg1="lt1" tx1="dk1" bg2="lt2" tx2="dk2" accent1="accent1" accent2="accent2" accent3="accent3" accent4="accent4" accent5="accent5" accent6="accent6" hlink="hlink" folHlink="folHlink"/>
  <p:sldLayoutIdLst>
    <p:sldLayoutId id="2147484572" r:id="rId1"/>
    <p:sldLayoutId id="2147484573" r:id="rId2"/>
    <p:sldLayoutId id="2147484574" r:id="rId3"/>
    <p:sldLayoutId id="2147484575" r:id="rId4"/>
    <p:sldLayoutId id="2147484576" r:id="rId5"/>
    <p:sldLayoutId id="2147484577" r:id="rId6"/>
    <p:sldLayoutId id="2147484578" r:id="rId7"/>
    <p:sldLayoutId id="2147484579" r:id="rId8"/>
    <p:sldLayoutId id="2147484580" r:id="rId9"/>
    <p:sldLayoutId id="2147484581" r:id="rId10"/>
    <p:sldLayoutId id="2147484582" r:id="rId11"/>
  </p:sldLayoutIdLst>
  <p:hf hdr="0" ftr="0" dt="0"/>
  <p:txStyles>
    <p:titleStyle>
      <a:lvl1pPr algn="ctr" defTabSz="914400" rtl="0" eaLnBrk="1" latinLnBrk="0" hangingPunct="1">
        <a:lnSpc>
          <a:spcPct val="90000"/>
        </a:lnSpc>
        <a:spcBef>
          <a:spcPct val="0"/>
        </a:spcBef>
        <a:buNone/>
        <a:defRPr sz="4400" kern="1200">
          <a:solidFill>
            <a:srgbClr val="9933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entury Gothic" panose="020B0502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de.ca.gov/fg/fo/r12/csewig21rfa.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cde.ca.gov/pd/ps/qpls.asp"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www.cde.ca.gov/sp/sw/t1/csss.asp" TargetMode="External"/><Relationship Id="rId5" Type="http://schemas.openxmlformats.org/officeDocument/2006/relationships/hyperlink" Target="https://www.cde.ca.gov/pd/ca/cs/cssip.asp" TargetMode="External"/><Relationship Id="rId4" Type="http://schemas.openxmlformats.org/officeDocument/2006/relationships/hyperlink" Target="https://www.cde.ca.gov/be/st/ss/computerscicontentstds.as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mailto:PLSMO@cde.ca.gov"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7834" y="477078"/>
            <a:ext cx="10396329" cy="3132276"/>
          </a:xfrm>
        </p:spPr>
        <p:txBody>
          <a:bodyPr>
            <a:normAutofit fontScale="90000"/>
          </a:bodyPr>
          <a:lstStyle/>
          <a:p>
            <a:r>
              <a:rPr lang="en-US" sz="5000" dirty="0"/>
              <a:t>2021 Educator Workforce Investment Grant Program: Computer Science Professional Learning Grant Request for Applications</a:t>
            </a:r>
          </a:p>
        </p:txBody>
      </p:sp>
      <p:sp>
        <p:nvSpPr>
          <p:cNvPr id="3" name="Subtitle 2"/>
          <p:cNvSpPr>
            <a:spLocks noGrp="1"/>
          </p:cNvSpPr>
          <p:nvPr>
            <p:ph type="subTitle" idx="1"/>
          </p:nvPr>
        </p:nvSpPr>
        <p:spPr>
          <a:xfrm>
            <a:off x="1523998" y="4297777"/>
            <a:ext cx="9144000" cy="791058"/>
          </a:xfrm>
        </p:spPr>
        <p:txBody>
          <a:bodyPr/>
          <a:lstStyle/>
          <a:p>
            <a:r>
              <a:rPr lang="en-US" dirty="0"/>
              <a:t>Application Webinar Presented by the Educator Excellence and Equity Division on November 4, 2021</a:t>
            </a:r>
          </a:p>
        </p:txBody>
      </p:sp>
    </p:spTree>
    <p:extLst>
      <p:ext uri="{BB962C8B-B14F-4D97-AF65-F5344CB8AC3E}">
        <p14:creationId xmlns:p14="http://schemas.microsoft.com/office/powerpoint/2010/main" val="3302440600"/>
      </p:ext>
    </p:extLst>
  </p:cSld>
  <p:clrMapOvr>
    <a:masterClrMapping/>
  </p:clrMapOvr>
  <mc:AlternateContent xmlns:mc="http://schemas.openxmlformats.org/markup-compatibility/2006" xmlns:p14="http://schemas.microsoft.com/office/powerpoint/2010/main">
    <mc:Choice Requires="p14">
      <p:transition spd="slow" p14:dur="2000" advClick="0" advTm="22400"/>
    </mc:Choice>
    <mc:Fallback xmlns="">
      <p:transition spd="slow" advClick="0" advTm="22400"/>
    </mc:Fallback>
  </mc:AlternateContent>
  <p:extLst mod="1">
    <p:ext uri="{E180D4A7-C9FB-4DFB-919C-405C955672EB}">
      <p14:showEvtLst xmlns:p14="http://schemas.microsoft.com/office/powerpoint/2010/main">
        <p14:playEvt time="476" objId="4"/>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105672"/>
            <a:ext cx="9479666" cy="1325563"/>
          </a:xfrm>
        </p:spPr>
        <p:txBody>
          <a:bodyPr/>
          <a:lstStyle/>
          <a:p>
            <a:r>
              <a:rPr lang="en-US" dirty="0"/>
              <a:t>Submission Requirements</a:t>
            </a:r>
          </a:p>
        </p:txBody>
      </p:sp>
      <p:sp>
        <p:nvSpPr>
          <p:cNvPr id="3" name="Content Placeholder 2"/>
          <p:cNvSpPr>
            <a:spLocks noGrp="1"/>
          </p:cNvSpPr>
          <p:nvPr>
            <p:ph idx="1"/>
          </p:nvPr>
        </p:nvSpPr>
        <p:spPr>
          <a:xfrm>
            <a:off x="1632661" y="1431235"/>
            <a:ext cx="9638313" cy="4969565"/>
          </a:xfrm>
        </p:spPr>
        <p:txBody>
          <a:bodyPr/>
          <a:lstStyle/>
          <a:p>
            <a:pPr>
              <a:lnSpc>
                <a:spcPct val="100000"/>
              </a:lnSpc>
              <a:spcBef>
                <a:spcPts val="0"/>
              </a:spcBef>
              <a:spcAft>
                <a:spcPts val="1200"/>
              </a:spcAft>
            </a:pPr>
            <a:r>
              <a:rPr lang="en-US" sz="2400" dirty="0"/>
              <a:t>Complete application electronically through the 2021 EWIG: CS Online Application, which is available on the RFA web page at </a:t>
            </a:r>
            <a:r>
              <a:rPr lang="en-US" sz="2400" dirty="0">
                <a:hlinkClick r:id="rId3" tooltip="2021 EWIG CS web page"/>
              </a:rPr>
              <a:t>www.cde.ca.gov/fg/fo/r12/csewig21rfa.asp</a:t>
            </a:r>
            <a:r>
              <a:rPr lang="en-US" sz="2400" dirty="0"/>
              <a:t>.</a:t>
            </a:r>
            <a:endParaRPr lang="en-US" sz="2400" u="sng" dirty="0"/>
          </a:p>
          <a:p>
            <a:pPr lvl="1"/>
            <a:r>
              <a:rPr lang="en-US" sz="2200" dirty="0"/>
              <a:t>Online Application Instructions are included in Appendix B</a:t>
            </a:r>
          </a:p>
          <a:p>
            <a:r>
              <a:rPr lang="en-US" sz="2400" dirty="0"/>
              <a:t>Respond to all prompts in each section of the narrative description. </a:t>
            </a:r>
          </a:p>
          <a:p>
            <a:r>
              <a:rPr lang="en-US" sz="2400" dirty="0"/>
              <a:t>Separately attach supporting evidence as one file, including the EWIG CS Proposed Budget, Letters of Commitment, Scope of Work, and Organizational Chart.</a:t>
            </a:r>
          </a:p>
          <a:p>
            <a:r>
              <a:rPr lang="en-US" sz="2400" dirty="0"/>
              <a:t>Provide the appropriate digital signature.</a:t>
            </a:r>
          </a:p>
          <a:p>
            <a:pPr>
              <a:spcAft>
                <a:spcPts val="1200"/>
              </a:spcAft>
            </a:pPr>
            <a:r>
              <a:rPr lang="en-US" sz="2400" dirty="0"/>
              <a:t>Submit the application by Friday, December 17, 2021, before 4 p.m.</a:t>
            </a:r>
          </a:p>
          <a:p>
            <a:pPr marL="0" indent="0">
              <a:buNone/>
            </a:pPr>
            <a:r>
              <a:rPr lang="en-US" sz="2400" dirty="0"/>
              <a:t>Refer to the scoring rubric (Appendix A) to understand how responses will be evaluated by the reading panel.</a:t>
            </a:r>
          </a:p>
        </p:txBody>
      </p:sp>
      <p:sp>
        <p:nvSpPr>
          <p:cNvPr id="5" name="Slide Number Placeholder 4"/>
          <p:cNvSpPr>
            <a:spLocks noGrp="1"/>
          </p:cNvSpPr>
          <p:nvPr>
            <p:ph type="sldNum" sz="quarter" idx="12"/>
          </p:nvPr>
        </p:nvSpPr>
        <p:spPr/>
        <p:txBody>
          <a:bodyPr/>
          <a:lstStyle/>
          <a:p>
            <a:fld id="{469BC29B-CD14-4172-9B93-F334EF7BA94E}" type="slidenum">
              <a:rPr lang="en-US" smtClean="0"/>
              <a:t>10</a:t>
            </a:fld>
            <a:endParaRPr lang="en-US"/>
          </a:p>
        </p:txBody>
      </p:sp>
    </p:spTree>
    <p:extLst>
      <p:ext uri="{BB962C8B-B14F-4D97-AF65-F5344CB8AC3E}">
        <p14:creationId xmlns:p14="http://schemas.microsoft.com/office/powerpoint/2010/main" val="429054789"/>
      </p:ext>
    </p:extLst>
  </p:cSld>
  <p:clrMapOvr>
    <a:masterClrMapping/>
  </p:clrMapOvr>
  <mc:AlternateContent xmlns:mc="http://schemas.openxmlformats.org/markup-compatibility/2006" xmlns:p14="http://schemas.microsoft.com/office/powerpoint/2010/main">
    <mc:Choice Requires="p14">
      <p:transition spd="slow" p14:dur="2000" advTm="121308"/>
    </mc:Choice>
    <mc:Fallback xmlns="">
      <p:transition spd="slow" advTm="121308"/>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105672"/>
            <a:ext cx="9479666" cy="1325563"/>
          </a:xfrm>
        </p:spPr>
        <p:txBody>
          <a:bodyPr/>
          <a:lstStyle/>
          <a:p>
            <a:r>
              <a:rPr lang="en-US" dirty="0"/>
              <a:t>Saving Responses</a:t>
            </a:r>
          </a:p>
        </p:txBody>
      </p:sp>
      <p:sp>
        <p:nvSpPr>
          <p:cNvPr id="3" name="Content Placeholder 2"/>
          <p:cNvSpPr>
            <a:spLocks noGrp="1"/>
          </p:cNvSpPr>
          <p:nvPr>
            <p:ph idx="1"/>
          </p:nvPr>
        </p:nvSpPr>
        <p:spPr>
          <a:xfrm>
            <a:off x="1632661" y="1431235"/>
            <a:ext cx="9638313" cy="4969565"/>
          </a:xfrm>
        </p:spPr>
        <p:txBody>
          <a:bodyPr/>
          <a:lstStyle/>
          <a:p>
            <a:pPr>
              <a:lnSpc>
                <a:spcPct val="100000"/>
              </a:lnSpc>
              <a:spcBef>
                <a:spcPts val="0"/>
              </a:spcBef>
              <a:spcAft>
                <a:spcPts val="1200"/>
              </a:spcAft>
            </a:pPr>
            <a:r>
              <a:rPr lang="en-US" sz="2400" dirty="0"/>
              <a:t>Select the </a:t>
            </a:r>
            <a:r>
              <a:rPr lang="en-US" sz="2400" b="1" dirty="0"/>
              <a:t>Save Responses</a:t>
            </a:r>
            <a:r>
              <a:rPr lang="en-US" sz="2400" dirty="0"/>
              <a:t> button on the first page of the online application if you do not intend to complete the application in one session</a:t>
            </a:r>
          </a:p>
          <a:p>
            <a:pPr>
              <a:lnSpc>
                <a:spcPct val="100000"/>
              </a:lnSpc>
              <a:spcBef>
                <a:spcPts val="0"/>
              </a:spcBef>
              <a:spcAft>
                <a:spcPts val="1200"/>
              </a:spcAft>
            </a:pPr>
            <a:r>
              <a:rPr lang="en-US" sz="2400" dirty="0"/>
              <a:t>Ensure the email address you provide is accurate</a:t>
            </a:r>
          </a:p>
          <a:p>
            <a:pPr>
              <a:lnSpc>
                <a:spcPct val="100000"/>
              </a:lnSpc>
              <a:spcBef>
                <a:spcPts val="0"/>
              </a:spcBef>
              <a:spcAft>
                <a:spcPts val="1200"/>
              </a:spcAft>
            </a:pPr>
            <a:r>
              <a:rPr lang="en-US" sz="2400" dirty="0"/>
              <a:t>Copy the </a:t>
            </a:r>
            <a:r>
              <a:rPr lang="en-US" sz="2400" b="1" dirty="0"/>
              <a:t>unique </a:t>
            </a:r>
            <a:r>
              <a:rPr lang="en-US" sz="2400" dirty="0"/>
              <a:t>URL (web address) for entrance back into the application</a:t>
            </a:r>
          </a:p>
        </p:txBody>
      </p:sp>
      <p:sp>
        <p:nvSpPr>
          <p:cNvPr id="5" name="Slide Number Placeholder 4"/>
          <p:cNvSpPr>
            <a:spLocks noGrp="1"/>
          </p:cNvSpPr>
          <p:nvPr>
            <p:ph type="sldNum" sz="quarter" idx="12"/>
          </p:nvPr>
        </p:nvSpPr>
        <p:spPr/>
        <p:txBody>
          <a:bodyPr/>
          <a:lstStyle/>
          <a:p>
            <a:fld id="{469BC29B-CD14-4172-9B93-F334EF7BA94E}" type="slidenum">
              <a:rPr lang="en-US" smtClean="0"/>
              <a:t>11</a:t>
            </a:fld>
            <a:endParaRPr lang="en-US"/>
          </a:p>
        </p:txBody>
      </p:sp>
    </p:spTree>
    <p:extLst>
      <p:ext uri="{BB962C8B-B14F-4D97-AF65-F5344CB8AC3E}">
        <p14:creationId xmlns:p14="http://schemas.microsoft.com/office/powerpoint/2010/main" val="3887295701"/>
      </p:ext>
    </p:extLst>
  </p:cSld>
  <p:clrMapOvr>
    <a:masterClrMapping/>
  </p:clrMapOvr>
  <mc:AlternateContent xmlns:mc="http://schemas.openxmlformats.org/markup-compatibility/2006" xmlns:p14="http://schemas.microsoft.com/office/powerpoint/2010/main">
    <mc:Choice Requires="p14">
      <p:transition spd="slow" p14:dur="2000" advTm="38642"/>
    </mc:Choice>
    <mc:Fallback xmlns="">
      <p:transition spd="slow" advTm="3864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Completing the Application Narrative</a:t>
            </a:r>
          </a:p>
        </p:txBody>
      </p:sp>
      <p:sp>
        <p:nvSpPr>
          <p:cNvPr id="3" name="Content Placeholder 2"/>
          <p:cNvSpPr>
            <a:spLocks noGrp="1"/>
          </p:cNvSpPr>
          <p:nvPr>
            <p:ph idx="1"/>
          </p:nvPr>
        </p:nvSpPr>
        <p:spPr>
          <a:xfrm>
            <a:off x="1354239" y="1555996"/>
            <a:ext cx="9479666" cy="4351338"/>
          </a:xfrm>
        </p:spPr>
        <p:txBody>
          <a:bodyPr/>
          <a:lstStyle/>
          <a:p>
            <a:pPr>
              <a:spcAft>
                <a:spcPts val="1200"/>
              </a:spcAft>
            </a:pPr>
            <a:r>
              <a:rPr lang="en-US" dirty="0"/>
              <a:t>Two parts must be addressed </a:t>
            </a:r>
          </a:p>
          <a:p>
            <a:pPr>
              <a:spcAft>
                <a:spcPts val="1200"/>
              </a:spcAft>
            </a:pPr>
            <a:r>
              <a:rPr lang="en-US" dirty="0"/>
              <a:t>Part 1 has six sections, which may also include multiple items to be addressed</a:t>
            </a:r>
          </a:p>
          <a:p>
            <a:pPr>
              <a:spcAft>
                <a:spcPts val="1200"/>
              </a:spcAft>
            </a:pPr>
            <a:r>
              <a:rPr lang="en-US" dirty="0"/>
              <a:t>Part 2 pertains to proposed metrics</a:t>
            </a:r>
          </a:p>
          <a:p>
            <a:pPr>
              <a:spcAft>
                <a:spcPts val="1200"/>
              </a:spcAft>
            </a:pPr>
            <a:r>
              <a:rPr lang="en-US" dirty="0"/>
              <a:t>Responses must be conceptually clear and technically feasible </a:t>
            </a:r>
          </a:p>
        </p:txBody>
      </p:sp>
      <p:sp>
        <p:nvSpPr>
          <p:cNvPr id="5" name="Slide Number Placeholder 4"/>
          <p:cNvSpPr>
            <a:spLocks noGrp="1"/>
          </p:cNvSpPr>
          <p:nvPr>
            <p:ph type="sldNum" sz="quarter" idx="12"/>
          </p:nvPr>
        </p:nvSpPr>
        <p:spPr/>
        <p:txBody>
          <a:bodyPr/>
          <a:lstStyle/>
          <a:p>
            <a:fld id="{469BC29B-CD14-4172-9B93-F334EF7BA94E}" type="slidenum">
              <a:rPr lang="en-US" smtClean="0"/>
              <a:t>12</a:t>
            </a:fld>
            <a:endParaRPr lang="en-US"/>
          </a:p>
        </p:txBody>
      </p:sp>
    </p:spTree>
    <p:extLst>
      <p:ext uri="{BB962C8B-B14F-4D97-AF65-F5344CB8AC3E}">
        <p14:creationId xmlns:p14="http://schemas.microsoft.com/office/powerpoint/2010/main" val="977185920"/>
      </p:ext>
    </p:extLst>
  </p:cSld>
  <p:clrMapOvr>
    <a:masterClrMapping/>
  </p:clrMapOvr>
  <mc:AlternateContent xmlns:mc="http://schemas.openxmlformats.org/markup-compatibility/2006" xmlns:p14="http://schemas.microsoft.com/office/powerpoint/2010/main">
    <mc:Choice Requires="p14">
      <p:transition spd="slow" p14:dur="2000" advTm="84490"/>
    </mc:Choice>
    <mc:Fallback xmlns="">
      <p:transition spd="slow" advTm="8449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Narrative (continued)</a:t>
            </a:r>
          </a:p>
        </p:txBody>
      </p:sp>
      <p:sp>
        <p:nvSpPr>
          <p:cNvPr id="3" name="Content Placeholder 2"/>
          <p:cNvSpPr>
            <a:spLocks noGrp="1"/>
          </p:cNvSpPr>
          <p:nvPr>
            <p:ph idx="1"/>
          </p:nvPr>
        </p:nvSpPr>
        <p:spPr/>
        <p:txBody>
          <a:bodyPr/>
          <a:lstStyle/>
          <a:p>
            <a:pPr>
              <a:spcAft>
                <a:spcPts val="1200"/>
              </a:spcAft>
            </a:pPr>
            <a:r>
              <a:rPr lang="en-US" sz="2400" dirty="0"/>
              <a:t>Articulate a theory of action for implementation and meeting the vision and mission included in the Computer Science Strategic Implementation Plan</a:t>
            </a:r>
          </a:p>
          <a:p>
            <a:pPr marL="171450" indent="-171450">
              <a:lnSpc>
                <a:spcPct val="100000"/>
              </a:lnSpc>
              <a:spcBef>
                <a:spcPts val="0"/>
              </a:spcBef>
              <a:spcAft>
                <a:spcPts val="1200"/>
              </a:spcAft>
            </a:pPr>
            <a:r>
              <a:rPr lang="en-US" sz="2400" dirty="0"/>
              <a:t>Stay within specified character limits as noted for each item</a:t>
            </a:r>
          </a:p>
          <a:p>
            <a:pPr marL="0" indent="0">
              <a:lnSpc>
                <a:spcPct val="100000"/>
              </a:lnSpc>
              <a:spcBef>
                <a:spcPts val="0"/>
              </a:spcBef>
              <a:spcAft>
                <a:spcPts val="1200"/>
              </a:spcAft>
              <a:buNone/>
            </a:pPr>
            <a:endParaRPr lang="en-US" sz="2400" dirty="0">
              <a:latin typeface="Arial" panose="020B0604020202020204" pitchFamily="34" charset="0"/>
              <a:cs typeface="Arial" panose="020B0604020202020204" pitchFamily="34" charset="0"/>
            </a:endParaRPr>
          </a:p>
          <a:p>
            <a:pPr marL="0" indent="0">
              <a:spcAft>
                <a:spcPts val="1200"/>
              </a:spcAft>
              <a:buNone/>
            </a:pPr>
            <a:endParaRPr lang="en-US" sz="2400" dirty="0"/>
          </a:p>
        </p:txBody>
      </p:sp>
      <p:sp>
        <p:nvSpPr>
          <p:cNvPr id="5" name="Slide Number Placeholder 4"/>
          <p:cNvSpPr>
            <a:spLocks noGrp="1"/>
          </p:cNvSpPr>
          <p:nvPr>
            <p:ph type="sldNum" sz="quarter" idx="12"/>
          </p:nvPr>
        </p:nvSpPr>
        <p:spPr/>
        <p:txBody>
          <a:bodyPr/>
          <a:lstStyle/>
          <a:p>
            <a:fld id="{469BC29B-CD14-4172-9B93-F334EF7BA94E}" type="slidenum">
              <a:rPr lang="en-US" smtClean="0"/>
              <a:t>13</a:t>
            </a:fld>
            <a:endParaRPr lang="en-US"/>
          </a:p>
        </p:txBody>
      </p:sp>
    </p:spTree>
    <p:extLst>
      <p:ext uri="{BB962C8B-B14F-4D97-AF65-F5344CB8AC3E}">
        <p14:creationId xmlns:p14="http://schemas.microsoft.com/office/powerpoint/2010/main" val="1364594901"/>
      </p:ext>
    </p:extLst>
  </p:cSld>
  <p:clrMapOvr>
    <a:masterClrMapping/>
  </p:clrMapOvr>
  <mc:AlternateContent xmlns:mc="http://schemas.openxmlformats.org/markup-compatibility/2006" xmlns:p14="http://schemas.microsoft.com/office/powerpoint/2010/main">
    <mc:Choice Requires="p14">
      <p:transition spd="slow" p14:dur="2000" advTm="43900"/>
    </mc:Choice>
    <mc:Fallback xmlns="">
      <p:transition spd="slow" advTm="439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Completing the Application Budget</a:t>
            </a:r>
          </a:p>
        </p:txBody>
      </p:sp>
      <p:sp>
        <p:nvSpPr>
          <p:cNvPr id="3" name="Content Placeholder 2"/>
          <p:cNvSpPr>
            <a:spLocks noGrp="1"/>
          </p:cNvSpPr>
          <p:nvPr>
            <p:ph idx="1"/>
          </p:nvPr>
        </p:nvSpPr>
        <p:spPr>
          <a:xfrm>
            <a:off x="1354239" y="1920749"/>
            <a:ext cx="9479666" cy="4351338"/>
          </a:xfrm>
        </p:spPr>
        <p:txBody>
          <a:bodyPr/>
          <a:lstStyle/>
          <a:p>
            <a:pPr>
              <a:spcAft>
                <a:spcPts val="1200"/>
              </a:spcAft>
            </a:pPr>
            <a:r>
              <a:rPr lang="en-US" sz="2400" dirty="0"/>
              <a:t>Covers the entire grant period (March 3, 2022 through March 29, 2024)</a:t>
            </a:r>
          </a:p>
          <a:p>
            <a:pPr>
              <a:spcAft>
                <a:spcPts val="1200"/>
              </a:spcAft>
            </a:pPr>
            <a:r>
              <a:rPr lang="en-US" sz="2400" dirty="0"/>
              <a:t>Available on the 2021 EWIG: CS RFA web page</a:t>
            </a:r>
          </a:p>
          <a:p>
            <a:pPr>
              <a:spcAft>
                <a:spcPts val="1200"/>
              </a:spcAft>
            </a:pPr>
            <a:r>
              <a:rPr lang="en-US" sz="2400" dirty="0"/>
              <a:t>Includes six tabs for completion</a:t>
            </a:r>
          </a:p>
          <a:p>
            <a:pPr>
              <a:spcAft>
                <a:spcPts val="1200"/>
              </a:spcAft>
            </a:pPr>
            <a:r>
              <a:rPr lang="en-US" sz="2400" dirty="0"/>
              <a:t>Will be reviewed and scored.</a:t>
            </a:r>
            <a:endParaRPr lang="en-US" sz="2400" b="1" dirty="0"/>
          </a:p>
          <a:p>
            <a:pPr>
              <a:spcAft>
                <a:spcPts val="1200"/>
              </a:spcAft>
            </a:pPr>
            <a:r>
              <a:rPr lang="en-US" sz="2400" dirty="0"/>
              <a:t>Submit as an Excel file through the online application when zipped</a:t>
            </a:r>
            <a:r>
              <a:rPr lang="en-US" sz="2400" dirty="0">
                <a:highlight>
                  <a:srgbClr val="FFFF00"/>
                </a:highlight>
              </a:rPr>
              <a:t>.</a:t>
            </a:r>
          </a:p>
          <a:p>
            <a:endParaRPr lang="en-US" b="1" dirty="0"/>
          </a:p>
          <a:p>
            <a:endParaRPr lang="en-US" dirty="0"/>
          </a:p>
        </p:txBody>
      </p:sp>
      <p:sp>
        <p:nvSpPr>
          <p:cNvPr id="5" name="Slide Number Placeholder 4"/>
          <p:cNvSpPr>
            <a:spLocks noGrp="1"/>
          </p:cNvSpPr>
          <p:nvPr>
            <p:ph type="sldNum" sz="quarter" idx="12"/>
          </p:nvPr>
        </p:nvSpPr>
        <p:spPr/>
        <p:txBody>
          <a:bodyPr/>
          <a:lstStyle/>
          <a:p>
            <a:fld id="{469BC29B-CD14-4172-9B93-F334EF7BA94E}" type="slidenum">
              <a:rPr lang="en-US" smtClean="0"/>
              <a:t>14</a:t>
            </a:fld>
            <a:endParaRPr lang="en-US"/>
          </a:p>
        </p:txBody>
      </p:sp>
    </p:spTree>
    <p:extLst>
      <p:ext uri="{BB962C8B-B14F-4D97-AF65-F5344CB8AC3E}">
        <p14:creationId xmlns:p14="http://schemas.microsoft.com/office/powerpoint/2010/main" val="837963285"/>
      </p:ext>
    </p:extLst>
  </p:cSld>
  <p:clrMapOvr>
    <a:masterClrMapping/>
  </p:clrMapOvr>
  <mc:AlternateContent xmlns:mc="http://schemas.openxmlformats.org/markup-compatibility/2006" xmlns:p14="http://schemas.microsoft.com/office/powerpoint/2010/main">
    <mc:Choice Requires="p14">
      <p:transition spd="slow" p14:dur="2000" advTm="65530"/>
    </mc:Choice>
    <mc:Fallback xmlns="">
      <p:transition spd="slow" advTm="6553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Budget (continued)</a:t>
            </a:r>
          </a:p>
        </p:txBody>
      </p:sp>
      <p:sp>
        <p:nvSpPr>
          <p:cNvPr id="3" name="Content Placeholder 2"/>
          <p:cNvSpPr>
            <a:spLocks noGrp="1"/>
          </p:cNvSpPr>
          <p:nvPr>
            <p:ph idx="1"/>
          </p:nvPr>
        </p:nvSpPr>
        <p:spPr>
          <a:xfrm>
            <a:off x="1354239" y="1566831"/>
            <a:ext cx="9479666" cy="4351338"/>
          </a:xfrm>
        </p:spPr>
        <p:txBody>
          <a:bodyPr/>
          <a:lstStyle/>
          <a:p>
            <a:pPr>
              <a:spcAft>
                <a:spcPts val="1200"/>
              </a:spcAft>
            </a:pPr>
            <a:r>
              <a:rPr lang="en-US" sz="2400" dirty="0"/>
              <a:t>Proposed Budget Detail must include a detailed budget description for each line item within the grant period</a:t>
            </a:r>
          </a:p>
          <a:p>
            <a:pPr lvl="1">
              <a:spcAft>
                <a:spcPts val="1200"/>
              </a:spcAft>
            </a:pPr>
            <a:r>
              <a:rPr lang="en-US" sz="2000" dirty="0"/>
              <a:t>Provide sufficient detail and a breakdown/calculation that justifies each line item</a:t>
            </a:r>
          </a:p>
          <a:p>
            <a:pPr lvl="1">
              <a:spcAft>
                <a:spcPts val="1200"/>
              </a:spcAft>
            </a:pPr>
            <a:r>
              <a:rPr lang="en-US" sz="2000" dirty="0"/>
              <a:t>Group line items by the Object Code services </a:t>
            </a:r>
          </a:p>
          <a:p>
            <a:pPr lvl="1">
              <a:spcAft>
                <a:spcPts val="1200"/>
              </a:spcAft>
            </a:pPr>
            <a:r>
              <a:rPr lang="en-US" sz="2000" dirty="0"/>
              <a:t>Provide lines for Object Code totals</a:t>
            </a:r>
          </a:p>
          <a:p>
            <a:pPr>
              <a:spcAft>
                <a:spcPts val="1200"/>
              </a:spcAft>
            </a:pPr>
            <a:r>
              <a:rPr lang="en-US" sz="2400" dirty="0"/>
              <a:t>Proposed Budget Summary must provide totals for each Object Code and should must align with the Proposed Budget Details</a:t>
            </a:r>
          </a:p>
          <a:p>
            <a:pPr>
              <a:spcAft>
                <a:spcPts val="1200"/>
              </a:spcAft>
            </a:pPr>
            <a:r>
              <a:rPr lang="en-US" sz="2400" dirty="0"/>
              <a:t>Indirect administrative cost rate must be limited to a maximum eight percent</a:t>
            </a:r>
          </a:p>
        </p:txBody>
      </p:sp>
      <p:sp>
        <p:nvSpPr>
          <p:cNvPr id="5" name="Slide Number Placeholder 4"/>
          <p:cNvSpPr>
            <a:spLocks noGrp="1"/>
          </p:cNvSpPr>
          <p:nvPr>
            <p:ph type="sldNum" sz="quarter" idx="12"/>
          </p:nvPr>
        </p:nvSpPr>
        <p:spPr/>
        <p:txBody>
          <a:bodyPr/>
          <a:lstStyle/>
          <a:p>
            <a:fld id="{469BC29B-CD14-4172-9B93-F334EF7BA94E}" type="slidenum">
              <a:rPr lang="en-US" smtClean="0"/>
              <a:t>15</a:t>
            </a:fld>
            <a:endParaRPr lang="en-US"/>
          </a:p>
        </p:txBody>
      </p:sp>
    </p:spTree>
    <p:extLst>
      <p:ext uri="{BB962C8B-B14F-4D97-AF65-F5344CB8AC3E}">
        <p14:creationId xmlns:p14="http://schemas.microsoft.com/office/powerpoint/2010/main" val="840290020"/>
      </p:ext>
    </p:extLst>
  </p:cSld>
  <p:clrMapOvr>
    <a:masterClrMapping/>
  </p:clrMapOvr>
  <mc:AlternateContent xmlns:mc="http://schemas.openxmlformats.org/markup-compatibility/2006" xmlns:p14="http://schemas.microsoft.com/office/powerpoint/2010/main">
    <mc:Choice Requires="p14">
      <p:transition spd="slow" p14:dur="2000" advTm="67281"/>
    </mc:Choice>
    <mc:Fallback xmlns="">
      <p:transition spd="slow" advTm="6728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92079"/>
            <a:ext cx="9479666" cy="1493237"/>
          </a:xfrm>
        </p:spPr>
        <p:txBody>
          <a:bodyPr/>
          <a:lstStyle/>
          <a:p>
            <a:r>
              <a:rPr lang="en-US" dirty="0"/>
              <a:t>Review Process</a:t>
            </a:r>
          </a:p>
        </p:txBody>
      </p:sp>
      <p:sp>
        <p:nvSpPr>
          <p:cNvPr id="3" name="Content Placeholder 2"/>
          <p:cNvSpPr>
            <a:spLocks noGrp="1"/>
          </p:cNvSpPr>
          <p:nvPr>
            <p:ph idx="1"/>
          </p:nvPr>
        </p:nvSpPr>
        <p:spPr>
          <a:xfrm>
            <a:off x="1354239" y="1368420"/>
            <a:ext cx="9479666" cy="4901751"/>
          </a:xfrm>
        </p:spPr>
        <p:txBody>
          <a:bodyPr/>
          <a:lstStyle/>
          <a:p>
            <a:pPr>
              <a:spcAft>
                <a:spcPts val="1200"/>
              </a:spcAft>
            </a:pPr>
            <a:r>
              <a:rPr lang="en-US" sz="2400" dirty="0"/>
              <a:t>Only fully completed applications will be considered eligible for consideration and advanced to the Reader Conference. </a:t>
            </a:r>
          </a:p>
          <a:p>
            <a:pPr>
              <a:spcAft>
                <a:spcPts val="1200"/>
              </a:spcAft>
            </a:pPr>
            <a:r>
              <a:rPr lang="en-US" sz="2400" dirty="0"/>
              <a:t>A panel of readers selected for their expertise will read, review, and score each eligible application using a scoring rubric (see Appendix A). </a:t>
            </a:r>
          </a:p>
          <a:p>
            <a:pPr>
              <a:spcAft>
                <a:spcPts val="1200"/>
              </a:spcAft>
            </a:pPr>
            <a:r>
              <a:rPr lang="en-US" sz="2400" dirty="0"/>
              <a:t>Readers will be instructed to read each proposal in its entirety to get an overall impression of the project and whether it makes sense overall. </a:t>
            </a:r>
          </a:p>
          <a:p>
            <a:pPr>
              <a:spcAft>
                <a:spcPts val="1200"/>
              </a:spcAft>
            </a:pPr>
            <a:r>
              <a:rPr lang="en-US" sz="2400" dirty="0"/>
              <a:t>Interviews with potential grantees may be conducted.</a:t>
            </a:r>
          </a:p>
          <a:p>
            <a:pPr>
              <a:spcAft>
                <a:spcPts val="1200"/>
              </a:spcAft>
            </a:pPr>
            <a:r>
              <a:rPr lang="en-US" sz="2400" dirty="0"/>
              <a:t>The selected applicant is subject to approval by the Executive Director of the State Board of Education.</a:t>
            </a:r>
          </a:p>
        </p:txBody>
      </p:sp>
      <p:sp>
        <p:nvSpPr>
          <p:cNvPr id="5" name="Slide Number Placeholder 4"/>
          <p:cNvSpPr>
            <a:spLocks noGrp="1"/>
          </p:cNvSpPr>
          <p:nvPr>
            <p:ph type="sldNum" sz="quarter" idx="12"/>
          </p:nvPr>
        </p:nvSpPr>
        <p:spPr/>
        <p:txBody>
          <a:bodyPr/>
          <a:lstStyle/>
          <a:p>
            <a:fld id="{469BC29B-CD14-4172-9B93-F334EF7BA94E}" type="slidenum">
              <a:rPr lang="en-US" smtClean="0"/>
              <a:t>16</a:t>
            </a:fld>
            <a:endParaRPr lang="en-US"/>
          </a:p>
        </p:txBody>
      </p:sp>
    </p:spTree>
    <p:extLst>
      <p:ext uri="{BB962C8B-B14F-4D97-AF65-F5344CB8AC3E}">
        <p14:creationId xmlns:p14="http://schemas.microsoft.com/office/powerpoint/2010/main" val="3168161621"/>
      </p:ext>
    </p:extLst>
  </p:cSld>
  <p:clrMapOvr>
    <a:masterClrMapping/>
  </p:clrMapOvr>
  <mc:AlternateContent xmlns:mc="http://schemas.openxmlformats.org/markup-compatibility/2006" xmlns:p14="http://schemas.microsoft.com/office/powerpoint/2010/main">
    <mc:Choice Requires="p14">
      <p:transition spd="slow" p14:dur="2000" advTm="56037"/>
    </mc:Choice>
    <mc:Fallback xmlns="">
      <p:transition spd="slow" advTm="56037"/>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Maximum Point Values</a:t>
            </a:r>
          </a:p>
        </p:txBody>
      </p:sp>
      <p:sp>
        <p:nvSpPr>
          <p:cNvPr id="5" name="Slide Number Placeholder 4"/>
          <p:cNvSpPr>
            <a:spLocks noGrp="1"/>
          </p:cNvSpPr>
          <p:nvPr>
            <p:ph type="sldNum" sz="quarter" idx="12"/>
          </p:nvPr>
        </p:nvSpPr>
        <p:spPr/>
        <p:txBody>
          <a:bodyPr/>
          <a:lstStyle/>
          <a:p>
            <a:fld id="{469BC29B-CD14-4172-9B93-F334EF7BA94E}" type="slidenum">
              <a:rPr lang="en-US" smtClean="0"/>
              <a:t>17</a:t>
            </a:fld>
            <a:endParaRPr lang="en-US"/>
          </a:p>
        </p:txBody>
      </p:sp>
      <p:graphicFrame>
        <p:nvGraphicFramePr>
          <p:cNvPr id="9" name="Content Placeholder 8">
            <a:extLst>
              <a:ext uri="{FF2B5EF4-FFF2-40B4-BE49-F238E27FC236}">
                <a16:creationId xmlns:a16="http://schemas.microsoft.com/office/drawing/2014/main" id="{2687676A-5803-4D2C-8B39-2A6E40FD84D1}"/>
              </a:ext>
            </a:extLst>
          </p:cNvPr>
          <p:cNvGraphicFramePr>
            <a:graphicFrameLocks noGrp="1"/>
          </p:cNvGraphicFramePr>
          <p:nvPr>
            <p:ph idx="1"/>
            <p:extLst>
              <p:ext uri="{D42A27DB-BD31-4B8C-83A1-F6EECF244321}">
                <p14:modId xmlns:p14="http://schemas.microsoft.com/office/powerpoint/2010/main" val="212611172"/>
              </p:ext>
            </p:extLst>
          </p:nvPr>
        </p:nvGraphicFramePr>
        <p:xfrm>
          <a:off x="1710268" y="1828800"/>
          <a:ext cx="8757817" cy="3566160"/>
        </p:xfrm>
        <a:graphic>
          <a:graphicData uri="http://schemas.openxmlformats.org/drawingml/2006/table">
            <a:tbl>
              <a:tblPr firstRow="1" bandRow="1">
                <a:tableStyleId>{5C22544A-7EE6-4342-B048-85BDC9FD1C3A}</a:tableStyleId>
              </a:tblPr>
              <a:tblGrid>
                <a:gridCol w="1286932">
                  <a:extLst>
                    <a:ext uri="{9D8B030D-6E8A-4147-A177-3AD203B41FA5}">
                      <a16:colId xmlns:a16="http://schemas.microsoft.com/office/drawing/2014/main" val="1083547143"/>
                    </a:ext>
                  </a:extLst>
                </a:gridCol>
                <a:gridCol w="5604933">
                  <a:extLst>
                    <a:ext uri="{9D8B030D-6E8A-4147-A177-3AD203B41FA5}">
                      <a16:colId xmlns:a16="http://schemas.microsoft.com/office/drawing/2014/main" val="2618756061"/>
                    </a:ext>
                  </a:extLst>
                </a:gridCol>
                <a:gridCol w="1865952">
                  <a:extLst>
                    <a:ext uri="{9D8B030D-6E8A-4147-A177-3AD203B41FA5}">
                      <a16:colId xmlns:a16="http://schemas.microsoft.com/office/drawing/2014/main" val="2481541954"/>
                    </a:ext>
                  </a:extLst>
                </a:gridCol>
              </a:tblGrid>
              <a:tr h="370488">
                <a:tc>
                  <a:txBody>
                    <a:bodyPr/>
                    <a:lstStyle/>
                    <a:p>
                      <a:pPr algn="ctr"/>
                      <a:r>
                        <a:rPr lang="en-US" sz="2000" b="1" dirty="0">
                          <a:solidFill>
                            <a:schemeClr val="tx1"/>
                          </a:solidFill>
                          <a:latin typeface="+mj-lt"/>
                        </a:rPr>
                        <a:t>Part</a:t>
                      </a:r>
                    </a:p>
                  </a:txBody>
                  <a:tcPr>
                    <a:lnB w="12700" cap="flat" cmpd="sng" algn="ctr">
                      <a:solidFill>
                        <a:schemeClr val="tx1"/>
                      </a:solidFill>
                      <a:prstDash val="solid"/>
                      <a:round/>
                      <a:headEnd type="none" w="med" len="med"/>
                      <a:tailEnd type="none" w="med" len="med"/>
                    </a:lnB>
                  </a:tcPr>
                </a:tc>
                <a:tc>
                  <a:txBody>
                    <a:bodyPr/>
                    <a:lstStyle/>
                    <a:p>
                      <a:pPr algn="ctr"/>
                      <a:r>
                        <a:rPr lang="en-US" sz="2000" b="1" dirty="0">
                          <a:solidFill>
                            <a:schemeClr val="tx1"/>
                          </a:solidFill>
                          <a:latin typeface="+mj-lt"/>
                        </a:rPr>
                        <a:t>Section</a:t>
                      </a:r>
                    </a:p>
                  </a:txBody>
                  <a:tcPr>
                    <a:lnB w="12700" cap="flat" cmpd="sng" algn="ctr">
                      <a:solidFill>
                        <a:schemeClr val="tx1"/>
                      </a:solidFill>
                      <a:prstDash val="solid"/>
                      <a:round/>
                      <a:headEnd type="none" w="med" len="med"/>
                      <a:tailEnd type="none" w="med" len="med"/>
                    </a:lnB>
                  </a:tcPr>
                </a:tc>
                <a:tc>
                  <a:txBody>
                    <a:bodyPr/>
                    <a:lstStyle/>
                    <a:p>
                      <a:pPr algn="ctr"/>
                      <a:r>
                        <a:rPr lang="en-US" sz="2000" b="1" dirty="0">
                          <a:solidFill>
                            <a:schemeClr val="tx1"/>
                          </a:solidFill>
                          <a:latin typeface="+mj-lt"/>
                        </a:rPr>
                        <a:t>Point Value</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738801"/>
                  </a:ext>
                </a:extLst>
              </a:tr>
              <a:tr h="370488">
                <a:tc>
                  <a:txBody>
                    <a:bodyPr/>
                    <a:lstStyle/>
                    <a:p>
                      <a:r>
                        <a:rPr lang="en-US" sz="2000" dirty="0">
                          <a:solidFill>
                            <a:schemeClr val="tx1"/>
                          </a:solidFill>
                          <a:latin typeface="+mj-lt"/>
                        </a:rPr>
                        <a:t>Part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latin typeface="+mj-lt"/>
                        </a:rPr>
                        <a:t>Vision and Mission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latin typeface="+mj-lt"/>
                        </a:rPr>
                        <a:t>16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4292242"/>
                  </a:ext>
                </a:extLst>
              </a:tr>
              <a:tr h="370488">
                <a:tc>
                  <a:txBody>
                    <a:bodyPr/>
                    <a:lstStyle/>
                    <a:p>
                      <a:r>
                        <a:rPr kumimoji="0" lang="en-US" sz="2000" b="0" i="0" u="none" strike="noStrike" kern="1200" cap="none" spc="0" normalizeH="0" baseline="0" noProof="0" dirty="0">
                          <a:ln>
                            <a:noFill/>
                          </a:ln>
                          <a:solidFill>
                            <a:prstClr val="black"/>
                          </a:solidFill>
                          <a:effectLst/>
                          <a:uLnTx/>
                          <a:uFillTx/>
                          <a:latin typeface="+mj-lt"/>
                          <a:ea typeface="+mn-ea"/>
                          <a:cs typeface="+mn-cs"/>
                        </a:rPr>
                        <a:t>Part 1</a:t>
                      </a:r>
                      <a:endParaRPr lang="en-US" sz="20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latin typeface="+mj-lt"/>
                        </a:rPr>
                        <a:t>Quality Professional Learning Standards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latin typeface="+mj-lt"/>
                        </a:rPr>
                        <a:t>20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8818749"/>
                  </a:ext>
                </a:extLst>
              </a:tr>
              <a:tr h="370488">
                <a:tc>
                  <a:txBody>
                    <a:bodyPr/>
                    <a:lstStyle/>
                    <a:p>
                      <a:r>
                        <a:rPr kumimoji="0" lang="en-US" sz="2000" b="0" i="0" u="none" strike="noStrike" kern="1200" cap="none" spc="0" normalizeH="0" baseline="0" noProof="0">
                          <a:ln>
                            <a:noFill/>
                          </a:ln>
                          <a:solidFill>
                            <a:prstClr val="black"/>
                          </a:solidFill>
                          <a:effectLst/>
                          <a:uLnTx/>
                          <a:uFillTx/>
                          <a:latin typeface="+mj-lt"/>
                          <a:ea typeface="+mn-ea"/>
                          <a:cs typeface="+mn-cs"/>
                        </a:rPr>
                        <a:t>Part 1</a:t>
                      </a:r>
                      <a:endParaRPr lang="en-US" sz="20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latin typeface="+mj-lt"/>
                        </a:rPr>
                        <a:t>Computer Science Capacity Builder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latin typeface="+mj-lt"/>
                        </a:rPr>
                        <a:t>24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8319944"/>
                  </a:ext>
                </a:extLst>
              </a:tr>
              <a:tr h="370488">
                <a:tc>
                  <a:txBody>
                    <a:bodyPr/>
                    <a:lstStyle/>
                    <a:p>
                      <a:r>
                        <a:rPr kumimoji="0" lang="en-US" sz="2000" b="0" i="0" u="none" strike="noStrike" kern="1200" cap="none" spc="0" normalizeH="0" baseline="0" noProof="0">
                          <a:ln>
                            <a:noFill/>
                          </a:ln>
                          <a:solidFill>
                            <a:prstClr val="black"/>
                          </a:solidFill>
                          <a:effectLst/>
                          <a:uLnTx/>
                          <a:uFillTx/>
                          <a:latin typeface="+mj-lt"/>
                          <a:ea typeface="+mn-ea"/>
                          <a:cs typeface="+mn-cs"/>
                        </a:rPr>
                        <a:t>Part 1</a:t>
                      </a:r>
                      <a:endParaRPr lang="en-US" sz="20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latin typeface="+mj-lt"/>
                        </a:rPr>
                        <a:t>Computer Science Resource Connector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latin typeface="+mj-lt"/>
                        </a:rPr>
                        <a:t>16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8874589"/>
                  </a:ext>
                </a:extLst>
              </a:tr>
              <a:tr h="370488">
                <a:tc>
                  <a:txBody>
                    <a:bodyPr/>
                    <a:lstStyle/>
                    <a:p>
                      <a:r>
                        <a:rPr kumimoji="0" lang="en-US" sz="2000" b="0" i="0" u="none" strike="noStrike" kern="1200" cap="none" spc="0" normalizeH="0" baseline="0" noProof="0">
                          <a:ln>
                            <a:noFill/>
                          </a:ln>
                          <a:solidFill>
                            <a:prstClr val="black"/>
                          </a:solidFill>
                          <a:effectLst/>
                          <a:uLnTx/>
                          <a:uFillTx/>
                          <a:latin typeface="+mj-lt"/>
                          <a:ea typeface="+mn-ea"/>
                          <a:cs typeface="+mn-cs"/>
                        </a:rPr>
                        <a:t>Part 1</a:t>
                      </a:r>
                      <a:endParaRPr lang="en-US" sz="20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latin typeface="+mj-lt"/>
                        </a:rPr>
                        <a:t>Computer Science Facilitator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latin typeface="+mj-lt"/>
                        </a:rPr>
                        <a:t>20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7925840"/>
                  </a:ext>
                </a:extLst>
              </a:tr>
              <a:tr h="370488">
                <a:tc>
                  <a:txBody>
                    <a:bodyPr/>
                    <a:lstStyle/>
                    <a:p>
                      <a:r>
                        <a:rPr kumimoji="0" lang="en-US" sz="2000" b="0" i="0" u="none" strike="noStrike" kern="1200" cap="none" spc="0" normalizeH="0" baseline="0" noProof="0" dirty="0">
                          <a:ln>
                            <a:noFill/>
                          </a:ln>
                          <a:solidFill>
                            <a:prstClr val="black"/>
                          </a:solidFill>
                          <a:effectLst/>
                          <a:uLnTx/>
                          <a:uFillTx/>
                          <a:latin typeface="+mj-lt"/>
                          <a:ea typeface="+mn-ea"/>
                          <a:cs typeface="+mn-cs"/>
                        </a:rPr>
                        <a:t>Part 1</a:t>
                      </a:r>
                      <a:endParaRPr lang="en-US" sz="20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latin typeface="+mj-lt"/>
                        </a:rPr>
                        <a:t>Project Participants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latin typeface="+mj-lt"/>
                        </a:rPr>
                        <a:t>8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6103323"/>
                  </a:ext>
                </a:extLst>
              </a:tr>
              <a:tr h="370488">
                <a:tc>
                  <a:txBody>
                    <a:bodyPr/>
                    <a:lstStyle/>
                    <a:p>
                      <a:r>
                        <a:rPr lang="en-US" sz="2000" dirty="0">
                          <a:solidFill>
                            <a:schemeClr val="tx1"/>
                          </a:solidFill>
                          <a:latin typeface="+mj-lt"/>
                        </a:rPr>
                        <a:t>Part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latin typeface="+mj-lt"/>
                        </a:rPr>
                        <a:t>Proposed Metrics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latin typeface="+mj-lt"/>
                        </a:rPr>
                        <a:t>16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8378237"/>
                  </a:ext>
                </a:extLst>
              </a:tr>
              <a:tr h="370488">
                <a:tc>
                  <a:txBody>
                    <a:bodyPr/>
                    <a:lstStyle/>
                    <a:p>
                      <a:r>
                        <a:rPr lang="en-US" sz="2000" dirty="0">
                          <a:solidFill>
                            <a:schemeClr val="tx1"/>
                          </a:solidFill>
                          <a:latin typeface="+mj-lt"/>
                        </a:rPr>
                        <a:t>Budget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latin typeface="+mj-lt"/>
                        </a:rPr>
                        <a:t>Budget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latin typeface="+mj-lt"/>
                        </a:rPr>
                        <a:t>8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9108201"/>
                  </a:ext>
                </a:extLst>
              </a:tr>
            </a:tbl>
          </a:graphicData>
        </a:graphic>
      </p:graphicFrame>
    </p:spTree>
    <p:extLst>
      <p:ext uri="{BB962C8B-B14F-4D97-AF65-F5344CB8AC3E}">
        <p14:creationId xmlns:p14="http://schemas.microsoft.com/office/powerpoint/2010/main" val="1905924927"/>
      </p:ext>
    </p:extLst>
  </p:cSld>
  <p:clrMapOvr>
    <a:masterClrMapping/>
  </p:clrMapOvr>
  <mc:AlternateContent xmlns:mc="http://schemas.openxmlformats.org/markup-compatibility/2006" xmlns:p14="http://schemas.microsoft.com/office/powerpoint/2010/main">
    <mc:Choice Requires="p14">
      <p:transition spd="slow" p14:dur="2000" advTm="67538"/>
    </mc:Choice>
    <mc:Fallback xmlns="">
      <p:transition spd="slow" advTm="67538"/>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298969"/>
            <a:ext cx="9479666" cy="1325563"/>
          </a:xfrm>
        </p:spPr>
        <p:txBody>
          <a:bodyPr/>
          <a:lstStyle/>
          <a:p>
            <a:r>
              <a:rPr lang="en-US" dirty="0"/>
              <a:t>EWIG: CS Application Timeline</a:t>
            </a:r>
          </a:p>
        </p:txBody>
      </p:sp>
      <p:graphicFrame>
        <p:nvGraphicFramePr>
          <p:cNvPr id="5" name="Content Placeholder 4" descr="This table lists the grant application activities and their due dates. "/>
          <p:cNvGraphicFramePr>
            <a:graphicFrameLocks noGrp="1"/>
          </p:cNvGraphicFramePr>
          <p:nvPr>
            <p:ph idx="1"/>
            <p:extLst>
              <p:ext uri="{D42A27DB-BD31-4B8C-83A1-F6EECF244321}">
                <p14:modId xmlns:p14="http://schemas.microsoft.com/office/powerpoint/2010/main" val="3214799222"/>
              </p:ext>
            </p:extLst>
          </p:nvPr>
        </p:nvGraphicFramePr>
        <p:xfrm>
          <a:off x="1354239" y="2097582"/>
          <a:ext cx="9687387" cy="2916545"/>
        </p:xfrm>
        <a:graphic>
          <a:graphicData uri="http://schemas.openxmlformats.org/drawingml/2006/table">
            <a:tbl>
              <a:tblPr firstRow="1" firstCol="1" lastRow="1" lastCol="1" bandRow="1" bandCol="1"/>
              <a:tblGrid>
                <a:gridCol w="3539494">
                  <a:extLst>
                    <a:ext uri="{9D8B030D-6E8A-4147-A177-3AD203B41FA5}">
                      <a16:colId xmlns:a16="http://schemas.microsoft.com/office/drawing/2014/main" val="20000"/>
                    </a:ext>
                  </a:extLst>
                </a:gridCol>
                <a:gridCol w="6147893">
                  <a:extLst>
                    <a:ext uri="{9D8B030D-6E8A-4147-A177-3AD203B41FA5}">
                      <a16:colId xmlns:a16="http://schemas.microsoft.com/office/drawing/2014/main" val="20001"/>
                    </a:ext>
                  </a:extLst>
                </a:gridCol>
              </a:tblGrid>
              <a:tr h="394277">
                <a:tc>
                  <a:txBody>
                    <a:bodyPr/>
                    <a:lstStyle/>
                    <a:p>
                      <a:pPr marL="0" marR="0">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Activity</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0" marR="0">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Date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0"/>
                  </a:ext>
                </a:extLst>
              </a:tr>
              <a:tr h="749627">
                <a:tc>
                  <a:txBody>
                    <a:bodyPr/>
                    <a:lstStyle/>
                    <a:p>
                      <a:pPr marL="0" marR="0">
                        <a:lnSpc>
                          <a:spcPct val="100000"/>
                        </a:lnSpc>
                        <a:spcBef>
                          <a:spcPts val="0"/>
                        </a:spcBef>
                        <a:spcAft>
                          <a:spcPts val="1200"/>
                        </a:spcAft>
                      </a:pPr>
                      <a:r>
                        <a:rPr lang="en-US" sz="2500" dirty="0">
                          <a:effectLst/>
                          <a:latin typeface="Arial" panose="020B0604020202020204" pitchFamily="34" charset="0"/>
                          <a:ea typeface="Times New Roman" panose="02020603050405020304" pitchFamily="18" charset="0"/>
                          <a:cs typeface="Arial" panose="020B0604020202020204" pitchFamily="34" charset="0"/>
                        </a:rPr>
                        <a:t>Applications Due</a:t>
                      </a:r>
                      <a:endParaRPr lang="en-US" sz="25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500" dirty="0">
                          <a:effectLst/>
                          <a:latin typeface="Arial" panose="020B0604020202020204" pitchFamily="34" charset="0"/>
                          <a:ea typeface="Calibri" panose="020F0502020204030204" pitchFamily="34" charset="0"/>
                          <a:cs typeface="Arial" panose="020B0604020202020204" pitchFamily="34" charset="0"/>
                        </a:rPr>
                        <a:t>December 17, 2021,</a:t>
                      </a:r>
                      <a:r>
                        <a:rPr lang="en-US" sz="2500" baseline="0" dirty="0">
                          <a:effectLst/>
                          <a:latin typeface="Arial" panose="020B0604020202020204" pitchFamily="34" charset="0"/>
                          <a:ea typeface="Calibri" panose="020F0502020204030204" pitchFamily="34" charset="0"/>
                          <a:cs typeface="Arial" panose="020B0604020202020204" pitchFamily="34" charset="0"/>
                        </a:rPr>
                        <a:t> before 4</a:t>
                      </a:r>
                      <a:r>
                        <a:rPr lang="en-US" sz="2500" dirty="0">
                          <a:effectLst/>
                          <a:latin typeface="Arial" panose="020B0604020202020204" pitchFamily="34" charset="0"/>
                          <a:ea typeface="Times New Roman" panose="02020603050405020304" pitchFamily="18" charset="0"/>
                          <a:cs typeface="Arial" panose="020B0604020202020204" pitchFamily="34" charset="0"/>
                        </a:rPr>
                        <a:t> p.m. PST</a:t>
                      </a:r>
                      <a:endParaRPr lang="en-US" sz="25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62888">
                <a:tc>
                  <a:txBody>
                    <a:bodyPr/>
                    <a:lstStyle/>
                    <a:p>
                      <a:pPr marL="0" marR="0">
                        <a:lnSpc>
                          <a:spcPct val="100000"/>
                        </a:lnSpc>
                        <a:spcBef>
                          <a:spcPts val="0"/>
                        </a:spcBef>
                        <a:spcAft>
                          <a:spcPts val="1200"/>
                        </a:spcAft>
                      </a:pPr>
                      <a:r>
                        <a:rPr lang="en-US" sz="2500" dirty="0">
                          <a:effectLst/>
                          <a:latin typeface="Arial" panose="020B0604020202020204" pitchFamily="34" charset="0"/>
                          <a:ea typeface="Times New Roman" panose="02020603050405020304" pitchFamily="18" charset="0"/>
                          <a:cs typeface="Arial" panose="020B0604020202020204" pitchFamily="34" charset="0"/>
                        </a:rPr>
                        <a:t>Intent</a:t>
                      </a:r>
                      <a:r>
                        <a:rPr lang="en-US" sz="2500" baseline="0" dirty="0">
                          <a:effectLst/>
                          <a:latin typeface="Arial" panose="020B0604020202020204" pitchFamily="34" charset="0"/>
                          <a:ea typeface="Times New Roman" panose="02020603050405020304" pitchFamily="18" charset="0"/>
                          <a:cs typeface="Arial" panose="020B0604020202020204" pitchFamily="34" charset="0"/>
                        </a:rPr>
                        <a:t> to Award posted</a:t>
                      </a:r>
                      <a:endParaRPr lang="en-US" sz="25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500" dirty="0">
                          <a:effectLst/>
                          <a:latin typeface="Arial" panose="020B0604020202020204" pitchFamily="34" charset="0"/>
                          <a:ea typeface="Calibri" panose="020F0502020204030204" pitchFamily="34" charset="0"/>
                          <a:cs typeface="Arial" panose="020B0604020202020204" pitchFamily="34" charset="0"/>
                        </a:rPr>
                        <a:t>February 10, 2022</a:t>
                      </a:r>
                      <a:endParaRPr lang="en-US" sz="25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62888">
                <a:tc>
                  <a:txBody>
                    <a:bodyPr/>
                    <a:lstStyle/>
                    <a:p>
                      <a:pPr marL="0" marR="0">
                        <a:lnSpc>
                          <a:spcPct val="100000"/>
                        </a:lnSpc>
                        <a:spcBef>
                          <a:spcPts val="0"/>
                        </a:spcBef>
                        <a:spcAft>
                          <a:spcPts val="1200"/>
                        </a:spcAft>
                      </a:pPr>
                      <a:r>
                        <a:rPr lang="en-US" sz="2500" dirty="0">
                          <a:effectLst/>
                          <a:latin typeface="Arial" panose="020B0604020202020204" pitchFamily="34" charset="0"/>
                          <a:ea typeface="Times New Roman" panose="02020603050405020304" pitchFamily="18" charset="0"/>
                          <a:cs typeface="Arial" panose="020B0604020202020204" pitchFamily="34" charset="0"/>
                        </a:rPr>
                        <a:t>Last day for Appeals to be received by the CDE</a:t>
                      </a:r>
                      <a:endParaRPr lang="en-US" sz="25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500" dirty="0">
                          <a:effectLst/>
                          <a:latin typeface="Arial" panose="020B0604020202020204" pitchFamily="34" charset="0"/>
                          <a:ea typeface="Calibri" panose="020F0502020204030204" pitchFamily="34" charset="0"/>
                          <a:cs typeface="Arial" panose="020B0604020202020204" pitchFamily="34" charset="0"/>
                        </a:rPr>
                        <a:t>February 17, 2022, before 4 p.m. PST</a:t>
                      </a:r>
                      <a:endParaRPr lang="en-US" sz="25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7753">
                <a:tc>
                  <a:txBody>
                    <a:bodyPr/>
                    <a:lstStyle/>
                    <a:p>
                      <a:pPr marL="0" marR="0">
                        <a:lnSpc>
                          <a:spcPct val="100000"/>
                        </a:lnSpc>
                        <a:spcBef>
                          <a:spcPts val="0"/>
                        </a:spcBef>
                        <a:spcAft>
                          <a:spcPts val="1200"/>
                        </a:spcAft>
                      </a:pPr>
                      <a:r>
                        <a:rPr lang="en-US" sz="2500" dirty="0">
                          <a:effectLst/>
                          <a:latin typeface="Arial" panose="020B0604020202020204" pitchFamily="34" charset="0"/>
                          <a:ea typeface="Calibri" panose="020F0502020204030204" pitchFamily="34" charset="0"/>
                          <a:cs typeface="Arial" panose="020B0604020202020204" pitchFamily="34" charset="0"/>
                        </a:rPr>
                        <a:t>Final Awards</a:t>
                      </a:r>
                      <a:r>
                        <a:rPr lang="en-US" sz="2500" baseline="0" dirty="0">
                          <a:effectLst/>
                          <a:latin typeface="Arial" panose="020B0604020202020204" pitchFamily="34" charset="0"/>
                          <a:ea typeface="Calibri" panose="020F0502020204030204" pitchFamily="34" charset="0"/>
                          <a:cs typeface="Arial" panose="020B0604020202020204" pitchFamily="34" charset="0"/>
                        </a:rPr>
                        <a:t> posted</a:t>
                      </a:r>
                      <a:endParaRPr lang="en-US" sz="25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500" dirty="0">
                          <a:effectLst/>
                          <a:latin typeface="Arial" panose="020B0604020202020204" pitchFamily="34" charset="0"/>
                          <a:ea typeface="Calibri" panose="020F0502020204030204" pitchFamily="34" charset="0"/>
                          <a:cs typeface="Arial" panose="020B0604020202020204" pitchFamily="34" charset="0"/>
                        </a:rPr>
                        <a:t>March 3, 2022</a:t>
                      </a:r>
                      <a:endParaRPr lang="en-US" sz="25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fld id="{469BC29B-CD14-4172-9B93-F334EF7BA94E}" type="slidenum">
              <a:rPr lang="en-US" smtClean="0"/>
              <a:t>18</a:t>
            </a:fld>
            <a:endParaRPr lang="en-US"/>
          </a:p>
        </p:txBody>
      </p:sp>
    </p:spTree>
    <p:extLst>
      <p:ext uri="{BB962C8B-B14F-4D97-AF65-F5344CB8AC3E}">
        <p14:creationId xmlns:p14="http://schemas.microsoft.com/office/powerpoint/2010/main" val="1714049953"/>
      </p:ext>
    </p:extLst>
  </p:cSld>
  <p:clrMapOvr>
    <a:masterClrMapping/>
  </p:clrMapOvr>
  <mc:AlternateContent xmlns:mc="http://schemas.openxmlformats.org/markup-compatibility/2006" xmlns:p14="http://schemas.microsoft.com/office/powerpoint/2010/main">
    <mc:Choice Requires="p14">
      <p:transition spd="slow" p14:dur="2000" advTm="47278"/>
    </mc:Choice>
    <mc:Fallback xmlns="">
      <p:transition spd="slow" advTm="47278"/>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46037"/>
            <a:ext cx="9479666" cy="1325563"/>
          </a:xfrm>
        </p:spPr>
        <p:txBody>
          <a:bodyPr/>
          <a:lstStyle/>
          <a:p>
            <a:r>
              <a:rPr lang="en-US" dirty="0"/>
              <a:t>Resources</a:t>
            </a:r>
          </a:p>
        </p:txBody>
      </p:sp>
      <p:sp>
        <p:nvSpPr>
          <p:cNvPr id="3" name="Content Placeholder 2"/>
          <p:cNvSpPr>
            <a:spLocks noGrp="1"/>
          </p:cNvSpPr>
          <p:nvPr>
            <p:ph idx="1"/>
          </p:nvPr>
        </p:nvSpPr>
        <p:spPr>
          <a:xfrm>
            <a:off x="1354239" y="1371600"/>
            <a:ext cx="9479666" cy="4805363"/>
          </a:xfrm>
        </p:spPr>
        <p:txBody>
          <a:bodyPr/>
          <a:lstStyle/>
          <a:p>
            <a:pPr marL="0" indent="0">
              <a:lnSpc>
                <a:spcPct val="100000"/>
              </a:lnSpc>
              <a:spcBef>
                <a:spcPts val="0"/>
              </a:spcBef>
              <a:spcAft>
                <a:spcPts val="1200"/>
              </a:spcAft>
              <a:buNone/>
            </a:pPr>
            <a:r>
              <a:rPr lang="en-US" sz="2400" dirty="0"/>
              <a:t>Applicants should be familiar with the following resources that contain further information pertinent to the EWIG: CS:</a:t>
            </a:r>
          </a:p>
          <a:p>
            <a:pPr lvl="0">
              <a:lnSpc>
                <a:spcPct val="100000"/>
              </a:lnSpc>
              <a:spcBef>
                <a:spcPts val="0"/>
              </a:spcBef>
              <a:spcAft>
                <a:spcPts val="1200"/>
              </a:spcAft>
            </a:pPr>
            <a:r>
              <a:rPr lang="en-US" sz="2400" b="1" dirty="0"/>
              <a:t>Quality Professional Learning Standards </a:t>
            </a:r>
            <a:r>
              <a:rPr lang="en-US" sz="2400" dirty="0"/>
              <a:t>available at </a:t>
            </a:r>
            <a:r>
              <a:rPr lang="en-US" sz="2400" u="sng" dirty="0">
                <a:hlinkClick r:id="rId3" tooltip="Quality Professional Learning Standards"/>
              </a:rPr>
              <a:t>https://www.cde.ca.gov/pd/ps/qpls.asp</a:t>
            </a:r>
            <a:r>
              <a:rPr lang="en-US" sz="2400" dirty="0"/>
              <a:t> </a:t>
            </a:r>
          </a:p>
          <a:p>
            <a:pPr>
              <a:lnSpc>
                <a:spcPct val="100000"/>
              </a:lnSpc>
              <a:spcBef>
                <a:spcPts val="0"/>
              </a:spcBef>
              <a:spcAft>
                <a:spcPts val="1200"/>
              </a:spcAft>
            </a:pPr>
            <a:r>
              <a:rPr lang="en-US" sz="2400" b="1" dirty="0"/>
              <a:t>California Computer Science Content Standards </a:t>
            </a:r>
            <a:r>
              <a:rPr lang="en-US" sz="2400" dirty="0"/>
              <a:t>available at </a:t>
            </a:r>
            <a:r>
              <a:rPr lang="en-US" sz="2400" u="sng" dirty="0">
                <a:hlinkClick r:id="rId4" tooltip="California Computer Science Content Standards"/>
              </a:rPr>
              <a:t>https://www.cde.ca.gov/be/st/ss/computerscicontentstds.asp</a:t>
            </a:r>
            <a:endParaRPr lang="en-US" sz="2400" u="sng" dirty="0"/>
          </a:p>
          <a:p>
            <a:pPr>
              <a:lnSpc>
                <a:spcPct val="100000"/>
              </a:lnSpc>
              <a:spcBef>
                <a:spcPts val="0"/>
              </a:spcBef>
              <a:spcAft>
                <a:spcPts val="1200"/>
              </a:spcAft>
            </a:pPr>
            <a:r>
              <a:rPr lang="en-US" sz="2400" b="1" dirty="0"/>
              <a:t>California Computer Science Strategic Implementation Plan </a:t>
            </a:r>
            <a:r>
              <a:rPr lang="en-US" sz="2400" dirty="0"/>
              <a:t>available at </a:t>
            </a:r>
            <a:r>
              <a:rPr lang="en-US" sz="2400" u="sng" dirty="0">
                <a:hlinkClick r:id="rId5" tooltip="Computer Science Strategic Implementation Plan"/>
              </a:rPr>
              <a:t>https://www.cde.ca.gov/pd/ca/cs/cssip.asp</a:t>
            </a:r>
            <a:endParaRPr lang="en-US" sz="2400" u="sng" dirty="0"/>
          </a:p>
          <a:p>
            <a:r>
              <a:rPr lang="en-US" sz="2400" b="1" dirty="0"/>
              <a:t>California Statewide System of Support </a:t>
            </a:r>
            <a:r>
              <a:rPr lang="en-US" sz="2400" dirty="0"/>
              <a:t>available at </a:t>
            </a:r>
            <a:r>
              <a:rPr lang="en-US" sz="2400" u="sng" dirty="0">
                <a:hlinkClick r:id="rId6" tooltip="California Statewide System of Support"/>
              </a:rPr>
              <a:t>https://www.cde.ca.gov/sp/sw/t1/csss.asp</a:t>
            </a:r>
            <a:endParaRPr lang="en-US" sz="2400" u="sng" dirty="0"/>
          </a:p>
          <a:p>
            <a:endParaRPr lang="en-US" sz="2400" dirty="0"/>
          </a:p>
          <a:p>
            <a:pPr lvl="0"/>
            <a:endParaRPr lang="en-US" sz="2400" dirty="0"/>
          </a:p>
        </p:txBody>
      </p:sp>
      <p:sp>
        <p:nvSpPr>
          <p:cNvPr id="5" name="Slide Number Placeholder 4"/>
          <p:cNvSpPr>
            <a:spLocks noGrp="1"/>
          </p:cNvSpPr>
          <p:nvPr>
            <p:ph type="sldNum" sz="quarter" idx="12"/>
          </p:nvPr>
        </p:nvSpPr>
        <p:spPr/>
        <p:txBody>
          <a:bodyPr/>
          <a:lstStyle/>
          <a:p>
            <a:fld id="{469BC29B-CD14-4172-9B93-F334EF7BA94E}" type="slidenum">
              <a:rPr lang="en-US" smtClean="0"/>
              <a:t>19</a:t>
            </a:fld>
            <a:endParaRPr lang="en-US"/>
          </a:p>
        </p:txBody>
      </p:sp>
    </p:spTree>
    <p:extLst>
      <p:ext uri="{BB962C8B-B14F-4D97-AF65-F5344CB8AC3E}">
        <p14:creationId xmlns:p14="http://schemas.microsoft.com/office/powerpoint/2010/main" val="317301711"/>
      </p:ext>
    </p:extLst>
  </p:cSld>
  <p:clrMapOvr>
    <a:masterClrMapping/>
  </p:clrMapOvr>
  <mc:AlternateContent xmlns:mc="http://schemas.openxmlformats.org/markup-compatibility/2006" xmlns:p14="http://schemas.microsoft.com/office/powerpoint/2010/main">
    <mc:Choice Requires="p14">
      <p:transition spd="slow" p14:dur="2000" advTm="206634"/>
    </mc:Choice>
    <mc:Fallback xmlns="">
      <p:transition spd="slow" advTm="206634"/>
    </mc:Fallback>
  </mc:AlternateContent>
  <p:extLst mod="1">
    <p:ext uri="{E180D4A7-C9FB-4DFB-919C-405C955672EB}">
      <p14:showEvtLst xmlns:p14="http://schemas.microsoft.com/office/powerpoint/2010/main">
        <p14:playEvt time="477" objId="6"/>
        <p14:stopEvt time="206634" objId="6"/>
      </p14:showEvtLst>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298174"/>
            <a:ext cx="9479666" cy="935314"/>
          </a:xfrm>
        </p:spPr>
        <p:txBody>
          <a:bodyPr>
            <a:normAutofit/>
          </a:bodyPr>
          <a:lstStyle/>
          <a:p>
            <a:pPr>
              <a:lnSpc>
                <a:spcPct val="100000"/>
              </a:lnSpc>
              <a:spcAft>
                <a:spcPts val="1200"/>
              </a:spcAft>
            </a:pPr>
            <a:r>
              <a:rPr lang="en-US" sz="4000" dirty="0"/>
              <a:t>Housekeeping</a:t>
            </a:r>
          </a:p>
        </p:txBody>
      </p:sp>
      <p:sp>
        <p:nvSpPr>
          <p:cNvPr id="3" name="Content Placeholder 2"/>
          <p:cNvSpPr>
            <a:spLocks noGrp="1"/>
          </p:cNvSpPr>
          <p:nvPr>
            <p:ph idx="1"/>
          </p:nvPr>
        </p:nvSpPr>
        <p:spPr>
          <a:xfrm>
            <a:off x="1354239" y="1510747"/>
            <a:ext cx="9479666" cy="4666215"/>
          </a:xfrm>
        </p:spPr>
        <p:txBody>
          <a:bodyPr/>
          <a:lstStyle/>
          <a:p>
            <a:pPr>
              <a:lnSpc>
                <a:spcPct val="100000"/>
              </a:lnSpc>
              <a:spcBef>
                <a:spcPts val="0"/>
              </a:spcBef>
              <a:spcAft>
                <a:spcPts val="1200"/>
              </a:spcAft>
            </a:pPr>
            <a:r>
              <a:rPr lang="en-US" sz="2600" dirty="0"/>
              <a:t>Webinar participants have been placed on mute</a:t>
            </a:r>
          </a:p>
          <a:p>
            <a:pPr>
              <a:spcBef>
                <a:spcPts val="0"/>
              </a:spcBef>
              <a:spcAft>
                <a:spcPts val="1200"/>
              </a:spcAft>
            </a:pPr>
            <a:r>
              <a:rPr lang="en-US" sz="2600" dirty="0"/>
              <a:t>Question/Answer session toward the end of the webinar</a:t>
            </a:r>
          </a:p>
          <a:p>
            <a:pPr>
              <a:spcBef>
                <a:spcPts val="0"/>
              </a:spcBef>
              <a:spcAft>
                <a:spcPts val="1200"/>
              </a:spcAft>
            </a:pPr>
            <a:r>
              <a:rPr lang="en-US" sz="2600" dirty="0"/>
              <a:t>PowerPoint with the notes are available on the CDE Educator Workforce Investment Grant (EWIG) Program: Computer Science (CS) web page</a:t>
            </a:r>
            <a:endParaRPr lang="en-US" sz="2600" dirty="0">
              <a:solidFill>
                <a:srgbClr val="FF0000"/>
              </a:solidFill>
            </a:endParaRPr>
          </a:p>
        </p:txBody>
      </p:sp>
      <p:sp>
        <p:nvSpPr>
          <p:cNvPr id="5" name="Slide Number Placeholder 4"/>
          <p:cNvSpPr>
            <a:spLocks noGrp="1"/>
          </p:cNvSpPr>
          <p:nvPr>
            <p:ph type="sldNum" sz="quarter" idx="12"/>
          </p:nvPr>
        </p:nvSpPr>
        <p:spPr/>
        <p:txBody>
          <a:bodyPr/>
          <a:lstStyle/>
          <a:p>
            <a:fld id="{469BC29B-CD14-4172-9B93-F334EF7BA94E}" type="slidenum">
              <a:rPr lang="en-US" smtClean="0"/>
              <a:t>2</a:t>
            </a:fld>
            <a:endParaRPr lang="en-US"/>
          </a:p>
        </p:txBody>
      </p:sp>
    </p:spTree>
    <p:extLst>
      <p:ext uri="{BB962C8B-B14F-4D97-AF65-F5344CB8AC3E}">
        <p14:creationId xmlns:p14="http://schemas.microsoft.com/office/powerpoint/2010/main" val="137511537"/>
      </p:ext>
    </p:extLst>
  </p:cSld>
  <p:clrMapOvr>
    <a:masterClrMapping/>
  </p:clrMapOvr>
  <mc:AlternateContent xmlns:mc="http://schemas.openxmlformats.org/markup-compatibility/2006" xmlns:p14="http://schemas.microsoft.com/office/powerpoint/2010/main">
    <mc:Choice Requires="p14">
      <p:transition spd="slow" p14:dur="2000" advTm="35521"/>
    </mc:Choice>
    <mc:Fallback xmlns="">
      <p:transition spd="slow" advTm="35521"/>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363" y="2464904"/>
            <a:ext cx="10515600" cy="1123536"/>
          </a:xfrm>
        </p:spPr>
        <p:txBody>
          <a:bodyPr/>
          <a:lstStyle/>
          <a:p>
            <a:r>
              <a:rPr lang="en-US" dirty="0"/>
              <a:t>Questions?</a:t>
            </a:r>
          </a:p>
        </p:txBody>
      </p:sp>
      <p:sp>
        <p:nvSpPr>
          <p:cNvPr id="4" name="Slide Number Placeholder 3"/>
          <p:cNvSpPr>
            <a:spLocks noGrp="1"/>
          </p:cNvSpPr>
          <p:nvPr>
            <p:ph type="sldNum" sz="quarter" idx="12"/>
          </p:nvPr>
        </p:nvSpPr>
        <p:spPr/>
        <p:txBody>
          <a:bodyPr/>
          <a:lstStyle/>
          <a:p>
            <a:fld id="{469BC29B-CD14-4172-9B93-F334EF7BA94E}" type="slidenum">
              <a:rPr lang="en-US" smtClean="0"/>
              <a:t>20</a:t>
            </a:fld>
            <a:endParaRPr lang="en-US"/>
          </a:p>
        </p:txBody>
      </p:sp>
    </p:spTree>
    <p:extLst>
      <p:ext uri="{BB962C8B-B14F-4D97-AF65-F5344CB8AC3E}">
        <p14:creationId xmlns:p14="http://schemas.microsoft.com/office/powerpoint/2010/main" val="550380792"/>
      </p:ext>
    </p:extLst>
  </p:cSld>
  <p:clrMapOvr>
    <a:masterClrMapping/>
  </p:clrMapOvr>
  <mc:AlternateContent xmlns:mc="http://schemas.openxmlformats.org/markup-compatibility/2006" xmlns:p14="http://schemas.microsoft.com/office/powerpoint/2010/main">
    <mc:Choice Requires="p14">
      <p:transition spd="slow" p14:dur="2000" advTm="288583"/>
    </mc:Choice>
    <mc:Fallback xmlns="">
      <p:transition spd="slow" advTm="288583"/>
    </mc:Fallback>
  </mc:AlternateContent>
  <p:extLst>
    <p:ext uri="{E180D4A7-C9FB-4DFB-919C-405C955672EB}">
      <p14:showEvtLst xmlns:p14="http://schemas.microsoft.com/office/powerpoint/2010/main">
        <p14:playEvt time="110" objId="3"/>
      </p14:showEvtLst>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1900997"/>
          </a:xfrm>
        </p:spPr>
        <p:txBody>
          <a:bodyPr>
            <a:normAutofit/>
          </a:bodyPr>
          <a:lstStyle/>
          <a:p>
            <a:r>
              <a:rPr lang="en-US" dirty="0"/>
              <a:t>Educator Excellence and Equity Division</a:t>
            </a:r>
          </a:p>
        </p:txBody>
      </p:sp>
      <p:sp>
        <p:nvSpPr>
          <p:cNvPr id="3" name="Content Placeholder 2"/>
          <p:cNvSpPr>
            <a:spLocks noGrp="1"/>
          </p:cNvSpPr>
          <p:nvPr>
            <p:ph idx="1"/>
          </p:nvPr>
        </p:nvSpPr>
        <p:spPr>
          <a:xfrm>
            <a:off x="2050104" y="2266122"/>
            <a:ext cx="9101600" cy="3930719"/>
          </a:xfrm>
        </p:spPr>
        <p:txBody>
          <a:bodyPr/>
          <a:lstStyle/>
          <a:p>
            <a:pPr marL="0" indent="0" algn="ctr">
              <a:lnSpc>
                <a:spcPct val="100000"/>
              </a:lnSpc>
              <a:spcBef>
                <a:spcPts val="0"/>
              </a:spcBef>
              <a:spcAft>
                <a:spcPts val="3000"/>
              </a:spcAft>
              <a:buNone/>
            </a:pPr>
            <a:r>
              <a:rPr lang="en-US" b="1" dirty="0"/>
              <a:t>For additional information, contact:</a:t>
            </a:r>
            <a:endParaRPr lang="en-US" sz="2400" dirty="0"/>
          </a:p>
          <a:p>
            <a:pPr marL="0" indent="0">
              <a:spcBef>
                <a:spcPts val="0"/>
              </a:spcBef>
              <a:buNone/>
            </a:pPr>
            <a:r>
              <a:rPr lang="en-US" sz="2400" b="1" dirty="0"/>
              <a:t>Program Questions: </a:t>
            </a:r>
          </a:p>
          <a:p>
            <a:pPr marL="0" indent="0">
              <a:spcBef>
                <a:spcPts val="0"/>
              </a:spcBef>
              <a:spcAft>
                <a:spcPts val="2400"/>
              </a:spcAft>
              <a:buNone/>
            </a:pPr>
            <a:r>
              <a:rPr lang="en-US" sz="2400" dirty="0"/>
              <a:t>Emily Oliva, Ed.D.; Education Programs Consultant </a:t>
            </a:r>
          </a:p>
          <a:p>
            <a:pPr marL="0" indent="0">
              <a:lnSpc>
                <a:spcPct val="100000"/>
              </a:lnSpc>
              <a:spcBef>
                <a:spcPts val="0"/>
              </a:spcBef>
              <a:buNone/>
            </a:pPr>
            <a:r>
              <a:rPr lang="en-US" sz="2400" b="1" dirty="0"/>
              <a:t>Downloading Questions:</a:t>
            </a:r>
          </a:p>
          <a:p>
            <a:pPr marL="0" indent="0">
              <a:lnSpc>
                <a:spcPct val="100000"/>
              </a:lnSpc>
              <a:spcBef>
                <a:spcPts val="0"/>
              </a:spcBef>
              <a:spcAft>
                <a:spcPts val="3600"/>
              </a:spcAft>
              <a:buNone/>
            </a:pPr>
            <a:r>
              <a:rPr lang="en-US" sz="2400" dirty="0"/>
              <a:t>Alyssa Khan</a:t>
            </a:r>
          </a:p>
          <a:p>
            <a:pPr marL="0" indent="0">
              <a:lnSpc>
                <a:spcPct val="100000"/>
              </a:lnSpc>
              <a:spcBef>
                <a:spcPts val="0"/>
              </a:spcBef>
              <a:buNone/>
            </a:pPr>
            <a:r>
              <a:rPr lang="en-US" dirty="0"/>
              <a:t>Email: </a:t>
            </a:r>
            <a:r>
              <a:rPr lang="en-US" u="sng" dirty="0">
                <a:hlinkClick r:id="rId3"/>
              </a:rPr>
              <a:t>PLSMO@cde.ca.gov</a:t>
            </a:r>
            <a:r>
              <a:rPr lang="en-US" u="sng" dirty="0"/>
              <a:t> </a:t>
            </a:r>
          </a:p>
        </p:txBody>
      </p:sp>
      <p:sp>
        <p:nvSpPr>
          <p:cNvPr id="5" name="Slide Number Placeholder 4"/>
          <p:cNvSpPr>
            <a:spLocks noGrp="1"/>
          </p:cNvSpPr>
          <p:nvPr>
            <p:ph type="sldNum" sz="quarter" idx="12"/>
          </p:nvPr>
        </p:nvSpPr>
        <p:spPr/>
        <p:txBody>
          <a:bodyPr/>
          <a:lstStyle/>
          <a:p>
            <a:fld id="{469BC29B-CD14-4172-9B93-F334EF7BA94E}" type="slidenum">
              <a:rPr lang="en-US" smtClean="0"/>
              <a:t>21</a:t>
            </a:fld>
            <a:endParaRPr lang="en-US" dirty="0"/>
          </a:p>
        </p:txBody>
      </p:sp>
    </p:spTree>
    <p:extLst>
      <p:ext uri="{BB962C8B-B14F-4D97-AF65-F5344CB8AC3E}">
        <p14:creationId xmlns:p14="http://schemas.microsoft.com/office/powerpoint/2010/main" val="3775136415"/>
      </p:ext>
    </p:extLst>
  </p:cSld>
  <p:clrMapOvr>
    <a:masterClrMapping/>
  </p:clrMapOvr>
  <mc:AlternateContent xmlns:mc="http://schemas.openxmlformats.org/markup-compatibility/2006" xmlns:p14="http://schemas.microsoft.com/office/powerpoint/2010/main">
    <mc:Choice Requires="p14">
      <p:transition spd="slow" p14:dur="2000" advTm="108730"/>
    </mc:Choice>
    <mc:Fallback xmlns="">
      <p:transition spd="slow" advTm="10873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Educator Workforce Investment Grant Program</a:t>
            </a:r>
          </a:p>
        </p:txBody>
      </p:sp>
      <p:sp>
        <p:nvSpPr>
          <p:cNvPr id="3" name="Content Placeholder 2"/>
          <p:cNvSpPr>
            <a:spLocks noGrp="1"/>
          </p:cNvSpPr>
          <p:nvPr>
            <p:ph idx="1"/>
          </p:nvPr>
        </p:nvSpPr>
        <p:spPr>
          <a:xfrm>
            <a:off x="1354239" y="1888434"/>
            <a:ext cx="9479666" cy="4153591"/>
          </a:xfrm>
        </p:spPr>
        <p:txBody>
          <a:bodyPr/>
          <a:lstStyle/>
          <a:p>
            <a:r>
              <a:rPr lang="en-US" dirty="0"/>
              <a:t>The Budget Act of 2021, Item 6100-195-0001, provides $5 million on a one-time basis to establish the Educator Workforce Investment Grant (EWIG): CS. This EWIG: CS Professional Learning Grant will fund one successful applicant $5 million from March 3, 2022, through March 29, 2024.</a:t>
            </a:r>
            <a:endParaRPr lang="en-US" sz="2600" dirty="0"/>
          </a:p>
        </p:txBody>
      </p:sp>
      <p:sp>
        <p:nvSpPr>
          <p:cNvPr id="5" name="Slide Number Placeholder 4"/>
          <p:cNvSpPr>
            <a:spLocks noGrp="1"/>
          </p:cNvSpPr>
          <p:nvPr>
            <p:ph type="sldNum" sz="quarter" idx="12"/>
          </p:nvPr>
        </p:nvSpPr>
        <p:spPr/>
        <p:txBody>
          <a:bodyPr/>
          <a:lstStyle/>
          <a:p>
            <a:fld id="{469BC29B-CD14-4172-9B93-F334EF7BA94E}" type="slidenum">
              <a:rPr lang="en-US" smtClean="0"/>
              <a:t>3</a:t>
            </a:fld>
            <a:endParaRPr lang="en-US"/>
          </a:p>
        </p:txBody>
      </p:sp>
    </p:spTree>
    <p:extLst>
      <p:ext uri="{BB962C8B-B14F-4D97-AF65-F5344CB8AC3E}">
        <p14:creationId xmlns:p14="http://schemas.microsoft.com/office/powerpoint/2010/main" val="3793028019"/>
      </p:ext>
    </p:extLst>
  </p:cSld>
  <p:clrMapOvr>
    <a:masterClrMapping/>
  </p:clrMapOvr>
  <mc:AlternateContent xmlns:mc="http://schemas.openxmlformats.org/markup-compatibility/2006" xmlns:p14="http://schemas.microsoft.com/office/powerpoint/2010/main">
    <mc:Choice Requires="p14">
      <p:transition spd="slow" p14:dur="2000" advTm="41344"/>
    </mc:Choice>
    <mc:Fallback xmlns="">
      <p:transition spd="slow" advTm="4134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Educator Workforce Investment Grant Program: Computer Science</a:t>
            </a:r>
          </a:p>
        </p:txBody>
      </p:sp>
      <p:sp>
        <p:nvSpPr>
          <p:cNvPr id="3" name="Content Placeholder 2"/>
          <p:cNvSpPr>
            <a:spLocks noGrp="1"/>
          </p:cNvSpPr>
          <p:nvPr>
            <p:ph idx="1"/>
          </p:nvPr>
        </p:nvSpPr>
        <p:spPr>
          <a:xfrm>
            <a:off x="1612145" y="1928191"/>
            <a:ext cx="9479666" cy="4293704"/>
          </a:xfrm>
        </p:spPr>
        <p:txBody>
          <a:bodyPr/>
          <a:lstStyle/>
          <a:p>
            <a:pPr>
              <a:lnSpc>
                <a:spcPct val="100000"/>
              </a:lnSpc>
              <a:spcBef>
                <a:spcPts val="0"/>
              </a:spcBef>
              <a:spcAft>
                <a:spcPts val="1200"/>
              </a:spcAft>
            </a:pPr>
            <a:r>
              <a:rPr lang="en-US" sz="2600" dirty="0"/>
              <a:t>Develop and provide professional learning to teachers and paraprofessionals in public schools serving kindergarten and grades one to twelve, inclusive.</a:t>
            </a:r>
          </a:p>
          <a:p>
            <a:pPr>
              <a:lnSpc>
                <a:spcPct val="100000"/>
              </a:lnSpc>
              <a:spcBef>
                <a:spcPts val="0"/>
              </a:spcBef>
              <a:spcAft>
                <a:spcPts val="1200"/>
              </a:spcAft>
            </a:pPr>
            <a:r>
              <a:rPr lang="en-US" sz="2600" dirty="0"/>
              <a:t>Provide high-quality instruction and computer science (CS) learning experiences that support system-wide implementation of the </a:t>
            </a:r>
            <a:r>
              <a:rPr lang="en-US" sz="2600" i="1" dirty="0"/>
              <a:t>California Computer Science Content Standards</a:t>
            </a:r>
            <a:r>
              <a:rPr lang="en-US" sz="2600" dirty="0"/>
              <a:t> (</a:t>
            </a:r>
            <a:r>
              <a:rPr lang="en-US" sz="2600" i="1" dirty="0"/>
              <a:t>CA CS Content Standards) </a:t>
            </a:r>
            <a:r>
              <a:rPr lang="en-US" sz="2600" dirty="0"/>
              <a:t>developed pursuant to California </a:t>
            </a:r>
            <a:r>
              <a:rPr lang="en-US" sz="2600" i="1" dirty="0"/>
              <a:t>Education Code </a:t>
            </a:r>
            <a:r>
              <a:rPr lang="en-US" sz="2600" dirty="0"/>
              <a:t>(</a:t>
            </a:r>
            <a:r>
              <a:rPr lang="en-US" sz="2600" i="1" dirty="0"/>
              <a:t>EC</a:t>
            </a:r>
            <a:r>
              <a:rPr lang="en-US" sz="2600" dirty="0"/>
              <a:t>) Section 60605.4.</a:t>
            </a:r>
          </a:p>
          <a:p>
            <a:pPr>
              <a:spcAft>
                <a:spcPts val="1200"/>
              </a:spcAft>
            </a:pPr>
            <a:endParaRPr lang="en-US" dirty="0"/>
          </a:p>
          <a:p>
            <a:endParaRPr lang="en-US" dirty="0"/>
          </a:p>
        </p:txBody>
      </p:sp>
      <p:sp>
        <p:nvSpPr>
          <p:cNvPr id="5" name="Slide Number Placeholder 4"/>
          <p:cNvSpPr>
            <a:spLocks noGrp="1"/>
          </p:cNvSpPr>
          <p:nvPr>
            <p:ph type="sldNum" sz="quarter" idx="12"/>
          </p:nvPr>
        </p:nvSpPr>
        <p:spPr/>
        <p:txBody>
          <a:bodyPr/>
          <a:lstStyle/>
          <a:p>
            <a:fld id="{469BC29B-CD14-4172-9B93-F334EF7BA94E}" type="slidenum">
              <a:rPr lang="en-US" smtClean="0"/>
              <a:t>4</a:t>
            </a:fld>
            <a:endParaRPr lang="en-US"/>
          </a:p>
        </p:txBody>
      </p:sp>
    </p:spTree>
    <p:extLst>
      <p:ext uri="{BB962C8B-B14F-4D97-AF65-F5344CB8AC3E}">
        <p14:creationId xmlns:p14="http://schemas.microsoft.com/office/powerpoint/2010/main" val="3091105530"/>
      </p:ext>
    </p:extLst>
  </p:cSld>
  <p:clrMapOvr>
    <a:masterClrMapping/>
  </p:clrMapOvr>
  <mc:AlternateContent xmlns:mc="http://schemas.openxmlformats.org/markup-compatibility/2006" xmlns:p14="http://schemas.microsoft.com/office/powerpoint/2010/main">
    <mc:Choice Requires="p14">
      <p:transition spd="slow" p14:dur="2000" advTm="34283"/>
    </mc:Choice>
    <mc:Fallback xmlns="">
      <p:transition spd="slow" advTm="3428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1622701"/>
          </a:xfrm>
        </p:spPr>
        <p:txBody>
          <a:bodyPr>
            <a:normAutofit fontScale="90000"/>
          </a:bodyPr>
          <a:lstStyle/>
          <a:p>
            <a:r>
              <a:rPr lang="en-US" dirty="0"/>
              <a:t>EWIG: CS, the Statewide System of Support, and Quality Professional Learning Standards</a:t>
            </a:r>
          </a:p>
        </p:txBody>
      </p:sp>
      <p:sp>
        <p:nvSpPr>
          <p:cNvPr id="3" name="Content Placeholder 2"/>
          <p:cNvSpPr>
            <a:spLocks noGrp="1"/>
          </p:cNvSpPr>
          <p:nvPr>
            <p:ph idx="1"/>
          </p:nvPr>
        </p:nvSpPr>
        <p:spPr>
          <a:xfrm>
            <a:off x="1354239" y="2226364"/>
            <a:ext cx="9479666" cy="4055166"/>
          </a:xfrm>
        </p:spPr>
        <p:txBody>
          <a:bodyPr/>
          <a:lstStyle/>
          <a:p>
            <a:pPr>
              <a:lnSpc>
                <a:spcPct val="100000"/>
              </a:lnSpc>
              <a:spcBef>
                <a:spcPts val="0"/>
              </a:spcBef>
              <a:spcAft>
                <a:spcPts val="1200"/>
              </a:spcAft>
            </a:pPr>
            <a:r>
              <a:rPr lang="en-US" sz="2600" dirty="0"/>
              <a:t>The selected grantee will become an important member of the Statewide System of Support, providing targeted support focused on strategies for providing high-quality CS instruction and CS learning experiences aligned to the </a:t>
            </a:r>
            <a:r>
              <a:rPr lang="en-US" sz="2600" i="1" dirty="0"/>
              <a:t>CA CS Content Standards</a:t>
            </a:r>
          </a:p>
          <a:p>
            <a:pPr>
              <a:lnSpc>
                <a:spcPct val="100000"/>
              </a:lnSpc>
              <a:spcBef>
                <a:spcPts val="0"/>
              </a:spcBef>
              <a:spcAft>
                <a:spcPts val="1200"/>
              </a:spcAft>
            </a:pPr>
            <a:r>
              <a:rPr lang="en-US" sz="2600" dirty="0"/>
              <a:t>The QPLS serve as a foundation for the content, processes, and conditions essential to all educator professional learning over time, which leads to improved educators knowledge, skills, and dispositions.</a:t>
            </a:r>
          </a:p>
        </p:txBody>
      </p:sp>
      <p:sp>
        <p:nvSpPr>
          <p:cNvPr id="5" name="Slide Number Placeholder 4"/>
          <p:cNvSpPr>
            <a:spLocks noGrp="1"/>
          </p:cNvSpPr>
          <p:nvPr>
            <p:ph type="sldNum" sz="quarter" idx="12"/>
          </p:nvPr>
        </p:nvSpPr>
        <p:spPr/>
        <p:txBody>
          <a:bodyPr/>
          <a:lstStyle/>
          <a:p>
            <a:fld id="{469BC29B-CD14-4172-9B93-F334EF7BA94E}" type="slidenum">
              <a:rPr lang="en-US" smtClean="0"/>
              <a:t>5</a:t>
            </a:fld>
            <a:endParaRPr lang="en-US"/>
          </a:p>
        </p:txBody>
      </p:sp>
    </p:spTree>
    <p:extLst>
      <p:ext uri="{BB962C8B-B14F-4D97-AF65-F5344CB8AC3E}">
        <p14:creationId xmlns:p14="http://schemas.microsoft.com/office/powerpoint/2010/main" val="2297257126"/>
      </p:ext>
    </p:extLst>
  </p:cSld>
  <p:clrMapOvr>
    <a:masterClrMapping/>
  </p:clrMapOvr>
  <mc:AlternateContent xmlns:mc="http://schemas.openxmlformats.org/markup-compatibility/2006" xmlns:p14="http://schemas.microsoft.com/office/powerpoint/2010/main">
    <mc:Choice Requires="p14">
      <p:transition spd="slow" p14:dur="2000" advTm="110533"/>
    </mc:Choice>
    <mc:Fallback xmlns="">
      <p:transition spd="slow" advTm="11053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EWIG: CS Grant Funding and Duration</a:t>
            </a:r>
          </a:p>
        </p:txBody>
      </p:sp>
      <p:sp>
        <p:nvSpPr>
          <p:cNvPr id="3" name="Content Placeholder 2"/>
          <p:cNvSpPr>
            <a:spLocks noGrp="1"/>
          </p:cNvSpPr>
          <p:nvPr>
            <p:ph idx="1"/>
          </p:nvPr>
        </p:nvSpPr>
        <p:spPr/>
        <p:txBody>
          <a:bodyPr/>
          <a:lstStyle/>
          <a:p>
            <a:pPr>
              <a:lnSpc>
                <a:spcPct val="100000"/>
              </a:lnSpc>
              <a:spcBef>
                <a:spcPts val="0"/>
              </a:spcBef>
              <a:spcAft>
                <a:spcPts val="1200"/>
              </a:spcAft>
            </a:pPr>
            <a:r>
              <a:rPr lang="en-US" dirty="0"/>
              <a:t>One successful applicant </a:t>
            </a:r>
          </a:p>
          <a:p>
            <a:pPr>
              <a:lnSpc>
                <a:spcPct val="100000"/>
              </a:lnSpc>
              <a:spcBef>
                <a:spcPts val="0"/>
              </a:spcBef>
              <a:spcAft>
                <a:spcPts val="1200"/>
              </a:spcAft>
            </a:pPr>
            <a:r>
              <a:rPr lang="en-US" dirty="0"/>
              <a:t>Total grant budget of $5 million </a:t>
            </a:r>
          </a:p>
          <a:p>
            <a:pPr>
              <a:lnSpc>
                <a:spcPct val="100000"/>
              </a:lnSpc>
              <a:spcBef>
                <a:spcPts val="0"/>
              </a:spcBef>
              <a:spcAft>
                <a:spcPts val="4800"/>
              </a:spcAft>
            </a:pPr>
            <a:r>
              <a:rPr lang="en-US" dirty="0"/>
              <a:t>Grant period is from March 3, 2022, through March 29, 2024</a:t>
            </a:r>
          </a:p>
          <a:p>
            <a:pPr marL="0" indent="0" algn="ctr">
              <a:lnSpc>
                <a:spcPct val="100000"/>
              </a:lnSpc>
              <a:spcBef>
                <a:spcPts val="0"/>
              </a:spcBef>
              <a:spcAft>
                <a:spcPts val="1200"/>
              </a:spcAft>
              <a:buNone/>
            </a:pPr>
            <a:r>
              <a:rPr lang="en-US" dirty="0"/>
              <a:t>Deadline for Applications:</a:t>
            </a:r>
          </a:p>
          <a:p>
            <a:pPr marL="0" indent="0" algn="ctr">
              <a:lnSpc>
                <a:spcPct val="100000"/>
              </a:lnSpc>
              <a:spcBef>
                <a:spcPts val="0"/>
              </a:spcBef>
              <a:spcAft>
                <a:spcPts val="1200"/>
              </a:spcAft>
              <a:buNone/>
            </a:pPr>
            <a:r>
              <a:rPr lang="en-US" b="1" dirty="0"/>
              <a:t>Friday, December 17, 2021, before 4:00 p.m.</a:t>
            </a:r>
          </a:p>
        </p:txBody>
      </p:sp>
      <p:sp>
        <p:nvSpPr>
          <p:cNvPr id="5" name="Slide Number Placeholder 4"/>
          <p:cNvSpPr>
            <a:spLocks noGrp="1"/>
          </p:cNvSpPr>
          <p:nvPr>
            <p:ph type="sldNum" sz="quarter" idx="12"/>
          </p:nvPr>
        </p:nvSpPr>
        <p:spPr/>
        <p:txBody>
          <a:bodyPr/>
          <a:lstStyle/>
          <a:p>
            <a:fld id="{469BC29B-CD14-4172-9B93-F334EF7BA94E}" type="slidenum">
              <a:rPr lang="en-US" smtClean="0"/>
              <a:t>6</a:t>
            </a:fld>
            <a:endParaRPr lang="en-US"/>
          </a:p>
        </p:txBody>
      </p:sp>
    </p:spTree>
    <p:extLst>
      <p:ext uri="{BB962C8B-B14F-4D97-AF65-F5344CB8AC3E}">
        <p14:creationId xmlns:p14="http://schemas.microsoft.com/office/powerpoint/2010/main" val="486743179"/>
      </p:ext>
    </p:extLst>
  </p:cSld>
  <p:clrMapOvr>
    <a:masterClrMapping/>
  </p:clrMapOvr>
  <mc:AlternateContent xmlns:mc="http://schemas.openxmlformats.org/markup-compatibility/2006" xmlns:p14="http://schemas.microsoft.com/office/powerpoint/2010/main">
    <mc:Choice Requires="p14">
      <p:transition spd="slow" p14:dur="2000" advTm="38109"/>
    </mc:Choice>
    <mc:Fallback xmlns="">
      <p:transition spd="slow" advTm="3810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EWIG: CS Eligibility</a:t>
            </a:r>
          </a:p>
        </p:txBody>
      </p:sp>
      <p:sp>
        <p:nvSpPr>
          <p:cNvPr id="3" name="Content Placeholder 2"/>
          <p:cNvSpPr>
            <a:spLocks noGrp="1"/>
          </p:cNvSpPr>
          <p:nvPr>
            <p:ph idx="1"/>
          </p:nvPr>
        </p:nvSpPr>
        <p:spPr/>
        <p:txBody>
          <a:bodyPr/>
          <a:lstStyle/>
          <a:p>
            <a:pPr>
              <a:lnSpc>
                <a:spcPct val="100000"/>
              </a:lnSpc>
              <a:spcBef>
                <a:spcPts val="0"/>
              </a:spcBef>
              <a:spcAft>
                <a:spcPts val="1200"/>
              </a:spcAft>
            </a:pPr>
            <a:r>
              <a:rPr lang="en-US" dirty="0"/>
              <a:t>Lead applicants must be an IHE or a NPO</a:t>
            </a:r>
          </a:p>
          <a:p>
            <a:r>
              <a:rPr lang="en-US" dirty="0"/>
              <a:t>Positive consideration will be given to applicants that propose to partner with a county office of education (COE) or a consortium of COEs</a:t>
            </a:r>
          </a:p>
        </p:txBody>
      </p:sp>
      <p:sp>
        <p:nvSpPr>
          <p:cNvPr id="5" name="Slide Number Placeholder 4"/>
          <p:cNvSpPr>
            <a:spLocks noGrp="1"/>
          </p:cNvSpPr>
          <p:nvPr>
            <p:ph type="sldNum" sz="quarter" idx="12"/>
          </p:nvPr>
        </p:nvSpPr>
        <p:spPr/>
        <p:txBody>
          <a:bodyPr/>
          <a:lstStyle/>
          <a:p>
            <a:fld id="{469BC29B-CD14-4172-9B93-F334EF7BA94E}" type="slidenum">
              <a:rPr lang="en-US" smtClean="0"/>
              <a:t>7</a:t>
            </a:fld>
            <a:endParaRPr lang="en-US"/>
          </a:p>
        </p:txBody>
      </p:sp>
    </p:spTree>
    <p:extLst>
      <p:ext uri="{BB962C8B-B14F-4D97-AF65-F5344CB8AC3E}">
        <p14:creationId xmlns:p14="http://schemas.microsoft.com/office/powerpoint/2010/main" val="90383828"/>
      </p:ext>
    </p:extLst>
  </p:cSld>
  <p:clrMapOvr>
    <a:masterClrMapping/>
  </p:clrMapOvr>
  <mc:AlternateContent xmlns:mc="http://schemas.openxmlformats.org/markup-compatibility/2006" xmlns:p14="http://schemas.microsoft.com/office/powerpoint/2010/main">
    <mc:Choice Requires="p14">
      <p:transition spd="slow" p14:dur="2000" advTm="31750"/>
    </mc:Choice>
    <mc:Fallback xmlns="">
      <p:transition spd="slow" advTm="3175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86832"/>
            <a:ext cx="9479666" cy="1325563"/>
          </a:xfrm>
        </p:spPr>
        <p:txBody>
          <a:bodyPr/>
          <a:lstStyle/>
          <a:p>
            <a:r>
              <a:rPr lang="en-US" dirty="0"/>
              <a:t>EWIG: CS Goals</a:t>
            </a:r>
          </a:p>
        </p:txBody>
      </p:sp>
      <p:sp>
        <p:nvSpPr>
          <p:cNvPr id="3" name="Content Placeholder 2"/>
          <p:cNvSpPr>
            <a:spLocks noGrp="1"/>
          </p:cNvSpPr>
          <p:nvPr>
            <p:ph idx="1"/>
          </p:nvPr>
        </p:nvSpPr>
        <p:spPr>
          <a:xfrm>
            <a:off x="1354239" y="1391478"/>
            <a:ext cx="9479666" cy="4785485"/>
          </a:xfrm>
        </p:spPr>
        <p:txBody>
          <a:bodyPr/>
          <a:lstStyle/>
          <a:p>
            <a:pPr>
              <a:lnSpc>
                <a:spcPct val="100000"/>
              </a:lnSpc>
              <a:spcBef>
                <a:spcPts val="0"/>
              </a:spcBef>
              <a:spcAft>
                <a:spcPts val="1200"/>
              </a:spcAft>
            </a:pPr>
            <a:r>
              <a:rPr lang="en-US" dirty="0"/>
              <a:t>Build the capacity of educators through professional learning opportunities for teachers, paraprofessionals, school leaders, and counselors</a:t>
            </a:r>
          </a:p>
          <a:p>
            <a:pPr>
              <a:lnSpc>
                <a:spcPct val="100000"/>
              </a:lnSpc>
              <a:spcBef>
                <a:spcPts val="0"/>
              </a:spcBef>
              <a:spcAft>
                <a:spcPts val="1200"/>
              </a:spcAft>
            </a:pPr>
            <a:r>
              <a:rPr lang="en-US" dirty="0"/>
              <a:t>Professional learning opportunities must conform to the best evidence regarding effective learning for educators. This includes, but is not limited to, the QPLS</a:t>
            </a:r>
          </a:p>
          <a:p>
            <a:pPr>
              <a:lnSpc>
                <a:spcPct val="100000"/>
              </a:lnSpc>
              <a:spcBef>
                <a:spcPts val="0"/>
              </a:spcBef>
              <a:spcAft>
                <a:spcPts val="1200"/>
              </a:spcAft>
            </a:pPr>
            <a:endParaRPr lang="en-US" dirty="0"/>
          </a:p>
        </p:txBody>
      </p:sp>
      <p:sp>
        <p:nvSpPr>
          <p:cNvPr id="5" name="Slide Number Placeholder 4"/>
          <p:cNvSpPr>
            <a:spLocks noGrp="1"/>
          </p:cNvSpPr>
          <p:nvPr>
            <p:ph type="sldNum" sz="quarter" idx="12"/>
          </p:nvPr>
        </p:nvSpPr>
        <p:spPr/>
        <p:txBody>
          <a:bodyPr/>
          <a:lstStyle/>
          <a:p>
            <a:fld id="{469BC29B-CD14-4172-9B93-F334EF7BA94E}" type="slidenum">
              <a:rPr lang="en-US" smtClean="0"/>
              <a:t>8</a:t>
            </a:fld>
            <a:endParaRPr lang="en-US"/>
          </a:p>
        </p:txBody>
      </p:sp>
    </p:spTree>
    <p:extLst>
      <p:ext uri="{BB962C8B-B14F-4D97-AF65-F5344CB8AC3E}">
        <p14:creationId xmlns:p14="http://schemas.microsoft.com/office/powerpoint/2010/main" val="1410484865"/>
      </p:ext>
    </p:extLst>
  </p:cSld>
  <p:clrMapOvr>
    <a:masterClrMapping/>
  </p:clrMapOvr>
  <mc:AlternateContent xmlns:mc="http://schemas.openxmlformats.org/markup-compatibility/2006" xmlns:p14="http://schemas.microsoft.com/office/powerpoint/2010/main">
    <mc:Choice Requires="p14">
      <p:transition spd="slow" p14:dur="2000" advTm="95586"/>
    </mc:Choice>
    <mc:Fallback xmlns="">
      <p:transition spd="slow" advTm="95586"/>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66737" y="1173025"/>
            <a:ext cx="9087402" cy="2852737"/>
          </a:xfrm>
        </p:spPr>
        <p:txBody>
          <a:bodyPr/>
          <a:lstStyle/>
          <a:p>
            <a:r>
              <a:rPr lang="en-US" dirty="0"/>
              <a:t>Requirements of the EWIG: CS Application</a:t>
            </a:r>
          </a:p>
        </p:txBody>
      </p:sp>
      <p:sp>
        <p:nvSpPr>
          <p:cNvPr id="3" name="Slide Number Placeholder 2"/>
          <p:cNvSpPr>
            <a:spLocks noGrp="1"/>
          </p:cNvSpPr>
          <p:nvPr>
            <p:ph type="sldNum" sz="quarter" idx="12"/>
          </p:nvPr>
        </p:nvSpPr>
        <p:spPr/>
        <p:txBody>
          <a:bodyPr/>
          <a:lstStyle/>
          <a:p>
            <a:fld id="{469BC29B-CD14-4172-9B93-F334EF7BA94E}" type="slidenum">
              <a:rPr lang="en-US" smtClean="0"/>
              <a:t>9</a:t>
            </a:fld>
            <a:endParaRPr lang="en-US"/>
          </a:p>
        </p:txBody>
      </p:sp>
    </p:spTree>
    <p:extLst>
      <p:ext uri="{BB962C8B-B14F-4D97-AF65-F5344CB8AC3E}">
        <p14:creationId xmlns:p14="http://schemas.microsoft.com/office/powerpoint/2010/main" val="716456500"/>
      </p:ext>
    </p:extLst>
  </p:cSld>
  <p:clrMapOvr>
    <a:masterClrMapping/>
  </p:clrMapOvr>
  <mc:AlternateContent xmlns:mc="http://schemas.openxmlformats.org/markup-compatibility/2006" xmlns:p14="http://schemas.microsoft.com/office/powerpoint/2010/main">
    <mc:Choice Requires="p14">
      <p:transition spd="slow" p14:dur="2000" advTm="9372"/>
    </mc:Choice>
    <mc:Fallback xmlns="">
      <p:transition spd="slow" advTm="9372"/>
    </mc:Fallback>
  </mc:AlternateContent>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739A28"/>
      </a:dk2>
      <a:lt2>
        <a:srgbClr val="E2DFCC"/>
      </a:lt2>
      <a:accent1>
        <a:srgbClr val="99CB38"/>
      </a:accent1>
      <a:accent2>
        <a:srgbClr val="63A537"/>
      </a:accent2>
      <a:accent3>
        <a:srgbClr val="37A76F"/>
      </a:accent3>
      <a:accent4>
        <a:srgbClr val="44C1A3"/>
      </a:accent4>
      <a:accent5>
        <a:srgbClr val="4EB3CF"/>
      </a:accent5>
      <a:accent6>
        <a:srgbClr val="51C3F9"/>
      </a:accent6>
      <a:hlink>
        <a:srgbClr val="0000FF"/>
      </a:hlink>
      <a:folHlink>
        <a:srgbClr val="703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2846</TotalTime>
  <Words>3462</Words>
  <Application>Microsoft Office PowerPoint</Application>
  <PresentationFormat>Widescreen</PresentationFormat>
  <Paragraphs>274</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Century Gothic</vt:lpstr>
      <vt:lpstr>Times New Roman</vt:lpstr>
      <vt:lpstr>Wingdings</vt:lpstr>
      <vt:lpstr>Office Theme</vt:lpstr>
      <vt:lpstr>2021 Educator Workforce Investment Grant Program: Computer Science Professional Learning Grant Request for Applications</vt:lpstr>
      <vt:lpstr>Housekeeping</vt:lpstr>
      <vt:lpstr>Educator Workforce Investment Grant Program</vt:lpstr>
      <vt:lpstr>Educator Workforce Investment Grant Program: Computer Science</vt:lpstr>
      <vt:lpstr>EWIG: CS, the Statewide System of Support, and Quality Professional Learning Standards</vt:lpstr>
      <vt:lpstr>EWIG: CS Grant Funding and Duration</vt:lpstr>
      <vt:lpstr>EWIG: CS Eligibility</vt:lpstr>
      <vt:lpstr>EWIG: CS Goals</vt:lpstr>
      <vt:lpstr>Requirements of the EWIG: CS Application</vt:lpstr>
      <vt:lpstr>Submission Requirements</vt:lpstr>
      <vt:lpstr>Saving Responses</vt:lpstr>
      <vt:lpstr>Completing the Application Narrative</vt:lpstr>
      <vt:lpstr>Application Narrative (continued)</vt:lpstr>
      <vt:lpstr>Completing the Application Budget</vt:lpstr>
      <vt:lpstr>Application Budget (continued)</vt:lpstr>
      <vt:lpstr>Review Process</vt:lpstr>
      <vt:lpstr>Application Maximum Point Values</vt:lpstr>
      <vt:lpstr>EWIG: CS Application Timeline</vt:lpstr>
      <vt:lpstr>Resources</vt:lpstr>
      <vt:lpstr>Questions?</vt:lpstr>
      <vt:lpstr>Educator Excellence and Equity Division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RFA-21: EWIG CS Webinar Slides (CA Dept of Education)</dc:title>
  <dc:subject>Application webinar for the Educator Workforce Investment Grant: Computer Science (EWIG CS) 2021.</dc:subject>
  <dc:creator/>
  <cp:lastModifiedBy>Joy Kessel</cp:lastModifiedBy>
  <cp:revision>115</cp:revision>
  <cp:lastPrinted>2019-11-22T17:47:58Z</cp:lastPrinted>
  <dcterms:created xsi:type="dcterms:W3CDTF">2017-11-09T22:09:16Z</dcterms:created>
  <dcterms:modified xsi:type="dcterms:W3CDTF">2021-11-12T18:01:37Z</dcterms:modified>
</cp:coreProperties>
</file>