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71" r:id="rId4"/>
  </p:sldMasterIdLst>
  <p:notesMasterIdLst>
    <p:notesMasterId r:id="rId45"/>
  </p:notesMasterIdLst>
  <p:handoutMasterIdLst>
    <p:handoutMasterId r:id="rId46"/>
  </p:handoutMasterIdLst>
  <p:sldIdLst>
    <p:sldId id="258" r:id="rId5"/>
    <p:sldId id="271" r:id="rId6"/>
    <p:sldId id="272" r:id="rId7"/>
    <p:sldId id="274" r:id="rId8"/>
    <p:sldId id="273" r:id="rId9"/>
    <p:sldId id="277" r:id="rId10"/>
    <p:sldId id="278" r:id="rId11"/>
    <p:sldId id="310" r:id="rId12"/>
    <p:sldId id="313" r:id="rId13"/>
    <p:sldId id="314" r:id="rId14"/>
    <p:sldId id="318" r:id="rId15"/>
    <p:sldId id="334" r:id="rId16"/>
    <p:sldId id="337" r:id="rId17"/>
    <p:sldId id="321" r:id="rId18"/>
    <p:sldId id="341" r:id="rId19"/>
    <p:sldId id="323" r:id="rId20"/>
    <p:sldId id="342" r:id="rId21"/>
    <p:sldId id="325" r:id="rId22"/>
    <p:sldId id="326" r:id="rId23"/>
    <p:sldId id="332" r:id="rId24"/>
    <p:sldId id="333" r:id="rId25"/>
    <p:sldId id="328" r:id="rId26"/>
    <p:sldId id="329" r:id="rId27"/>
    <p:sldId id="330" r:id="rId28"/>
    <p:sldId id="286" r:id="rId29"/>
    <p:sldId id="287" r:id="rId30"/>
    <p:sldId id="316" r:id="rId31"/>
    <p:sldId id="311" r:id="rId32"/>
    <p:sldId id="294" r:id="rId33"/>
    <p:sldId id="295" r:id="rId34"/>
    <p:sldId id="296" r:id="rId35"/>
    <p:sldId id="297" r:id="rId36"/>
    <p:sldId id="298" r:id="rId37"/>
    <p:sldId id="300" r:id="rId38"/>
    <p:sldId id="302" r:id="rId39"/>
    <p:sldId id="305" r:id="rId40"/>
    <p:sldId id="308" r:id="rId41"/>
    <p:sldId id="309" r:id="rId42"/>
    <p:sldId id="335" r:id="rId43"/>
    <p:sldId id="336" r:id="rId4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O" initials="E" lastIdx="2" clrIdx="0">
    <p:extLst>
      <p:ext uri="{19B8F6BF-5375-455C-9EA6-DF929625EA0E}">
        <p15:presenceInfo xmlns:p15="http://schemas.microsoft.com/office/powerpoint/2012/main" userId="EO" providerId="None"/>
      </p:ext>
    </p:extLst>
  </p:cmAuthor>
  <p:cmAuthor id="2" name="Alyssa Khan" initials="AK" lastIdx="6" clrIdx="1">
    <p:extLst>
      <p:ext uri="{19B8F6BF-5375-455C-9EA6-DF929625EA0E}">
        <p15:presenceInfo xmlns:p15="http://schemas.microsoft.com/office/powerpoint/2012/main" userId="S-1-5-21-2608872058-1432505909-2668327341-27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0808"/>
    <a:srgbClr val="1E5E7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6357" autoAdjust="0"/>
  </p:normalViewPr>
  <p:slideViewPr>
    <p:cSldViewPr snapToGrid="0">
      <p:cViewPr>
        <p:scale>
          <a:sx n="75" d="100"/>
          <a:sy n="75" d="100"/>
        </p:scale>
        <p:origin x="1776" y="840"/>
      </p:cViewPr>
      <p:guideLst/>
    </p:cSldViewPr>
  </p:slideViewPr>
  <p:outlineViewPr>
    <p:cViewPr>
      <p:scale>
        <a:sx n="33" d="100"/>
        <a:sy n="33" d="100"/>
      </p:scale>
      <p:origin x="0" y="-133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885" tIns="46442" rIns="92885" bIns="46442" rtlCol="0"/>
          <a:lstStyle>
            <a:lvl1pPr algn="r">
              <a:defRPr sz="1200"/>
            </a:lvl1pPr>
          </a:lstStyle>
          <a:p>
            <a:fld id="{9266523C-5B6B-4917-ACBD-5B142FA87CB1}" type="datetimeFigureOut">
              <a:rPr lang="en-US" smtClean="0"/>
              <a:t>2/7/2023</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0"/>
            <a:ext cx="3027363" cy="465775"/>
          </a:xfrm>
          <a:prstGeom prst="rect">
            <a:avLst/>
          </a:prstGeom>
        </p:spPr>
        <p:txBody>
          <a:bodyPr vert="horz" lIns="91440" tIns="45720" rIns="91440" bIns="45720" rtlCol="0"/>
          <a:lstStyle>
            <a:lvl1pPr algn="r">
              <a:defRPr sz="1200"/>
            </a:lvl1pPr>
          </a:lstStyle>
          <a:p>
            <a:fld id="{6A86A943-E7A8-4501-B3C0-A6D88030B484}" type="datetimeFigureOut">
              <a:rPr lang="en-US" smtClean="0"/>
              <a:t>2/7/2023</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8576"/>
            <a:ext cx="5588000"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27363"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7926"/>
            <a:ext cx="3027363" cy="465774"/>
          </a:xfrm>
          <a:prstGeom prst="rect">
            <a:avLst/>
          </a:prstGeom>
        </p:spPr>
        <p:txBody>
          <a:bodyPr vert="horz" lIns="91440" tIns="45720" rIns="91440" bIns="45720" rtlCol="0" anchor="b"/>
          <a:lstStyle>
            <a:lvl1pPr algn="r">
              <a:defRPr sz="1200"/>
            </a:lvl1pPr>
          </a:lstStyle>
          <a:p>
            <a:fld id="{959E779C-9ADE-44A1-8072-EF7F172A3590}" type="slidenum">
              <a:rPr lang="en-US" smtClean="0"/>
              <a:t>‹#›</a:t>
            </a:fld>
            <a:endParaRPr lang="en-US"/>
          </a:p>
        </p:txBody>
      </p:sp>
    </p:spTree>
    <p:extLst>
      <p:ext uri="{BB962C8B-B14F-4D97-AF65-F5344CB8AC3E}">
        <p14:creationId xmlns:p14="http://schemas.microsoft.com/office/powerpoint/2010/main" val="389417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E779C-9ADE-44A1-8072-EF7F172A3590}" type="slidenum">
              <a:rPr lang="en-US" smtClean="0"/>
              <a:t>1</a:t>
            </a:fld>
            <a:endParaRPr lang="en-US"/>
          </a:p>
        </p:txBody>
      </p:sp>
    </p:spTree>
    <p:extLst>
      <p:ext uri="{BB962C8B-B14F-4D97-AF65-F5344CB8AC3E}">
        <p14:creationId xmlns:p14="http://schemas.microsoft.com/office/powerpoint/2010/main" val="17951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E779C-9ADE-44A1-8072-EF7F172A3590}" type="slidenum">
              <a:rPr lang="en-US" smtClean="0"/>
              <a:t>10</a:t>
            </a:fld>
            <a:endParaRPr lang="en-US"/>
          </a:p>
        </p:txBody>
      </p:sp>
    </p:spTree>
    <p:extLst>
      <p:ext uri="{BB962C8B-B14F-4D97-AF65-F5344CB8AC3E}">
        <p14:creationId xmlns:p14="http://schemas.microsoft.com/office/powerpoint/2010/main" val="80309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11</a:t>
            </a:fld>
            <a:endParaRPr lang="en-US"/>
          </a:p>
        </p:txBody>
      </p:sp>
    </p:spTree>
    <p:extLst>
      <p:ext uri="{BB962C8B-B14F-4D97-AF65-F5344CB8AC3E}">
        <p14:creationId xmlns:p14="http://schemas.microsoft.com/office/powerpoint/2010/main" val="133095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14</a:t>
            </a:fld>
            <a:endParaRPr lang="en-US"/>
          </a:p>
        </p:txBody>
      </p:sp>
    </p:spTree>
    <p:extLst>
      <p:ext uri="{BB962C8B-B14F-4D97-AF65-F5344CB8AC3E}">
        <p14:creationId xmlns:p14="http://schemas.microsoft.com/office/powerpoint/2010/main" val="22688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16</a:t>
            </a:fld>
            <a:endParaRPr lang="en-US"/>
          </a:p>
        </p:txBody>
      </p:sp>
    </p:spTree>
    <p:extLst>
      <p:ext uri="{BB962C8B-B14F-4D97-AF65-F5344CB8AC3E}">
        <p14:creationId xmlns:p14="http://schemas.microsoft.com/office/powerpoint/2010/main" val="407434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18</a:t>
            </a:fld>
            <a:endParaRPr lang="en-US"/>
          </a:p>
        </p:txBody>
      </p:sp>
    </p:spTree>
    <p:extLst>
      <p:ext uri="{BB962C8B-B14F-4D97-AF65-F5344CB8AC3E}">
        <p14:creationId xmlns:p14="http://schemas.microsoft.com/office/powerpoint/2010/main" val="44430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19</a:t>
            </a:fld>
            <a:endParaRPr lang="en-US"/>
          </a:p>
        </p:txBody>
      </p:sp>
    </p:spTree>
    <p:extLst>
      <p:ext uri="{BB962C8B-B14F-4D97-AF65-F5344CB8AC3E}">
        <p14:creationId xmlns:p14="http://schemas.microsoft.com/office/powerpoint/2010/main" val="315990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22</a:t>
            </a:fld>
            <a:endParaRPr lang="en-US"/>
          </a:p>
        </p:txBody>
      </p:sp>
    </p:spTree>
    <p:extLst>
      <p:ext uri="{BB962C8B-B14F-4D97-AF65-F5344CB8AC3E}">
        <p14:creationId xmlns:p14="http://schemas.microsoft.com/office/powerpoint/2010/main" val="379418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23</a:t>
            </a:fld>
            <a:endParaRPr lang="en-US"/>
          </a:p>
        </p:txBody>
      </p:sp>
    </p:spTree>
    <p:extLst>
      <p:ext uri="{BB962C8B-B14F-4D97-AF65-F5344CB8AC3E}">
        <p14:creationId xmlns:p14="http://schemas.microsoft.com/office/powerpoint/2010/main" val="240053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24</a:t>
            </a:fld>
            <a:endParaRPr lang="en-US"/>
          </a:p>
        </p:txBody>
      </p:sp>
    </p:spTree>
    <p:extLst>
      <p:ext uri="{BB962C8B-B14F-4D97-AF65-F5344CB8AC3E}">
        <p14:creationId xmlns:p14="http://schemas.microsoft.com/office/powerpoint/2010/main" val="404748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25</a:t>
            </a:fld>
            <a:endParaRPr lang="en-US"/>
          </a:p>
        </p:txBody>
      </p:sp>
    </p:spTree>
    <p:extLst>
      <p:ext uri="{BB962C8B-B14F-4D97-AF65-F5344CB8AC3E}">
        <p14:creationId xmlns:p14="http://schemas.microsoft.com/office/powerpoint/2010/main" val="414987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9E779C-9ADE-44A1-8072-EF7F172A3590}" type="slidenum">
              <a:rPr lang="en-US" smtClean="0"/>
              <a:t>2</a:t>
            </a:fld>
            <a:endParaRPr lang="en-US"/>
          </a:p>
        </p:txBody>
      </p:sp>
    </p:spTree>
    <p:extLst>
      <p:ext uri="{BB962C8B-B14F-4D97-AF65-F5344CB8AC3E}">
        <p14:creationId xmlns:p14="http://schemas.microsoft.com/office/powerpoint/2010/main" val="1425375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26</a:t>
            </a:fld>
            <a:endParaRPr lang="en-US"/>
          </a:p>
        </p:txBody>
      </p:sp>
    </p:spTree>
    <p:extLst>
      <p:ext uri="{BB962C8B-B14F-4D97-AF65-F5344CB8AC3E}">
        <p14:creationId xmlns:p14="http://schemas.microsoft.com/office/powerpoint/2010/main" val="2047227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27</a:t>
            </a:fld>
            <a:endParaRPr lang="en-US"/>
          </a:p>
        </p:txBody>
      </p:sp>
    </p:spTree>
    <p:extLst>
      <p:ext uri="{BB962C8B-B14F-4D97-AF65-F5344CB8AC3E}">
        <p14:creationId xmlns:p14="http://schemas.microsoft.com/office/powerpoint/2010/main" val="376467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28</a:t>
            </a:fld>
            <a:endParaRPr lang="en-US"/>
          </a:p>
        </p:txBody>
      </p:sp>
    </p:spTree>
    <p:extLst>
      <p:ext uri="{BB962C8B-B14F-4D97-AF65-F5344CB8AC3E}">
        <p14:creationId xmlns:p14="http://schemas.microsoft.com/office/powerpoint/2010/main" val="3172044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29</a:t>
            </a:fld>
            <a:endParaRPr lang="en-US"/>
          </a:p>
        </p:txBody>
      </p:sp>
    </p:spTree>
    <p:extLst>
      <p:ext uri="{BB962C8B-B14F-4D97-AF65-F5344CB8AC3E}">
        <p14:creationId xmlns:p14="http://schemas.microsoft.com/office/powerpoint/2010/main" val="723164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30</a:t>
            </a:fld>
            <a:endParaRPr lang="en-US"/>
          </a:p>
        </p:txBody>
      </p:sp>
    </p:spTree>
    <p:extLst>
      <p:ext uri="{BB962C8B-B14F-4D97-AF65-F5344CB8AC3E}">
        <p14:creationId xmlns:p14="http://schemas.microsoft.com/office/powerpoint/2010/main" val="345865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31</a:t>
            </a:fld>
            <a:endParaRPr lang="en-US"/>
          </a:p>
        </p:txBody>
      </p:sp>
    </p:spTree>
    <p:extLst>
      <p:ext uri="{BB962C8B-B14F-4D97-AF65-F5344CB8AC3E}">
        <p14:creationId xmlns:p14="http://schemas.microsoft.com/office/powerpoint/2010/main" val="2896109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32</a:t>
            </a:fld>
            <a:endParaRPr lang="en-US"/>
          </a:p>
        </p:txBody>
      </p:sp>
    </p:spTree>
    <p:extLst>
      <p:ext uri="{BB962C8B-B14F-4D97-AF65-F5344CB8AC3E}">
        <p14:creationId xmlns:p14="http://schemas.microsoft.com/office/powerpoint/2010/main" val="1185943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33</a:t>
            </a:fld>
            <a:endParaRPr lang="en-US"/>
          </a:p>
        </p:txBody>
      </p:sp>
    </p:spTree>
    <p:extLst>
      <p:ext uri="{BB962C8B-B14F-4D97-AF65-F5344CB8AC3E}">
        <p14:creationId xmlns:p14="http://schemas.microsoft.com/office/powerpoint/2010/main" val="1045645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34</a:t>
            </a:fld>
            <a:endParaRPr lang="en-US"/>
          </a:p>
        </p:txBody>
      </p:sp>
    </p:spTree>
    <p:extLst>
      <p:ext uri="{BB962C8B-B14F-4D97-AF65-F5344CB8AC3E}">
        <p14:creationId xmlns:p14="http://schemas.microsoft.com/office/powerpoint/2010/main" val="100093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35</a:t>
            </a:fld>
            <a:endParaRPr lang="en-US"/>
          </a:p>
        </p:txBody>
      </p:sp>
    </p:spTree>
    <p:extLst>
      <p:ext uri="{BB962C8B-B14F-4D97-AF65-F5344CB8AC3E}">
        <p14:creationId xmlns:p14="http://schemas.microsoft.com/office/powerpoint/2010/main" val="91218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9E779C-9ADE-44A1-8072-EF7F172A3590}" type="slidenum">
              <a:rPr lang="en-US" smtClean="0"/>
              <a:t>3</a:t>
            </a:fld>
            <a:endParaRPr lang="en-US"/>
          </a:p>
        </p:txBody>
      </p:sp>
    </p:spTree>
    <p:extLst>
      <p:ext uri="{BB962C8B-B14F-4D97-AF65-F5344CB8AC3E}">
        <p14:creationId xmlns:p14="http://schemas.microsoft.com/office/powerpoint/2010/main" val="2414654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36</a:t>
            </a:fld>
            <a:endParaRPr lang="en-US"/>
          </a:p>
        </p:txBody>
      </p:sp>
    </p:spTree>
    <p:extLst>
      <p:ext uri="{BB962C8B-B14F-4D97-AF65-F5344CB8AC3E}">
        <p14:creationId xmlns:p14="http://schemas.microsoft.com/office/powerpoint/2010/main" val="3703979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37</a:t>
            </a:fld>
            <a:endParaRPr lang="en-US"/>
          </a:p>
        </p:txBody>
      </p:sp>
    </p:spTree>
    <p:extLst>
      <p:ext uri="{BB962C8B-B14F-4D97-AF65-F5344CB8AC3E}">
        <p14:creationId xmlns:p14="http://schemas.microsoft.com/office/powerpoint/2010/main" val="2603265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38</a:t>
            </a:fld>
            <a:endParaRPr lang="en-US"/>
          </a:p>
        </p:txBody>
      </p:sp>
    </p:spTree>
    <p:extLst>
      <p:ext uri="{BB962C8B-B14F-4D97-AF65-F5344CB8AC3E}">
        <p14:creationId xmlns:p14="http://schemas.microsoft.com/office/powerpoint/2010/main" val="3263356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E779C-9ADE-44A1-8072-EF7F172A3590}" type="slidenum">
              <a:rPr lang="en-US" smtClean="0"/>
              <a:t>39</a:t>
            </a:fld>
            <a:endParaRPr lang="en-US"/>
          </a:p>
        </p:txBody>
      </p:sp>
    </p:spTree>
    <p:extLst>
      <p:ext uri="{BB962C8B-B14F-4D97-AF65-F5344CB8AC3E}">
        <p14:creationId xmlns:p14="http://schemas.microsoft.com/office/powerpoint/2010/main" val="380416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4</a:t>
            </a:fld>
            <a:endParaRPr lang="en-US"/>
          </a:p>
        </p:txBody>
      </p:sp>
    </p:spTree>
    <p:extLst>
      <p:ext uri="{BB962C8B-B14F-4D97-AF65-F5344CB8AC3E}">
        <p14:creationId xmlns:p14="http://schemas.microsoft.com/office/powerpoint/2010/main" val="50543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9E779C-9ADE-44A1-8072-EF7F172A3590}" type="slidenum">
              <a:rPr lang="en-US" smtClean="0"/>
              <a:t>5</a:t>
            </a:fld>
            <a:endParaRPr lang="en-US"/>
          </a:p>
        </p:txBody>
      </p:sp>
    </p:spTree>
    <p:extLst>
      <p:ext uri="{BB962C8B-B14F-4D97-AF65-F5344CB8AC3E}">
        <p14:creationId xmlns:p14="http://schemas.microsoft.com/office/powerpoint/2010/main" val="231338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6</a:t>
            </a:fld>
            <a:endParaRPr lang="en-US"/>
          </a:p>
        </p:txBody>
      </p:sp>
    </p:spTree>
    <p:extLst>
      <p:ext uri="{BB962C8B-B14F-4D97-AF65-F5344CB8AC3E}">
        <p14:creationId xmlns:p14="http://schemas.microsoft.com/office/powerpoint/2010/main" val="223338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7</a:t>
            </a:fld>
            <a:endParaRPr lang="en-US"/>
          </a:p>
        </p:txBody>
      </p:sp>
    </p:spTree>
    <p:extLst>
      <p:ext uri="{BB962C8B-B14F-4D97-AF65-F5344CB8AC3E}">
        <p14:creationId xmlns:p14="http://schemas.microsoft.com/office/powerpoint/2010/main" val="21678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47B8990-41DF-454F-A325-72A5D5917BE1}" type="slidenum">
              <a:rPr lang="en-US" smtClean="0"/>
              <a:t>8</a:t>
            </a:fld>
            <a:endParaRPr lang="en-US"/>
          </a:p>
        </p:txBody>
      </p:sp>
    </p:spTree>
    <p:extLst>
      <p:ext uri="{BB962C8B-B14F-4D97-AF65-F5344CB8AC3E}">
        <p14:creationId xmlns:p14="http://schemas.microsoft.com/office/powerpoint/2010/main" val="83600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E779C-9ADE-44A1-8072-EF7F172A3590}" type="slidenum">
              <a:rPr lang="en-US" smtClean="0"/>
              <a:t>9</a:t>
            </a:fld>
            <a:endParaRPr lang="en-US"/>
          </a:p>
        </p:txBody>
      </p:sp>
    </p:spTree>
    <p:extLst>
      <p:ext uri="{BB962C8B-B14F-4D97-AF65-F5344CB8AC3E}">
        <p14:creationId xmlns:p14="http://schemas.microsoft.com/office/powerpoint/2010/main" val="241465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1F26B9-44B7-4783-906D-105C61451A8F}" type="datetime1">
              <a:rPr lang="en-US" smtClean="0"/>
              <a:t>2/7/2023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spTree>
    <p:extLst>
      <p:ext uri="{BB962C8B-B14F-4D97-AF65-F5344CB8AC3E}">
        <p14:creationId xmlns:p14="http://schemas.microsoft.com/office/powerpoint/2010/main" val="7543371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6ADB74-5C91-4401-BC95-37F4B01C7524}" type="datetime1">
              <a:rPr lang="en-US" smtClean="0"/>
              <a:t>2/7/2023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329E6-92E3-42DB-B724-CFB50BEA7A43}" type="datetime1">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79D68-921D-48F3-A2D9-DBB0A2DDE75B}" type="datetime1">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8559B-AA5B-4344-A808-10F6680B1DD9}" type="datetime1">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524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985AA-A159-4E81-920A-8B96A0F0754E}" type="datetime1">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CD4541-C6AC-4A48-ACCE-D0E5B9CF3912}" type="datetime1">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08CCDC-9B19-4412-AD89-901D150CAD84}" type="datetime1">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p:cNvSpPr>
            <a:spLocks noGrp="1"/>
          </p:cNvSpPr>
          <p:nvPr>
            <p:ph sz="half" idx="2"/>
          </p:nvPr>
        </p:nvSpPr>
        <p:spPr>
          <a:xfrm>
            <a:off x="836612" y="170904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69024" y="170904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3F5C9AAA-668D-7BFF-354C-9B0CA2D24F9E}"/>
              </a:ext>
            </a:extLst>
          </p:cNvPr>
          <p:cNvSpPr>
            <a:spLocks noGrp="1"/>
          </p:cNvSpPr>
          <p:nvPr>
            <p:ph sz="quarter" idx="13"/>
          </p:nvPr>
        </p:nvSpPr>
        <p:spPr>
          <a:xfrm>
            <a:off x="1483344" y="5560316"/>
            <a:ext cx="9779387" cy="666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08CCDC-9B19-4412-AD89-901D150CAD84}" type="datetime1">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76673901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2AF4DA-D9DA-40AB-B282-2013AFD92448}" type="datetime1">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5718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B5B71-2D40-457A-A665-0F3085F4B8E0}" type="datetime1">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949DE-E459-435D-B847-74D4CA13BEE7}" type="datetime1">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C9373-F5E8-4508-B775-418BD1176AF2}" type="datetime1">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C29B-CD14-4172-9B93-F334EF7BA94E}" type="slidenum">
              <a:rPr lang="en-US" smtClean="0"/>
              <a:t>‹#›</a:t>
            </a:fld>
            <a:endParaRPr lang="en-US"/>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83" r:id="rId6"/>
    <p:sldLayoutId id="2147484577" r:id="rId7"/>
    <p:sldLayoutId id="2147484578" r:id="rId8"/>
    <p:sldLayoutId id="2147484579" r:id="rId9"/>
    <p:sldLayoutId id="2147484580" r:id="rId10"/>
    <p:sldLayoutId id="2147484581" r:id="rId11"/>
    <p:sldLayoutId id="2147484582" r:id="rId12"/>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summerofc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www.springintocs.org/" TargetMode="External"/><Relationship Id="rId3" Type="http://schemas.openxmlformats.org/officeDocument/2006/relationships/image" Target="../media/image2.png"/><Relationship Id="rId7" Type="http://schemas.openxmlformats.org/officeDocument/2006/relationships/hyperlink" Target="http://www.autumnofcs.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www.summerofcs.org/" TargetMode="External"/><Relationship Id="rId5" Type="http://schemas.openxmlformats.org/officeDocument/2006/relationships/hyperlink" Target="http://www.winterofcs.org/" TargetMode="External"/><Relationship Id="rId4" Type="http://schemas.openxmlformats.org/officeDocument/2006/relationships/hyperlink" Target="http://www.seasonsofcs.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ca.gov/fg/fo/r12/csewig23rfa.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ca.gov/fg/fo/r12/csewig23rfa.asp"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ca.gov/pd/ps/qpls.as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cde.ca.gov/sp/sw/t1/csss.asp" TargetMode="External"/><Relationship Id="rId5" Type="http://schemas.openxmlformats.org/officeDocument/2006/relationships/hyperlink" Target="https://www.cde.ca.gov/pd/ca/cs/cssip.asp" TargetMode="External"/><Relationship Id="rId4" Type="http://schemas.openxmlformats.org/officeDocument/2006/relationships/hyperlink" Target="https://www.cde.ca.gov/be/st/ss/computerscicontentstds.as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PLSMO@cde.c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ca.gov/fg/fo/r12/csewig23rfa.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7834" y="477078"/>
            <a:ext cx="10396329" cy="3132276"/>
          </a:xfrm>
        </p:spPr>
        <p:txBody>
          <a:bodyPr>
            <a:normAutofit fontScale="90000"/>
          </a:bodyPr>
          <a:lstStyle/>
          <a:p>
            <a:r>
              <a:rPr lang="en-US" sz="5000" dirty="0"/>
              <a:t>2023 Educator Workforce Investment Grant Program: Computer Science Professional Learning Grant Partner Entity Request for Applications</a:t>
            </a:r>
          </a:p>
        </p:txBody>
      </p:sp>
      <p:sp>
        <p:nvSpPr>
          <p:cNvPr id="3" name="Subtitle 2"/>
          <p:cNvSpPr>
            <a:spLocks noGrp="1"/>
          </p:cNvSpPr>
          <p:nvPr>
            <p:ph type="subTitle" idx="1"/>
          </p:nvPr>
        </p:nvSpPr>
        <p:spPr>
          <a:xfrm>
            <a:off x="1523998" y="4297777"/>
            <a:ext cx="9144000" cy="1260812"/>
          </a:xfrm>
        </p:spPr>
        <p:txBody>
          <a:bodyPr/>
          <a:lstStyle/>
          <a:p>
            <a:pPr>
              <a:lnSpc>
                <a:spcPct val="100000"/>
              </a:lnSpc>
              <a:spcBef>
                <a:spcPts val="0"/>
              </a:spcBef>
            </a:pPr>
            <a:r>
              <a:rPr lang="en-US" dirty="0"/>
              <a:t>Application Webinar Presented by the</a:t>
            </a:r>
            <a:br>
              <a:rPr lang="en-US" dirty="0"/>
            </a:br>
            <a:r>
              <a:rPr lang="en-US" dirty="0"/>
              <a:t>Educator Excellence and Equity Division on</a:t>
            </a:r>
            <a:br>
              <a:rPr lang="en-US" dirty="0"/>
            </a:br>
            <a:r>
              <a:rPr lang="en-US" dirty="0"/>
              <a:t>February 1, 2023 </a:t>
            </a:r>
            <a:br>
              <a:rPr lang="en-US" dirty="0"/>
            </a:br>
            <a:br>
              <a:rPr lang="en-US" dirty="0"/>
            </a:br>
            <a:endParaRPr lang="en-US" dirty="0"/>
          </a:p>
        </p:txBody>
      </p:sp>
    </p:spTree>
    <p:extLst>
      <p:ext uri="{BB962C8B-B14F-4D97-AF65-F5344CB8AC3E}">
        <p14:creationId xmlns:p14="http://schemas.microsoft.com/office/powerpoint/2010/main" val="33024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2021 Educator Workforce Investment Grant Program: Computer Science</a:t>
            </a:r>
          </a:p>
        </p:txBody>
      </p:sp>
      <p:sp>
        <p:nvSpPr>
          <p:cNvPr id="3" name="Content Placeholder 2"/>
          <p:cNvSpPr>
            <a:spLocks noGrp="1"/>
          </p:cNvSpPr>
          <p:nvPr>
            <p:ph idx="1"/>
          </p:nvPr>
        </p:nvSpPr>
        <p:spPr>
          <a:xfrm>
            <a:off x="1354238" y="2171700"/>
            <a:ext cx="9999561" cy="3870325"/>
          </a:xfrm>
        </p:spPr>
        <p:txBody>
          <a:bodyPr/>
          <a:lstStyle/>
          <a:p>
            <a:pPr marL="0" indent="0">
              <a:lnSpc>
                <a:spcPct val="200000"/>
              </a:lnSpc>
              <a:buNone/>
            </a:pPr>
            <a:r>
              <a:rPr lang="en-US" sz="3200" dirty="0"/>
              <a:t>Grantee: University of California, Los Angeles (UCLA)</a:t>
            </a:r>
          </a:p>
          <a:p>
            <a:pPr marL="0" indent="0">
              <a:lnSpc>
                <a:spcPct val="200000"/>
              </a:lnSpc>
              <a:buNone/>
            </a:pPr>
            <a:r>
              <a:rPr lang="en-US" sz="3200" dirty="0"/>
              <a:t>Seasons of CS</a:t>
            </a:r>
          </a:p>
          <a:p>
            <a:pPr marL="0" indent="0">
              <a:buNone/>
            </a:pPr>
            <a:endParaRPr lang="en-US" sz="2400" dirty="0"/>
          </a:p>
          <a:p>
            <a:pPr marL="0" indent="0">
              <a:buNone/>
            </a:pPr>
            <a:endParaRPr lang="en-US" sz="2600" dirty="0"/>
          </a:p>
        </p:txBody>
      </p:sp>
      <p:sp>
        <p:nvSpPr>
          <p:cNvPr id="5" name="Slide Number Placeholder 4"/>
          <p:cNvSpPr>
            <a:spLocks noGrp="1"/>
          </p:cNvSpPr>
          <p:nvPr>
            <p:ph type="sldNum" sz="quarter" idx="12"/>
          </p:nvPr>
        </p:nvSpPr>
        <p:spPr/>
        <p:txBody>
          <a:bodyPr/>
          <a:lstStyle/>
          <a:p>
            <a:fld id="{469BC29B-CD14-4172-9B93-F334EF7BA94E}" type="slidenum">
              <a:rPr lang="en-US" smtClean="0"/>
              <a:t>10</a:t>
            </a:fld>
            <a:endParaRPr lang="en-US"/>
          </a:p>
        </p:txBody>
      </p:sp>
    </p:spTree>
    <p:extLst>
      <p:ext uri="{BB962C8B-B14F-4D97-AF65-F5344CB8AC3E}">
        <p14:creationId xmlns:p14="http://schemas.microsoft.com/office/powerpoint/2010/main" val="189586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6D3D-CD86-0A2E-4600-768B5570A694}"/>
              </a:ext>
            </a:extLst>
          </p:cNvPr>
          <p:cNvSpPr>
            <a:spLocks noGrp="1"/>
          </p:cNvSpPr>
          <p:nvPr>
            <p:ph type="title"/>
          </p:nvPr>
        </p:nvSpPr>
        <p:spPr>
          <a:xfrm>
            <a:off x="1214438" y="365125"/>
            <a:ext cx="9619467" cy="1325563"/>
          </a:xfrm>
        </p:spPr>
        <p:txBody>
          <a:bodyPr/>
          <a:lstStyle/>
          <a:p>
            <a:pPr algn="l"/>
            <a:r>
              <a:rPr lang="en-US" dirty="0"/>
              <a:t>Seasons of CS Background</a:t>
            </a:r>
          </a:p>
        </p:txBody>
      </p:sp>
      <p:pic>
        <p:nvPicPr>
          <p:cNvPr id="7" name="Content Placeholder 6" descr="Seasons of CS logo">
            <a:extLst>
              <a:ext uri="{FF2B5EF4-FFF2-40B4-BE49-F238E27FC236}">
                <a16:creationId xmlns:a16="http://schemas.microsoft.com/office/drawing/2014/main" id="{AFA73B9A-BB12-0F4D-AAF3-F2AC24034B6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48434" y="136525"/>
            <a:ext cx="3267531" cy="1933845"/>
          </a:xfrm>
        </p:spPr>
      </p:pic>
      <p:sp>
        <p:nvSpPr>
          <p:cNvPr id="4" name="Content Placeholder 3">
            <a:extLst>
              <a:ext uri="{FF2B5EF4-FFF2-40B4-BE49-F238E27FC236}">
                <a16:creationId xmlns:a16="http://schemas.microsoft.com/office/drawing/2014/main" id="{2C9F2ABF-3845-0B9E-8AB0-DAE5FB93F5C3}"/>
              </a:ext>
            </a:extLst>
          </p:cNvPr>
          <p:cNvSpPr>
            <a:spLocks noGrp="1"/>
          </p:cNvSpPr>
          <p:nvPr>
            <p:ph sz="half" idx="2"/>
          </p:nvPr>
        </p:nvSpPr>
        <p:spPr>
          <a:xfrm>
            <a:off x="1613647" y="2004916"/>
            <a:ext cx="9740153" cy="4351338"/>
          </a:xfrm>
        </p:spPr>
        <p:txBody>
          <a:bodyPr/>
          <a:lstStyle/>
          <a:p>
            <a:pPr marL="0" lvl="0" indent="0" algn="l" rtl="0">
              <a:lnSpc>
                <a:spcPct val="100000"/>
              </a:lnSpc>
              <a:spcBef>
                <a:spcPts val="0"/>
              </a:spcBef>
              <a:spcAft>
                <a:spcPts val="0"/>
              </a:spcAft>
              <a:buClr>
                <a:schemeClr val="dk1"/>
              </a:buClr>
              <a:buSzPts val="3000"/>
              <a:buFont typeface="Poppins"/>
              <a:buNone/>
            </a:pPr>
            <a:r>
              <a:rPr lang="en-US" sz="2400" b="1" dirty="0" err="1"/>
              <a:t>CSforCA</a:t>
            </a:r>
            <a:r>
              <a:rPr lang="en-US" sz="2400" b="1" dirty="0"/>
              <a:t> Mission:</a:t>
            </a:r>
          </a:p>
          <a:p>
            <a:pPr marL="0" lvl="0" indent="0" rtl="0">
              <a:lnSpc>
                <a:spcPct val="100000"/>
              </a:lnSpc>
              <a:spcBef>
                <a:spcPts val="0"/>
              </a:spcBef>
              <a:spcAft>
                <a:spcPts val="1800"/>
              </a:spcAft>
              <a:buNone/>
            </a:pPr>
            <a:r>
              <a:rPr lang="en-US" sz="2400" b="0" dirty="0"/>
              <a:t>Ensure equity and access to high-quality teaching and learning opportunities in CS in California while prioritizing the needs of low-income students, students of color, and girls.</a:t>
            </a:r>
          </a:p>
          <a:p>
            <a:pPr marL="0" lvl="0" indent="0" algn="just" rtl="0">
              <a:lnSpc>
                <a:spcPct val="100000"/>
              </a:lnSpc>
              <a:spcBef>
                <a:spcPts val="0"/>
              </a:spcBef>
              <a:spcAft>
                <a:spcPts val="0"/>
              </a:spcAft>
              <a:buNone/>
            </a:pPr>
            <a:r>
              <a:rPr lang="en-US" sz="2400" b="1" dirty="0" err="1"/>
              <a:t>CSforCA</a:t>
            </a:r>
            <a:r>
              <a:rPr lang="en-US" sz="2400" b="1" dirty="0"/>
              <a:t> Goal:</a:t>
            </a:r>
          </a:p>
          <a:p>
            <a:pPr marL="0" lvl="0" indent="0" rtl="0">
              <a:lnSpc>
                <a:spcPct val="100000"/>
              </a:lnSpc>
              <a:spcBef>
                <a:spcPts val="0"/>
              </a:spcBef>
              <a:spcAft>
                <a:spcPts val="0"/>
              </a:spcAft>
              <a:buNone/>
            </a:pPr>
            <a:r>
              <a:rPr lang="en-US" sz="2400" b="0" dirty="0"/>
              <a:t>By the year 2025, all schools in California will provide all students with access to, and engagement in, high-quality computer science that prepares them for college, careers, and community engagement.</a:t>
            </a:r>
            <a:endParaRPr lang="en-US" sz="2400" dirty="0"/>
          </a:p>
          <a:p>
            <a:pPr marL="0" indent="0">
              <a:buNone/>
            </a:pPr>
            <a:endParaRPr lang="en-US" dirty="0"/>
          </a:p>
        </p:txBody>
      </p:sp>
      <p:sp>
        <p:nvSpPr>
          <p:cNvPr id="5" name="Slide Number Placeholder 4">
            <a:extLst>
              <a:ext uri="{FF2B5EF4-FFF2-40B4-BE49-F238E27FC236}">
                <a16:creationId xmlns:a16="http://schemas.microsoft.com/office/drawing/2014/main" id="{AC32D377-345C-EAA9-1F28-654B09C69670}"/>
              </a:ext>
            </a:extLst>
          </p:cNvPr>
          <p:cNvSpPr>
            <a:spLocks noGrp="1"/>
          </p:cNvSpPr>
          <p:nvPr>
            <p:ph type="sldNum" sz="quarter" idx="12"/>
          </p:nvPr>
        </p:nvSpPr>
        <p:spPr/>
        <p:txBody>
          <a:bodyPr/>
          <a:lstStyle/>
          <a:p>
            <a:fld id="{469BC29B-CD14-4172-9B93-F334EF7BA94E}" type="slidenum">
              <a:rPr lang="en-US" smtClean="0"/>
              <a:t>11</a:t>
            </a:fld>
            <a:endParaRPr lang="en-US"/>
          </a:p>
        </p:txBody>
      </p:sp>
    </p:spTree>
    <p:extLst>
      <p:ext uri="{BB962C8B-B14F-4D97-AF65-F5344CB8AC3E}">
        <p14:creationId xmlns:p14="http://schemas.microsoft.com/office/powerpoint/2010/main" val="158755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D585-A13A-73B8-C5E5-1508383B4E3C}"/>
              </a:ext>
            </a:extLst>
          </p:cNvPr>
          <p:cNvSpPr>
            <a:spLocks noGrp="1"/>
          </p:cNvSpPr>
          <p:nvPr>
            <p:ph type="title"/>
          </p:nvPr>
        </p:nvSpPr>
        <p:spPr>
          <a:xfrm>
            <a:off x="1356167" y="0"/>
            <a:ext cx="9479666" cy="1325563"/>
          </a:xfrm>
        </p:spPr>
        <p:txBody>
          <a:bodyPr/>
          <a:lstStyle/>
          <a:p>
            <a:r>
              <a:rPr lang="en-US" dirty="0"/>
              <a:t>Summer of CS Pilot</a:t>
            </a:r>
          </a:p>
        </p:txBody>
      </p:sp>
      <p:sp>
        <p:nvSpPr>
          <p:cNvPr id="3" name="Content Placeholder 2">
            <a:extLst>
              <a:ext uri="{FF2B5EF4-FFF2-40B4-BE49-F238E27FC236}">
                <a16:creationId xmlns:a16="http://schemas.microsoft.com/office/drawing/2014/main" id="{EDEAA06E-9165-4A26-29C7-1E04873B3F88}"/>
              </a:ext>
            </a:extLst>
          </p:cNvPr>
          <p:cNvSpPr>
            <a:spLocks noGrp="1"/>
          </p:cNvSpPr>
          <p:nvPr>
            <p:ph sz="half" idx="1"/>
          </p:nvPr>
        </p:nvSpPr>
        <p:spPr>
          <a:xfrm>
            <a:off x="1567542" y="1172483"/>
            <a:ext cx="9786257" cy="5048703"/>
          </a:xfrm>
        </p:spPr>
        <p:txBody>
          <a:bodyPr/>
          <a:lstStyle/>
          <a:p>
            <a:pPr marL="0" indent="0">
              <a:buNone/>
            </a:pPr>
            <a:r>
              <a:rPr lang="en-US" sz="2600" dirty="0"/>
              <a:t>Computer Science (CS) Summer Professional Development (PD) Week </a:t>
            </a:r>
          </a:p>
          <a:p>
            <a:r>
              <a:rPr lang="en-US" sz="2600" dirty="0"/>
              <a:t>Built upon summer PD models in the national </a:t>
            </a:r>
            <a:r>
              <a:rPr lang="en-US" sz="2600" dirty="0" err="1"/>
              <a:t>CsforALL</a:t>
            </a:r>
            <a:r>
              <a:rPr lang="en-US" sz="2600" dirty="0"/>
              <a:t> movement, and evolved from a National Science Foundation research-practice partnership</a:t>
            </a:r>
          </a:p>
          <a:p>
            <a:r>
              <a:rPr lang="en-US" sz="2600" dirty="0"/>
              <a:t>Included teachers, paraprofessionals, school counselors, and school leaders</a:t>
            </a:r>
          </a:p>
          <a:p>
            <a:r>
              <a:rPr lang="en-US" sz="2600" dirty="0"/>
              <a:t>Was a collaboration with Sacramento County Office of Education</a:t>
            </a:r>
          </a:p>
          <a:p>
            <a:r>
              <a:rPr lang="en-US" sz="2600" dirty="0"/>
              <a:t>While teachers are key in the delivery of CS education, we wanted to support them by addressing equity among the full education ecosystem required for fundamental systemic change</a:t>
            </a:r>
          </a:p>
        </p:txBody>
      </p:sp>
      <p:sp>
        <p:nvSpPr>
          <p:cNvPr id="5" name="Slide Number Placeholder 4">
            <a:extLst>
              <a:ext uri="{FF2B5EF4-FFF2-40B4-BE49-F238E27FC236}">
                <a16:creationId xmlns:a16="http://schemas.microsoft.com/office/drawing/2014/main" id="{F47E202F-C399-3181-1ED2-FA4806F5D169}"/>
              </a:ext>
            </a:extLst>
          </p:cNvPr>
          <p:cNvSpPr>
            <a:spLocks noGrp="1"/>
          </p:cNvSpPr>
          <p:nvPr>
            <p:ph type="sldNum" sz="quarter" idx="12"/>
          </p:nvPr>
        </p:nvSpPr>
        <p:spPr/>
        <p:txBody>
          <a:bodyPr/>
          <a:lstStyle/>
          <a:p>
            <a:fld id="{469BC29B-CD14-4172-9B93-F334EF7BA94E}" type="slidenum">
              <a:rPr lang="en-US" smtClean="0"/>
              <a:t>12</a:t>
            </a:fld>
            <a:endParaRPr lang="en-US"/>
          </a:p>
        </p:txBody>
      </p:sp>
    </p:spTree>
    <p:extLst>
      <p:ext uri="{BB962C8B-B14F-4D97-AF65-F5344CB8AC3E}">
        <p14:creationId xmlns:p14="http://schemas.microsoft.com/office/powerpoint/2010/main" val="428071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Long Description in Appendix A on Slide 39. Link to image description located under image.">
            <a:extLst>
              <a:ext uri="{FF2B5EF4-FFF2-40B4-BE49-F238E27FC236}">
                <a16:creationId xmlns:a16="http://schemas.microsoft.com/office/drawing/2014/main" id="{CC319B12-5D3B-DD8B-E2D0-79F60EB4C22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661"/>
          <a:stretch/>
        </p:blipFill>
        <p:spPr>
          <a:xfrm>
            <a:off x="1662112" y="505110"/>
            <a:ext cx="9158288" cy="5702685"/>
          </a:xfrm>
        </p:spPr>
      </p:pic>
      <p:sp>
        <p:nvSpPr>
          <p:cNvPr id="6" name="Title 5">
            <a:extLst>
              <a:ext uri="{FF2B5EF4-FFF2-40B4-BE49-F238E27FC236}">
                <a16:creationId xmlns:a16="http://schemas.microsoft.com/office/drawing/2014/main" id="{2C1797D2-1201-4837-49BB-0F434EEDEDF7}"/>
              </a:ext>
            </a:extLst>
          </p:cNvPr>
          <p:cNvSpPr>
            <a:spLocks noGrp="1"/>
          </p:cNvSpPr>
          <p:nvPr>
            <p:ph type="title"/>
          </p:nvPr>
        </p:nvSpPr>
        <p:spPr>
          <a:xfrm>
            <a:off x="581024" y="0"/>
            <a:ext cx="10515600" cy="1325563"/>
          </a:xfrm>
        </p:spPr>
        <p:txBody>
          <a:bodyPr/>
          <a:lstStyle/>
          <a:p>
            <a:r>
              <a:rPr lang="en-US" dirty="0"/>
              <a:t>Centering Equity</a:t>
            </a:r>
          </a:p>
        </p:txBody>
      </p:sp>
      <p:sp>
        <p:nvSpPr>
          <p:cNvPr id="9" name="Text Placeholder 8">
            <a:extLst>
              <a:ext uri="{FF2B5EF4-FFF2-40B4-BE49-F238E27FC236}">
                <a16:creationId xmlns:a16="http://schemas.microsoft.com/office/drawing/2014/main" id="{D7571A53-7002-F04F-6CF8-DD2BE6C597F3}"/>
              </a:ext>
            </a:extLst>
          </p:cNvPr>
          <p:cNvSpPr>
            <a:spLocks noGrp="1"/>
          </p:cNvSpPr>
          <p:nvPr>
            <p:ph type="body" sz="quarter" idx="3"/>
          </p:nvPr>
        </p:nvSpPr>
        <p:spPr>
          <a:xfrm>
            <a:off x="3033940" y="6138862"/>
            <a:ext cx="5165725" cy="365126"/>
          </a:xfrm>
        </p:spPr>
        <p:txBody>
          <a:bodyPr/>
          <a:lstStyle/>
          <a:p>
            <a:r>
              <a:rPr lang="en-US" sz="2400" b="0" dirty="0"/>
              <a:t>*see </a:t>
            </a:r>
            <a:r>
              <a:rPr lang="en-US" sz="2400" b="0" dirty="0">
                <a:solidFill>
                  <a:srgbClr val="1704A0"/>
                </a:solidFill>
                <a:hlinkClick r:id="rId3" action="ppaction://hlinksldjump">
                  <a:extLst>
                    <a:ext uri="{A12FA001-AC4F-418D-AE19-62706E023703}">
                      <ahyp:hlinkClr xmlns:ahyp="http://schemas.microsoft.com/office/drawing/2018/hyperlinkcolor" val="tx"/>
                    </a:ext>
                  </a:extLst>
                </a:hlinkClick>
              </a:rPr>
              <a:t>Appendix A</a:t>
            </a:r>
            <a:r>
              <a:rPr lang="en-US" sz="2400" b="0" dirty="0"/>
              <a:t> for descriptive text</a:t>
            </a:r>
          </a:p>
        </p:txBody>
      </p:sp>
      <p:pic>
        <p:nvPicPr>
          <p:cNvPr id="11" name="Content Placeholder 6" descr="Seasons of CS logo">
            <a:extLst>
              <a:ext uri="{FF2B5EF4-FFF2-40B4-BE49-F238E27FC236}">
                <a16:creationId xmlns:a16="http://schemas.microsoft.com/office/drawing/2014/main" id="{C3A0CDC2-673F-134A-BED8-A01F8745AC3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8610600" y="4787630"/>
            <a:ext cx="3267531" cy="1933845"/>
          </a:xfrm>
        </p:spPr>
      </p:pic>
      <p:sp>
        <p:nvSpPr>
          <p:cNvPr id="5" name="Slide Number Placeholder 4">
            <a:extLst>
              <a:ext uri="{FF2B5EF4-FFF2-40B4-BE49-F238E27FC236}">
                <a16:creationId xmlns:a16="http://schemas.microsoft.com/office/drawing/2014/main" id="{82D747EE-C159-652E-4652-53E14ECB2041}"/>
              </a:ext>
            </a:extLst>
          </p:cNvPr>
          <p:cNvSpPr>
            <a:spLocks noGrp="1"/>
          </p:cNvSpPr>
          <p:nvPr>
            <p:ph type="sldNum" sz="quarter" idx="12"/>
          </p:nvPr>
        </p:nvSpPr>
        <p:spPr/>
        <p:txBody>
          <a:bodyPr/>
          <a:lstStyle/>
          <a:p>
            <a:fld id="{469BC29B-CD14-4172-9B93-F334EF7BA94E}" type="slidenum">
              <a:rPr lang="en-US" smtClean="0"/>
              <a:t>13</a:t>
            </a:fld>
            <a:endParaRPr lang="en-US"/>
          </a:p>
        </p:txBody>
      </p:sp>
    </p:spTree>
    <p:extLst>
      <p:ext uri="{BB962C8B-B14F-4D97-AF65-F5344CB8AC3E}">
        <p14:creationId xmlns:p14="http://schemas.microsoft.com/office/powerpoint/2010/main" val="221072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289A-15C7-3CE8-CA05-12FAAEF71EFE}"/>
              </a:ext>
            </a:extLst>
          </p:cNvPr>
          <p:cNvSpPr>
            <a:spLocks noGrp="1"/>
          </p:cNvSpPr>
          <p:nvPr>
            <p:ph type="title"/>
          </p:nvPr>
        </p:nvSpPr>
        <p:spPr>
          <a:xfrm>
            <a:off x="1354239" y="365125"/>
            <a:ext cx="6536694" cy="1281113"/>
          </a:xfrm>
        </p:spPr>
        <p:txBody>
          <a:bodyPr>
            <a:normAutofit/>
          </a:bodyPr>
          <a:lstStyle/>
          <a:p>
            <a:r>
              <a:rPr lang="en-US" sz="4000" dirty="0"/>
              <a:t>Seasons of CS Leadership Team and Roles</a:t>
            </a:r>
          </a:p>
        </p:txBody>
      </p:sp>
      <p:pic>
        <p:nvPicPr>
          <p:cNvPr id="7" name="Content Placeholder 6" descr="Seasons of CS logo">
            <a:extLst>
              <a:ext uri="{FF2B5EF4-FFF2-40B4-BE49-F238E27FC236}">
                <a16:creationId xmlns:a16="http://schemas.microsoft.com/office/drawing/2014/main" id="{CA46494D-2EBD-B656-FEAC-AC2FB547A4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86269" y="136525"/>
            <a:ext cx="3267531" cy="1933845"/>
          </a:xfrm>
        </p:spPr>
      </p:pic>
      <p:sp>
        <p:nvSpPr>
          <p:cNvPr id="4" name="Content Placeholder 3">
            <a:extLst>
              <a:ext uri="{FF2B5EF4-FFF2-40B4-BE49-F238E27FC236}">
                <a16:creationId xmlns:a16="http://schemas.microsoft.com/office/drawing/2014/main" id="{A73331E2-CDCA-7D64-8E22-7918B76E9F3A}"/>
              </a:ext>
            </a:extLst>
          </p:cNvPr>
          <p:cNvSpPr>
            <a:spLocks noGrp="1"/>
          </p:cNvSpPr>
          <p:nvPr>
            <p:ph sz="half" idx="2"/>
          </p:nvPr>
        </p:nvSpPr>
        <p:spPr>
          <a:xfrm>
            <a:off x="985731" y="1992551"/>
            <a:ext cx="10368069" cy="4500324"/>
          </a:xfrm>
        </p:spPr>
        <p:txBody>
          <a:bodyPr/>
          <a:lstStyle/>
          <a:p>
            <a:r>
              <a:rPr lang="en-US" dirty="0"/>
              <a:t>Build capacity and coach in the Statewide System of Support</a:t>
            </a:r>
          </a:p>
          <a:p>
            <a:pPr lvl="1">
              <a:lnSpc>
                <a:spcPct val="100000"/>
              </a:lnSpc>
              <a:spcBef>
                <a:spcPts val="0"/>
              </a:spcBef>
              <a:spcAft>
                <a:spcPts val="1800"/>
              </a:spcAft>
            </a:pPr>
            <a:r>
              <a:rPr lang="en-US" dirty="0"/>
              <a:t>CS Capacity Builder and Applicant: UCLA</a:t>
            </a:r>
          </a:p>
          <a:p>
            <a:pPr>
              <a:lnSpc>
                <a:spcPct val="100000"/>
              </a:lnSpc>
              <a:spcBef>
                <a:spcPts val="1800"/>
              </a:spcBef>
            </a:pPr>
            <a:r>
              <a:rPr lang="en-US" dirty="0"/>
              <a:t>Facilitate delivery of the Summer of CS for 700 teachers, paraprofessionals, LEA leaders, and counselors</a:t>
            </a:r>
          </a:p>
          <a:p>
            <a:pPr lvl="1">
              <a:lnSpc>
                <a:spcPct val="100000"/>
              </a:lnSpc>
              <a:spcBef>
                <a:spcPts val="0"/>
              </a:spcBef>
              <a:spcAft>
                <a:spcPts val="1800"/>
              </a:spcAft>
            </a:pPr>
            <a:r>
              <a:rPr lang="en-US" dirty="0"/>
              <a:t>CS Facilitator: Sacramento COE</a:t>
            </a:r>
          </a:p>
          <a:p>
            <a:pPr>
              <a:lnSpc>
                <a:spcPct val="100000"/>
              </a:lnSpc>
              <a:spcBef>
                <a:spcPts val="1800"/>
              </a:spcBef>
            </a:pPr>
            <a:r>
              <a:rPr lang="en-US" dirty="0"/>
              <a:t>Connect educators with ongoing professional learning communities (PLCs)</a:t>
            </a:r>
          </a:p>
          <a:p>
            <a:pPr lvl="1"/>
            <a:r>
              <a:rPr lang="en-US" dirty="0"/>
              <a:t>CS Resource Connector: Californians Dedicated to Education Foundation</a:t>
            </a:r>
          </a:p>
        </p:txBody>
      </p:sp>
      <p:sp>
        <p:nvSpPr>
          <p:cNvPr id="5" name="Slide Number Placeholder 4">
            <a:extLst>
              <a:ext uri="{FF2B5EF4-FFF2-40B4-BE49-F238E27FC236}">
                <a16:creationId xmlns:a16="http://schemas.microsoft.com/office/drawing/2014/main" id="{50037B89-DB32-0AAA-D62B-8E2D9DC78B1A}"/>
              </a:ext>
            </a:extLst>
          </p:cNvPr>
          <p:cNvSpPr>
            <a:spLocks noGrp="1"/>
          </p:cNvSpPr>
          <p:nvPr>
            <p:ph type="sldNum" sz="quarter" idx="12"/>
          </p:nvPr>
        </p:nvSpPr>
        <p:spPr/>
        <p:txBody>
          <a:bodyPr/>
          <a:lstStyle/>
          <a:p>
            <a:fld id="{469BC29B-CD14-4172-9B93-F334EF7BA94E}" type="slidenum">
              <a:rPr lang="en-US" smtClean="0"/>
              <a:t>14</a:t>
            </a:fld>
            <a:endParaRPr lang="en-US"/>
          </a:p>
        </p:txBody>
      </p:sp>
    </p:spTree>
    <p:extLst>
      <p:ext uri="{BB962C8B-B14F-4D97-AF65-F5344CB8AC3E}">
        <p14:creationId xmlns:p14="http://schemas.microsoft.com/office/powerpoint/2010/main" val="263572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BE67CB-ABEE-F492-769B-E8CD38E21B33}"/>
              </a:ext>
            </a:extLst>
          </p:cNvPr>
          <p:cNvSpPr>
            <a:spLocks noGrp="1"/>
          </p:cNvSpPr>
          <p:nvPr>
            <p:ph type="title"/>
          </p:nvPr>
        </p:nvSpPr>
        <p:spPr>
          <a:xfrm>
            <a:off x="687388" y="44450"/>
            <a:ext cx="7986712" cy="1325563"/>
          </a:xfrm>
        </p:spPr>
        <p:txBody>
          <a:bodyPr/>
          <a:lstStyle/>
          <a:p>
            <a:pPr algn="l"/>
            <a:r>
              <a:rPr kumimoji="0" lang="en-US" sz="3600" b="0" i="0" u="none" strike="noStrike" kern="1200" cap="none" spc="0" normalizeH="0" baseline="0" noProof="0" dirty="0">
                <a:ln>
                  <a:noFill/>
                </a:ln>
                <a:solidFill>
                  <a:srgbClr val="993300"/>
                </a:solidFill>
                <a:effectLst/>
                <a:uLnTx/>
                <a:uFillTx/>
                <a:latin typeface="Arial" panose="020B0604020202020204"/>
                <a:ea typeface="+mj-ea"/>
                <a:cs typeface="+mj-cs"/>
              </a:rPr>
              <a:t>Educator Workforce Investment Grant: Computer Science 2021–24 </a:t>
            </a:r>
            <a:endParaRPr lang="en-US" dirty="0"/>
          </a:p>
        </p:txBody>
      </p:sp>
      <p:sp>
        <p:nvSpPr>
          <p:cNvPr id="9" name="Content Placeholder 8">
            <a:extLst>
              <a:ext uri="{FF2B5EF4-FFF2-40B4-BE49-F238E27FC236}">
                <a16:creationId xmlns:a16="http://schemas.microsoft.com/office/drawing/2014/main" id="{F2C19309-D5FE-554F-FA99-F3CE19E865D4}"/>
              </a:ext>
            </a:extLst>
          </p:cNvPr>
          <p:cNvSpPr>
            <a:spLocks noGrp="1"/>
          </p:cNvSpPr>
          <p:nvPr>
            <p:ph sz="half" idx="2"/>
          </p:nvPr>
        </p:nvSpPr>
        <p:spPr>
          <a:xfrm>
            <a:off x="981986" y="1395413"/>
            <a:ext cx="6153072" cy="3684588"/>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prstClr val="black"/>
                </a:solidFill>
                <a:effectLst/>
                <a:uLnTx/>
                <a:uFillTx/>
                <a:latin typeface="Arial" panose="020B0604020202020204"/>
                <a:ea typeface="+mn-ea"/>
                <a:cs typeface="+mn-cs"/>
              </a:rPr>
              <a:t>Building Capacity of CS Champions in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prstClr val="black"/>
                </a:solidFill>
                <a:effectLst/>
                <a:uLnTx/>
                <a:uFillTx/>
                <a:latin typeface="Arial" panose="020B0604020202020204"/>
                <a:ea typeface="+mn-ea"/>
                <a:cs typeface="+mn-cs"/>
              </a:rPr>
              <a:t>Statewide System of Support to scale and sustain equity in CS in CA.</a:t>
            </a:r>
          </a:p>
          <a:p>
            <a:pPr marL="228600" marR="0" lvl="0" indent="-228600" algn="l" defTabSz="914400" rtl="0" eaLnBrk="1" fontAlgn="auto" latinLnBrk="0" hangingPunct="1">
              <a:lnSpc>
                <a:spcPct val="100000"/>
              </a:lnSpc>
              <a:spcBef>
                <a:spcPts val="1200"/>
              </a:spcBef>
              <a:spcAft>
                <a:spcPts val="0"/>
              </a:spcAft>
              <a:buClrTx/>
              <a:buSzPts val="2400"/>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Arial" panose="020B0604020202020204"/>
                <a:ea typeface="+mn-ea"/>
                <a:cs typeface="+mn-cs"/>
              </a:rPr>
              <a:t>Region leadership from 7 COEs</a:t>
            </a:r>
          </a:p>
          <a:p>
            <a:pPr marL="228600" marR="0" lvl="0" indent="-228600" algn="l" defTabSz="914400" rtl="0" eaLnBrk="1" fontAlgn="auto" latinLnBrk="0" hangingPunct="1">
              <a:lnSpc>
                <a:spcPct val="100000"/>
              </a:lnSpc>
              <a:spcBef>
                <a:spcPts val="1200"/>
              </a:spcBef>
              <a:spcAft>
                <a:spcPts val="0"/>
              </a:spcAft>
              <a:buClrTx/>
              <a:buSzPts val="2400"/>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Arial" panose="020B0604020202020204"/>
                <a:ea typeface="+mn-ea"/>
                <a:cs typeface="+mn-cs"/>
              </a:rPr>
              <a:t>Action plans to implement Seasons of CS</a:t>
            </a:r>
          </a:p>
          <a:p>
            <a:pPr marL="228600" marR="0" lvl="0" indent="-228600" algn="l" defTabSz="914400" rtl="0" eaLnBrk="1" fontAlgn="auto" latinLnBrk="0" hangingPunct="1">
              <a:lnSpc>
                <a:spcPct val="100000"/>
              </a:lnSpc>
              <a:spcBef>
                <a:spcPts val="1200"/>
              </a:spcBef>
              <a:spcAft>
                <a:spcPts val="0"/>
              </a:spcAft>
              <a:buClrTx/>
              <a:buSzPts val="2400"/>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Arial" panose="020B0604020202020204"/>
                <a:ea typeface="+mn-ea"/>
                <a:cs typeface="+mn-cs"/>
              </a:rPr>
              <a:t>Ongoing Coaching/PLC</a:t>
            </a:r>
          </a:p>
          <a:p>
            <a:pPr marL="228600" marR="0" lvl="0" indent="-228600" algn="l" defTabSz="914400" rtl="0" eaLnBrk="1" fontAlgn="auto" latinLnBrk="0" hangingPunct="1">
              <a:lnSpc>
                <a:spcPct val="100000"/>
              </a:lnSpc>
              <a:spcBef>
                <a:spcPts val="1200"/>
              </a:spcBef>
              <a:spcAft>
                <a:spcPts val="0"/>
              </a:spcAft>
              <a:buClrTx/>
              <a:buSzPts val="2400"/>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Arial" panose="020B0604020202020204"/>
                <a:ea typeface="+mn-ea"/>
                <a:cs typeface="+mn-cs"/>
              </a:rPr>
              <a:t>Data analysis &amp; evaluation</a:t>
            </a:r>
          </a:p>
          <a:p>
            <a:pPr marL="228600" marR="0" lvl="0" indent="-228600" algn="l" defTabSz="914400" rtl="0" eaLnBrk="1" fontAlgn="auto" latinLnBrk="0" hangingPunct="1">
              <a:lnSpc>
                <a:spcPct val="100000"/>
              </a:lnSpc>
              <a:spcBef>
                <a:spcPts val="1200"/>
              </a:spcBef>
              <a:spcAft>
                <a:spcPts val="0"/>
              </a:spcAft>
              <a:buClrTx/>
              <a:buSzPts val="2400"/>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Arial" panose="020B0604020202020204"/>
                <a:ea typeface="+mn-ea"/>
                <a:cs typeface="+mn-cs"/>
              </a:rPr>
              <a:t>Funding</a:t>
            </a:r>
          </a:p>
          <a:p>
            <a:endParaRPr lang="en-US" dirty="0"/>
          </a:p>
        </p:txBody>
      </p:sp>
      <p:pic>
        <p:nvPicPr>
          <p:cNvPr id="15" name="Content Placeholder 14" descr="Long Description in Appendix A on Slide 39.  Link to image description located under image.">
            <a:extLst>
              <a:ext uri="{FF2B5EF4-FFF2-40B4-BE49-F238E27FC236}">
                <a16:creationId xmlns:a16="http://schemas.microsoft.com/office/drawing/2014/main" id="{C3385E6F-E22A-6906-D01F-1456D944AB1F}"/>
              </a:ext>
            </a:extLst>
          </p:cNvPr>
          <p:cNvPicPr>
            <a:picLocks noGrp="1" noChangeAspect="1"/>
          </p:cNvPicPr>
          <p:nvPr>
            <p:ph sz="quarter" idx="4"/>
          </p:nvPr>
        </p:nvPicPr>
        <p:blipFill>
          <a:blip r:embed="rId2"/>
          <a:stretch>
            <a:fillRect/>
          </a:stretch>
        </p:blipFill>
        <p:spPr>
          <a:xfrm>
            <a:off x="6891416" y="136525"/>
            <a:ext cx="4676696" cy="6365149"/>
          </a:xfrm>
          <a:prstGeom prst="rect">
            <a:avLst/>
          </a:prstGeom>
        </p:spPr>
      </p:pic>
      <p:sp>
        <p:nvSpPr>
          <p:cNvPr id="11" name="Content Placeholder 10">
            <a:extLst>
              <a:ext uri="{FF2B5EF4-FFF2-40B4-BE49-F238E27FC236}">
                <a16:creationId xmlns:a16="http://schemas.microsoft.com/office/drawing/2014/main" id="{511804E0-106D-5DAB-00D3-E0723B3196FC}"/>
              </a:ext>
            </a:extLst>
          </p:cNvPr>
          <p:cNvSpPr>
            <a:spLocks noGrp="1"/>
          </p:cNvSpPr>
          <p:nvPr>
            <p:ph sz="quarter" idx="13"/>
          </p:nvPr>
        </p:nvSpPr>
        <p:spPr>
          <a:xfrm>
            <a:off x="3929577" y="6086838"/>
            <a:ext cx="5923678" cy="539023"/>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*see </a:t>
            </a:r>
            <a:r>
              <a:rPr kumimoji="0" lang="en-US" sz="2400" b="0" i="0" u="none" strike="noStrike" kern="1200" cap="none" spc="0" normalizeH="0" baseline="0" noProof="0" dirty="0">
                <a:ln>
                  <a:noFill/>
                </a:ln>
                <a:solidFill>
                  <a:srgbClr val="1704A0"/>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Appendix 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for descriptive text</a:t>
            </a:r>
          </a:p>
          <a:p>
            <a:endParaRPr lang="en-US" dirty="0"/>
          </a:p>
        </p:txBody>
      </p:sp>
      <p:sp>
        <p:nvSpPr>
          <p:cNvPr id="7" name="Slide Number Placeholder 6">
            <a:extLst>
              <a:ext uri="{FF2B5EF4-FFF2-40B4-BE49-F238E27FC236}">
                <a16:creationId xmlns:a16="http://schemas.microsoft.com/office/drawing/2014/main" id="{132145C1-CA19-BC1C-4CF3-1BC6E984D7BB}"/>
              </a:ext>
            </a:extLst>
          </p:cNvPr>
          <p:cNvSpPr>
            <a:spLocks noGrp="1"/>
          </p:cNvSpPr>
          <p:nvPr>
            <p:ph type="sldNum" sz="quarter" idx="12"/>
          </p:nvPr>
        </p:nvSpPr>
        <p:spPr/>
        <p:txBody>
          <a:bodyPr/>
          <a:lstStyle/>
          <a:p>
            <a:fld id="{469BC29B-CD14-4172-9B93-F334EF7BA94E}" type="slidenum">
              <a:rPr lang="en-US" smtClean="0"/>
              <a:t>15</a:t>
            </a:fld>
            <a:endParaRPr lang="en-US"/>
          </a:p>
        </p:txBody>
      </p:sp>
    </p:spTree>
    <p:extLst>
      <p:ext uri="{BB962C8B-B14F-4D97-AF65-F5344CB8AC3E}">
        <p14:creationId xmlns:p14="http://schemas.microsoft.com/office/powerpoint/2010/main" val="345413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289A-15C7-3CE8-CA05-12FAAEF71EFE}"/>
              </a:ext>
            </a:extLst>
          </p:cNvPr>
          <p:cNvSpPr>
            <a:spLocks noGrp="1"/>
          </p:cNvSpPr>
          <p:nvPr>
            <p:ph type="title"/>
          </p:nvPr>
        </p:nvSpPr>
        <p:spPr>
          <a:xfrm>
            <a:off x="838200" y="53840"/>
            <a:ext cx="7772400" cy="1281113"/>
          </a:xfrm>
        </p:spPr>
        <p:txBody>
          <a:bodyPr>
            <a:normAutofit/>
          </a:bodyPr>
          <a:lstStyle/>
          <a:p>
            <a:pPr algn="l"/>
            <a:r>
              <a:rPr lang="en-US" sz="3600" dirty="0"/>
              <a:t>Regional Lead Agencies (County Offices of Education)</a:t>
            </a:r>
          </a:p>
        </p:txBody>
      </p:sp>
      <p:pic>
        <p:nvPicPr>
          <p:cNvPr id="7" name="Content Placeholder 6" descr="Seasons of CS logo">
            <a:extLst>
              <a:ext uri="{FF2B5EF4-FFF2-40B4-BE49-F238E27FC236}">
                <a16:creationId xmlns:a16="http://schemas.microsoft.com/office/drawing/2014/main" id="{CA46494D-2EBD-B656-FEAC-AC2FB547A4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82377" y="136525"/>
            <a:ext cx="3071423" cy="1817781"/>
          </a:xfrm>
        </p:spPr>
      </p:pic>
      <p:sp>
        <p:nvSpPr>
          <p:cNvPr id="4" name="Content Placeholder 3">
            <a:extLst>
              <a:ext uri="{FF2B5EF4-FFF2-40B4-BE49-F238E27FC236}">
                <a16:creationId xmlns:a16="http://schemas.microsoft.com/office/drawing/2014/main" id="{A73331E2-CDCA-7D64-8E22-7918B76E9F3A}"/>
              </a:ext>
            </a:extLst>
          </p:cNvPr>
          <p:cNvSpPr>
            <a:spLocks noGrp="1"/>
          </p:cNvSpPr>
          <p:nvPr>
            <p:ph sz="half" idx="2"/>
          </p:nvPr>
        </p:nvSpPr>
        <p:spPr>
          <a:xfrm>
            <a:off x="1264595" y="1334953"/>
            <a:ext cx="10089205" cy="5157922"/>
          </a:xfrm>
        </p:spPr>
        <p:txBody>
          <a:bodyPr/>
          <a:lstStyle/>
          <a:p>
            <a:pPr marL="514350" indent="-514350">
              <a:lnSpc>
                <a:spcPct val="100000"/>
              </a:lnSpc>
              <a:spcBef>
                <a:spcPts val="1800"/>
              </a:spcBef>
              <a:buFont typeface="+mj-lt"/>
              <a:buAutoNum type="arabicParenR"/>
            </a:pPr>
            <a:r>
              <a:rPr lang="en-US" sz="2400" b="1" dirty="0"/>
              <a:t>Far North Partnership: </a:t>
            </a:r>
            <a:r>
              <a:rPr lang="en-US" sz="2400" dirty="0"/>
              <a:t>Del Norte and Butte</a:t>
            </a:r>
          </a:p>
          <a:p>
            <a:pPr marL="514350" indent="-514350">
              <a:lnSpc>
                <a:spcPct val="100000"/>
              </a:lnSpc>
              <a:spcBef>
                <a:spcPts val="1800"/>
              </a:spcBef>
              <a:buFont typeface="+mj-lt"/>
              <a:buAutoNum type="arabicParenR"/>
            </a:pPr>
            <a:r>
              <a:rPr lang="en-US" sz="2400" b="1" dirty="0"/>
              <a:t>North Bay/North Coast Collaborative:</a:t>
            </a:r>
            <a:r>
              <a:rPr lang="en-US" sz="2400" dirty="0"/>
              <a:t> Mendocino and Sonoma</a:t>
            </a:r>
          </a:p>
          <a:p>
            <a:pPr marL="514350" indent="-514350">
              <a:lnSpc>
                <a:spcPct val="100000"/>
              </a:lnSpc>
              <a:spcBef>
                <a:spcPts val="1800"/>
              </a:spcBef>
              <a:buFont typeface="+mj-lt"/>
              <a:buAutoNum type="arabicParenR"/>
            </a:pPr>
            <a:r>
              <a:rPr lang="en-US" sz="2400" b="1" dirty="0"/>
              <a:t>Capital Central Foothill Area:</a:t>
            </a:r>
            <a:r>
              <a:rPr lang="en-US" sz="2400" dirty="0"/>
              <a:t> San Joaquin, Placer, and Sacramento</a:t>
            </a:r>
          </a:p>
          <a:p>
            <a:pPr marL="514350" indent="-514350">
              <a:lnSpc>
                <a:spcPct val="100000"/>
              </a:lnSpc>
              <a:spcBef>
                <a:spcPts val="1800"/>
              </a:spcBef>
              <a:buFont typeface="+mj-lt"/>
              <a:buAutoNum type="arabicParenR"/>
            </a:pPr>
            <a:r>
              <a:rPr lang="en-US" sz="2400" b="1" dirty="0"/>
              <a:t>Bay Area Consortium for Student Success:</a:t>
            </a:r>
            <a:r>
              <a:rPr lang="en-US" sz="2400" dirty="0"/>
              <a:t> San Mateo, Contra Costa, and Santa Clara</a:t>
            </a:r>
          </a:p>
          <a:p>
            <a:pPr marL="514350" indent="-514350">
              <a:lnSpc>
                <a:spcPct val="100000"/>
              </a:lnSpc>
              <a:spcBef>
                <a:spcPts val="1800"/>
              </a:spcBef>
              <a:buFont typeface="+mj-lt"/>
              <a:buAutoNum type="arabicParenR"/>
            </a:pPr>
            <a:r>
              <a:rPr lang="en-US" sz="2400" b="1" dirty="0"/>
              <a:t>Mid-State Collaborative:</a:t>
            </a:r>
            <a:r>
              <a:rPr lang="en-US" sz="2400" dirty="0"/>
              <a:t> Stanislaus, Monterey, and Tulare</a:t>
            </a:r>
          </a:p>
          <a:p>
            <a:pPr marL="514350" indent="-514350">
              <a:lnSpc>
                <a:spcPct val="100000"/>
              </a:lnSpc>
              <a:spcBef>
                <a:spcPts val="1800"/>
              </a:spcBef>
              <a:buFont typeface="+mj-lt"/>
              <a:buAutoNum type="arabicParenR"/>
            </a:pPr>
            <a:r>
              <a:rPr lang="en-US" sz="2400" b="1" dirty="0"/>
              <a:t>Valley to Coast Collaborative:</a:t>
            </a:r>
            <a:r>
              <a:rPr lang="en-US" sz="2400" dirty="0"/>
              <a:t> Santa Barbara</a:t>
            </a:r>
          </a:p>
          <a:p>
            <a:pPr marL="514350" indent="-514350">
              <a:lnSpc>
                <a:spcPct val="100000"/>
              </a:lnSpc>
              <a:spcBef>
                <a:spcPts val="1800"/>
              </a:spcBef>
              <a:buFont typeface="+mj-lt"/>
              <a:buAutoNum type="arabicParenR"/>
            </a:pPr>
            <a:r>
              <a:rPr lang="en-US" sz="2400" b="1" dirty="0"/>
              <a:t>Southern California System of Support:</a:t>
            </a:r>
            <a:r>
              <a:rPr lang="en-US" sz="2400" dirty="0"/>
              <a:t> San Bernardino, Riverside, San Diego, and Orange </a:t>
            </a:r>
            <a:endParaRPr lang="en-US" sz="2400" b="1" dirty="0"/>
          </a:p>
          <a:p>
            <a:endParaRPr lang="en-US" sz="2400" dirty="0"/>
          </a:p>
        </p:txBody>
      </p:sp>
      <p:sp>
        <p:nvSpPr>
          <p:cNvPr id="5" name="Slide Number Placeholder 4">
            <a:extLst>
              <a:ext uri="{FF2B5EF4-FFF2-40B4-BE49-F238E27FC236}">
                <a16:creationId xmlns:a16="http://schemas.microsoft.com/office/drawing/2014/main" id="{50037B89-DB32-0AAA-D62B-8E2D9DC78B1A}"/>
              </a:ext>
            </a:extLst>
          </p:cNvPr>
          <p:cNvSpPr>
            <a:spLocks noGrp="1"/>
          </p:cNvSpPr>
          <p:nvPr>
            <p:ph type="sldNum" sz="quarter" idx="12"/>
          </p:nvPr>
        </p:nvSpPr>
        <p:spPr/>
        <p:txBody>
          <a:bodyPr/>
          <a:lstStyle/>
          <a:p>
            <a:fld id="{469BC29B-CD14-4172-9B93-F334EF7BA94E}" type="slidenum">
              <a:rPr lang="en-US" smtClean="0"/>
              <a:t>16</a:t>
            </a:fld>
            <a:endParaRPr lang="en-US"/>
          </a:p>
        </p:txBody>
      </p:sp>
    </p:spTree>
    <p:extLst>
      <p:ext uri="{BB962C8B-B14F-4D97-AF65-F5344CB8AC3E}">
        <p14:creationId xmlns:p14="http://schemas.microsoft.com/office/powerpoint/2010/main" val="81157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8861DF-D0D6-145D-FBA2-14F58908C930}"/>
              </a:ext>
            </a:extLst>
          </p:cNvPr>
          <p:cNvSpPr>
            <a:spLocks noGrp="1"/>
          </p:cNvSpPr>
          <p:nvPr>
            <p:ph type="title"/>
          </p:nvPr>
        </p:nvSpPr>
        <p:spPr/>
        <p:txBody>
          <a:bodyPr/>
          <a:lstStyle/>
          <a:p>
            <a:r>
              <a:rPr kumimoji="0" lang="en-US" sz="4000" b="0" i="0" u="none" strike="noStrike" kern="1200" cap="none" spc="0" normalizeH="0" baseline="0" noProof="0" dirty="0">
                <a:ln>
                  <a:noFill/>
                </a:ln>
                <a:solidFill>
                  <a:srgbClr val="993300"/>
                </a:solidFill>
                <a:effectLst/>
                <a:uLnTx/>
                <a:uFillTx/>
                <a:latin typeface="Arial" panose="020B0604020202020204"/>
                <a:ea typeface="+mj-ea"/>
                <a:cs typeface="+mj-cs"/>
              </a:rPr>
              <a:t>CS Champions across Statewide System of Support</a:t>
            </a:r>
            <a:endParaRPr lang="en-US" dirty="0"/>
          </a:p>
        </p:txBody>
      </p:sp>
      <p:pic>
        <p:nvPicPr>
          <p:cNvPr id="12" name="Content Placeholder 11" descr="Long Description in Appendix on Slide 40.  Link to image description located under image.">
            <a:extLst>
              <a:ext uri="{FF2B5EF4-FFF2-40B4-BE49-F238E27FC236}">
                <a16:creationId xmlns:a16="http://schemas.microsoft.com/office/drawing/2014/main" id="{F990B4E1-EC0E-1093-89D8-14B039DC62CF}"/>
              </a:ext>
            </a:extLst>
          </p:cNvPr>
          <p:cNvPicPr>
            <a:picLocks noGrp="1" noChangeAspect="1"/>
          </p:cNvPicPr>
          <p:nvPr>
            <p:ph sz="half" idx="2"/>
          </p:nvPr>
        </p:nvPicPr>
        <p:blipFill>
          <a:blip r:embed="rId2"/>
          <a:stretch>
            <a:fillRect/>
          </a:stretch>
        </p:blipFill>
        <p:spPr>
          <a:xfrm>
            <a:off x="684212" y="1027907"/>
            <a:ext cx="5097159" cy="5169694"/>
          </a:xfrm>
          <a:prstGeom prst="rect">
            <a:avLst/>
          </a:prstGeom>
        </p:spPr>
      </p:pic>
      <p:sp>
        <p:nvSpPr>
          <p:cNvPr id="10" name="Content Placeholder 9">
            <a:extLst>
              <a:ext uri="{FF2B5EF4-FFF2-40B4-BE49-F238E27FC236}">
                <a16:creationId xmlns:a16="http://schemas.microsoft.com/office/drawing/2014/main" id="{A1CCE7A7-1895-322E-4628-BBB84E39FEF2}"/>
              </a:ext>
            </a:extLst>
          </p:cNvPr>
          <p:cNvSpPr>
            <a:spLocks noGrp="1"/>
          </p:cNvSpPr>
          <p:nvPr>
            <p:ph sz="quarter" idx="4"/>
          </p:nvPr>
        </p:nvSpPr>
        <p:spPr>
          <a:xfrm>
            <a:off x="5445124" y="1586706"/>
            <a:ext cx="6238876" cy="3684588"/>
          </a:xfrm>
        </p:spPr>
        <p:txBody>
          <a:bodyPr/>
          <a:lstStyle/>
          <a:p>
            <a:pPr marL="0" marR="0" lvl="0" indent="0" algn="l" defTabSz="914400" rtl="0" eaLnBrk="1" fontAlgn="auto" latinLnBrk="0" hangingPunct="1">
              <a:lnSpc>
                <a:spcPct val="100000"/>
              </a:lnSpc>
              <a:spcBef>
                <a:spcPts val="0"/>
              </a:spcBef>
              <a:spcAft>
                <a:spcPts val="1800"/>
              </a:spcAft>
              <a:buClr>
                <a:srgbClr val="080808"/>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Regional Lead Agencies (RLAs) participate in monthly sessions that:</a:t>
            </a:r>
          </a:p>
          <a:p>
            <a:pPr marL="457200" marR="0" lvl="0" indent="-361950" algn="l" defTabSz="914400" rtl="0" eaLnBrk="1" fontAlgn="auto" latinLnBrk="0" hangingPunct="1">
              <a:lnSpc>
                <a:spcPct val="100000"/>
              </a:lnSpc>
              <a:spcBef>
                <a:spcPts val="0"/>
              </a:spcBef>
              <a:spcAft>
                <a:spcPts val="0"/>
              </a:spcAft>
              <a:buClr>
                <a:srgbClr val="080808"/>
              </a:buClr>
              <a:buSzPts val="2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Identify CS education </a:t>
            </a:r>
            <a:r>
              <a:rPr kumimoji="0" lang="en-US" sz="2400" b="1"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visions</a:t>
            </a: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 for school, district, and county teams.</a:t>
            </a:r>
          </a:p>
          <a:p>
            <a:pPr marL="457200" marR="0" lvl="0" indent="-361950" algn="l" defTabSz="914400" rtl="0" eaLnBrk="1" fontAlgn="auto" latinLnBrk="0" hangingPunct="1">
              <a:lnSpc>
                <a:spcPct val="100000"/>
              </a:lnSpc>
              <a:spcBef>
                <a:spcPts val="0"/>
              </a:spcBef>
              <a:spcAft>
                <a:spcPts val="0"/>
              </a:spcAft>
              <a:buClr>
                <a:srgbClr val="080808"/>
              </a:buClr>
              <a:buSzPts val="2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Establish </a:t>
            </a:r>
            <a:r>
              <a:rPr kumimoji="0" lang="en-US" sz="2400" b="1"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goals and implementation plans</a:t>
            </a: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 for:</a:t>
            </a:r>
          </a:p>
          <a:p>
            <a:pPr marL="914400" marR="0" lvl="1" indent="-361950" algn="l" defTabSz="914400" rtl="0" eaLnBrk="1" fontAlgn="auto" latinLnBrk="0" hangingPunct="1">
              <a:lnSpc>
                <a:spcPct val="100000"/>
              </a:lnSpc>
              <a:spcBef>
                <a:spcPts val="0"/>
              </a:spcBef>
              <a:spcAft>
                <a:spcPts val="0"/>
              </a:spcAft>
              <a:buClr>
                <a:srgbClr val="080808"/>
              </a:buClr>
              <a:buSzPts val="2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Professional learning offerings</a:t>
            </a:r>
          </a:p>
          <a:p>
            <a:pPr marL="914400" marR="0" lvl="1" indent="-361950" algn="l" defTabSz="914400" rtl="0" eaLnBrk="1" fontAlgn="auto" latinLnBrk="0" hangingPunct="1">
              <a:lnSpc>
                <a:spcPct val="100000"/>
              </a:lnSpc>
              <a:spcBef>
                <a:spcPts val="0"/>
              </a:spcBef>
              <a:spcAft>
                <a:spcPts val="0"/>
              </a:spcAft>
              <a:buClr>
                <a:srgbClr val="080808"/>
              </a:buClr>
              <a:buSzPts val="2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Community building</a:t>
            </a:r>
          </a:p>
          <a:p>
            <a:pPr marL="914400" marR="0" lvl="1" indent="-361950" algn="l" defTabSz="914400" rtl="0" eaLnBrk="1" fontAlgn="auto" latinLnBrk="0" hangingPunct="1">
              <a:lnSpc>
                <a:spcPct val="100000"/>
              </a:lnSpc>
              <a:spcBef>
                <a:spcPts val="0"/>
              </a:spcBef>
              <a:spcAft>
                <a:spcPts val="0"/>
              </a:spcAft>
              <a:buClr>
                <a:srgbClr val="080808"/>
              </a:buClr>
              <a:buSzPts val="2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Expanding partnerships </a:t>
            </a:r>
          </a:p>
          <a:p>
            <a:pPr marL="914400" marR="0" lvl="1" indent="-361950" algn="l" defTabSz="914400" rtl="0" eaLnBrk="1" fontAlgn="auto" latinLnBrk="0" hangingPunct="1">
              <a:lnSpc>
                <a:spcPct val="100000"/>
              </a:lnSpc>
              <a:spcBef>
                <a:spcPts val="0"/>
              </a:spcBef>
              <a:spcAft>
                <a:spcPts val="0"/>
              </a:spcAft>
              <a:buClr>
                <a:srgbClr val="080808"/>
              </a:buClr>
              <a:buSzPts val="2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Leadership development</a:t>
            </a:r>
          </a:p>
          <a:p>
            <a:pPr marL="914400" marR="0" lvl="1" indent="-361950" algn="l" defTabSz="914400" rtl="0" eaLnBrk="1" fontAlgn="auto" latinLnBrk="0" hangingPunct="1">
              <a:lnSpc>
                <a:spcPct val="100000"/>
              </a:lnSpc>
              <a:spcBef>
                <a:spcPts val="0"/>
              </a:spcBef>
              <a:spcAft>
                <a:spcPts val="0"/>
              </a:spcAft>
              <a:buClr>
                <a:srgbClr val="080808"/>
              </a:buClr>
              <a:buSzPts val="2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Infrastructure to adapt Seasons of CS</a:t>
            </a:r>
          </a:p>
          <a:p>
            <a:pPr marL="914400" marR="0" lvl="1" indent="-361950" algn="l" defTabSz="914400" rtl="0" eaLnBrk="1" fontAlgn="auto" latinLnBrk="0" hangingPunct="1">
              <a:lnSpc>
                <a:spcPct val="100000"/>
              </a:lnSpc>
              <a:spcBef>
                <a:spcPts val="0"/>
              </a:spcBef>
              <a:spcAft>
                <a:spcPts val="0"/>
              </a:spcAft>
              <a:buClr>
                <a:srgbClr val="080808"/>
              </a:buClr>
              <a:buSzPts val="2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Poppins"/>
                <a:cs typeface="Poppins"/>
                <a:sym typeface="Poppins"/>
              </a:rPr>
              <a:t>Wiki for best practices</a:t>
            </a:r>
          </a:p>
          <a:p>
            <a:endParaRPr lang="en-US" dirty="0"/>
          </a:p>
        </p:txBody>
      </p:sp>
      <p:sp>
        <p:nvSpPr>
          <p:cNvPr id="11" name="Content Placeholder 10">
            <a:extLst>
              <a:ext uri="{FF2B5EF4-FFF2-40B4-BE49-F238E27FC236}">
                <a16:creationId xmlns:a16="http://schemas.microsoft.com/office/drawing/2014/main" id="{FE5439C4-5FC5-B3FE-9523-7BCB34B366A1}"/>
              </a:ext>
            </a:extLst>
          </p:cNvPr>
          <p:cNvSpPr>
            <a:spLocks noGrp="1"/>
          </p:cNvSpPr>
          <p:nvPr>
            <p:ph sz="quarter" idx="13"/>
          </p:nvPr>
        </p:nvSpPr>
        <p:spPr>
          <a:xfrm>
            <a:off x="1273951" y="6075808"/>
            <a:ext cx="4955556" cy="561084"/>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*see </a:t>
            </a:r>
            <a:r>
              <a:rPr kumimoji="0" lang="en-US" sz="2400" b="0" i="0" u="none" strike="noStrike" kern="1200" cap="none" spc="0" normalizeH="0" baseline="0" noProof="0" dirty="0">
                <a:ln>
                  <a:noFill/>
                </a:ln>
                <a:solidFill>
                  <a:srgbClr val="1704A0"/>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Appendix 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for descriptive text</a:t>
            </a:r>
          </a:p>
          <a:p>
            <a:endParaRPr lang="en-US" dirty="0"/>
          </a:p>
        </p:txBody>
      </p:sp>
      <p:sp>
        <p:nvSpPr>
          <p:cNvPr id="7" name="Slide Number Placeholder 6">
            <a:extLst>
              <a:ext uri="{FF2B5EF4-FFF2-40B4-BE49-F238E27FC236}">
                <a16:creationId xmlns:a16="http://schemas.microsoft.com/office/drawing/2014/main" id="{4CF13CA3-2896-FC2A-C347-7A69AE3D383D}"/>
              </a:ext>
            </a:extLst>
          </p:cNvPr>
          <p:cNvSpPr>
            <a:spLocks noGrp="1"/>
          </p:cNvSpPr>
          <p:nvPr>
            <p:ph type="sldNum" sz="quarter" idx="12"/>
          </p:nvPr>
        </p:nvSpPr>
        <p:spPr/>
        <p:txBody>
          <a:bodyPr/>
          <a:lstStyle/>
          <a:p>
            <a:fld id="{469BC29B-CD14-4172-9B93-F334EF7BA94E}" type="slidenum">
              <a:rPr lang="en-US" smtClean="0"/>
              <a:t>17</a:t>
            </a:fld>
            <a:endParaRPr lang="en-US"/>
          </a:p>
        </p:txBody>
      </p:sp>
    </p:spTree>
    <p:extLst>
      <p:ext uri="{BB962C8B-B14F-4D97-AF65-F5344CB8AC3E}">
        <p14:creationId xmlns:p14="http://schemas.microsoft.com/office/powerpoint/2010/main" val="2962622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289A-15C7-3CE8-CA05-12FAAEF71EFE}"/>
              </a:ext>
            </a:extLst>
          </p:cNvPr>
          <p:cNvSpPr>
            <a:spLocks noGrp="1"/>
          </p:cNvSpPr>
          <p:nvPr>
            <p:ph type="title"/>
          </p:nvPr>
        </p:nvSpPr>
        <p:spPr>
          <a:xfrm>
            <a:off x="1264595" y="552549"/>
            <a:ext cx="6502776" cy="1281113"/>
          </a:xfrm>
        </p:spPr>
        <p:txBody>
          <a:bodyPr>
            <a:normAutofit/>
          </a:bodyPr>
          <a:lstStyle/>
          <a:p>
            <a:r>
              <a:rPr lang="en-US" sz="4000" dirty="0"/>
              <a:t>Professional Learning </a:t>
            </a:r>
            <a:br>
              <a:rPr lang="en-US" sz="4000" dirty="0"/>
            </a:br>
            <a:r>
              <a:rPr lang="en-US" sz="4000" dirty="0"/>
              <a:t>Providers</a:t>
            </a:r>
          </a:p>
        </p:txBody>
      </p:sp>
      <p:pic>
        <p:nvPicPr>
          <p:cNvPr id="7" name="Content Placeholder 6" descr="Seasons of CS logo">
            <a:extLst>
              <a:ext uri="{FF2B5EF4-FFF2-40B4-BE49-F238E27FC236}">
                <a16:creationId xmlns:a16="http://schemas.microsoft.com/office/drawing/2014/main" id="{CA46494D-2EBD-B656-FEAC-AC2FB547A4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67371" y="136525"/>
            <a:ext cx="3586430" cy="2122581"/>
          </a:xfrm>
        </p:spPr>
      </p:pic>
      <p:sp>
        <p:nvSpPr>
          <p:cNvPr id="4" name="Content Placeholder 3">
            <a:extLst>
              <a:ext uri="{FF2B5EF4-FFF2-40B4-BE49-F238E27FC236}">
                <a16:creationId xmlns:a16="http://schemas.microsoft.com/office/drawing/2014/main" id="{A73331E2-CDCA-7D64-8E22-7918B76E9F3A}"/>
              </a:ext>
            </a:extLst>
          </p:cNvPr>
          <p:cNvSpPr>
            <a:spLocks noGrp="1"/>
          </p:cNvSpPr>
          <p:nvPr>
            <p:ph sz="half" idx="2"/>
          </p:nvPr>
        </p:nvSpPr>
        <p:spPr>
          <a:xfrm>
            <a:off x="1264595" y="2062263"/>
            <a:ext cx="10089205" cy="4430611"/>
          </a:xfrm>
        </p:spPr>
        <p:txBody>
          <a:bodyPr/>
          <a:lstStyle/>
          <a:p>
            <a:pPr marL="457200" lvl="0" indent="-400050" algn="l" rtl="0">
              <a:lnSpc>
                <a:spcPct val="100000"/>
              </a:lnSpc>
              <a:spcBef>
                <a:spcPts val="0"/>
              </a:spcBef>
              <a:spcAft>
                <a:spcPts val="1800"/>
              </a:spcAft>
              <a:buClr>
                <a:srgbClr val="080808"/>
              </a:buClr>
              <a:buSzPts val="2700"/>
              <a:buFont typeface="Poppins"/>
              <a:buChar char="•"/>
            </a:pPr>
            <a:r>
              <a:rPr lang="en-US" sz="3000" dirty="0">
                <a:ea typeface="Poppins"/>
                <a:cs typeface="Poppins"/>
                <a:sym typeface="Poppins"/>
              </a:rPr>
              <a:t>Address </a:t>
            </a:r>
            <a:r>
              <a:rPr lang="en-US" sz="3000" i="1" dirty="0">
                <a:ea typeface="Poppins"/>
                <a:cs typeface="Poppins"/>
                <a:sym typeface="Poppins"/>
              </a:rPr>
              <a:t>CA CS Content Standards</a:t>
            </a:r>
          </a:p>
          <a:p>
            <a:pPr marL="457200" lvl="0" indent="-400050" algn="l" rtl="0">
              <a:lnSpc>
                <a:spcPct val="100000"/>
              </a:lnSpc>
              <a:spcBef>
                <a:spcPts val="0"/>
              </a:spcBef>
              <a:spcAft>
                <a:spcPts val="1800"/>
              </a:spcAft>
              <a:buClr>
                <a:srgbClr val="080808"/>
              </a:buClr>
              <a:buSzPts val="2700"/>
              <a:buFont typeface="Poppins"/>
              <a:buChar char="•"/>
            </a:pPr>
            <a:r>
              <a:rPr lang="en-US" sz="3000" dirty="0">
                <a:ea typeface="Poppins"/>
                <a:cs typeface="Poppins"/>
                <a:sym typeface="Poppins"/>
              </a:rPr>
              <a:t>Align with QPLS</a:t>
            </a:r>
          </a:p>
          <a:p>
            <a:pPr marL="457200" lvl="0" indent="-400050" algn="l" rtl="0">
              <a:lnSpc>
                <a:spcPct val="100000"/>
              </a:lnSpc>
              <a:spcBef>
                <a:spcPts val="0"/>
              </a:spcBef>
              <a:spcAft>
                <a:spcPts val="1800"/>
              </a:spcAft>
              <a:buClr>
                <a:srgbClr val="080808"/>
              </a:buClr>
              <a:buSzPts val="2700"/>
              <a:buFont typeface="Poppins"/>
              <a:buChar char="•"/>
            </a:pPr>
            <a:r>
              <a:rPr lang="en-US" sz="3000" dirty="0">
                <a:ea typeface="Poppins"/>
                <a:cs typeface="Poppins"/>
                <a:sym typeface="Poppins"/>
              </a:rPr>
              <a:t>Attend to culturally responsive/sustaining pedagogy</a:t>
            </a:r>
          </a:p>
          <a:p>
            <a:pPr marL="457200" lvl="0" indent="-400050" algn="l" rtl="0">
              <a:lnSpc>
                <a:spcPct val="100000"/>
              </a:lnSpc>
              <a:spcBef>
                <a:spcPts val="0"/>
              </a:spcBef>
              <a:spcAft>
                <a:spcPts val="1800"/>
              </a:spcAft>
              <a:buClr>
                <a:srgbClr val="080808"/>
              </a:buClr>
              <a:buSzPts val="2700"/>
              <a:buFont typeface="Poppins"/>
              <a:buChar char="•"/>
            </a:pPr>
            <a:r>
              <a:rPr lang="en-US" sz="3000" dirty="0">
                <a:ea typeface="Poppins"/>
                <a:cs typeface="Poppins"/>
                <a:sym typeface="Poppins"/>
              </a:rPr>
              <a:t>History of successful implementation and/or pilot implementing research-based strategies</a:t>
            </a:r>
          </a:p>
          <a:p>
            <a:endParaRPr lang="en-US" sz="2400" dirty="0"/>
          </a:p>
        </p:txBody>
      </p:sp>
      <p:sp>
        <p:nvSpPr>
          <p:cNvPr id="5" name="Slide Number Placeholder 4">
            <a:extLst>
              <a:ext uri="{FF2B5EF4-FFF2-40B4-BE49-F238E27FC236}">
                <a16:creationId xmlns:a16="http://schemas.microsoft.com/office/drawing/2014/main" id="{50037B89-DB32-0AAA-D62B-8E2D9DC78B1A}"/>
              </a:ext>
            </a:extLst>
          </p:cNvPr>
          <p:cNvSpPr>
            <a:spLocks noGrp="1"/>
          </p:cNvSpPr>
          <p:nvPr>
            <p:ph type="sldNum" sz="quarter" idx="12"/>
          </p:nvPr>
        </p:nvSpPr>
        <p:spPr/>
        <p:txBody>
          <a:bodyPr/>
          <a:lstStyle/>
          <a:p>
            <a:fld id="{469BC29B-CD14-4172-9B93-F334EF7BA94E}" type="slidenum">
              <a:rPr lang="en-US" smtClean="0"/>
              <a:t>18</a:t>
            </a:fld>
            <a:endParaRPr lang="en-US"/>
          </a:p>
        </p:txBody>
      </p:sp>
    </p:spTree>
    <p:extLst>
      <p:ext uri="{BB962C8B-B14F-4D97-AF65-F5344CB8AC3E}">
        <p14:creationId xmlns:p14="http://schemas.microsoft.com/office/powerpoint/2010/main" val="364652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289A-15C7-3CE8-CA05-12FAAEF71EFE}"/>
              </a:ext>
            </a:extLst>
          </p:cNvPr>
          <p:cNvSpPr>
            <a:spLocks noGrp="1"/>
          </p:cNvSpPr>
          <p:nvPr>
            <p:ph type="title"/>
          </p:nvPr>
        </p:nvSpPr>
        <p:spPr>
          <a:xfrm>
            <a:off x="1195548" y="298473"/>
            <a:ext cx="7772400" cy="1281113"/>
          </a:xfrm>
        </p:spPr>
        <p:txBody>
          <a:bodyPr>
            <a:normAutofit/>
          </a:bodyPr>
          <a:lstStyle/>
          <a:p>
            <a:r>
              <a:rPr lang="en-US" sz="4000" dirty="0"/>
              <a:t>2023 Summer of CS </a:t>
            </a:r>
            <a:br>
              <a:rPr lang="en-US" sz="4000" dirty="0"/>
            </a:br>
            <a:r>
              <a:rPr lang="en-US" sz="4000" dirty="0"/>
              <a:t>Professional Learning</a:t>
            </a:r>
          </a:p>
        </p:txBody>
      </p:sp>
      <p:pic>
        <p:nvPicPr>
          <p:cNvPr id="7" name="Content Placeholder 6" descr="Seasons of CS logo">
            <a:extLst>
              <a:ext uri="{FF2B5EF4-FFF2-40B4-BE49-F238E27FC236}">
                <a16:creationId xmlns:a16="http://schemas.microsoft.com/office/drawing/2014/main" id="{CA46494D-2EBD-B656-FEAC-AC2FB547A4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21789" y="136525"/>
            <a:ext cx="3132012" cy="1853640"/>
          </a:xfrm>
        </p:spPr>
      </p:pic>
      <p:sp>
        <p:nvSpPr>
          <p:cNvPr id="4" name="Content Placeholder 3">
            <a:extLst>
              <a:ext uri="{FF2B5EF4-FFF2-40B4-BE49-F238E27FC236}">
                <a16:creationId xmlns:a16="http://schemas.microsoft.com/office/drawing/2014/main" id="{A73331E2-CDCA-7D64-8E22-7918B76E9F3A}"/>
              </a:ext>
            </a:extLst>
          </p:cNvPr>
          <p:cNvSpPr>
            <a:spLocks noGrp="1"/>
          </p:cNvSpPr>
          <p:nvPr>
            <p:ph sz="half" idx="2"/>
          </p:nvPr>
        </p:nvSpPr>
        <p:spPr>
          <a:xfrm>
            <a:off x="1195548" y="1816540"/>
            <a:ext cx="10158252" cy="4274157"/>
          </a:xfrm>
        </p:spPr>
        <p:txBody>
          <a:bodyPr/>
          <a:lstStyle/>
          <a:p>
            <a:pPr marL="609600" lvl="0" indent="-495300" algn="l" rtl="0">
              <a:lnSpc>
                <a:spcPct val="100000"/>
              </a:lnSpc>
              <a:spcBef>
                <a:spcPts val="0"/>
              </a:spcBef>
              <a:spcAft>
                <a:spcPts val="1800"/>
              </a:spcAft>
              <a:buClr>
                <a:srgbClr val="080808"/>
              </a:buClr>
              <a:buSzPts val="3000"/>
              <a:buFont typeface="Poppins"/>
              <a:buChar char="●"/>
            </a:pPr>
            <a:r>
              <a:rPr lang="en-US" dirty="0">
                <a:ea typeface="Poppins"/>
                <a:cs typeface="Poppins"/>
                <a:sym typeface="Poppins"/>
              </a:rPr>
              <a:t>RLAs selected providers based on regional needs</a:t>
            </a:r>
          </a:p>
          <a:p>
            <a:pPr marL="609600" lvl="0" indent="-495300" algn="l" rtl="0">
              <a:lnSpc>
                <a:spcPct val="100000"/>
              </a:lnSpc>
              <a:spcBef>
                <a:spcPts val="0"/>
              </a:spcBef>
              <a:spcAft>
                <a:spcPts val="1800"/>
              </a:spcAft>
              <a:buClr>
                <a:srgbClr val="080808"/>
              </a:buClr>
              <a:buSzPts val="3000"/>
              <a:buFont typeface="Poppins"/>
              <a:buChar char="●"/>
            </a:pPr>
            <a:r>
              <a:rPr lang="en-US" dirty="0">
                <a:ea typeface="Poppins"/>
                <a:cs typeface="Poppins"/>
                <a:sym typeface="Poppins"/>
              </a:rPr>
              <a:t>Online </a:t>
            </a:r>
            <a:r>
              <a:rPr lang="en-US" i="1" dirty="0">
                <a:ea typeface="Poppins"/>
                <a:cs typeface="Poppins"/>
                <a:sym typeface="Poppins"/>
              </a:rPr>
              <a:t>and</a:t>
            </a:r>
            <a:r>
              <a:rPr lang="en-US" dirty="0">
                <a:ea typeface="Poppins"/>
                <a:cs typeface="Poppins"/>
                <a:sym typeface="Poppins"/>
              </a:rPr>
              <a:t> In-person </a:t>
            </a:r>
          </a:p>
          <a:p>
            <a:pPr marL="609600" lvl="0" indent="-495300" algn="l" rtl="0">
              <a:lnSpc>
                <a:spcPct val="100000"/>
              </a:lnSpc>
              <a:spcBef>
                <a:spcPts val="0"/>
              </a:spcBef>
              <a:spcAft>
                <a:spcPts val="1800"/>
              </a:spcAft>
              <a:buClr>
                <a:srgbClr val="080808"/>
              </a:buClr>
              <a:buSzPts val="3000"/>
              <a:buFont typeface="Poppins"/>
              <a:buChar char="●"/>
            </a:pPr>
            <a:r>
              <a:rPr lang="en-US" dirty="0">
                <a:ea typeface="Poppins"/>
                <a:cs typeface="Poppins"/>
                <a:sym typeface="Poppins"/>
              </a:rPr>
              <a:t>“Hub and Spoke” </a:t>
            </a:r>
          </a:p>
          <a:p>
            <a:pPr marL="609600" lvl="0" indent="-495300" algn="l" rtl="0">
              <a:lnSpc>
                <a:spcPct val="100000"/>
              </a:lnSpc>
              <a:spcBef>
                <a:spcPts val="0"/>
              </a:spcBef>
              <a:spcAft>
                <a:spcPts val="1800"/>
              </a:spcAft>
              <a:buClr>
                <a:srgbClr val="080808"/>
              </a:buClr>
              <a:buSzPts val="3000"/>
              <a:buFont typeface="Poppins"/>
              <a:buChar char="●"/>
            </a:pPr>
            <a:r>
              <a:rPr lang="en-US" dirty="0">
                <a:ea typeface="Poppins"/>
                <a:cs typeface="Poppins"/>
                <a:sym typeface="Poppins"/>
              </a:rPr>
              <a:t>Financial incentives for teachers</a:t>
            </a:r>
          </a:p>
          <a:p>
            <a:pPr marL="609600" lvl="0" indent="-495300" algn="l" rtl="0">
              <a:lnSpc>
                <a:spcPct val="100000"/>
              </a:lnSpc>
              <a:spcBef>
                <a:spcPts val="0"/>
              </a:spcBef>
              <a:spcAft>
                <a:spcPts val="1800"/>
              </a:spcAft>
              <a:buClr>
                <a:srgbClr val="080808"/>
              </a:buClr>
              <a:buSzPts val="3000"/>
              <a:buFont typeface="Poppins"/>
              <a:buChar char="●"/>
            </a:pPr>
            <a:r>
              <a:rPr lang="en-US" dirty="0">
                <a:ea typeface="Poppins"/>
                <a:cs typeface="Poppins"/>
                <a:sym typeface="Poppins"/>
              </a:rPr>
              <a:t>Commitment to teach/integrate</a:t>
            </a:r>
          </a:p>
          <a:p>
            <a:pPr marL="609600" lvl="0" indent="-495300" algn="l" rtl="0">
              <a:lnSpc>
                <a:spcPct val="100000"/>
              </a:lnSpc>
              <a:spcBef>
                <a:spcPts val="0"/>
              </a:spcBef>
              <a:spcAft>
                <a:spcPts val="1800"/>
              </a:spcAft>
              <a:buClr>
                <a:srgbClr val="080808"/>
              </a:buClr>
              <a:buSzPts val="3000"/>
              <a:buFont typeface="Poppins"/>
              <a:buChar char="●"/>
            </a:pPr>
            <a:r>
              <a:rPr lang="en-US" dirty="0">
                <a:ea typeface="Poppins"/>
                <a:cs typeface="Poppins"/>
                <a:sym typeface="Poppins"/>
              </a:rPr>
              <a:t>Ongoing professional learning</a:t>
            </a:r>
          </a:p>
          <a:p>
            <a:pPr marL="114300" lvl="0" indent="0" algn="ctr" rtl="0">
              <a:lnSpc>
                <a:spcPct val="100000"/>
              </a:lnSpc>
              <a:spcBef>
                <a:spcPts val="0"/>
              </a:spcBef>
              <a:spcAft>
                <a:spcPts val="1800"/>
              </a:spcAft>
              <a:buClr>
                <a:srgbClr val="080808"/>
              </a:buClr>
              <a:buSzPts val="3000"/>
              <a:buNone/>
            </a:pPr>
            <a:r>
              <a:rPr lang="en-US" sz="2400" dirty="0">
                <a:ea typeface="Poppins"/>
                <a:cs typeface="Poppins"/>
                <a:sym typeface="Poppins"/>
              </a:rPr>
              <a:t>More information about the Summer of CS is available at </a:t>
            </a:r>
            <a:r>
              <a:rPr lang="en-US" sz="2400" dirty="0">
                <a:ea typeface="Poppins"/>
                <a:cs typeface="Poppins"/>
                <a:sym typeface="Poppins"/>
                <a:hlinkClick r:id="rId4" tooltip="Summer of CS website"/>
              </a:rPr>
              <a:t>www.summerofcs.org</a:t>
            </a:r>
            <a:r>
              <a:rPr lang="en-US" sz="2400" dirty="0">
                <a:ea typeface="Poppins"/>
                <a:cs typeface="Poppins"/>
                <a:sym typeface="Poppins"/>
              </a:rPr>
              <a:t> </a:t>
            </a:r>
          </a:p>
          <a:p>
            <a:pPr marL="114300" lvl="0" indent="0" algn="l" rtl="0">
              <a:lnSpc>
                <a:spcPct val="115000"/>
              </a:lnSpc>
              <a:spcBef>
                <a:spcPts val="1000"/>
              </a:spcBef>
              <a:spcAft>
                <a:spcPts val="0"/>
              </a:spcAft>
              <a:buClr>
                <a:srgbClr val="080808"/>
              </a:buClr>
              <a:buSzPts val="3000"/>
              <a:buNone/>
            </a:pPr>
            <a:endParaRPr lang="en-US" sz="3000" dirty="0">
              <a:latin typeface="Poppins"/>
              <a:ea typeface="Poppins"/>
              <a:cs typeface="Poppins"/>
              <a:sym typeface="Poppins"/>
            </a:endParaRPr>
          </a:p>
          <a:p>
            <a:endParaRPr lang="en-US" sz="2400" dirty="0"/>
          </a:p>
        </p:txBody>
      </p:sp>
      <p:sp>
        <p:nvSpPr>
          <p:cNvPr id="5" name="Slide Number Placeholder 4">
            <a:extLst>
              <a:ext uri="{FF2B5EF4-FFF2-40B4-BE49-F238E27FC236}">
                <a16:creationId xmlns:a16="http://schemas.microsoft.com/office/drawing/2014/main" id="{50037B89-DB32-0AAA-D62B-8E2D9DC78B1A}"/>
              </a:ext>
            </a:extLst>
          </p:cNvPr>
          <p:cNvSpPr>
            <a:spLocks noGrp="1"/>
          </p:cNvSpPr>
          <p:nvPr>
            <p:ph type="sldNum" sz="quarter" idx="12"/>
          </p:nvPr>
        </p:nvSpPr>
        <p:spPr/>
        <p:txBody>
          <a:bodyPr/>
          <a:lstStyle/>
          <a:p>
            <a:fld id="{469BC29B-CD14-4172-9B93-F334EF7BA94E}" type="slidenum">
              <a:rPr lang="en-US" smtClean="0"/>
              <a:t>19</a:t>
            </a:fld>
            <a:endParaRPr lang="en-US"/>
          </a:p>
        </p:txBody>
      </p:sp>
    </p:spTree>
    <p:extLst>
      <p:ext uri="{BB962C8B-B14F-4D97-AF65-F5344CB8AC3E}">
        <p14:creationId xmlns:p14="http://schemas.microsoft.com/office/powerpoint/2010/main" val="338257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98174"/>
            <a:ext cx="9479666" cy="935314"/>
          </a:xfrm>
        </p:spPr>
        <p:txBody>
          <a:bodyPr>
            <a:normAutofit/>
          </a:bodyPr>
          <a:lstStyle/>
          <a:p>
            <a:pPr>
              <a:lnSpc>
                <a:spcPct val="100000"/>
              </a:lnSpc>
              <a:spcAft>
                <a:spcPts val="1200"/>
              </a:spcAft>
            </a:pPr>
            <a:r>
              <a:rPr lang="en-US" sz="4000" dirty="0"/>
              <a:t>Housekeeping</a:t>
            </a:r>
          </a:p>
        </p:txBody>
      </p:sp>
      <p:sp>
        <p:nvSpPr>
          <p:cNvPr id="3" name="Content Placeholder 2"/>
          <p:cNvSpPr>
            <a:spLocks noGrp="1"/>
          </p:cNvSpPr>
          <p:nvPr>
            <p:ph idx="1"/>
          </p:nvPr>
        </p:nvSpPr>
        <p:spPr>
          <a:xfrm>
            <a:off x="1354239" y="1510747"/>
            <a:ext cx="9479666" cy="4666215"/>
          </a:xfrm>
        </p:spPr>
        <p:txBody>
          <a:bodyPr/>
          <a:lstStyle/>
          <a:p>
            <a:pPr>
              <a:lnSpc>
                <a:spcPct val="100000"/>
              </a:lnSpc>
              <a:spcBef>
                <a:spcPts val="0"/>
              </a:spcBef>
              <a:spcAft>
                <a:spcPts val="1800"/>
              </a:spcAft>
            </a:pPr>
            <a:r>
              <a:rPr lang="en-US" sz="2600" dirty="0"/>
              <a:t>Webinar participants have been placed on mute</a:t>
            </a:r>
          </a:p>
          <a:p>
            <a:pPr>
              <a:lnSpc>
                <a:spcPct val="100000"/>
              </a:lnSpc>
              <a:spcBef>
                <a:spcPts val="0"/>
              </a:spcBef>
              <a:spcAft>
                <a:spcPts val="1800"/>
              </a:spcAft>
            </a:pPr>
            <a:r>
              <a:rPr lang="en-US" sz="2600" dirty="0"/>
              <a:t>Question/Answer session toward the end of the webinar</a:t>
            </a:r>
          </a:p>
          <a:p>
            <a:pPr>
              <a:lnSpc>
                <a:spcPct val="100000"/>
              </a:lnSpc>
              <a:spcBef>
                <a:spcPts val="0"/>
              </a:spcBef>
              <a:spcAft>
                <a:spcPts val="1800"/>
              </a:spcAft>
            </a:pPr>
            <a:r>
              <a:rPr lang="en-US" sz="2600" dirty="0"/>
              <a:t>PowerPoint will be available on the California Department of Education (CDE) Educator Workforce Investment Grant (EWIG) Program: Computer Science (CS) web page</a:t>
            </a:r>
            <a:endParaRPr lang="en-US" sz="2600" dirty="0">
              <a:solidFill>
                <a:srgbClr val="FF0000"/>
              </a:solidFill>
            </a:endParaRPr>
          </a:p>
        </p:txBody>
      </p:sp>
      <p:sp>
        <p:nvSpPr>
          <p:cNvPr id="5" name="Slide Number Placeholder 4"/>
          <p:cNvSpPr>
            <a:spLocks noGrp="1"/>
          </p:cNvSpPr>
          <p:nvPr>
            <p:ph type="sldNum" sz="quarter" idx="12"/>
          </p:nvPr>
        </p:nvSpPr>
        <p:spPr/>
        <p:txBody>
          <a:bodyPr/>
          <a:lstStyle/>
          <a:p>
            <a:fld id="{469BC29B-CD14-4172-9B93-F334EF7BA94E}" type="slidenum">
              <a:rPr lang="en-US" smtClean="0"/>
              <a:t>2</a:t>
            </a:fld>
            <a:endParaRPr lang="en-US"/>
          </a:p>
        </p:txBody>
      </p:sp>
    </p:spTree>
    <p:extLst>
      <p:ext uri="{BB962C8B-B14F-4D97-AF65-F5344CB8AC3E}">
        <p14:creationId xmlns:p14="http://schemas.microsoft.com/office/powerpoint/2010/main" val="13751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8CE8-2AFD-266F-D60F-737F099F6904}"/>
              </a:ext>
            </a:extLst>
          </p:cNvPr>
          <p:cNvSpPr>
            <a:spLocks noGrp="1"/>
          </p:cNvSpPr>
          <p:nvPr>
            <p:ph type="title"/>
          </p:nvPr>
        </p:nvSpPr>
        <p:spPr/>
        <p:txBody>
          <a:bodyPr/>
          <a:lstStyle/>
          <a:p>
            <a:r>
              <a:rPr lang="en-US" sz="4400" dirty="0"/>
              <a:t>2023 Summer of CS Opportunities</a:t>
            </a:r>
            <a:endParaRPr lang="en-US" dirty="0"/>
          </a:p>
        </p:txBody>
      </p:sp>
      <p:sp>
        <p:nvSpPr>
          <p:cNvPr id="3" name="Content Placeholder 2">
            <a:extLst>
              <a:ext uri="{FF2B5EF4-FFF2-40B4-BE49-F238E27FC236}">
                <a16:creationId xmlns:a16="http://schemas.microsoft.com/office/drawing/2014/main" id="{D738433A-162B-64BF-7A03-F15AD949CF1B}"/>
              </a:ext>
            </a:extLst>
          </p:cNvPr>
          <p:cNvSpPr>
            <a:spLocks noGrp="1"/>
          </p:cNvSpPr>
          <p:nvPr>
            <p:ph sz="half" idx="1"/>
          </p:nvPr>
        </p:nvSpPr>
        <p:spPr>
          <a:xfrm>
            <a:off x="1640712" y="1475210"/>
            <a:ext cx="4480367" cy="4351338"/>
          </a:xfrm>
        </p:spPr>
        <p:txBody>
          <a:bodyPr/>
          <a:lstStyle/>
          <a:p>
            <a:pPr marL="0" indent="0">
              <a:lnSpc>
                <a:spcPct val="150000"/>
              </a:lnSpc>
              <a:buNone/>
            </a:pPr>
            <a:r>
              <a:rPr lang="en-US" b="1" dirty="0"/>
              <a:t>Elementary</a:t>
            </a:r>
            <a:r>
              <a:rPr lang="en-US" sz="1800" b="1" i="0" u="none" strike="noStrike" kern="1200" dirty="0">
                <a:solidFill>
                  <a:srgbClr val="FFFFFF"/>
                </a:solidFill>
                <a:effectLst/>
                <a:latin typeface="Arial" panose="020B0604020202020204" pitchFamily="34" charset="0"/>
              </a:rPr>
              <a:t>4 CS</a:t>
            </a:r>
            <a:endParaRPr lang="en-US" sz="1800" b="0" i="0" u="none" strike="noStrike" dirty="0">
              <a:effectLst/>
              <a:latin typeface="Arial" panose="020B0604020202020204" pitchFamily="34" charset="0"/>
            </a:endParaRPr>
          </a:p>
          <a:p>
            <a:pPr indent="-45720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CS First</a:t>
            </a:r>
            <a:endParaRPr lang="en-US" dirty="0">
              <a:latin typeface="+mj-lt"/>
            </a:endParaRPr>
          </a:p>
          <a:p>
            <a:pPr indent="-45720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CS Fundamentals</a:t>
            </a:r>
            <a:endParaRPr lang="en-US" dirty="0">
              <a:latin typeface="+mj-lt"/>
            </a:endParaRPr>
          </a:p>
          <a:p>
            <a:pPr marL="463550" indent="-46355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Elementary Computing for All</a:t>
            </a:r>
            <a:endParaRPr lang="en-US" b="0" i="0" u="none" strike="noStrike" dirty="0">
              <a:effectLst/>
              <a:latin typeface="+mj-lt"/>
            </a:endParaRPr>
          </a:p>
          <a:p>
            <a:pPr indent="-45720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PreK12STEM</a:t>
            </a:r>
            <a:r>
              <a:rPr lang="en-US" b="1" dirty="0">
                <a:latin typeface="+mj-lt"/>
              </a:rPr>
              <a:t> </a:t>
            </a:r>
          </a:p>
          <a:p>
            <a:endParaRPr lang="en-US" b="1" dirty="0"/>
          </a:p>
        </p:txBody>
      </p:sp>
      <p:sp>
        <p:nvSpPr>
          <p:cNvPr id="4" name="Content Placeholder 3">
            <a:extLst>
              <a:ext uri="{FF2B5EF4-FFF2-40B4-BE49-F238E27FC236}">
                <a16:creationId xmlns:a16="http://schemas.microsoft.com/office/drawing/2014/main" id="{850CE038-98FE-2F56-48DB-B98CA89087A8}"/>
              </a:ext>
            </a:extLst>
          </p:cNvPr>
          <p:cNvSpPr>
            <a:spLocks noGrp="1"/>
          </p:cNvSpPr>
          <p:nvPr>
            <p:ph sz="half" idx="2"/>
          </p:nvPr>
        </p:nvSpPr>
        <p:spPr>
          <a:xfrm>
            <a:off x="6562846" y="1466810"/>
            <a:ext cx="4712826" cy="4351338"/>
          </a:xfrm>
        </p:spPr>
        <p:txBody>
          <a:bodyPr/>
          <a:lstStyle/>
          <a:p>
            <a:pPr marL="0" indent="0">
              <a:lnSpc>
                <a:spcPct val="150000"/>
              </a:lnSpc>
              <a:buNone/>
            </a:pPr>
            <a:r>
              <a:rPr lang="en-US" b="1" dirty="0"/>
              <a:t>Middle School</a:t>
            </a:r>
            <a:endParaRPr lang="en-US"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Arial" panose="020B0604020202020204" pitchFamily="34" charset="0"/>
              </a:rPr>
              <a:t>CS Discoveries</a:t>
            </a:r>
            <a:endParaRPr lang="en-US"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Arial" panose="020B0604020202020204" pitchFamily="34" charset="0"/>
              </a:rPr>
              <a:t>Bootstrap: Algebra</a:t>
            </a:r>
            <a:endParaRPr lang="en-US"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Arial" panose="020B0604020202020204" pitchFamily="34" charset="0"/>
              </a:rPr>
              <a:t>Bootstrap: Data Science</a:t>
            </a:r>
            <a:endParaRPr lang="en-US"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Arial" panose="020B0604020202020204" pitchFamily="34" charset="0"/>
              </a:rPr>
              <a:t>C-STEM</a:t>
            </a:r>
            <a:endParaRPr lang="en-US"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Arial" panose="020B0604020202020204" pitchFamily="34" charset="0"/>
              </a:rPr>
              <a:t>PreK12STEM</a:t>
            </a:r>
            <a:endParaRPr lang="en-US" b="0" i="0" u="none" strike="noStrike" dirty="0">
              <a:effectLst/>
              <a:latin typeface="Arial" panose="020B0604020202020204" pitchFamily="34" charset="0"/>
            </a:endParaRPr>
          </a:p>
          <a:p>
            <a:pPr marL="0" indent="0">
              <a:buNone/>
            </a:pPr>
            <a:endParaRPr lang="en-US" b="1" dirty="0"/>
          </a:p>
        </p:txBody>
      </p:sp>
      <p:sp>
        <p:nvSpPr>
          <p:cNvPr id="5" name="Slide Number Placeholder 4">
            <a:extLst>
              <a:ext uri="{FF2B5EF4-FFF2-40B4-BE49-F238E27FC236}">
                <a16:creationId xmlns:a16="http://schemas.microsoft.com/office/drawing/2014/main" id="{4679C572-E91E-568B-258E-D13EE3925922}"/>
              </a:ext>
            </a:extLst>
          </p:cNvPr>
          <p:cNvSpPr>
            <a:spLocks noGrp="1"/>
          </p:cNvSpPr>
          <p:nvPr>
            <p:ph type="sldNum" sz="quarter" idx="12"/>
          </p:nvPr>
        </p:nvSpPr>
        <p:spPr/>
        <p:txBody>
          <a:bodyPr/>
          <a:lstStyle/>
          <a:p>
            <a:fld id="{469BC29B-CD14-4172-9B93-F334EF7BA94E}" type="slidenum">
              <a:rPr lang="en-US" smtClean="0"/>
              <a:t>20</a:t>
            </a:fld>
            <a:endParaRPr lang="en-US"/>
          </a:p>
        </p:txBody>
      </p:sp>
    </p:spTree>
    <p:extLst>
      <p:ext uri="{BB962C8B-B14F-4D97-AF65-F5344CB8AC3E}">
        <p14:creationId xmlns:p14="http://schemas.microsoft.com/office/powerpoint/2010/main" val="31643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8CE8-2AFD-266F-D60F-737F099F6904}"/>
              </a:ext>
            </a:extLst>
          </p:cNvPr>
          <p:cNvSpPr>
            <a:spLocks noGrp="1"/>
          </p:cNvSpPr>
          <p:nvPr>
            <p:ph type="title"/>
          </p:nvPr>
        </p:nvSpPr>
        <p:spPr>
          <a:xfrm>
            <a:off x="845388" y="365125"/>
            <a:ext cx="10274989" cy="1325563"/>
          </a:xfrm>
        </p:spPr>
        <p:txBody>
          <a:bodyPr/>
          <a:lstStyle/>
          <a:p>
            <a:r>
              <a:rPr lang="en-US" sz="4400" dirty="0"/>
              <a:t>2023 Summer of CS Opportunities (2)</a:t>
            </a:r>
            <a:endParaRPr lang="en-US" dirty="0"/>
          </a:p>
        </p:txBody>
      </p:sp>
      <p:sp>
        <p:nvSpPr>
          <p:cNvPr id="3" name="Content Placeholder 2">
            <a:extLst>
              <a:ext uri="{FF2B5EF4-FFF2-40B4-BE49-F238E27FC236}">
                <a16:creationId xmlns:a16="http://schemas.microsoft.com/office/drawing/2014/main" id="{D738433A-162B-64BF-7A03-F15AD949CF1B}"/>
              </a:ext>
            </a:extLst>
          </p:cNvPr>
          <p:cNvSpPr>
            <a:spLocks noGrp="1"/>
          </p:cNvSpPr>
          <p:nvPr>
            <p:ph sz="half" idx="1"/>
          </p:nvPr>
        </p:nvSpPr>
        <p:spPr>
          <a:xfrm>
            <a:off x="1640712" y="1475210"/>
            <a:ext cx="4480367" cy="4351338"/>
          </a:xfrm>
        </p:spPr>
        <p:txBody>
          <a:bodyPr/>
          <a:lstStyle/>
          <a:p>
            <a:pPr marL="0" indent="0">
              <a:lnSpc>
                <a:spcPct val="150000"/>
              </a:lnSpc>
              <a:buNone/>
            </a:pPr>
            <a:r>
              <a:rPr lang="en-US" b="1" dirty="0">
                <a:latin typeface="+mj-lt"/>
              </a:rPr>
              <a:t>Secondary</a:t>
            </a:r>
            <a:r>
              <a:rPr lang="en-US" b="1" i="0" u="none" strike="noStrike" kern="1200" dirty="0">
                <a:solidFill>
                  <a:srgbClr val="FFFFFF"/>
                </a:solidFill>
                <a:effectLst/>
                <a:latin typeface="+mj-lt"/>
              </a:rPr>
              <a:t> CS</a:t>
            </a:r>
            <a:endParaRPr lang="en-US" b="0" i="0" u="none" strike="noStrike" dirty="0">
              <a:effectLst/>
              <a:latin typeface="+mj-lt"/>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CS Principles</a:t>
            </a:r>
            <a:endParaRPr lang="en-US" b="0" i="0" u="none" strike="noStrike" dirty="0">
              <a:effectLst/>
              <a:latin typeface="+mj-lt"/>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CS Awesome</a:t>
            </a:r>
            <a:endParaRPr lang="en-US" b="0" i="0" u="none" strike="noStrike" dirty="0">
              <a:effectLst/>
              <a:latin typeface="+mj-lt"/>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Mobile CSP</a:t>
            </a:r>
            <a:endParaRPr lang="en-US" b="0" i="0" u="none" strike="noStrike" dirty="0">
              <a:effectLst/>
              <a:latin typeface="+mj-lt"/>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C-STEM</a:t>
            </a:r>
            <a:endParaRPr lang="en-US" b="0" i="0" u="none" strike="noStrike" dirty="0">
              <a:effectLst/>
              <a:latin typeface="+mj-lt"/>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Bootstrap: Algebra</a:t>
            </a:r>
            <a:endParaRPr lang="en-US" b="0" i="0" u="none" strike="noStrike" dirty="0">
              <a:effectLst/>
              <a:latin typeface="+mj-lt"/>
            </a:endParaRPr>
          </a:p>
          <a:p>
            <a:pPr marL="0"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Bootstrap: Data Science</a:t>
            </a:r>
            <a:endParaRPr lang="en-US" b="0" i="0" u="none" strike="noStrike" dirty="0">
              <a:effectLst/>
              <a:latin typeface="+mj-lt"/>
            </a:endParaRPr>
          </a:p>
        </p:txBody>
      </p:sp>
      <p:sp>
        <p:nvSpPr>
          <p:cNvPr id="4" name="Content Placeholder 3">
            <a:extLst>
              <a:ext uri="{FF2B5EF4-FFF2-40B4-BE49-F238E27FC236}">
                <a16:creationId xmlns:a16="http://schemas.microsoft.com/office/drawing/2014/main" id="{850CE038-98FE-2F56-48DB-B98CA89087A8}"/>
              </a:ext>
            </a:extLst>
          </p:cNvPr>
          <p:cNvSpPr>
            <a:spLocks noGrp="1"/>
          </p:cNvSpPr>
          <p:nvPr>
            <p:ph sz="half" idx="2"/>
          </p:nvPr>
        </p:nvSpPr>
        <p:spPr>
          <a:xfrm>
            <a:off x="6121079" y="1466810"/>
            <a:ext cx="4999299" cy="4351338"/>
          </a:xfrm>
        </p:spPr>
        <p:txBody>
          <a:bodyPr/>
          <a:lstStyle/>
          <a:p>
            <a:pPr marL="0" indent="0">
              <a:lnSpc>
                <a:spcPct val="150000"/>
              </a:lnSpc>
              <a:buNone/>
            </a:pPr>
            <a:r>
              <a:rPr lang="en-US" b="1" dirty="0">
                <a:solidFill>
                  <a:schemeClr val="tx1"/>
                </a:solidFill>
                <a:latin typeface="+mj-lt"/>
              </a:rPr>
              <a:t>Counselors, School Leaders, and More</a:t>
            </a:r>
            <a:r>
              <a:rPr lang="en-US" b="1" i="0" u="none" strike="noStrike" kern="1200" dirty="0">
                <a:solidFill>
                  <a:srgbClr val="FFFFFF"/>
                </a:solidFill>
                <a:effectLst/>
                <a:latin typeface="+mj-lt"/>
              </a:rPr>
              <a:t> Teaching</a:t>
            </a:r>
            <a:endParaRPr lang="en-US" b="0" i="0" u="none" strike="noStrike" dirty="0">
              <a:effectLst/>
              <a:latin typeface="+mj-lt"/>
            </a:endParaRPr>
          </a:p>
          <a:p>
            <a:pPr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Counselors 4 Computing</a:t>
            </a:r>
            <a:endParaRPr lang="en-US" b="0" i="0" u="none" strike="noStrike" dirty="0">
              <a:effectLst/>
              <a:latin typeface="+mj-lt"/>
            </a:endParaRPr>
          </a:p>
          <a:p>
            <a:pPr algn="l" rtl="0" eaLnBrk="1" fontAlgn="t" latinLnBrk="0" hangingPunct="1">
              <a:lnSpc>
                <a:spcPct val="150000"/>
              </a:lnSpc>
              <a:spcBef>
                <a:spcPts val="0"/>
              </a:spcBef>
              <a:spcAft>
                <a:spcPts val="0"/>
              </a:spcAft>
            </a:pPr>
            <a:r>
              <a:rPr lang="en-US" b="0" i="0" u="none" strike="noStrike" kern="1200" dirty="0" err="1">
                <a:solidFill>
                  <a:srgbClr val="000000"/>
                </a:solidFill>
                <a:effectLst/>
                <a:latin typeface="+mj-lt"/>
              </a:rPr>
              <a:t>CSforCS</a:t>
            </a:r>
            <a:r>
              <a:rPr lang="en-US" b="0" i="0" u="none" strike="noStrike" kern="1200" dirty="0">
                <a:solidFill>
                  <a:srgbClr val="000000"/>
                </a:solidFill>
                <a:effectLst/>
                <a:latin typeface="+mj-lt"/>
              </a:rPr>
              <a:t> Equity Workshop for School Leaders</a:t>
            </a:r>
            <a:endParaRPr lang="en-US" b="0" i="0" u="none" strike="noStrike" dirty="0">
              <a:effectLst/>
              <a:latin typeface="+mj-lt"/>
            </a:endParaRPr>
          </a:p>
          <a:p>
            <a:pPr algn="l" rtl="0" eaLnBrk="1" fontAlgn="t" latinLnBrk="0" hangingPunct="1">
              <a:lnSpc>
                <a:spcPct val="150000"/>
              </a:lnSpc>
              <a:spcBef>
                <a:spcPts val="0"/>
              </a:spcBef>
              <a:spcAft>
                <a:spcPts val="0"/>
              </a:spcAft>
            </a:pPr>
            <a:r>
              <a:rPr lang="en-US" b="0" i="0" u="none" strike="noStrike" kern="1200" dirty="0" err="1">
                <a:solidFill>
                  <a:srgbClr val="000000"/>
                </a:solidFill>
                <a:effectLst/>
                <a:latin typeface="+mj-lt"/>
              </a:rPr>
              <a:t>CSforAll</a:t>
            </a:r>
            <a:r>
              <a:rPr lang="en-US" b="0" i="0" u="none" strike="noStrike" kern="1200" dirty="0">
                <a:solidFill>
                  <a:srgbClr val="000000"/>
                </a:solidFill>
                <a:effectLst/>
                <a:latin typeface="+mj-lt"/>
              </a:rPr>
              <a:t> SCRIPT</a:t>
            </a:r>
            <a:endParaRPr lang="en-US" b="0" i="0" u="none" strike="noStrike" dirty="0">
              <a:effectLst/>
              <a:latin typeface="+mj-lt"/>
            </a:endParaRPr>
          </a:p>
          <a:p>
            <a:pPr algn="l" rtl="0" eaLnBrk="1" fontAlgn="t" latinLnBrk="0" hangingPunct="1">
              <a:lnSpc>
                <a:spcPct val="150000"/>
              </a:lnSpc>
              <a:spcBef>
                <a:spcPts val="0"/>
              </a:spcBef>
              <a:spcAft>
                <a:spcPts val="0"/>
              </a:spcAft>
            </a:pPr>
            <a:r>
              <a:rPr lang="en-US" b="0" i="0" u="none" strike="noStrike" kern="1200" dirty="0">
                <a:solidFill>
                  <a:srgbClr val="000000"/>
                </a:solidFill>
                <a:effectLst/>
                <a:latin typeface="+mj-lt"/>
              </a:rPr>
              <a:t>Kick-Off Event</a:t>
            </a:r>
            <a:endParaRPr lang="en-US" b="0" i="0" u="none" strike="noStrike" dirty="0">
              <a:effectLst/>
              <a:latin typeface="+mj-lt"/>
            </a:endParaRPr>
          </a:p>
          <a:p>
            <a:pPr marL="0" indent="0">
              <a:buNone/>
            </a:pPr>
            <a:endParaRPr lang="en-US" b="1" dirty="0"/>
          </a:p>
        </p:txBody>
      </p:sp>
      <p:sp>
        <p:nvSpPr>
          <p:cNvPr id="5" name="Slide Number Placeholder 4">
            <a:extLst>
              <a:ext uri="{FF2B5EF4-FFF2-40B4-BE49-F238E27FC236}">
                <a16:creationId xmlns:a16="http://schemas.microsoft.com/office/drawing/2014/main" id="{4679C572-E91E-568B-258E-D13EE3925922}"/>
              </a:ext>
            </a:extLst>
          </p:cNvPr>
          <p:cNvSpPr>
            <a:spLocks noGrp="1"/>
          </p:cNvSpPr>
          <p:nvPr>
            <p:ph type="sldNum" sz="quarter" idx="12"/>
          </p:nvPr>
        </p:nvSpPr>
        <p:spPr/>
        <p:txBody>
          <a:bodyPr/>
          <a:lstStyle/>
          <a:p>
            <a:fld id="{469BC29B-CD14-4172-9B93-F334EF7BA94E}" type="slidenum">
              <a:rPr lang="en-US" smtClean="0"/>
              <a:t>21</a:t>
            </a:fld>
            <a:endParaRPr lang="en-US"/>
          </a:p>
        </p:txBody>
      </p:sp>
    </p:spTree>
    <p:extLst>
      <p:ext uri="{BB962C8B-B14F-4D97-AF65-F5344CB8AC3E}">
        <p14:creationId xmlns:p14="http://schemas.microsoft.com/office/powerpoint/2010/main" val="43661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289A-15C7-3CE8-CA05-12FAAEF71EFE}"/>
              </a:ext>
            </a:extLst>
          </p:cNvPr>
          <p:cNvSpPr>
            <a:spLocks noGrp="1"/>
          </p:cNvSpPr>
          <p:nvPr>
            <p:ph type="title"/>
          </p:nvPr>
        </p:nvSpPr>
        <p:spPr>
          <a:xfrm>
            <a:off x="1070042" y="579566"/>
            <a:ext cx="7772400" cy="1281113"/>
          </a:xfrm>
        </p:spPr>
        <p:txBody>
          <a:bodyPr>
            <a:normAutofit/>
          </a:bodyPr>
          <a:lstStyle/>
          <a:p>
            <a:r>
              <a:rPr lang="en-US" sz="4000" dirty="0"/>
              <a:t>Seasons of CS Ongoing Community of Practice</a:t>
            </a:r>
          </a:p>
        </p:txBody>
      </p:sp>
      <p:pic>
        <p:nvPicPr>
          <p:cNvPr id="7" name="Content Placeholder 6" descr="Seasons of CS logo">
            <a:extLst>
              <a:ext uri="{FF2B5EF4-FFF2-40B4-BE49-F238E27FC236}">
                <a16:creationId xmlns:a16="http://schemas.microsoft.com/office/drawing/2014/main" id="{CA46494D-2EBD-B656-FEAC-AC2FB547A4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40021" y="136525"/>
            <a:ext cx="3313779" cy="1961216"/>
          </a:xfrm>
        </p:spPr>
      </p:pic>
      <p:sp>
        <p:nvSpPr>
          <p:cNvPr id="4" name="Content Placeholder 3">
            <a:extLst>
              <a:ext uri="{FF2B5EF4-FFF2-40B4-BE49-F238E27FC236}">
                <a16:creationId xmlns:a16="http://schemas.microsoft.com/office/drawing/2014/main" id="{A73331E2-CDCA-7D64-8E22-7918B76E9F3A}"/>
              </a:ext>
            </a:extLst>
          </p:cNvPr>
          <p:cNvSpPr>
            <a:spLocks noGrp="1"/>
          </p:cNvSpPr>
          <p:nvPr>
            <p:ph sz="half" idx="2"/>
          </p:nvPr>
        </p:nvSpPr>
        <p:spPr>
          <a:xfrm>
            <a:off x="1326777" y="1846729"/>
            <a:ext cx="10027024" cy="4874746"/>
          </a:xfrm>
        </p:spPr>
        <p:txBody>
          <a:bodyPr/>
          <a:lstStyle/>
          <a:p>
            <a:pPr marL="457200" lvl="0" indent="-355600" algn="l" rtl="0">
              <a:lnSpc>
                <a:spcPct val="100000"/>
              </a:lnSpc>
              <a:spcBef>
                <a:spcPts val="0"/>
              </a:spcBef>
              <a:spcAft>
                <a:spcPts val="1800"/>
              </a:spcAft>
              <a:buSzPts val="2000"/>
              <a:buFont typeface="Poppins"/>
              <a:buChar char="●"/>
            </a:pPr>
            <a:r>
              <a:rPr lang="en-US" sz="3000" b="0" dirty="0">
                <a:ea typeface="Poppins"/>
                <a:cs typeface="Poppins"/>
                <a:sym typeface="Poppins"/>
              </a:rPr>
              <a:t>Quarterly</a:t>
            </a:r>
            <a:r>
              <a:rPr lang="en-US" sz="3000" dirty="0">
                <a:ea typeface="Poppins"/>
                <a:cs typeface="Poppins"/>
                <a:sym typeface="Poppins"/>
              </a:rPr>
              <a:t> “Just-In-Time” follow-up workshops </a:t>
            </a:r>
            <a:r>
              <a:rPr lang="en-US" sz="3000" b="0" dirty="0">
                <a:ea typeface="Poppins"/>
                <a:cs typeface="Poppins"/>
                <a:sym typeface="Poppins"/>
              </a:rPr>
              <a:t>with providers  </a:t>
            </a:r>
          </a:p>
          <a:p>
            <a:pPr marL="457200" lvl="0" indent="-355600" algn="l" rtl="0">
              <a:lnSpc>
                <a:spcPct val="100000"/>
              </a:lnSpc>
              <a:spcBef>
                <a:spcPts val="0"/>
              </a:spcBef>
              <a:spcAft>
                <a:spcPts val="1800"/>
              </a:spcAft>
              <a:buSzPts val="2000"/>
              <a:buFont typeface="Poppins"/>
              <a:buChar char="●"/>
            </a:pPr>
            <a:r>
              <a:rPr lang="en-US" sz="3000" b="0" dirty="0">
                <a:ea typeface="Poppins"/>
                <a:cs typeface="Poppins"/>
                <a:sym typeface="Poppins"/>
              </a:rPr>
              <a:t>Quarterly</a:t>
            </a:r>
            <a:r>
              <a:rPr lang="en-US" sz="3000" dirty="0">
                <a:ea typeface="Poppins"/>
                <a:cs typeface="Poppins"/>
                <a:sym typeface="Poppins"/>
              </a:rPr>
              <a:t> Community of Practice meetings</a:t>
            </a:r>
            <a:r>
              <a:rPr lang="en-US" sz="3000" b="0" dirty="0">
                <a:ea typeface="Poppins"/>
                <a:cs typeface="Poppins"/>
                <a:sym typeface="Poppins"/>
              </a:rPr>
              <a:t> with </a:t>
            </a:r>
            <a:r>
              <a:rPr lang="en-US" sz="3000" dirty="0">
                <a:ea typeface="Poppins"/>
                <a:cs typeface="Poppins"/>
                <a:sym typeface="Poppins"/>
              </a:rPr>
              <a:t>C</a:t>
            </a:r>
            <a:r>
              <a:rPr lang="en-US" sz="3000" b="0" dirty="0">
                <a:ea typeface="Poppins"/>
                <a:cs typeface="Poppins"/>
                <a:sym typeface="Poppins"/>
              </a:rPr>
              <a:t>omputer Science Teachers Association </a:t>
            </a:r>
          </a:p>
          <a:p>
            <a:pPr marL="457200" lvl="0" indent="-355600" algn="l" rtl="0">
              <a:lnSpc>
                <a:spcPct val="100000"/>
              </a:lnSpc>
              <a:spcBef>
                <a:spcPts val="0"/>
              </a:spcBef>
              <a:spcAft>
                <a:spcPts val="1800"/>
              </a:spcAft>
              <a:buSzPts val="2000"/>
              <a:buFont typeface="Poppins"/>
              <a:buChar char="●"/>
            </a:pPr>
            <a:r>
              <a:rPr lang="en-US" sz="3000" dirty="0">
                <a:ea typeface="Poppins"/>
                <a:cs typeface="Poppins"/>
                <a:sym typeface="Poppins"/>
              </a:rPr>
              <a:t>Coaching for CS Champions and CS teachers</a:t>
            </a:r>
            <a:r>
              <a:rPr lang="en-US" sz="3000" b="0" dirty="0">
                <a:ea typeface="Poppins"/>
                <a:cs typeface="Poppins"/>
                <a:sym typeface="Poppins"/>
              </a:rPr>
              <a:t> with UCLA Coaching Project</a:t>
            </a:r>
          </a:p>
          <a:p>
            <a:pPr marL="457200" lvl="0" indent="-355600" algn="l" rtl="0">
              <a:lnSpc>
                <a:spcPct val="100000"/>
              </a:lnSpc>
              <a:spcBef>
                <a:spcPts val="0"/>
              </a:spcBef>
              <a:spcAft>
                <a:spcPts val="1800"/>
              </a:spcAft>
              <a:buSzPts val="2000"/>
              <a:buFont typeface="Poppins"/>
              <a:buChar char="●"/>
            </a:pPr>
            <a:r>
              <a:rPr lang="en-US" sz="3000" dirty="0">
                <a:ea typeface="Poppins"/>
                <a:cs typeface="Poppins"/>
                <a:sym typeface="Poppins"/>
              </a:rPr>
              <a:t>Advocate for CS with </a:t>
            </a:r>
            <a:r>
              <a:rPr lang="en-US" sz="3000" dirty="0" err="1">
                <a:ea typeface="Poppins"/>
                <a:cs typeface="Poppins"/>
                <a:sym typeface="Poppins"/>
              </a:rPr>
              <a:t>CSforCA</a:t>
            </a:r>
            <a:r>
              <a:rPr lang="en-US" sz="3000" b="0" dirty="0">
                <a:ea typeface="Poppins"/>
                <a:cs typeface="Poppins"/>
                <a:sym typeface="Poppins"/>
              </a:rPr>
              <a:t> Statewide Coalition and national </a:t>
            </a:r>
            <a:r>
              <a:rPr lang="en-US" sz="3000" b="0" dirty="0" err="1">
                <a:ea typeface="Poppins"/>
                <a:cs typeface="Poppins"/>
                <a:sym typeface="Poppins"/>
              </a:rPr>
              <a:t>CSforAll</a:t>
            </a:r>
            <a:r>
              <a:rPr lang="en-US" sz="3000" b="0" dirty="0">
                <a:ea typeface="Poppins"/>
                <a:cs typeface="Poppins"/>
                <a:sym typeface="Poppins"/>
              </a:rPr>
              <a:t> </a:t>
            </a:r>
            <a:r>
              <a:rPr lang="en-US" sz="3000" dirty="0">
                <a:ea typeface="Poppins"/>
                <a:cs typeface="Poppins"/>
                <a:sym typeface="Poppins"/>
              </a:rPr>
              <a:t>M</a:t>
            </a:r>
            <a:r>
              <a:rPr lang="en-US" sz="3000" b="0" dirty="0">
                <a:ea typeface="Poppins"/>
                <a:cs typeface="Poppins"/>
                <a:sym typeface="Poppins"/>
              </a:rPr>
              <a:t>ovement</a:t>
            </a:r>
            <a:endParaRPr lang="en-US" sz="3000" dirty="0">
              <a:ea typeface="Poppins"/>
              <a:cs typeface="Poppins"/>
              <a:sym typeface="Poppins"/>
            </a:endParaRPr>
          </a:p>
          <a:p>
            <a:endParaRPr lang="en-US" sz="2400" dirty="0"/>
          </a:p>
        </p:txBody>
      </p:sp>
      <p:sp>
        <p:nvSpPr>
          <p:cNvPr id="5" name="Slide Number Placeholder 4">
            <a:extLst>
              <a:ext uri="{FF2B5EF4-FFF2-40B4-BE49-F238E27FC236}">
                <a16:creationId xmlns:a16="http://schemas.microsoft.com/office/drawing/2014/main" id="{50037B89-DB32-0AAA-D62B-8E2D9DC78B1A}"/>
              </a:ext>
            </a:extLst>
          </p:cNvPr>
          <p:cNvSpPr>
            <a:spLocks noGrp="1"/>
          </p:cNvSpPr>
          <p:nvPr>
            <p:ph type="sldNum" sz="quarter" idx="12"/>
          </p:nvPr>
        </p:nvSpPr>
        <p:spPr/>
        <p:txBody>
          <a:bodyPr/>
          <a:lstStyle/>
          <a:p>
            <a:fld id="{469BC29B-CD14-4172-9B93-F334EF7BA94E}" type="slidenum">
              <a:rPr lang="en-US" smtClean="0"/>
              <a:t>22</a:t>
            </a:fld>
            <a:endParaRPr lang="en-US"/>
          </a:p>
        </p:txBody>
      </p:sp>
    </p:spTree>
    <p:extLst>
      <p:ext uri="{BB962C8B-B14F-4D97-AF65-F5344CB8AC3E}">
        <p14:creationId xmlns:p14="http://schemas.microsoft.com/office/powerpoint/2010/main" val="1431983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289A-15C7-3CE8-CA05-12FAAEF71EFE}"/>
              </a:ext>
            </a:extLst>
          </p:cNvPr>
          <p:cNvSpPr>
            <a:spLocks noGrp="1"/>
          </p:cNvSpPr>
          <p:nvPr>
            <p:ph type="title"/>
          </p:nvPr>
        </p:nvSpPr>
        <p:spPr>
          <a:xfrm>
            <a:off x="1051923" y="315210"/>
            <a:ext cx="7772400" cy="1281113"/>
          </a:xfrm>
        </p:spPr>
        <p:txBody>
          <a:bodyPr>
            <a:normAutofit fontScale="90000"/>
          </a:bodyPr>
          <a:lstStyle/>
          <a:p>
            <a:r>
              <a:rPr lang="en-US" sz="4000" dirty="0"/>
              <a:t>Evaluation by Kapor Center: CAPE Framework to Measure Success</a:t>
            </a:r>
          </a:p>
        </p:txBody>
      </p:sp>
      <p:pic>
        <p:nvPicPr>
          <p:cNvPr id="7" name="Content Placeholder 6" descr="Seasons of CS logo">
            <a:extLst>
              <a:ext uri="{FF2B5EF4-FFF2-40B4-BE49-F238E27FC236}">
                <a16:creationId xmlns:a16="http://schemas.microsoft.com/office/drawing/2014/main" id="{CA46494D-2EBD-B656-FEAC-AC2FB547A4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585327" y="136525"/>
            <a:ext cx="2768474" cy="1638485"/>
          </a:xfrm>
        </p:spPr>
      </p:pic>
      <p:sp>
        <p:nvSpPr>
          <p:cNvPr id="4" name="Content Placeholder 3">
            <a:extLst>
              <a:ext uri="{FF2B5EF4-FFF2-40B4-BE49-F238E27FC236}">
                <a16:creationId xmlns:a16="http://schemas.microsoft.com/office/drawing/2014/main" id="{A73331E2-CDCA-7D64-8E22-7918B76E9F3A}"/>
              </a:ext>
            </a:extLst>
          </p:cNvPr>
          <p:cNvSpPr>
            <a:spLocks noGrp="1"/>
          </p:cNvSpPr>
          <p:nvPr>
            <p:ph sz="half" idx="2"/>
          </p:nvPr>
        </p:nvSpPr>
        <p:spPr>
          <a:xfrm>
            <a:off x="1290919" y="1775011"/>
            <a:ext cx="10062882" cy="4946463"/>
          </a:xfrm>
        </p:spPr>
        <p:txBody>
          <a:bodyPr/>
          <a:lstStyle/>
          <a:p>
            <a:pPr marL="457200" lvl="0" indent="-381000" algn="l" rtl="0">
              <a:lnSpc>
                <a:spcPct val="100000"/>
              </a:lnSpc>
              <a:spcBef>
                <a:spcPts val="0"/>
              </a:spcBef>
              <a:spcAft>
                <a:spcPts val="1800"/>
              </a:spcAft>
              <a:buSzPts val="2400"/>
            </a:pPr>
            <a:r>
              <a:rPr lang="en-US" b="1" dirty="0">
                <a:solidFill>
                  <a:srgbClr val="393939"/>
                </a:solidFill>
                <a:ea typeface="Poppins"/>
                <a:cs typeface="Poppins"/>
                <a:sym typeface="Poppins"/>
              </a:rPr>
              <a:t>CAPACITY: </a:t>
            </a:r>
            <a:r>
              <a:rPr lang="en-US" dirty="0">
                <a:solidFill>
                  <a:srgbClr val="393939"/>
                </a:solidFill>
                <a:ea typeface="Poppins"/>
                <a:cs typeface="Poppins"/>
                <a:sym typeface="Poppins"/>
              </a:rPr>
              <a:t>Are teachers trained? What are their perceptions? Do they have content and pedagogical knowledge?</a:t>
            </a:r>
          </a:p>
          <a:p>
            <a:pPr marL="457200" lvl="0" indent="-381000" algn="l" rtl="0">
              <a:lnSpc>
                <a:spcPct val="100000"/>
              </a:lnSpc>
              <a:spcBef>
                <a:spcPts val="0"/>
              </a:spcBef>
              <a:spcAft>
                <a:spcPts val="1800"/>
              </a:spcAft>
              <a:buSzPts val="2400"/>
            </a:pPr>
            <a:r>
              <a:rPr lang="en-US" b="1" dirty="0">
                <a:solidFill>
                  <a:srgbClr val="393939"/>
                </a:solidFill>
                <a:ea typeface="Poppins"/>
                <a:cs typeface="Poppins"/>
                <a:sym typeface="Poppins"/>
              </a:rPr>
              <a:t>ACCESS: </a:t>
            </a:r>
            <a:r>
              <a:rPr lang="en-US" dirty="0">
                <a:solidFill>
                  <a:srgbClr val="393939"/>
                </a:solidFill>
                <a:ea typeface="Poppins"/>
                <a:cs typeface="Poppins"/>
                <a:sym typeface="Poppins"/>
              </a:rPr>
              <a:t>Are more courses being offered? </a:t>
            </a:r>
            <a:endParaRPr lang="en-US" b="1" dirty="0">
              <a:solidFill>
                <a:srgbClr val="393939"/>
              </a:solidFill>
              <a:ea typeface="Poppins"/>
              <a:cs typeface="Poppins"/>
              <a:sym typeface="Poppins"/>
            </a:endParaRPr>
          </a:p>
          <a:p>
            <a:pPr marL="457200" lvl="0" indent="-381000" algn="l" rtl="0">
              <a:lnSpc>
                <a:spcPct val="100000"/>
              </a:lnSpc>
              <a:spcBef>
                <a:spcPts val="0"/>
              </a:spcBef>
              <a:spcAft>
                <a:spcPts val="1800"/>
              </a:spcAft>
              <a:buSzPts val="2400"/>
            </a:pPr>
            <a:r>
              <a:rPr lang="en-US" b="1" dirty="0">
                <a:solidFill>
                  <a:srgbClr val="393939"/>
                </a:solidFill>
                <a:ea typeface="Poppins"/>
                <a:cs typeface="Poppins"/>
                <a:sym typeface="Poppins"/>
              </a:rPr>
              <a:t>PARTICIPATION: </a:t>
            </a:r>
            <a:r>
              <a:rPr lang="en-US" dirty="0">
                <a:solidFill>
                  <a:srgbClr val="393939"/>
                </a:solidFill>
                <a:ea typeface="Poppins"/>
                <a:cs typeface="Poppins"/>
                <a:sym typeface="Poppins"/>
              </a:rPr>
              <a:t>Are more students of color, from low-income households, within rural area, and girls taking CS?</a:t>
            </a:r>
            <a:endParaRPr lang="en-US" b="1" dirty="0">
              <a:solidFill>
                <a:srgbClr val="393939"/>
              </a:solidFill>
              <a:ea typeface="Poppins"/>
              <a:cs typeface="Poppins"/>
              <a:sym typeface="Poppins"/>
            </a:endParaRPr>
          </a:p>
          <a:p>
            <a:pPr marL="457200" lvl="0" indent="-381000" algn="l" rtl="0">
              <a:lnSpc>
                <a:spcPct val="100000"/>
              </a:lnSpc>
              <a:spcBef>
                <a:spcPts val="0"/>
              </a:spcBef>
              <a:spcAft>
                <a:spcPts val="1800"/>
              </a:spcAft>
              <a:buSzPts val="2400"/>
            </a:pPr>
            <a:r>
              <a:rPr lang="en-US" b="1" dirty="0">
                <a:solidFill>
                  <a:srgbClr val="393939"/>
                </a:solidFill>
                <a:ea typeface="Poppins"/>
                <a:cs typeface="Poppins"/>
                <a:sym typeface="Poppins"/>
              </a:rPr>
              <a:t>EXPERIENCE: </a:t>
            </a:r>
            <a:r>
              <a:rPr lang="en-US" dirty="0">
                <a:solidFill>
                  <a:srgbClr val="393939"/>
                </a:solidFill>
                <a:ea typeface="Poppins"/>
                <a:cs typeface="Poppins"/>
                <a:sym typeface="Poppins"/>
              </a:rPr>
              <a:t>To what extent has participation in Seasons of CS impacted student experiences in CS classrooms within the target areas?</a:t>
            </a:r>
          </a:p>
        </p:txBody>
      </p:sp>
      <p:sp>
        <p:nvSpPr>
          <p:cNvPr id="5" name="Slide Number Placeholder 4">
            <a:extLst>
              <a:ext uri="{FF2B5EF4-FFF2-40B4-BE49-F238E27FC236}">
                <a16:creationId xmlns:a16="http://schemas.microsoft.com/office/drawing/2014/main" id="{50037B89-DB32-0AAA-D62B-8E2D9DC78B1A}"/>
              </a:ext>
            </a:extLst>
          </p:cNvPr>
          <p:cNvSpPr>
            <a:spLocks noGrp="1"/>
          </p:cNvSpPr>
          <p:nvPr>
            <p:ph type="sldNum" sz="quarter" idx="12"/>
          </p:nvPr>
        </p:nvSpPr>
        <p:spPr/>
        <p:txBody>
          <a:bodyPr/>
          <a:lstStyle/>
          <a:p>
            <a:fld id="{469BC29B-CD14-4172-9B93-F334EF7BA94E}" type="slidenum">
              <a:rPr lang="en-US" smtClean="0"/>
              <a:t>23</a:t>
            </a:fld>
            <a:endParaRPr lang="en-US"/>
          </a:p>
        </p:txBody>
      </p:sp>
    </p:spTree>
    <p:extLst>
      <p:ext uri="{BB962C8B-B14F-4D97-AF65-F5344CB8AC3E}">
        <p14:creationId xmlns:p14="http://schemas.microsoft.com/office/powerpoint/2010/main" val="242511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289A-15C7-3CE8-CA05-12FAAEF71EFE}"/>
              </a:ext>
            </a:extLst>
          </p:cNvPr>
          <p:cNvSpPr>
            <a:spLocks noGrp="1"/>
          </p:cNvSpPr>
          <p:nvPr>
            <p:ph type="title"/>
          </p:nvPr>
        </p:nvSpPr>
        <p:spPr>
          <a:xfrm>
            <a:off x="1070042" y="499681"/>
            <a:ext cx="6969981" cy="1281113"/>
          </a:xfrm>
        </p:spPr>
        <p:txBody>
          <a:bodyPr>
            <a:normAutofit fontScale="90000"/>
          </a:bodyPr>
          <a:lstStyle/>
          <a:p>
            <a:r>
              <a:rPr lang="en-US" sz="4000" dirty="0"/>
              <a:t>Join Professional Learning Opportunities via Seasons of CS</a:t>
            </a:r>
          </a:p>
        </p:txBody>
      </p:sp>
      <p:pic>
        <p:nvPicPr>
          <p:cNvPr id="7" name="Content Placeholder 6" descr="Seasons of CS logo">
            <a:extLst>
              <a:ext uri="{FF2B5EF4-FFF2-40B4-BE49-F238E27FC236}">
                <a16:creationId xmlns:a16="http://schemas.microsoft.com/office/drawing/2014/main" id="{CA46494D-2EBD-B656-FEAC-AC2FB547A4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40023" y="226170"/>
            <a:ext cx="3313778" cy="1961216"/>
          </a:xfrm>
        </p:spPr>
      </p:pic>
      <p:sp>
        <p:nvSpPr>
          <p:cNvPr id="4" name="Content Placeholder 3">
            <a:extLst>
              <a:ext uri="{FF2B5EF4-FFF2-40B4-BE49-F238E27FC236}">
                <a16:creationId xmlns:a16="http://schemas.microsoft.com/office/drawing/2014/main" id="{A73331E2-CDCA-7D64-8E22-7918B76E9F3A}"/>
              </a:ext>
            </a:extLst>
          </p:cNvPr>
          <p:cNvSpPr>
            <a:spLocks noGrp="1"/>
          </p:cNvSpPr>
          <p:nvPr>
            <p:ph sz="half" idx="2"/>
          </p:nvPr>
        </p:nvSpPr>
        <p:spPr>
          <a:xfrm>
            <a:off x="1070042" y="1918447"/>
            <a:ext cx="10283759" cy="4803027"/>
          </a:xfrm>
        </p:spPr>
        <p:txBody>
          <a:bodyPr/>
          <a:lstStyle/>
          <a:p>
            <a:pPr marL="76200" lvl="0" indent="0" algn="l" rtl="0">
              <a:lnSpc>
                <a:spcPct val="100000"/>
              </a:lnSpc>
              <a:spcBef>
                <a:spcPts val="0"/>
              </a:spcBef>
              <a:spcAft>
                <a:spcPts val="1800"/>
              </a:spcAft>
              <a:buSzPts val="2400"/>
              <a:buNone/>
            </a:pPr>
            <a:r>
              <a:rPr lang="en-US" sz="2400" dirty="0">
                <a:solidFill>
                  <a:srgbClr val="393939"/>
                </a:solidFill>
                <a:ea typeface="Poppins"/>
                <a:cs typeface="Poppins"/>
                <a:sym typeface="Poppins"/>
              </a:rPr>
              <a:t>More information regarding the Seasons of CS are available at the following web pages:</a:t>
            </a:r>
          </a:p>
          <a:p>
            <a:pPr marL="419100" indent="-342900">
              <a:lnSpc>
                <a:spcPct val="100000"/>
              </a:lnSpc>
              <a:spcBef>
                <a:spcPts val="0"/>
              </a:spcBef>
              <a:spcAft>
                <a:spcPts val="1800"/>
              </a:spcAft>
              <a:buSzPts val="2400"/>
            </a:pPr>
            <a:r>
              <a:rPr lang="en-US" sz="2400" dirty="0">
                <a:solidFill>
                  <a:srgbClr val="393939"/>
                </a:solidFill>
                <a:ea typeface="Poppins"/>
                <a:cs typeface="Poppins"/>
                <a:sym typeface="Poppins"/>
              </a:rPr>
              <a:t>Seasons of CS: </a:t>
            </a:r>
            <a:r>
              <a:rPr lang="en-US" sz="2400" dirty="0">
                <a:solidFill>
                  <a:srgbClr val="393939"/>
                </a:solidFill>
                <a:ea typeface="Poppins"/>
                <a:cs typeface="Poppins"/>
                <a:sym typeface="Poppins"/>
                <a:hlinkClick r:id="rId4" tooltip="Seasons of CS website"/>
              </a:rPr>
              <a:t>www.seasonsofcs.org</a:t>
            </a:r>
            <a:endParaRPr lang="en-US" sz="2400" dirty="0">
              <a:solidFill>
                <a:srgbClr val="393939"/>
              </a:solidFill>
              <a:ea typeface="Poppins"/>
              <a:cs typeface="Poppins"/>
              <a:sym typeface="Poppins"/>
            </a:endParaRPr>
          </a:p>
          <a:p>
            <a:pPr marL="419100" indent="-342900">
              <a:lnSpc>
                <a:spcPct val="100000"/>
              </a:lnSpc>
              <a:spcBef>
                <a:spcPts val="0"/>
              </a:spcBef>
              <a:spcAft>
                <a:spcPts val="1800"/>
              </a:spcAft>
              <a:buSzPts val="2400"/>
            </a:pPr>
            <a:r>
              <a:rPr lang="en-US" sz="2400" dirty="0">
                <a:solidFill>
                  <a:srgbClr val="393939"/>
                </a:solidFill>
                <a:ea typeface="Poppins"/>
                <a:cs typeface="Poppins"/>
                <a:sym typeface="Poppins"/>
              </a:rPr>
              <a:t>Winter of CS: </a:t>
            </a:r>
            <a:r>
              <a:rPr lang="en-US" sz="2400" dirty="0">
                <a:solidFill>
                  <a:srgbClr val="393939"/>
                </a:solidFill>
                <a:ea typeface="Poppins"/>
                <a:cs typeface="Poppins"/>
                <a:sym typeface="Poppins"/>
                <a:hlinkClick r:id="rId5" tooltip="Winter of CS website"/>
              </a:rPr>
              <a:t>www.winterofcs.org</a:t>
            </a:r>
            <a:r>
              <a:rPr lang="en-US" sz="2400" dirty="0">
                <a:solidFill>
                  <a:srgbClr val="393939"/>
                </a:solidFill>
                <a:ea typeface="Poppins"/>
                <a:cs typeface="Poppins"/>
                <a:sym typeface="Poppins"/>
              </a:rPr>
              <a:t> (offerings currently available)</a:t>
            </a:r>
          </a:p>
          <a:p>
            <a:pPr marL="419100" indent="-342900">
              <a:lnSpc>
                <a:spcPct val="100000"/>
              </a:lnSpc>
              <a:spcBef>
                <a:spcPts val="0"/>
              </a:spcBef>
              <a:spcAft>
                <a:spcPts val="1800"/>
              </a:spcAft>
              <a:buSzPts val="2400"/>
            </a:pPr>
            <a:r>
              <a:rPr lang="en-US" sz="2400" dirty="0">
                <a:solidFill>
                  <a:srgbClr val="393939"/>
                </a:solidFill>
                <a:ea typeface="Poppins"/>
                <a:cs typeface="Poppins"/>
                <a:sym typeface="Poppins"/>
              </a:rPr>
              <a:t>Summer of CS: </a:t>
            </a:r>
            <a:r>
              <a:rPr lang="en-US" sz="2400" dirty="0">
                <a:solidFill>
                  <a:srgbClr val="393939"/>
                </a:solidFill>
                <a:ea typeface="Poppins"/>
                <a:cs typeface="Poppins"/>
                <a:sym typeface="Poppins"/>
                <a:hlinkClick r:id="rId6" tooltip="Summer of CS website"/>
              </a:rPr>
              <a:t>www.summerofcs.org</a:t>
            </a:r>
            <a:r>
              <a:rPr lang="en-US" sz="2400" dirty="0">
                <a:solidFill>
                  <a:srgbClr val="393939"/>
                </a:solidFill>
                <a:ea typeface="Poppins"/>
                <a:cs typeface="Poppins"/>
                <a:sym typeface="Poppins"/>
              </a:rPr>
              <a:t> (registration will open soon)</a:t>
            </a:r>
          </a:p>
          <a:p>
            <a:pPr marL="419100" indent="-342900">
              <a:lnSpc>
                <a:spcPct val="100000"/>
              </a:lnSpc>
              <a:spcBef>
                <a:spcPts val="0"/>
              </a:spcBef>
              <a:spcAft>
                <a:spcPts val="1800"/>
              </a:spcAft>
              <a:buSzPts val="2400"/>
            </a:pPr>
            <a:r>
              <a:rPr lang="en-US" sz="2400" dirty="0">
                <a:solidFill>
                  <a:srgbClr val="393939"/>
                </a:solidFill>
                <a:ea typeface="Poppins"/>
                <a:cs typeface="Poppins"/>
                <a:sym typeface="Poppins"/>
              </a:rPr>
              <a:t>Autumn of CS: </a:t>
            </a:r>
            <a:r>
              <a:rPr lang="en-US" sz="2400" dirty="0">
                <a:solidFill>
                  <a:srgbClr val="393939"/>
                </a:solidFill>
                <a:ea typeface="Poppins"/>
                <a:cs typeface="Poppins"/>
                <a:sym typeface="Poppins"/>
                <a:hlinkClick r:id="rId7" tooltip="Autumn of CS website"/>
              </a:rPr>
              <a:t>www.autumnofcs.org</a:t>
            </a:r>
            <a:endParaRPr lang="en-US" sz="2400" dirty="0">
              <a:solidFill>
                <a:srgbClr val="393939"/>
              </a:solidFill>
              <a:ea typeface="Poppins"/>
              <a:cs typeface="Poppins"/>
              <a:sym typeface="Poppins"/>
            </a:endParaRPr>
          </a:p>
          <a:p>
            <a:pPr marL="419100" indent="-342900">
              <a:lnSpc>
                <a:spcPct val="100000"/>
              </a:lnSpc>
              <a:spcBef>
                <a:spcPts val="0"/>
              </a:spcBef>
              <a:spcAft>
                <a:spcPts val="1800"/>
              </a:spcAft>
              <a:buSzPts val="2400"/>
            </a:pPr>
            <a:r>
              <a:rPr lang="en-US" sz="2400" dirty="0">
                <a:solidFill>
                  <a:srgbClr val="393939"/>
                </a:solidFill>
                <a:ea typeface="Poppins"/>
                <a:cs typeface="Poppins"/>
                <a:sym typeface="Poppins"/>
              </a:rPr>
              <a:t>Spring of CS: </a:t>
            </a:r>
            <a:r>
              <a:rPr lang="en-US" sz="2400" dirty="0">
                <a:solidFill>
                  <a:srgbClr val="393939"/>
                </a:solidFill>
                <a:ea typeface="Poppins"/>
                <a:cs typeface="Poppins"/>
                <a:sym typeface="Poppins"/>
                <a:hlinkClick r:id="rId8" tooltip="Spring into CS website"/>
              </a:rPr>
              <a:t>www.springintocs.org</a:t>
            </a:r>
            <a:r>
              <a:rPr lang="en-US" sz="2400" dirty="0">
                <a:solidFill>
                  <a:srgbClr val="393939"/>
                </a:solidFill>
                <a:ea typeface="Poppins"/>
                <a:cs typeface="Poppins"/>
                <a:sym typeface="Poppins"/>
              </a:rPr>
              <a:t> </a:t>
            </a:r>
          </a:p>
        </p:txBody>
      </p:sp>
      <p:sp>
        <p:nvSpPr>
          <p:cNvPr id="5" name="Slide Number Placeholder 4">
            <a:extLst>
              <a:ext uri="{FF2B5EF4-FFF2-40B4-BE49-F238E27FC236}">
                <a16:creationId xmlns:a16="http://schemas.microsoft.com/office/drawing/2014/main" id="{50037B89-DB32-0AAA-D62B-8E2D9DC78B1A}"/>
              </a:ext>
            </a:extLst>
          </p:cNvPr>
          <p:cNvSpPr>
            <a:spLocks noGrp="1"/>
          </p:cNvSpPr>
          <p:nvPr>
            <p:ph type="sldNum" sz="quarter" idx="12"/>
          </p:nvPr>
        </p:nvSpPr>
        <p:spPr/>
        <p:txBody>
          <a:bodyPr/>
          <a:lstStyle/>
          <a:p>
            <a:fld id="{469BC29B-CD14-4172-9B93-F334EF7BA94E}" type="slidenum">
              <a:rPr lang="en-US" smtClean="0"/>
              <a:t>24</a:t>
            </a:fld>
            <a:endParaRPr lang="en-US"/>
          </a:p>
        </p:txBody>
      </p:sp>
    </p:spTree>
    <p:extLst>
      <p:ext uri="{BB962C8B-B14F-4D97-AF65-F5344CB8AC3E}">
        <p14:creationId xmlns:p14="http://schemas.microsoft.com/office/powerpoint/2010/main" val="2492646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2299" y="2002631"/>
            <a:ext cx="9087402" cy="2852737"/>
          </a:xfrm>
        </p:spPr>
        <p:txBody>
          <a:bodyPr>
            <a:normAutofit fontScale="90000"/>
          </a:bodyPr>
          <a:lstStyle/>
          <a:p>
            <a:r>
              <a:rPr lang="en-US" dirty="0"/>
              <a:t>Requirements of the 2023 Educator Workforce Investment Grant: Computer Science Application</a:t>
            </a:r>
          </a:p>
        </p:txBody>
      </p:sp>
      <p:sp>
        <p:nvSpPr>
          <p:cNvPr id="3" name="Slide Number Placeholder 2"/>
          <p:cNvSpPr>
            <a:spLocks noGrp="1"/>
          </p:cNvSpPr>
          <p:nvPr>
            <p:ph type="sldNum" sz="quarter" idx="12"/>
          </p:nvPr>
        </p:nvSpPr>
        <p:spPr/>
        <p:txBody>
          <a:bodyPr/>
          <a:lstStyle/>
          <a:p>
            <a:fld id="{469BC29B-CD14-4172-9B93-F334EF7BA94E}" type="slidenum">
              <a:rPr lang="en-US" smtClean="0"/>
              <a:t>25</a:t>
            </a:fld>
            <a:endParaRPr lang="en-US"/>
          </a:p>
        </p:txBody>
      </p:sp>
    </p:spTree>
    <p:extLst>
      <p:ext uri="{BB962C8B-B14F-4D97-AF65-F5344CB8AC3E}">
        <p14:creationId xmlns:p14="http://schemas.microsoft.com/office/powerpoint/2010/main" val="716456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105672"/>
            <a:ext cx="9479666" cy="1325563"/>
          </a:xfrm>
        </p:spPr>
        <p:txBody>
          <a:bodyPr/>
          <a:lstStyle/>
          <a:p>
            <a:r>
              <a:rPr lang="en-US" dirty="0"/>
              <a:t>Submission Requirements</a:t>
            </a:r>
          </a:p>
        </p:txBody>
      </p:sp>
      <p:sp>
        <p:nvSpPr>
          <p:cNvPr id="3" name="Content Placeholder 2"/>
          <p:cNvSpPr>
            <a:spLocks noGrp="1"/>
          </p:cNvSpPr>
          <p:nvPr>
            <p:ph idx="1"/>
          </p:nvPr>
        </p:nvSpPr>
        <p:spPr>
          <a:xfrm>
            <a:off x="1354239" y="1218293"/>
            <a:ext cx="9999561" cy="4969565"/>
          </a:xfrm>
        </p:spPr>
        <p:txBody>
          <a:bodyPr/>
          <a:lstStyle/>
          <a:p>
            <a:pPr>
              <a:lnSpc>
                <a:spcPct val="100000"/>
              </a:lnSpc>
              <a:spcBef>
                <a:spcPts val="0"/>
              </a:spcBef>
              <a:spcAft>
                <a:spcPts val="1800"/>
              </a:spcAft>
            </a:pPr>
            <a:r>
              <a:rPr lang="en-US" sz="2600" dirty="0">
                <a:latin typeface="Arial" panose="020B0604020202020204" pitchFamily="34" charset="0"/>
                <a:cs typeface="Arial" panose="020B0604020202020204" pitchFamily="34" charset="0"/>
              </a:rPr>
              <a:t>Complete application electronically through the 2023 EWIG: CS online application, which is available on the CDE 2023 EWIG: CS Request for Applications (RFA) web page at </a:t>
            </a:r>
            <a:r>
              <a:rPr lang="en-US" sz="2600" dirty="0">
                <a:latin typeface="Arial" panose="020B0604020202020204" pitchFamily="34" charset="0"/>
                <a:cs typeface="Arial" panose="020B0604020202020204" pitchFamily="34" charset="0"/>
                <a:hlinkClick r:id="rId3" tooltip="CDE 2023 EWIG CS RFA web page"/>
              </a:rPr>
              <a:t>https://www.cde.ca.gov/fg/fo/r12/csewig23rfa.asp</a:t>
            </a:r>
            <a:r>
              <a:rPr lang="en-US" sz="2600" dirty="0">
                <a:latin typeface="Arial" panose="020B0604020202020204" pitchFamily="34" charset="0"/>
                <a:cs typeface="Arial" panose="020B0604020202020204" pitchFamily="34" charset="0"/>
              </a:rPr>
              <a:t>. </a:t>
            </a:r>
            <a:endParaRPr lang="en-US" sz="2600" u="sng" dirty="0">
              <a:highlight>
                <a:srgbClr val="FFFF00"/>
              </a:highlight>
              <a:latin typeface="Arial" panose="020B0604020202020204" pitchFamily="34" charset="0"/>
              <a:cs typeface="Arial" panose="020B0604020202020204" pitchFamily="34" charset="0"/>
            </a:endParaRPr>
          </a:p>
          <a:p>
            <a:pPr lvl="1">
              <a:lnSpc>
                <a:spcPct val="100000"/>
              </a:lnSpc>
              <a:spcBef>
                <a:spcPts val="0"/>
              </a:spcBef>
              <a:spcAft>
                <a:spcPts val="1800"/>
              </a:spcAft>
            </a:pPr>
            <a:r>
              <a:rPr lang="en-US" sz="2600" dirty="0">
                <a:latin typeface="Arial" panose="020B0604020202020204" pitchFamily="34" charset="0"/>
                <a:cs typeface="Arial" panose="020B0604020202020204" pitchFamily="34" charset="0"/>
              </a:rPr>
              <a:t>Online application instructions are included in Appendix B.</a:t>
            </a:r>
          </a:p>
          <a:p>
            <a:pPr>
              <a:lnSpc>
                <a:spcPct val="100000"/>
              </a:lnSpc>
              <a:spcBef>
                <a:spcPts val="0"/>
              </a:spcBef>
              <a:spcAft>
                <a:spcPts val="1800"/>
              </a:spcAft>
            </a:pPr>
            <a:r>
              <a:rPr lang="en-US" sz="2600" dirty="0">
                <a:latin typeface="Arial" panose="020B0604020202020204" pitchFamily="34" charset="0"/>
                <a:cs typeface="Arial" panose="020B0604020202020204" pitchFamily="34" charset="0"/>
              </a:rPr>
              <a:t>Respond to all prompts in each section of the narrative description. </a:t>
            </a:r>
          </a:p>
          <a:p>
            <a:pPr>
              <a:lnSpc>
                <a:spcPct val="100000"/>
              </a:lnSpc>
              <a:spcBef>
                <a:spcPts val="0"/>
              </a:spcBef>
              <a:spcAft>
                <a:spcPts val="1800"/>
              </a:spcAft>
            </a:pPr>
            <a:r>
              <a:rPr lang="en-US" sz="2600" dirty="0">
                <a:latin typeface="Arial" panose="020B0604020202020204" pitchFamily="34" charset="0"/>
                <a:cs typeface="Arial" panose="020B0604020202020204" pitchFamily="34" charset="0"/>
              </a:rPr>
              <a:t>Separately attach supporting evidence as one zip file, including the EWIG: CS Proposed Budget, Letters of Commitment, Scope of Work, and Organizational Chart. No additional information included in the zip file will be reviewed.</a:t>
            </a:r>
          </a:p>
        </p:txBody>
      </p:sp>
      <p:sp>
        <p:nvSpPr>
          <p:cNvPr id="5" name="Slide Number Placeholder 4"/>
          <p:cNvSpPr>
            <a:spLocks noGrp="1"/>
          </p:cNvSpPr>
          <p:nvPr>
            <p:ph type="sldNum" sz="quarter" idx="12"/>
          </p:nvPr>
        </p:nvSpPr>
        <p:spPr/>
        <p:txBody>
          <a:bodyPr/>
          <a:lstStyle/>
          <a:p>
            <a:fld id="{469BC29B-CD14-4172-9B93-F334EF7BA94E}" type="slidenum">
              <a:rPr lang="en-US" smtClean="0"/>
              <a:t>26</a:t>
            </a:fld>
            <a:endParaRPr lang="en-US"/>
          </a:p>
        </p:txBody>
      </p:sp>
    </p:spTree>
    <p:extLst>
      <p:ext uri="{BB962C8B-B14F-4D97-AF65-F5344CB8AC3E}">
        <p14:creationId xmlns:p14="http://schemas.microsoft.com/office/powerpoint/2010/main" val="42905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4BDA-2CCF-4067-9945-C8EDDAA8D1E4}"/>
              </a:ext>
            </a:extLst>
          </p:cNvPr>
          <p:cNvSpPr>
            <a:spLocks noGrp="1"/>
          </p:cNvSpPr>
          <p:nvPr>
            <p:ph type="title"/>
          </p:nvPr>
        </p:nvSpPr>
        <p:spPr>
          <a:xfrm>
            <a:off x="1241476" y="320675"/>
            <a:ext cx="9705192" cy="1325563"/>
          </a:xfrm>
        </p:spPr>
        <p:txBody>
          <a:bodyPr/>
          <a:lstStyle/>
          <a:p>
            <a:r>
              <a:rPr lang="en-US" dirty="0"/>
              <a:t>Submission Requirements (continued)</a:t>
            </a:r>
          </a:p>
        </p:txBody>
      </p:sp>
      <p:sp>
        <p:nvSpPr>
          <p:cNvPr id="3" name="Content Placeholder 2">
            <a:extLst>
              <a:ext uri="{FF2B5EF4-FFF2-40B4-BE49-F238E27FC236}">
                <a16:creationId xmlns:a16="http://schemas.microsoft.com/office/drawing/2014/main" id="{0B84D037-BD9A-4EF3-BE20-B11220F97F67}"/>
              </a:ext>
            </a:extLst>
          </p:cNvPr>
          <p:cNvSpPr>
            <a:spLocks noGrp="1"/>
          </p:cNvSpPr>
          <p:nvPr>
            <p:ph idx="1"/>
          </p:nvPr>
        </p:nvSpPr>
        <p:spPr/>
        <p:txBody>
          <a:bodyPr/>
          <a:lstStyle/>
          <a:p>
            <a:pPr>
              <a:lnSpc>
                <a:spcPct val="100000"/>
              </a:lnSpc>
              <a:spcBef>
                <a:spcPts val="0"/>
              </a:spcBef>
              <a:spcAft>
                <a:spcPts val="1800"/>
              </a:spcAft>
            </a:pPr>
            <a:r>
              <a:rPr lang="en-US" dirty="0">
                <a:latin typeface="Arial" panose="020B0604020202020204" pitchFamily="34" charset="0"/>
                <a:cs typeface="Arial" panose="020B0604020202020204" pitchFamily="34" charset="0"/>
              </a:rPr>
              <a:t>Provide the appropriate digital signature.</a:t>
            </a: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Submit the application by Thursday, March 9, 2023, before 3 p.m.</a:t>
            </a:r>
          </a:p>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Refer to the scoring rubric (Appendix A) to understand how responses will be evaluated by the reading panel.</a:t>
            </a:r>
          </a:p>
          <a:p>
            <a:pPr marL="0" indent="0">
              <a:buNone/>
            </a:pPr>
            <a:endParaRPr lang="en-US" dirty="0"/>
          </a:p>
        </p:txBody>
      </p:sp>
      <p:sp>
        <p:nvSpPr>
          <p:cNvPr id="4" name="Slide Number Placeholder 3">
            <a:extLst>
              <a:ext uri="{FF2B5EF4-FFF2-40B4-BE49-F238E27FC236}">
                <a16:creationId xmlns:a16="http://schemas.microsoft.com/office/drawing/2014/main" id="{9BC50582-06F6-4E6F-96BE-903B3222F3DC}"/>
              </a:ext>
            </a:extLst>
          </p:cNvPr>
          <p:cNvSpPr>
            <a:spLocks noGrp="1"/>
          </p:cNvSpPr>
          <p:nvPr>
            <p:ph type="sldNum" sz="quarter" idx="12"/>
          </p:nvPr>
        </p:nvSpPr>
        <p:spPr/>
        <p:txBody>
          <a:bodyPr/>
          <a:lstStyle/>
          <a:p>
            <a:fld id="{469BC29B-CD14-4172-9B93-F334EF7BA94E}" type="slidenum">
              <a:rPr lang="en-US" smtClean="0"/>
              <a:t>27</a:t>
            </a:fld>
            <a:endParaRPr lang="en-US"/>
          </a:p>
        </p:txBody>
      </p:sp>
    </p:spTree>
    <p:extLst>
      <p:ext uri="{BB962C8B-B14F-4D97-AF65-F5344CB8AC3E}">
        <p14:creationId xmlns:p14="http://schemas.microsoft.com/office/powerpoint/2010/main" val="1889095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105672"/>
            <a:ext cx="9479666" cy="1325563"/>
          </a:xfrm>
        </p:spPr>
        <p:txBody>
          <a:bodyPr/>
          <a:lstStyle/>
          <a:p>
            <a:r>
              <a:rPr lang="en-US" dirty="0"/>
              <a:t>Saving Responses</a:t>
            </a:r>
          </a:p>
        </p:txBody>
      </p:sp>
      <p:sp>
        <p:nvSpPr>
          <p:cNvPr id="3" name="Content Placeholder 2"/>
          <p:cNvSpPr>
            <a:spLocks noGrp="1"/>
          </p:cNvSpPr>
          <p:nvPr>
            <p:ph idx="1"/>
          </p:nvPr>
        </p:nvSpPr>
        <p:spPr>
          <a:xfrm>
            <a:off x="1632661" y="1431235"/>
            <a:ext cx="9638313" cy="4969565"/>
          </a:xfrm>
        </p:spPr>
        <p:txBody>
          <a:bodyPr/>
          <a:lstStyle/>
          <a:p>
            <a:pPr>
              <a:lnSpc>
                <a:spcPct val="100000"/>
              </a:lnSpc>
              <a:spcBef>
                <a:spcPts val="0"/>
              </a:spcBef>
              <a:spcAft>
                <a:spcPts val="1800"/>
              </a:spcAft>
            </a:pPr>
            <a:r>
              <a:rPr lang="en-US" dirty="0"/>
              <a:t>Select the </a:t>
            </a:r>
            <a:r>
              <a:rPr lang="en-US" b="1" dirty="0"/>
              <a:t>Save Responses</a:t>
            </a:r>
            <a:r>
              <a:rPr lang="en-US" dirty="0"/>
              <a:t> button on the first page of the online application if you do not intend to complete the application in one session.</a:t>
            </a:r>
          </a:p>
          <a:p>
            <a:pPr>
              <a:lnSpc>
                <a:spcPct val="100000"/>
              </a:lnSpc>
              <a:spcBef>
                <a:spcPts val="0"/>
              </a:spcBef>
              <a:spcAft>
                <a:spcPts val="1800"/>
              </a:spcAft>
            </a:pPr>
            <a:r>
              <a:rPr lang="en-US" dirty="0"/>
              <a:t>Ensure the email address you provide is accurate.</a:t>
            </a:r>
          </a:p>
          <a:p>
            <a:pPr>
              <a:lnSpc>
                <a:spcPct val="100000"/>
              </a:lnSpc>
              <a:spcBef>
                <a:spcPts val="0"/>
              </a:spcBef>
              <a:spcAft>
                <a:spcPts val="1800"/>
              </a:spcAft>
            </a:pPr>
            <a:r>
              <a:rPr lang="en-US" dirty="0"/>
              <a:t>Copy the </a:t>
            </a:r>
            <a:r>
              <a:rPr lang="en-US" b="1" dirty="0"/>
              <a:t>unique </a:t>
            </a:r>
            <a:r>
              <a:rPr lang="en-US" dirty="0"/>
              <a:t>URL (web address) for entrance back into the application.</a:t>
            </a:r>
          </a:p>
        </p:txBody>
      </p:sp>
      <p:sp>
        <p:nvSpPr>
          <p:cNvPr id="5" name="Slide Number Placeholder 4"/>
          <p:cNvSpPr>
            <a:spLocks noGrp="1"/>
          </p:cNvSpPr>
          <p:nvPr>
            <p:ph type="sldNum" sz="quarter" idx="12"/>
          </p:nvPr>
        </p:nvSpPr>
        <p:spPr/>
        <p:txBody>
          <a:bodyPr/>
          <a:lstStyle/>
          <a:p>
            <a:fld id="{469BC29B-CD14-4172-9B93-F334EF7BA94E}" type="slidenum">
              <a:rPr lang="en-US" smtClean="0"/>
              <a:t>28</a:t>
            </a:fld>
            <a:endParaRPr lang="en-US"/>
          </a:p>
        </p:txBody>
      </p:sp>
    </p:spTree>
    <p:extLst>
      <p:ext uri="{BB962C8B-B14F-4D97-AF65-F5344CB8AC3E}">
        <p14:creationId xmlns:p14="http://schemas.microsoft.com/office/powerpoint/2010/main" val="3887295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Application Narrative</a:t>
            </a:r>
          </a:p>
        </p:txBody>
      </p:sp>
      <p:sp>
        <p:nvSpPr>
          <p:cNvPr id="3" name="Content Placeholder 2"/>
          <p:cNvSpPr>
            <a:spLocks noGrp="1"/>
          </p:cNvSpPr>
          <p:nvPr>
            <p:ph idx="1"/>
          </p:nvPr>
        </p:nvSpPr>
        <p:spPr>
          <a:xfrm>
            <a:off x="1354239" y="1555996"/>
            <a:ext cx="9479666" cy="4351338"/>
          </a:xfrm>
        </p:spPr>
        <p:txBody>
          <a:bodyPr/>
          <a:lstStyle/>
          <a:p>
            <a:pPr>
              <a:lnSpc>
                <a:spcPct val="100000"/>
              </a:lnSpc>
              <a:spcAft>
                <a:spcPts val="1800"/>
              </a:spcAft>
            </a:pPr>
            <a:r>
              <a:rPr lang="en-US" dirty="0"/>
              <a:t>Two parts must be addressed.</a:t>
            </a:r>
          </a:p>
          <a:p>
            <a:pPr>
              <a:lnSpc>
                <a:spcPct val="100000"/>
              </a:lnSpc>
              <a:spcAft>
                <a:spcPts val="1800"/>
              </a:spcAft>
            </a:pPr>
            <a:r>
              <a:rPr lang="en-US" dirty="0"/>
              <a:t>Part 1 has six sections, which may also include multiple items to be addressed.</a:t>
            </a:r>
          </a:p>
          <a:p>
            <a:pPr>
              <a:lnSpc>
                <a:spcPct val="100000"/>
              </a:lnSpc>
              <a:spcAft>
                <a:spcPts val="1800"/>
              </a:spcAft>
            </a:pPr>
            <a:r>
              <a:rPr lang="en-US" dirty="0"/>
              <a:t>Part 2 pertains to proposed metrics.</a:t>
            </a:r>
          </a:p>
          <a:p>
            <a:pPr>
              <a:lnSpc>
                <a:spcPct val="100000"/>
              </a:lnSpc>
              <a:spcAft>
                <a:spcPts val="1800"/>
              </a:spcAft>
            </a:pPr>
            <a:r>
              <a:rPr lang="en-US" dirty="0"/>
              <a:t>Responses must be conceptually clear and technically feasible.</a:t>
            </a:r>
          </a:p>
        </p:txBody>
      </p:sp>
      <p:sp>
        <p:nvSpPr>
          <p:cNvPr id="5" name="Slide Number Placeholder 4"/>
          <p:cNvSpPr>
            <a:spLocks noGrp="1"/>
          </p:cNvSpPr>
          <p:nvPr>
            <p:ph type="sldNum" sz="quarter" idx="12"/>
          </p:nvPr>
        </p:nvSpPr>
        <p:spPr/>
        <p:txBody>
          <a:bodyPr/>
          <a:lstStyle/>
          <a:p>
            <a:fld id="{469BC29B-CD14-4172-9B93-F334EF7BA94E}" type="slidenum">
              <a:rPr lang="en-US" smtClean="0"/>
              <a:t>29</a:t>
            </a:fld>
            <a:endParaRPr lang="en-US"/>
          </a:p>
        </p:txBody>
      </p:sp>
    </p:spTree>
    <p:extLst>
      <p:ext uri="{BB962C8B-B14F-4D97-AF65-F5344CB8AC3E}">
        <p14:creationId xmlns:p14="http://schemas.microsoft.com/office/powerpoint/2010/main" val="97718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2023 Educator Workforce Investment Grant Program</a:t>
            </a:r>
          </a:p>
        </p:txBody>
      </p:sp>
      <p:sp>
        <p:nvSpPr>
          <p:cNvPr id="3" name="Content Placeholder 2"/>
          <p:cNvSpPr>
            <a:spLocks noGrp="1"/>
          </p:cNvSpPr>
          <p:nvPr>
            <p:ph idx="1"/>
          </p:nvPr>
        </p:nvSpPr>
        <p:spPr>
          <a:xfrm>
            <a:off x="1354239" y="1888434"/>
            <a:ext cx="9479666" cy="4467916"/>
          </a:xfrm>
        </p:spPr>
        <p:txBody>
          <a:bodyPr/>
          <a:lstStyle/>
          <a:p>
            <a:pPr>
              <a:lnSpc>
                <a:spcPct val="100000"/>
              </a:lnSpc>
              <a:spcBef>
                <a:spcPts val="0"/>
              </a:spcBef>
              <a:spcAft>
                <a:spcPts val="1800"/>
              </a:spcAft>
            </a:pPr>
            <a:r>
              <a:rPr lang="en-US" sz="2400" dirty="0">
                <a:latin typeface="Arial" panose="020B0604020202020204" pitchFamily="34" charset="0"/>
                <a:cs typeface="Arial" panose="020B0604020202020204" pitchFamily="34" charset="0"/>
              </a:rPr>
              <a:t>Assembly Bill 185, Chapter 571, Statutes of 2022, Section 55 of the Education Omnibus Budget Trailer Bill provides $15 million from the General Fund for the EWIG Program: CS for allocation to one or more county offices of education (COEs). The selected grantee will become an important member of the Statewide System of Support, providing targeted support focused on strategies for providing high-quality CS instruction learning experiences aligned to </a:t>
            </a:r>
            <a:r>
              <a:rPr lang="en-US" sz="2400" i="1" dirty="0">
                <a:latin typeface="Arial" panose="020B0604020202020204" pitchFamily="34" charset="0"/>
                <a:cs typeface="Arial" panose="020B0604020202020204" pitchFamily="34" charset="0"/>
              </a:rPr>
              <a:t>California Computer Science Content Standards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CA CS Content Standards</a:t>
            </a:r>
            <a:r>
              <a:rPr lang="en-US" sz="2400" dirty="0">
                <a:latin typeface="Arial" panose="020B0604020202020204" pitchFamily="34" charset="0"/>
                <a:cs typeface="Arial" panose="020B0604020202020204" pitchFamily="34" charset="0"/>
              </a:rPr>
              <a:t>) developed pursuant to California </a:t>
            </a:r>
            <a:r>
              <a:rPr lang="en-US" sz="2400" i="1" dirty="0">
                <a:latin typeface="Arial" panose="020B0604020202020204" pitchFamily="34" charset="0"/>
                <a:cs typeface="Arial" panose="020B0604020202020204" pitchFamily="34" charset="0"/>
              </a:rPr>
              <a:t>Education Code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EC</a:t>
            </a:r>
            <a:r>
              <a:rPr lang="en-US" sz="2400" dirty="0">
                <a:latin typeface="Arial" panose="020B0604020202020204" pitchFamily="34" charset="0"/>
                <a:cs typeface="Arial" panose="020B0604020202020204" pitchFamily="34" charset="0"/>
              </a:rPr>
              <a:t>) Section 60605.4. </a:t>
            </a:r>
          </a:p>
          <a:p>
            <a:pPr>
              <a:lnSpc>
                <a:spcPct val="100000"/>
              </a:lnSpc>
              <a:spcBef>
                <a:spcPts val="0"/>
              </a:spcBef>
              <a:spcAft>
                <a:spcPts val="1800"/>
              </a:spcAft>
            </a:pPr>
            <a:r>
              <a:rPr lang="en-US" sz="2400" dirty="0">
                <a:latin typeface="Arial" panose="020B0604020202020204" pitchFamily="34" charset="0"/>
                <a:cs typeface="Arial" panose="020B0604020202020204" pitchFamily="34" charset="0"/>
              </a:rPr>
              <a:t>Grant period: May 1, 2023, through February 28, 2025.</a:t>
            </a:r>
          </a:p>
        </p:txBody>
      </p:sp>
      <p:sp>
        <p:nvSpPr>
          <p:cNvPr id="5" name="Slide Number Placeholder 4"/>
          <p:cNvSpPr>
            <a:spLocks noGrp="1"/>
          </p:cNvSpPr>
          <p:nvPr>
            <p:ph type="sldNum" sz="quarter" idx="12"/>
          </p:nvPr>
        </p:nvSpPr>
        <p:spPr/>
        <p:txBody>
          <a:bodyPr/>
          <a:lstStyle/>
          <a:p>
            <a:fld id="{469BC29B-CD14-4172-9B93-F334EF7BA94E}" type="slidenum">
              <a:rPr lang="en-US" smtClean="0"/>
              <a:t>3</a:t>
            </a:fld>
            <a:endParaRPr lang="en-US"/>
          </a:p>
        </p:txBody>
      </p:sp>
    </p:spTree>
    <p:extLst>
      <p:ext uri="{BB962C8B-B14F-4D97-AF65-F5344CB8AC3E}">
        <p14:creationId xmlns:p14="http://schemas.microsoft.com/office/powerpoint/2010/main" val="379302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Narrative (continued)</a:t>
            </a:r>
          </a:p>
        </p:txBody>
      </p:sp>
      <p:sp>
        <p:nvSpPr>
          <p:cNvPr id="3" name="Content Placeholder 2"/>
          <p:cNvSpPr>
            <a:spLocks noGrp="1"/>
          </p:cNvSpPr>
          <p:nvPr>
            <p:ph idx="1"/>
          </p:nvPr>
        </p:nvSpPr>
        <p:spPr/>
        <p:txBody>
          <a:bodyPr/>
          <a:lstStyle/>
          <a:p>
            <a:pPr>
              <a:lnSpc>
                <a:spcPct val="100000"/>
              </a:lnSpc>
              <a:spcBef>
                <a:spcPts val="0"/>
              </a:spcBef>
              <a:spcAft>
                <a:spcPts val="1800"/>
              </a:spcAft>
            </a:pPr>
            <a:r>
              <a:rPr lang="en-US" dirty="0"/>
              <a:t>Articulate a theory of action for implementation and meeting the vision and mission included in the Computer Science Strategic Implementation Plan (CSSIP).</a:t>
            </a:r>
          </a:p>
          <a:p>
            <a:pPr marL="171450" indent="-171450">
              <a:lnSpc>
                <a:spcPct val="100000"/>
              </a:lnSpc>
              <a:spcBef>
                <a:spcPts val="0"/>
              </a:spcBef>
              <a:spcAft>
                <a:spcPts val="1800"/>
              </a:spcAft>
            </a:pPr>
            <a:r>
              <a:rPr lang="en-US" dirty="0"/>
              <a:t>Stay within specified character limits as noted for each item.</a:t>
            </a:r>
          </a:p>
          <a:p>
            <a:pPr marL="0" indent="0">
              <a:lnSpc>
                <a:spcPct val="100000"/>
              </a:lnSpc>
              <a:spcBef>
                <a:spcPts val="0"/>
              </a:spcBef>
              <a:spcAft>
                <a:spcPts val="1200"/>
              </a:spcAft>
              <a:buNone/>
            </a:pPr>
            <a:endParaRPr lang="en-US" sz="2400" dirty="0">
              <a:latin typeface="Arial" panose="020B0604020202020204" pitchFamily="34" charset="0"/>
              <a:cs typeface="Arial" panose="020B0604020202020204" pitchFamily="34" charset="0"/>
            </a:endParaRPr>
          </a:p>
          <a:p>
            <a:pPr marL="0" indent="0">
              <a:spcAft>
                <a:spcPts val="1200"/>
              </a:spcAft>
              <a:buNone/>
            </a:pPr>
            <a:endParaRPr lang="en-US" sz="2400" dirty="0"/>
          </a:p>
        </p:txBody>
      </p:sp>
      <p:sp>
        <p:nvSpPr>
          <p:cNvPr id="5" name="Slide Number Placeholder 4"/>
          <p:cNvSpPr>
            <a:spLocks noGrp="1"/>
          </p:cNvSpPr>
          <p:nvPr>
            <p:ph type="sldNum" sz="quarter" idx="12"/>
          </p:nvPr>
        </p:nvSpPr>
        <p:spPr/>
        <p:txBody>
          <a:bodyPr/>
          <a:lstStyle/>
          <a:p>
            <a:fld id="{469BC29B-CD14-4172-9B93-F334EF7BA94E}" type="slidenum">
              <a:rPr lang="en-US" smtClean="0"/>
              <a:t>30</a:t>
            </a:fld>
            <a:endParaRPr lang="en-US"/>
          </a:p>
        </p:txBody>
      </p:sp>
    </p:spTree>
    <p:extLst>
      <p:ext uri="{BB962C8B-B14F-4D97-AF65-F5344CB8AC3E}">
        <p14:creationId xmlns:p14="http://schemas.microsoft.com/office/powerpoint/2010/main" val="1364594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Application Budget</a:t>
            </a:r>
          </a:p>
        </p:txBody>
      </p:sp>
      <p:sp>
        <p:nvSpPr>
          <p:cNvPr id="3" name="Content Placeholder 2"/>
          <p:cNvSpPr>
            <a:spLocks noGrp="1"/>
          </p:cNvSpPr>
          <p:nvPr>
            <p:ph idx="1"/>
          </p:nvPr>
        </p:nvSpPr>
        <p:spPr>
          <a:xfrm>
            <a:off x="1354239" y="1920749"/>
            <a:ext cx="9479666" cy="4351338"/>
          </a:xfrm>
        </p:spPr>
        <p:txBody>
          <a:bodyPr/>
          <a:lstStyle/>
          <a:p>
            <a:pPr>
              <a:lnSpc>
                <a:spcPct val="100000"/>
              </a:lnSpc>
              <a:spcBef>
                <a:spcPts val="0"/>
              </a:spcBef>
              <a:spcAft>
                <a:spcPts val="1800"/>
              </a:spcAft>
            </a:pPr>
            <a:r>
              <a:rPr lang="en-US" dirty="0"/>
              <a:t>Covers the entire grant period (May 1, 2023, through February 28, 2025)</a:t>
            </a:r>
          </a:p>
          <a:p>
            <a:pPr>
              <a:lnSpc>
                <a:spcPct val="100000"/>
              </a:lnSpc>
              <a:spcBef>
                <a:spcPts val="0"/>
              </a:spcBef>
              <a:spcAft>
                <a:spcPts val="1800"/>
              </a:spcAft>
            </a:pPr>
            <a:r>
              <a:rPr lang="en-US" dirty="0"/>
              <a:t>Available on the 2023 EWIG: CS RFA web page</a:t>
            </a:r>
          </a:p>
          <a:p>
            <a:pPr>
              <a:lnSpc>
                <a:spcPct val="100000"/>
              </a:lnSpc>
              <a:spcBef>
                <a:spcPts val="0"/>
              </a:spcBef>
              <a:spcAft>
                <a:spcPts val="1800"/>
              </a:spcAft>
            </a:pPr>
            <a:r>
              <a:rPr lang="en-US" dirty="0"/>
              <a:t>Includes six tabs for completion</a:t>
            </a:r>
          </a:p>
          <a:p>
            <a:pPr>
              <a:lnSpc>
                <a:spcPct val="100000"/>
              </a:lnSpc>
              <a:spcBef>
                <a:spcPts val="0"/>
              </a:spcBef>
              <a:spcAft>
                <a:spcPts val="1800"/>
              </a:spcAft>
            </a:pPr>
            <a:r>
              <a:rPr lang="en-US" dirty="0"/>
              <a:t>Will be reviewed and scored</a:t>
            </a:r>
            <a:endParaRPr lang="en-US" b="1" dirty="0"/>
          </a:p>
          <a:p>
            <a:pPr>
              <a:lnSpc>
                <a:spcPct val="100000"/>
              </a:lnSpc>
              <a:spcBef>
                <a:spcPts val="0"/>
              </a:spcBef>
              <a:spcAft>
                <a:spcPts val="1800"/>
              </a:spcAft>
            </a:pPr>
            <a:r>
              <a:rPr lang="en-US" dirty="0"/>
              <a:t>Submit as an Excel file through the online application when zipped</a:t>
            </a:r>
            <a:endParaRPr lang="en-US" dirty="0">
              <a:highlight>
                <a:srgbClr val="FFFFFF"/>
              </a:highlight>
            </a:endParaRPr>
          </a:p>
          <a:p>
            <a:endParaRPr lang="en-US" b="1" dirty="0"/>
          </a:p>
          <a:p>
            <a:endParaRPr lang="en-US" dirty="0"/>
          </a:p>
        </p:txBody>
      </p:sp>
      <p:sp>
        <p:nvSpPr>
          <p:cNvPr id="5" name="Slide Number Placeholder 4"/>
          <p:cNvSpPr>
            <a:spLocks noGrp="1"/>
          </p:cNvSpPr>
          <p:nvPr>
            <p:ph type="sldNum" sz="quarter" idx="12"/>
          </p:nvPr>
        </p:nvSpPr>
        <p:spPr/>
        <p:txBody>
          <a:bodyPr/>
          <a:lstStyle/>
          <a:p>
            <a:fld id="{469BC29B-CD14-4172-9B93-F334EF7BA94E}" type="slidenum">
              <a:rPr lang="en-US" smtClean="0"/>
              <a:t>31</a:t>
            </a:fld>
            <a:endParaRPr lang="en-US"/>
          </a:p>
        </p:txBody>
      </p:sp>
    </p:spTree>
    <p:extLst>
      <p:ext uri="{BB962C8B-B14F-4D97-AF65-F5344CB8AC3E}">
        <p14:creationId xmlns:p14="http://schemas.microsoft.com/office/powerpoint/2010/main" val="837963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Budget (continued)</a:t>
            </a:r>
          </a:p>
        </p:txBody>
      </p:sp>
      <p:sp>
        <p:nvSpPr>
          <p:cNvPr id="3" name="Content Placeholder 2"/>
          <p:cNvSpPr>
            <a:spLocks noGrp="1"/>
          </p:cNvSpPr>
          <p:nvPr>
            <p:ph idx="1"/>
          </p:nvPr>
        </p:nvSpPr>
        <p:spPr>
          <a:xfrm>
            <a:off x="1354239" y="1566831"/>
            <a:ext cx="9479666" cy="4351338"/>
          </a:xfrm>
        </p:spPr>
        <p:txBody>
          <a:bodyPr/>
          <a:lstStyle/>
          <a:p>
            <a:pPr>
              <a:lnSpc>
                <a:spcPct val="100000"/>
              </a:lnSpc>
              <a:spcBef>
                <a:spcPts val="0"/>
              </a:spcBef>
              <a:spcAft>
                <a:spcPts val="1800"/>
              </a:spcAft>
            </a:pPr>
            <a:r>
              <a:rPr lang="en-US" sz="2400" dirty="0"/>
              <a:t>Proposed Budget Detail must include a detailed budget description for each line item within the grant period.</a:t>
            </a:r>
          </a:p>
          <a:p>
            <a:pPr lvl="1">
              <a:lnSpc>
                <a:spcPct val="100000"/>
              </a:lnSpc>
              <a:spcBef>
                <a:spcPts val="0"/>
              </a:spcBef>
              <a:spcAft>
                <a:spcPts val="1800"/>
              </a:spcAft>
            </a:pPr>
            <a:r>
              <a:rPr lang="en-US" dirty="0"/>
              <a:t>Provide sufficient detail and a breakdown/calculation that justifies each line item.</a:t>
            </a:r>
          </a:p>
          <a:p>
            <a:pPr lvl="1">
              <a:lnSpc>
                <a:spcPct val="100000"/>
              </a:lnSpc>
              <a:spcBef>
                <a:spcPts val="0"/>
              </a:spcBef>
              <a:spcAft>
                <a:spcPts val="1800"/>
              </a:spcAft>
            </a:pPr>
            <a:r>
              <a:rPr lang="en-US" dirty="0"/>
              <a:t>Group line items by the Object Code services.</a:t>
            </a:r>
          </a:p>
          <a:p>
            <a:pPr lvl="1">
              <a:lnSpc>
                <a:spcPct val="100000"/>
              </a:lnSpc>
              <a:spcBef>
                <a:spcPts val="0"/>
              </a:spcBef>
              <a:spcAft>
                <a:spcPts val="1800"/>
              </a:spcAft>
            </a:pPr>
            <a:r>
              <a:rPr lang="en-US" dirty="0"/>
              <a:t>Provide lines for Object Code totals.</a:t>
            </a:r>
          </a:p>
          <a:p>
            <a:pPr>
              <a:lnSpc>
                <a:spcPct val="100000"/>
              </a:lnSpc>
              <a:spcBef>
                <a:spcPts val="0"/>
              </a:spcBef>
              <a:spcAft>
                <a:spcPts val="1800"/>
              </a:spcAft>
            </a:pPr>
            <a:r>
              <a:rPr lang="en-US" sz="2400" dirty="0"/>
              <a:t>Proposed Budget Summary must provide totals for each Object Code and should must align with the Proposed Budget Details.</a:t>
            </a:r>
          </a:p>
          <a:p>
            <a:pPr>
              <a:lnSpc>
                <a:spcPct val="100000"/>
              </a:lnSpc>
              <a:spcBef>
                <a:spcPts val="0"/>
              </a:spcBef>
              <a:spcAft>
                <a:spcPts val="1800"/>
              </a:spcAft>
            </a:pPr>
            <a:r>
              <a:rPr lang="en-US" sz="2400" dirty="0"/>
              <a:t>Indirect administrative cost rate must be limited to a maximum 8 percent.</a:t>
            </a:r>
          </a:p>
        </p:txBody>
      </p:sp>
      <p:sp>
        <p:nvSpPr>
          <p:cNvPr id="5" name="Slide Number Placeholder 4"/>
          <p:cNvSpPr>
            <a:spLocks noGrp="1"/>
          </p:cNvSpPr>
          <p:nvPr>
            <p:ph type="sldNum" sz="quarter" idx="12"/>
          </p:nvPr>
        </p:nvSpPr>
        <p:spPr/>
        <p:txBody>
          <a:bodyPr/>
          <a:lstStyle/>
          <a:p>
            <a:fld id="{469BC29B-CD14-4172-9B93-F334EF7BA94E}" type="slidenum">
              <a:rPr lang="en-US" smtClean="0"/>
              <a:t>32</a:t>
            </a:fld>
            <a:endParaRPr lang="en-US"/>
          </a:p>
        </p:txBody>
      </p:sp>
    </p:spTree>
    <p:extLst>
      <p:ext uri="{BB962C8B-B14F-4D97-AF65-F5344CB8AC3E}">
        <p14:creationId xmlns:p14="http://schemas.microsoft.com/office/powerpoint/2010/main" val="840290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57150"/>
            <a:ext cx="9479666" cy="1493237"/>
          </a:xfrm>
        </p:spPr>
        <p:txBody>
          <a:bodyPr/>
          <a:lstStyle/>
          <a:p>
            <a:r>
              <a:rPr lang="en-US" dirty="0"/>
              <a:t>Review Process</a:t>
            </a:r>
          </a:p>
        </p:txBody>
      </p:sp>
      <p:sp>
        <p:nvSpPr>
          <p:cNvPr id="3" name="Content Placeholder 2"/>
          <p:cNvSpPr>
            <a:spLocks noGrp="1"/>
          </p:cNvSpPr>
          <p:nvPr>
            <p:ph idx="1"/>
          </p:nvPr>
        </p:nvSpPr>
        <p:spPr>
          <a:xfrm>
            <a:off x="1354239" y="1326012"/>
            <a:ext cx="9479666" cy="4901751"/>
          </a:xfrm>
        </p:spPr>
        <p:txBody>
          <a:bodyPr/>
          <a:lstStyle/>
          <a:p>
            <a:pPr>
              <a:lnSpc>
                <a:spcPct val="100000"/>
              </a:lnSpc>
              <a:spcBef>
                <a:spcPts val="0"/>
              </a:spcBef>
              <a:spcAft>
                <a:spcPts val="1800"/>
              </a:spcAft>
            </a:pPr>
            <a:r>
              <a:rPr lang="en-US" sz="2400" dirty="0"/>
              <a:t>Only fully completed applications will be considered eligible for consideration and advanced to the Reader Conference. </a:t>
            </a:r>
          </a:p>
          <a:p>
            <a:pPr>
              <a:lnSpc>
                <a:spcPct val="100000"/>
              </a:lnSpc>
              <a:spcBef>
                <a:spcPts val="0"/>
              </a:spcBef>
              <a:spcAft>
                <a:spcPts val="1800"/>
              </a:spcAft>
            </a:pPr>
            <a:r>
              <a:rPr lang="en-US" sz="2400" dirty="0"/>
              <a:t>A panel of readers selected for their expertise will read, review, and score each eligible application using a scoring rubric (see Appendix A). </a:t>
            </a:r>
          </a:p>
          <a:p>
            <a:pPr>
              <a:lnSpc>
                <a:spcPct val="100000"/>
              </a:lnSpc>
              <a:spcBef>
                <a:spcPts val="0"/>
              </a:spcBef>
              <a:spcAft>
                <a:spcPts val="1800"/>
              </a:spcAft>
            </a:pPr>
            <a:r>
              <a:rPr lang="en-US" sz="2400" dirty="0"/>
              <a:t>Readers will be instructed to read each proposal in its entirety to get an overall impression of the project and whether it makes sense overall. </a:t>
            </a:r>
          </a:p>
          <a:p>
            <a:pPr>
              <a:lnSpc>
                <a:spcPct val="100000"/>
              </a:lnSpc>
              <a:spcBef>
                <a:spcPts val="0"/>
              </a:spcBef>
              <a:spcAft>
                <a:spcPts val="1800"/>
              </a:spcAft>
            </a:pPr>
            <a:r>
              <a:rPr lang="en-US" sz="2400" dirty="0"/>
              <a:t>Interviews with potential grantees may be conducted.</a:t>
            </a:r>
          </a:p>
          <a:p>
            <a:pPr>
              <a:lnSpc>
                <a:spcPct val="100000"/>
              </a:lnSpc>
              <a:spcBef>
                <a:spcPts val="0"/>
              </a:spcBef>
              <a:spcAft>
                <a:spcPts val="1800"/>
              </a:spcAft>
            </a:pPr>
            <a:r>
              <a:rPr lang="en-US" sz="2400" dirty="0"/>
              <a:t>The selected applicant is subject to approval by the Executive Director of the State Board of Education.</a:t>
            </a:r>
          </a:p>
        </p:txBody>
      </p:sp>
      <p:sp>
        <p:nvSpPr>
          <p:cNvPr id="5" name="Slide Number Placeholder 4"/>
          <p:cNvSpPr>
            <a:spLocks noGrp="1"/>
          </p:cNvSpPr>
          <p:nvPr>
            <p:ph type="sldNum" sz="quarter" idx="12"/>
          </p:nvPr>
        </p:nvSpPr>
        <p:spPr/>
        <p:txBody>
          <a:bodyPr/>
          <a:lstStyle/>
          <a:p>
            <a:fld id="{469BC29B-CD14-4172-9B93-F334EF7BA94E}" type="slidenum">
              <a:rPr lang="en-US" smtClean="0"/>
              <a:t>33</a:t>
            </a:fld>
            <a:endParaRPr lang="en-US"/>
          </a:p>
        </p:txBody>
      </p:sp>
    </p:spTree>
    <p:extLst>
      <p:ext uri="{BB962C8B-B14F-4D97-AF65-F5344CB8AC3E}">
        <p14:creationId xmlns:p14="http://schemas.microsoft.com/office/powerpoint/2010/main" val="316816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Maximum Point Values</a:t>
            </a:r>
          </a:p>
        </p:txBody>
      </p:sp>
      <p:sp>
        <p:nvSpPr>
          <p:cNvPr id="5" name="Slide Number Placeholder 4"/>
          <p:cNvSpPr>
            <a:spLocks noGrp="1"/>
          </p:cNvSpPr>
          <p:nvPr>
            <p:ph type="sldNum" sz="quarter" idx="12"/>
          </p:nvPr>
        </p:nvSpPr>
        <p:spPr/>
        <p:txBody>
          <a:bodyPr/>
          <a:lstStyle/>
          <a:p>
            <a:fld id="{469BC29B-CD14-4172-9B93-F334EF7BA94E}" type="slidenum">
              <a:rPr lang="en-US" smtClean="0"/>
              <a:t>34</a:t>
            </a:fld>
            <a:endParaRPr lang="en-US"/>
          </a:p>
        </p:txBody>
      </p:sp>
      <p:graphicFrame>
        <p:nvGraphicFramePr>
          <p:cNvPr id="9" name="Content Placeholder 8" descr="Application Maximum Point Values &#10;">
            <a:extLst>
              <a:ext uri="{FF2B5EF4-FFF2-40B4-BE49-F238E27FC236}">
                <a16:creationId xmlns:a16="http://schemas.microsoft.com/office/drawing/2014/main" id="{2687676A-5803-4D2C-8B39-2A6E40FD84D1}"/>
              </a:ext>
            </a:extLst>
          </p:cNvPr>
          <p:cNvGraphicFramePr>
            <a:graphicFrameLocks noGrp="1"/>
          </p:cNvGraphicFramePr>
          <p:nvPr>
            <p:ph idx="1"/>
            <p:extLst>
              <p:ext uri="{D42A27DB-BD31-4B8C-83A1-F6EECF244321}">
                <p14:modId xmlns:p14="http://schemas.microsoft.com/office/powerpoint/2010/main" val="2072443823"/>
              </p:ext>
            </p:extLst>
          </p:nvPr>
        </p:nvGraphicFramePr>
        <p:xfrm>
          <a:off x="1354239" y="1690688"/>
          <a:ext cx="9479666" cy="4114800"/>
        </p:xfrm>
        <a:graphic>
          <a:graphicData uri="http://schemas.openxmlformats.org/drawingml/2006/table">
            <a:tbl>
              <a:tblPr firstRow="1" bandRow="1">
                <a:tableStyleId>{5C22544A-7EE6-4342-B048-85BDC9FD1C3A}</a:tableStyleId>
              </a:tblPr>
              <a:tblGrid>
                <a:gridCol w="1393005">
                  <a:extLst>
                    <a:ext uri="{9D8B030D-6E8A-4147-A177-3AD203B41FA5}">
                      <a16:colId xmlns:a16="http://schemas.microsoft.com/office/drawing/2014/main" val="1083547143"/>
                    </a:ext>
                  </a:extLst>
                </a:gridCol>
                <a:gridCol w="6066911">
                  <a:extLst>
                    <a:ext uri="{9D8B030D-6E8A-4147-A177-3AD203B41FA5}">
                      <a16:colId xmlns:a16="http://schemas.microsoft.com/office/drawing/2014/main" val="2618756061"/>
                    </a:ext>
                  </a:extLst>
                </a:gridCol>
                <a:gridCol w="2019750">
                  <a:extLst>
                    <a:ext uri="{9D8B030D-6E8A-4147-A177-3AD203B41FA5}">
                      <a16:colId xmlns:a16="http://schemas.microsoft.com/office/drawing/2014/main" val="2481541954"/>
                    </a:ext>
                  </a:extLst>
                </a:gridCol>
              </a:tblGrid>
              <a:tr h="436563">
                <a:tc>
                  <a:txBody>
                    <a:bodyPr/>
                    <a:lstStyle/>
                    <a:p>
                      <a:pPr algn="ctr"/>
                      <a:r>
                        <a:rPr lang="en-US" sz="2400" b="1" dirty="0">
                          <a:solidFill>
                            <a:schemeClr val="tx1"/>
                          </a:solidFill>
                          <a:latin typeface="+mj-lt"/>
                        </a:rPr>
                        <a:t>Part</a:t>
                      </a:r>
                    </a:p>
                  </a:txBody>
                  <a:tcPr>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mj-lt"/>
                        </a:rPr>
                        <a:t>Section</a:t>
                      </a:r>
                    </a:p>
                  </a:txBody>
                  <a:tcPr>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mj-lt"/>
                        </a:rPr>
                        <a:t>Point Value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38801"/>
                  </a:ext>
                </a:extLst>
              </a:tr>
              <a:tr h="436563">
                <a:tc>
                  <a:txBody>
                    <a:bodyPr/>
                    <a:lstStyle/>
                    <a:p>
                      <a:r>
                        <a:rPr lang="en-US" sz="2400" dirty="0">
                          <a:solidFill>
                            <a:schemeClr val="tx1"/>
                          </a:solidFill>
                          <a:latin typeface="+mj-lt"/>
                        </a:rPr>
                        <a:t>Part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Vision and 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16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4292242"/>
                  </a:ext>
                </a:extLst>
              </a:tr>
              <a:tr h="436563">
                <a:tc>
                  <a:txBody>
                    <a:bodyPr/>
                    <a:lstStyle/>
                    <a:p>
                      <a:r>
                        <a:rPr kumimoji="0" lang="en-US" sz="2400" b="0" i="0" u="none" strike="noStrike" kern="1200" cap="none" spc="0" normalizeH="0" baseline="0" noProof="0" dirty="0">
                          <a:ln>
                            <a:noFill/>
                          </a:ln>
                          <a:solidFill>
                            <a:prstClr val="black"/>
                          </a:solidFill>
                          <a:effectLst/>
                          <a:uLnTx/>
                          <a:uFillTx/>
                          <a:latin typeface="+mj-lt"/>
                          <a:ea typeface="+mn-ea"/>
                          <a:cs typeface="+mn-cs"/>
                        </a:rPr>
                        <a:t>Part 1</a:t>
                      </a:r>
                      <a:endParaRPr lang="en-US" sz="2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QPLS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20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818749"/>
                  </a:ext>
                </a:extLst>
              </a:tr>
              <a:tr h="436563">
                <a:tc>
                  <a:txBody>
                    <a:bodyPr/>
                    <a:lstStyle/>
                    <a:p>
                      <a:r>
                        <a:rPr kumimoji="0" lang="en-US" sz="2400" b="0" i="0" u="none" strike="noStrike" kern="1200" cap="none" spc="0" normalizeH="0" baseline="0" noProof="0">
                          <a:ln>
                            <a:noFill/>
                          </a:ln>
                          <a:solidFill>
                            <a:prstClr val="black"/>
                          </a:solidFill>
                          <a:effectLst/>
                          <a:uLnTx/>
                          <a:uFillTx/>
                          <a:latin typeface="+mj-lt"/>
                          <a:ea typeface="+mn-ea"/>
                          <a:cs typeface="+mn-cs"/>
                        </a:rPr>
                        <a:t>Part 1</a:t>
                      </a:r>
                      <a:endParaRPr lang="en-US" sz="2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CS Capacity Builder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28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8319944"/>
                  </a:ext>
                </a:extLst>
              </a:tr>
              <a:tr h="436563">
                <a:tc>
                  <a:txBody>
                    <a:bodyPr/>
                    <a:lstStyle/>
                    <a:p>
                      <a:r>
                        <a:rPr kumimoji="0" lang="en-US" sz="2400" b="0" i="0" u="none" strike="noStrike" kern="1200" cap="none" spc="0" normalizeH="0" baseline="0" noProof="0">
                          <a:ln>
                            <a:noFill/>
                          </a:ln>
                          <a:solidFill>
                            <a:prstClr val="black"/>
                          </a:solidFill>
                          <a:effectLst/>
                          <a:uLnTx/>
                          <a:uFillTx/>
                          <a:latin typeface="+mj-lt"/>
                          <a:ea typeface="+mn-ea"/>
                          <a:cs typeface="+mn-cs"/>
                        </a:rPr>
                        <a:t>Part 1</a:t>
                      </a:r>
                      <a:endParaRPr lang="en-US" sz="2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CS Resource Connector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16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8874589"/>
                  </a:ext>
                </a:extLst>
              </a:tr>
              <a:tr h="436563">
                <a:tc>
                  <a:txBody>
                    <a:bodyPr/>
                    <a:lstStyle/>
                    <a:p>
                      <a:r>
                        <a:rPr kumimoji="0" lang="en-US" sz="2400" b="0" i="0" u="none" strike="noStrike" kern="1200" cap="none" spc="0" normalizeH="0" baseline="0" noProof="0">
                          <a:ln>
                            <a:noFill/>
                          </a:ln>
                          <a:solidFill>
                            <a:prstClr val="black"/>
                          </a:solidFill>
                          <a:effectLst/>
                          <a:uLnTx/>
                          <a:uFillTx/>
                          <a:latin typeface="+mj-lt"/>
                          <a:ea typeface="+mn-ea"/>
                          <a:cs typeface="+mn-cs"/>
                        </a:rPr>
                        <a:t>Part 1</a:t>
                      </a:r>
                      <a:endParaRPr lang="en-US" sz="2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CS Facilitator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16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925840"/>
                  </a:ext>
                </a:extLst>
              </a:tr>
              <a:tr h="436563">
                <a:tc>
                  <a:txBody>
                    <a:bodyPr/>
                    <a:lstStyle/>
                    <a:p>
                      <a:r>
                        <a:rPr kumimoji="0" lang="en-US" sz="2400" b="0" i="0" u="none" strike="noStrike" kern="1200" cap="none" spc="0" normalizeH="0" baseline="0" noProof="0" dirty="0">
                          <a:ln>
                            <a:noFill/>
                          </a:ln>
                          <a:solidFill>
                            <a:prstClr val="black"/>
                          </a:solidFill>
                          <a:effectLst/>
                          <a:uLnTx/>
                          <a:uFillTx/>
                          <a:latin typeface="+mj-lt"/>
                          <a:ea typeface="+mn-ea"/>
                          <a:cs typeface="+mn-cs"/>
                        </a:rPr>
                        <a:t>Part 1</a:t>
                      </a:r>
                      <a:endParaRPr lang="en-US" sz="2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Project Participants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8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103323"/>
                  </a:ext>
                </a:extLst>
              </a:tr>
              <a:tr h="436563">
                <a:tc>
                  <a:txBody>
                    <a:bodyPr/>
                    <a:lstStyle/>
                    <a:p>
                      <a:r>
                        <a:rPr lang="en-US" sz="2400" dirty="0">
                          <a:solidFill>
                            <a:schemeClr val="tx1"/>
                          </a:solidFill>
                          <a:latin typeface="+mj-lt"/>
                        </a:rPr>
                        <a:t>Part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Proposed Metrics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16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378237"/>
                  </a:ext>
                </a:extLst>
              </a:tr>
              <a:tr h="436563">
                <a:tc>
                  <a:txBody>
                    <a:bodyPr/>
                    <a:lstStyle/>
                    <a:p>
                      <a:r>
                        <a:rPr lang="en-US" sz="2400" dirty="0">
                          <a:solidFill>
                            <a:schemeClr val="tx1"/>
                          </a:solidFill>
                          <a:latin typeface="+mj-lt"/>
                        </a:rPr>
                        <a:t>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mj-lt"/>
                        </a:rPr>
                        <a:t>8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108201"/>
                  </a:ext>
                </a:extLst>
              </a:tr>
            </a:tbl>
          </a:graphicData>
        </a:graphic>
      </p:graphicFrame>
    </p:spTree>
    <p:extLst>
      <p:ext uri="{BB962C8B-B14F-4D97-AF65-F5344CB8AC3E}">
        <p14:creationId xmlns:p14="http://schemas.microsoft.com/office/powerpoint/2010/main" val="190592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Educator Workforce Investment Grant: Computer Science Application Timeline*</a:t>
            </a:r>
          </a:p>
        </p:txBody>
      </p:sp>
      <p:graphicFrame>
        <p:nvGraphicFramePr>
          <p:cNvPr id="5" name="Content Placeholder 4" descr="This table lists the grant application activities and their due dates. "/>
          <p:cNvGraphicFramePr>
            <a:graphicFrameLocks noGrp="1"/>
          </p:cNvGraphicFramePr>
          <p:nvPr>
            <p:ph sz="half" idx="1"/>
            <p:extLst>
              <p:ext uri="{D42A27DB-BD31-4B8C-83A1-F6EECF244321}">
                <p14:modId xmlns:p14="http://schemas.microsoft.com/office/powerpoint/2010/main" val="397500893"/>
              </p:ext>
            </p:extLst>
          </p:nvPr>
        </p:nvGraphicFramePr>
        <p:xfrm>
          <a:off x="1842545" y="1888786"/>
          <a:ext cx="8503053" cy="2839128"/>
        </p:xfrm>
        <a:graphic>
          <a:graphicData uri="http://schemas.openxmlformats.org/drawingml/2006/table">
            <a:tbl>
              <a:tblPr firstRow="1" firstCol="1" lastRow="1" lastCol="1" bandRow="1" bandCol="1"/>
              <a:tblGrid>
                <a:gridCol w="3652145">
                  <a:extLst>
                    <a:ext uri="{9D8B030D-6E8A-4147-A177-3AD203B41FA5}">
                      <a16:colId xmlns:a16="http://schemas.microsoft.com/office/drawing/2014/main" val="20000"/>
                    </a:ext>
                  </a:extLst>
                </a:gridCol>
                <a:gridCol w="4850908">
                  <a:extLst>
                    <a:ext uri="{9D8B030D-6E8A-4147-A177-3AD203B41FA5}">
                      <a16:colId xmlns:a16="http://schemas.microsoft.com/office/drawing/2014/main" val="20001"/>
                    </a:ext>
                  </a:extLst>
                </a:gridCol>
              </a:tblGrid>
              <a:tr h="241575">
                <a:tc>
                  <a:txBody>
                    <a:bodyPr/>
                    <a:lstStyle/>
                    <a:p>
                      <a:pPr marL="0" marR="0">
                        <a:lnSpc>
                          <a:spcPct val="107000"/>
                        </a:lnSpc>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Activity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Date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59300">
                <a:tc>
                  <a:txBody>
                    <a:bodyPr/>
                    <a:lstStyle/>
                    <a:p>
                      <a:pPr marL="0" marR="0">
                        <a:lnSpc>
                          <a:spcPct val="100000"/>
                        </a:lnSpc>
                        <a:spcBef>
                          <a:spcPts val="0"/>
                        </a:spcBef>
                        <a:spcAft>
                          <a:spcPts val="12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Applications Due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March 9, 2023,</a:t>
                      </a:r>
                      <a:r>
                        <a:rPr lang="en-US" sz="2400" baseline="0" dirty="0">
                          <a:effectLst/>
                          <a:latin typeface="Arial" panose="020B0604020202020204" pitchFamily="34" charset="0"/>
                          <a:ea typeface="Calibri" panose="020F0502020204030204" pitchFamily="34" charset="0"/>
                          <a:cs typeface="Arial" panose="020B0604020202020204" pitchFamily="34" charset="0"/>
                        </a:rPr>
                        <a:t> before 3</a:t>
                      </a:r>
                      <a:r>
                        <a:rPr lang="en-US" sz="2400" dirty="0">
                          <a:effectLst/>
                          <a:latin typeface="Arial" panose="020B0604020202020204" pitchFamily="34" charset="0"/>
                          <a:ea typeface="Times New Roman" panose="02020603050405020304" pitchFamily="18" charset="0"/>
                          <a:cs typeface="Arial" panose="020B0604020202020204" pitchFamily="34" charset="0"/>
                        </a:rPr>
                        <a:t> p.m. PST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2308">
                <a:tc>
                  <a:txBody>
                    <a:bodyPr/>
                    <a:lstStyle/>
                    <a:p>
                      <a:pPr marL="0" marR="0">
                        <a:lnSpc>
                          <a:spcPct val="100000"/>
                        </a:lnSpc>
                        <a:spcBef>
                          <a:spcPts val="0"/>
                        </a:spcBef>
                        <a:spcAft>
                          <a:spcPts val="12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Intent</a:t>
                      </a:r>
                      <a:r>
                        <a:rPr lang="en-US" sz="2400" baseline="0" dirty="0">
                          <a:effectLst/>
                          <a:latin typeface="Arial" panose="020B0604020202020204" pitchFamily="34" charset="0"/>
                          <a:ea typeface="Times New Roman" panose="02020603050405020304" pitchFamily="18" charset="0"/>
                          <a:cs typeface="Arial" panose="020B0604020202020204" pitchFamily="34" charset="0"/>
                        </a:rPr>
                        <a:t> to Award posted</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March 30, 2023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6411">
                <a:tc>
                  <a:txBody>
                    <a:bodyPr/>
                    <a:lstStyle/>
                    <a:p>
                      <a:pPr marL="0" marR="0">
                        <a:lnSpc>
                          <a:spcPct val="100000"/>
                        </a:lnSpc>
                        <a:spcBef>
                          <a:spcPts val="0"/>
                        </a:spcBef>
                        <a:spcAft>
                          <a:spcPts val="12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Last day for Appeals to be received by the CDE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April 13, 2023, before 3 p.m. PST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8206">
                <a:tc>
                  <a:txBody>
                    <a:bodyPr/>
                    <a:lstStyle/>
                    <a:p>
                      <a:pPr marL="0" marR="0">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Final Awards</a:t>
                      </a:r>
                      <a:r>
                        <a:rPr lang="en-US" sz="2400" baseline="0" dirty="0">
                          <a:effectLst/>
                          <a:latin typeface="Arial" panose="020B0604020202020204" pitchFamily="34" charset="0"/>
                          <a:ea typeface="Calibri" panose="020F0502020204030204" pitchFamily="34" charset="0"/>
                          <a:cs typeface="Arial" panose="020B0604020202020204" pitchFamily="34" charset="0"/>
                        </a:rPr>
                        <a:t> posted</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May 1, 2023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Content Placeholder 2">
            <a:extLst>
              <a:ext uri="{FF2B5EF4-FFF2-40B4-BE49-F238E27FC236}">
                <a16:creationId xmlns:a16="http://schemas.microsoft.com/office/drawing/2014/main" id="{5087D4CE-D87D-6DCB-7F42-74E21A65D963}"/>
              </a:ext>
            </a:extLst>
          </p:cNvPr>
          <p:cNvSpPr>
            <a:spLocks noGrp="1"/>
          </p:cNvSpPr>
          <p:nvPr>
            <p:ph sz="half" idx="2"/>
          </p:nvPr>
        </p:nvSpPr>
        <p:spPr>
          <a:xfrm>
            <a:off x="1528763" y="4986337"/>
            <a:ext cx="9305142" cy="1190625"/>
          </a:xfrm>
        </p:spPr>
        <p:txBody>
          <a:bodyPr/>
          <a:lstStyle/>
          <a:p>
            <a:pPr marL="0" indent="0">
              <a:buNone/>
            </a:pPr>
            <a:r>
              <a:rPr lang="en-US" sz="2400" dirty="0"/>
              <a:t>* Timeline subject to change. Refer to the CDE 2023 EWIG: CS RFA web page at </a:t>
            </a:r>
            <a:r>
              <a:rPr lang="en-US" sz="2400" dirty="0">
                <a:hlinkClick r:id="rId3" tooltip="CDE 2023 EWIG: CS RFA web page"/>
              </a:rPr>
              <a:t>https://www.cde.ca.gov/fg/fo/r12/csewig23rfa.asp</a:t>
            </a:r>
            <a:r>
              <a:rPr lang="en-US" sz="2400" dirty="0"/>
              <a:t> for the most up-to-date timeline.</a:t>
            </a:r>
          </a:p>
        </p:txBody>
      </p:sp>
      <p:sp>
        <p:nvSpPr>
          <p:cNvPr id="4" name="Slide Number Placeholder 3"/>
          <p:cNvSpPr>
            <a:spLocks noGrp="1"/>
          </p:cNvSpPr>
          <p:nvPr>
            <p:ph type="sldNum" sz="quarter" idx="12"/>
          </p:nvPr>
        </p:nvSpPr>
        <p:spPr/>
        <p:txBody>
          <a:bodyPr/>
          <a:lstStyle/>
          <a:p>
            <a:fld id="{469BC29B-CD14-4172-9B93-F334EF7BA94E}" type="slidenum">
              <a:rPr lang="en-US" smtClean="0"/>
              <a:t>35</a:t>
            </a:fld>
            <a:endParaRPr lang="en-US"/>
          </a:p>
        </p:txBody>
      </p:sp>
    </p:spTree>
    <p:extLst>
      <p:ext uri="{BB962C8B-B14F-4D97-AF65-F5344CB8AC3E}">
        <p14:creationId xmlns:p14="http://schemas.microsoft.com/office/powerpoint/2010/main" val="1714049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46037"/>
            <a:ext cx="9479666" cy="1325563"/>
          </a:xfrm>
        </p:spPr>
        <p:txBody>
          <a:bodyPr/>
          <a:lstStyle/>
          <a:p>
            <a:r>
              <a:rPr lang="en-US" dirty="0"/>
              <a:t>Resources</a:t>
            </a:r>
          </a:p>
        </p:txBody>
      </p:sp>
      <p:sp>
        <p:nvSpPr>
          <p:cNvPr id="3" name="Content Placeholder 2"/>
          <p:cNvSpPr>
            <a:spLocks noGrp="1"/>
          </p:cNvSpPr>
          <p:nvPr>
            <p:ph idx="1"/>
          </p:nvPr>
        </p:nvSpPr>
        <p:spPr>
          <a:xfrm>
            <a:off x="1354238" y="1042988"/>
            <a:ext cx="9999561" cy="5133975"/>
          </a:xfrm>
        </p:spPr>
        <p:txBody>
          <a:bodyPr/>
          <a:lstStyle/>
          <a:p>
            <a:pPr marL="0" indent="0">
              <a:lnSpc>
                <a:spcPct val="100000"/>
              </a:lnSpc>
              <a:spcBef>
                <a:spcPts val="0"/>
              </a:spcBef>
              <a:spcAft>
                <a:spcPts val="1800"/>
              </a:spcAft>
              <a:buNone/>
            </a:pPr>
            <a:r>
              <a:rPr lang="en-US" sz="2400" dirty="0">
                <a:latin typeface="+mj-lt"/>
              </a:rPr>
              <a:t>Applicants should be familiar with the following resources that contain further information pertinent to the </a:t>
            </a:r>
            <a:br>
              <a:rPr lang="en-US" sz="2400" dirty="0">
                <a:latin typeface="+mj-lt"/>
              </a:rPr>
            </a:br>
            <a:r>
              <a:rPr lang="en-US" sz="2400" dirty="0">
                <a:latin typeface="+mj-lt"/>
              </a:rPr>
              <a:t>2023 EWIG: CS Partner Entity RFA:</a:t>
            </a:r>
          </a:p>
          <a:p>
            <a:pPr lvl="0">
              <a:lnSpc>
                <a:spcPct val="100000"/>
              </a:lnSpc>
              <a:spcBef>
                <a:spcPts val="0"/>
              </a:spcBef>
              <a:spcAft>
                <a:spcPts val="1800"/>
              </a:spcAft>
            </a:pPr>
            <a:r>
              <a:rPr lang="en-US" sz="2400" b="1" dirty="0">
                <a:latin typeface="+mj-lt"/>
              </a:rPr>
              <a:t>QPLS: </a:t>
            </a:r>
            <a:r>
              <a:rPr lang="en-US" sz="2400" u="sng" dirty="0">
                <a:solidFill>
                  <a:srgbClr val="0563C1"/>
                </a:solidFill>
                <a:effectLst/>
                <a:latin typeface="+mj-lt"/>
                <a:ea typeface="Calibri" panose="020F0502020204030204" pitchFamily="34" charset="0"/>
                <a:hlinkClick r:id="rId3" tooltip="CDE Quality Professional Learning Standards web page"/>
              </a:rPr>
              <a:t>https://www.cde.ca.gov/pd/ps/qpls.asp</a:t>
            </a:r>
            <a:endParaRPr lang="en-US" sz="2400" dirty="0">
              <a:latin typeface="+mj-lt"/>
            </a:endParaRPr>
          </a:p>
          <a:p>
            <a:pPr>
              <a:lnSpc>
                <a:spcPct val="100000"/>
              </a:lnSpc>
              <a:spcBef>
                <a:spcPts val="0"/>
              </a:spcBef>
              <a:spcAft>
                <a:spcPts val="1800"/>
              </a:spcAft>
            </a:pPr>
            <a:r>
              <a:rPr lang="en-US" sz="2400" b="1" i="1" dirty="0">
                <a:latin typeface="+mj-lt"/>
              </a:rPr>
              <a:t>CA CS Content Standards: </a:t>
            </a:r>
            <a:r>
              <a:rPr lang="en-US" sz="2400" u="sng" dirty="0">
                <a:solidFill>
                  <a:srgbClr val="0563C1"/>
                </a:solidFill>
                <a:effectLst/>
                <a:latin typeface="+mj-lt"/>
                <a:ea typeface="Calibri" panose="020F0502020204030204" pitchFamily="34" charset="0"/>
                <a:hlinkClick r:id="rId4" tooltip="CDE CS Education web page"/>
              </a:rPr>
              <a:t>https://www.cde.ca.gov/be/st/ss/computerscicontentstds.asp</a:t>
            </a:r>
            <a:endParaRPr lang="en-US" sz="2400" i="1" u="sng" dirty="0">
              <a:latin typeface="+mj-lt"/>
            </a:endParaRPr>
          </a:p>
          <a:p>
            <a:pPr>
              <a:lnSpc>
                <a:spcPct val="100000"/>
              </a:lnSpc>
              <a:spcBef>
                <a:spcPts val="0"/>
              </a:spcBef>
              <a:spcAft>
                <a:spcPts val="1800"/>
              </a:spcAft>
            </a:pPr>
            <a:r>
              <a:rPr lang="en-US" sz="2400" b="1" dirty="0">
                <a:latin typeface="+mj-lt"/>
              </a:rPr>
              <a:t>CSSIP: </a:t>
            </a:r>
            <a:r>
              <a:rPr lang="en-US" sz="2400" u="sng" dirty="0">
                <a:solidFill>
                  <a:srgbClr val="0563C1"/>
                </a:solidFill>
                <a:effectLst/>
                <a:latin typeface="+mj-lt"/>
                <a:ea typeface="Calibri" panose="020F0502020204030204" pitchFamily="34" charset="0"/>
                <a:cs typeface="Arial" panose="020B0604020202020204" pitchFamily="34" charset="0"/>
                <a:hlinkClick r:id="rId5" tooltip="CDE CSSIP web page"/>
              </a:rPr>
              <a:t>https://www.cde.ca.gov/pd/ca/cs/cssip.asp</a:t>
            </a:r>
            <a:endParaRPr lang="en-US" sz="2400" u="sng" dirty="0">
              <a:latin typeface="+mj-lt"/>
            </a:endParaRPr>
          </a:p>
          <a:p>
            <a:pPr>
              <a:lnSpc>
                <a:spcPct val="100000"/>
              </a:lnSpc>
              <a:spcBef>
                <a:spcPts val="0"/>
              </a:spcBef>
              <a:spcAft>
                <a:spcPts val="1800"/>
              </a:spcAft>
            </a:pPr>
            <a:r>
              <a:rPr lang="en-US" sz="2400" b="1" dirty="0">
                <a:latin typeface="+mj-lt"/>
              </a:rPr>
              <a:t>California Statewide System of Support: </a:t>
            </a:r>
            <a:r>
              <a:rPr lang="en-US" sz="2400" u="sng" dirty="0">
                <a:solidFill>
                  <a:srgbClr val="0563C1"/>
                </a:solidFill>
                <a:effectLst/>
                <a:latin typeface="+mj-lt"/>
                <a:ea typeface="Calibri" panose="020F0502020204030204" pitchFamily="34" charset="0"/>
                <a:hlinkClick r:id="rId6" tooltip="CDE Caliornia System of Support web page"/>
              </a:rPr>
              <a:t>https://www.cde.ca.gov/sp/sw/t1/csss.asp</a:t>
            </a:r>
            <a:endParaRPr lang="en-US" sz="2400" dirty="0">
              <a:latin typeface="+mj-lt"/>
            </a:endParaRPr>
          </a:p>
          <a:p>
            <a:pPr marL="0" indent="0">
              <a:lnSpc>
                <a:spcPct val="100000"/>
              </a:lnSpc>
              <a:spcBef>
                <a:spcPts val="0"/>
              </a:spcBef>
              <a:spcAft>
                <a:spcPts val="1800"/>
              </a:spcAft>
              <a:buNone/>
            </a:pPr>
            <a:r>
              <a:rPr lang="en-US" sz="2400" dirty="0">
                <a:latin typeface="+mj-lt"/>
              </a:rPr>
              <a:t>Links are also available within the 2023 EWIG: CS Partner Entity RFA.</a:t>
            </a:r>
          </a:p>
          <a:p>
            <a:pPr lvl="0"/>
            <a:endParaRPr lang="en-US" sz="2400" dirty="0">
              <a:latin typeface="+mj-lt"/>
            </a:endParaRPr>
          </a:p>
        </p:txBody>
      </p:sp>
      <p:sp>
        <p:nvSpPr>
          <p:cNvPr id="5" name="Slide Number Placeholder 4"/>
          <p:cNvSpPr>
            <a:spLocks noGrp="1"/>
          </p:cNvSpPr>
          <p:nvPr>
            <p:ph type="sldNum" sz="quarter" idx="12"/>
          </p:nvPr>
        </p:nvSpPr>
        <p:spPr/>
        <p:txBody>
          <a:bodyPr/>
          <a:lstStyle/>
          <a:p>
            <a:fld id="{469BC29B-CD14-4172-9B93-F334EF7BA94E}" type="slidenum">
              <a:rPr lang="en-US" smtClean="0"/>
              <a:t>36</a:t>
            </a:fld>
            <a:endParaRPr lang="en-US"/>
          </a:p>
        </p:txBody>
      </p:sp>
    </p:spTree>
    <p:extLst>
      <p:ext uri="{BB962C8B-B14F-4D97-AF65-F5344CB8AC3E}">
        <p14:creationId xmlns:p14="http://schemas.microsoft.com/office/powerpoint/2010/main" val="317301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63" y="2464904"/>
            <a:ext cx="10515600" cy="1123536"/>
          </a:xfrm>
        </p:spPr>
        <p:txBody>
          <a:bodyPr/>
          <a:lstStyle/>
          <a:p>
            <a:r>
              <a:rPr lang="en-US" dirty="0"/>
              <a:t>Questions?</a:t>
            </a:r>
          </a:p>
        </p:txBody>
      </p:sp>
      <p:sp>
        <p:nvSpPr>
          <p:cNvPr id="4" name="Slide Number Placeholder 3"/>
          <p:cNvSpPr>
            <a:spLocks noGrp="1"/>
          </p:cNvSpPr>
          <p:nvPr>
            <p:ph type="sldNum" sz="quarter" idx="12"/>
          </p:nvPr>
        </p:nvSpPr>
        <p:spPr/>
        <p:txBody>
          <a:bodyPr/>
          <a:lstStyle/>
          <a:p>
            <a:fld id="{469BC29B-CD14-4172-9B93-F334EF7BA94E}" type="slidenum">
              <a:rPr lang="en-US" smtClean="0"/>
              <a:t>37</a:t>
            </a:fld>
            <a:endParaRPr lang="en-US"/>
          </a:p>
        </p:txBody>
      </p:sp>
    </p:spTree>
    <p:extLst>
      <p:ext uri="{BB962C8B-B14F-4D97-AF65-F5344CB8AC3E}">
        <p14:creationId xmlns:p14="http://schemas.microsoft.com/office/powerpoint/2010/main" val="550380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1900997"/>
          </a:xfrm>
        </p:spPr>
        <p:txBody>
          <a:bodyPr>
            <a:normAutofit/>
          </a:bodyPr>
          <a:lstStyle/>
          <a:p>
            <a:r>
              <a:rPr lang="en-US" dirty="0"/>
              <a:t>Educator Excellence and Equity Division</a:t>
            </a:r>
          </a:p>
        </p:txBody>
      </p:sp>
      <p:sp>
        <p:nvSpPr>
          <p:cNvPr id="3" name="Content Placeholder 2"/>
          <p:cNvSpPr>
            <a:spLocks noGrp="1"/>
          </p:cNvSpPr>
          <p:nvPr>
            <p:ph idx="1"/>
          </p:nvPr>
        </p:nvSpPr>
        <p:spPr>
          <a:xfrm>
            <a:off x="2050104" y="2266122"/>
            <a:ext cx="9101600" cy="3930719"/>
          </a:xfrm>
        </p:spPr>
        <p:txBody>
          <a:bodyPr/>
          <a:lstStyle/>
          <a:p>
            <a:pPr marL="0" indent="0" algn="ctr">
              <a:lnSpc>
                <a:spcPct val="100000"/>
              </a:lnSpc>
              <a:spcBef>
                <a:spcPts val="0"/>
              </a:spcBef>
              <a:spcAft>
                <a:spcPts val="1800"/>
              </a:spcAft>
              <a:buNone/>
            </a:pPr>
            <a:r>
              <a:rPr lang="en-US" b="1" dirty="0"/>
              <a:t>For additional information, contact:</a:t>
            </a:r>
            <a:endParaRPr lang="en-US" sz="2400" dirty="0"/>
          </a:p>
          <a:p>
            <a:pPr marL="0" indent="0">
              <a:lnSpc>
                <a:spcPct val="100000"/>
              </a:lnSpc>
              <a:spcBef>
                <a:spcPts val="0"/>
              </a:spcBef>
              <a:buNone/>
            </a:pPr>
            <a:r>
              <a:rPr lang="en-US" sz="2400" b="1" dirty="0"/>
              <a:t>Program Questions: </a:t>
            </a:r>
          </a:p>
          <a:p>
            <a:pPr marL="0" indent="0">
              <a:lnSpc>
                <a:spcPct val="100000"/>
              </a:lnSpc>
              <a:spcBef>
                <a:spcPts val="0"/>
              </a:spcBef>
              <a:spcAft>
                <a:spcPts val="1800"/>
              </a:spcAft>
              <a:buNone/>
            </a:pPr>
            <a:r>
              <a:rPr lang="en-US" sz="2400" dirty="0"/>
              <a:t>Emily Oliva, Ed.D.; Education Programs Consultant </a:t>
            </a:r>
          </a:p>
          <a:p>
            <a:pPr marL="0" indent="0">
              <a:lnSpc>
                <a:spcPct val="100000"/>
              </a:lnSpc>
              <a:spcBef>
                <a:spcPts val="0"/>
              </a:spcBef>
              <a:buNone/>
            </a:pPr>
            <a:r>
              <a:rPr lang="en-US" sz="2400" b="1" dirty="0"/>
              <a:t>Downloading Questions:</a:t>
            </a:r>
          </a:p>
          <a:p>
            <a:pPr marL="0" indent="0">
              <a:lnSpc>
                <a:spcPct val="100000"/>
              </a:lnSpc>
              <a:spcBef>
                <a:spcPts val="0"/>
              </a:spcBef>
              <a:spcAft>
                <a:spcPts val="1800"/>
              </a:spcAft>
              <a:buNone/>
            </a:pPr>
            <a:r>
              <a:rPr lang="en-US" sz="2400" dirty="0"/>
              <a:t>Alyssa Khan, Associate Governmental Programs Analyst</a:t>
            </a:r>
          </a:p>
          <a:p>
            <a:pPr marL="0" indent="0">
              <a:lnSpc>
                <a:spcPct val="100000"/>
              </a:lnSpc>
              <a:spcBef>
                <a:spcPts val="0"/>
              </a:spcBef>
              <a:spcAft>
                <a:spcPts val="1800"/>
              </a:spcAft>
              <a:buNone/>
            </a:pPr>
            <a:r>
              <a:rPr lang="en-US" b="1" dirty="0"/>
              <a:t>Email: </a:t>
            </a:r>
            <a:r>
              <a:rPr lang="en-US" u="sng" dirty="0">
                <a:hlinkClick r:id="rId3" tooltip="Professional Learning Support and Monitoring Office email address"/>
              </a:rPr>
              <a:t>PLSMO@cde.ca.gov</a:t>
            </a:r>
            <a:r>
              <a:rPr lang="en-US" u="sng" dirty="0"/>
              <a:t> </a:t>
            </a:r>
          </a:p>
        </p:txBody>
      </p:sp>
      <p:sp>
        <p:nvSpPr>
          <p:cNvPr id="5" name="Slide Number Placeholder 4"/>
          <p:cNvSpPr>
            <a:spLocks noGrp="1"/>
          </p:cNvSpPr>
          <p:nvPr>
            <p:ph type="sldNum" sz="quarter" idx="12"/>
          </p:nvPr>
        </p:nvSpPr>
        <p:spPr/>
        <p:txBody>
          <a:bodyPr/>
          <a:lstStyle/>
          <a:p>
            <a:fld id="{469BC29B-CD14-4172-9B93-F334EF7BA94E}" type="slidenum">
              <a:rPr lang="en-US" smtClean="0"/>
              <a:t>38</a:t>
            </a:fld>
            <a:endParaRPr lang="en-US" dirty="0"/>
          </a:p>
        </p:txBody>
      </p:sp>
    </p:spTree>
    <p:extLst>
      <p:ext uri="{BB962C8B-B14F-4D97-AF65-F5344CB8AC3E}">
        <p14:creationId xmlns:p14="http://schemas.microsoft.com/office/powerpoint/2010/main" val="3775136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DB3F-3219-2BFE-2F3E-C2F7EE27F05C}"/>
              </a:ext>
            </a:extLst>
          </p:cNvPr>
          <p:cNvSpPr>
            <a:spLocks noGrp="1"/>
          </p:cNvSpPr>
          <p:nvPr>
            <p:ph type="title"/>
          </p:nvPr>
        </p:nvSpPr>
        <p:spPr/>
        <p:txBody>
          <a:bodyPr/>
          <a:lstStyle/>
          <a:p>
            <a:r>
              <a:rPr lang="en-US" dirty="0"/>
              <a:t>Appendix A: Long Descriptions</a:t>
            </a:r>
          </a:p>
        </p:txBody>
      </p:sp>
      <p:sp>
        <p:nvSpPr>
          <p:cNvPr id="3" name="Content Placeholder 2">
            <a:extLst>
              <a:ext uri="{FF2B5EF4-FFF2-40B4-BE49-F238E27FC236}">
                <a16:creationId xmlns:a16="http://schemas.microsoft.com/office/drawing/2014/main" id="{4F39C75E-E60B-DF47-4128-DFD81546E2C1}"/>
              </a:ext>
            </a:extLst>
          </p:cNvPr>
          <p:cNvSpPr>
            <a:spLocks noGrp="1"/>
          </p:cNvSpPr>
          <p:nvPr>
            <p:ph idx="1"/>
          </p:nvPr>
        </p:nvSpPr>
        <p:spPr>
          <a:xfrm>
            <a:off x="1354239" y="1556683"/>
            <a:ext cx="9479666" cy="4351338"/>
          </a:xfrm>
        </p:spPr>
        <p:txBody>
          <a:bodyPr/>
          <a:lstStyle/>
          <a:p>
            <a:r>
              <a:rPr lang="en-US" sz="2400" dirty="0">
                <a:latin typeface="+mj-lt"/>
              </a:rPr>
              <a:t>Slide 13: </a:t>
            </a:r>
            <a:r>
              <a:rPr lang="en-US" sz="2400" dirty="0">
                <a:effectLst/>
                <a:latin typeface="+mj-lt"/>
                <a:ea typeface="Calibri" panose="020F0502020204030204" pitchFamily="34" charset="0"/>
                <a:cs typeface="Times New Roman" panose="02020603050405020304" pitchFamily="18" charset="0"/>
              </a:rPr>
              <a:t>This comprehensive approach to professional learning helped us to scale and sustain computer science (CS) education throughout California by centering equity with culturally responsive practices, prioritizing high-need students in rural and urban areas, integrating CS with math and science standards, ongoing support for kindergarten through grade twelve pathways, all while identifying and closing the equity gaps using research and data.</a:t>
            </a:r>
          </a:p>
          <a:p>
            <a:r>
              <a:rPr lang="en-US" sz="2400" dirty="0">
                <a:latin typeface="+mj-lt"/>
              </a:rPr>
              <a:t>Slide 15: Seasons of CS logo and the seven Seasons of CS regions. Region 1: Far North Partnership, Region 2: North Bay/North Coast Collaborative, Region 3: Capital Central Foothill Area, Region 4: Bay Area Consortium for Student Success, Region 5: Mid-State Collaborative, Region 6: Valley to Coast Collaborative, and Region 7: Southern California System of Support.</a:t>
            </a:r>
          </a:p>
        </p:txBody>
      </p:sp>
      <p:sp>
        <p:nvSpPr>
          <p:cNvPr id="4" name="Slide Number Placeholder 3">
            <a:extLst>
              <a:ext uri="{FF2B5EF4-FFF2-40B4-BE49-F238E27FC236}">
                <a16:creationId xmlns:a16="http://schemas.microsoft.com/office/drawing/2014/main" id="{80226571-0587-5F2B-8072-A18B448BAD7C}"/>
              </a:ext>
            </a:extLst>
          </p:cNvPr>
          <p:cNvSpPr>
            <a:spLocks noGrp="1"/>
          </p:cNvSpPr>
          <p:nvPr>
            <p:ph type="sldNum" sz="quarter" idx="12"/>
          </p:nvPr>
        </p:nvSpPr>
        <p:spPr/>
        <p:txBody>
          <a:bodyPr/>
          <a:lstStyle/>
          <a:p>
            <a:fld id="{469BC29B-CD14-4172-9B93-F334EF7BA94E}" type="slidenum">
              <a:rPr lang="en-US" smtClean="0"/>
              <a:t>39</a:t>
            </a:fld>
            <a:endParaRPr lang="en-US"/>
          </a:p>
        </p:txBody>
      </p:sp>
    </p:spTree>
    <p:extLst>
      <p:ext uri="{BB962C8B-B14F-4D97-AF65-F5344CB8AC3E}">
        <p14:creationId xmlns:p14="http://schemas.microsoft.com/office/powerpoint/2010/main" val="418679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Educator Workforce Investment Grant Program: Computer Science</a:t>
            </a:r>
          </a:p>
        </p:txBody>
      </p:sp>
      <p:sp>
        <p:nvSpPr>
          <p:cNvPr id="3" name="Content Placeholder 2"/>
          <p:cNvSpPr>
            <a:spLocks noGrp="1"/>
          </p:cNvSpPr>
          <p:nvPr>
            <p:ph idx="1"/>
          </p:nvPr>
        </p:nvSpPr>
        <p:spPr>
          <a:xfrm>
            <a:off x="1612145" y="1928191"/>
            <a:ext cx="9479666" cy="4293704"/>
          </a:xfrm>
        </p:spPr>
        <p:txBody>
          <a:bodyPr/>
          <a:lstStyle/>
          <a:p>
            <a:pPr>
              <a:lnSpc>
                <a:spcPct val="100000"/>
              </a:lnSpc>
              <a:spcBef>
                <a:spcPts val="0"/>
              </a:spcBef>
              <a:spcAft>
                <a:spcPts val="1800"/>
              </a:spcAft>
            </a:pPr>
            <a:r>
              <a:rPr lang="en-US" sz="2400" dirty="0">
                <a:latin typeface="+mj-lt"/>
              </a:rPr>
              <a:t>Develop and provide professional learning to teachers and paraprofessionals in public schools serving kindergarten and grades one to twelve, inclusive</a:t>
            </a:r>
          </a:p>
          <a:p>
            <a:pPr>
              <a:lnSpc>
                <a:spcPct val="100000"/>
              </a:lnSpc>
              <a:spcBef>
                <a:spcPts val="0"/>
              </a:spcBef>
              <a:spcAft>
                <a:spcPts val="1800"/>
              </a:spcAft>
            </a:pPr>
            <a:r>
              <a:rPr lang="en-US" sz="2400" dirty="0">
                <a:latin typeface="+mj-lt"/>
              </a:rPr>
              <a:t>Provide high-quality instruction and CS learning experiences that support system-wide implementation of the </a:t>
            </a:r>
            <a:r>
              <a:rPr lang="en-US" sz="2400" i="1" dirty="0">
                <a:latin typeface="+mj-lt"/>
              </a:rPr>
              <a:t>CA CS Content Standards </a:t>
            </a:r>
            <a:r>
              <a:rPr lang="en-US" sz="2400" dirty="0">
                <a:latin typeface="+mj-lt"/>
              </a:rPr>
              <a:t>developed pursuant to </a:t>
            </a:r>
            <a:r>
              <a:rPr lang="en-US" sz="2400" i="1" dirty="0">
                <a:latin typeface="+mj-lt"/>
              </a:rPr>
              <a:t>EC</a:t>
            </a:r>
            <a:r>
              <a:rPr lang="en-US" sz="2400" dirty="0">
                <a:latin typeface="+mj-lt"/>
              </a:rPr>
              <a:t> Section 60605.4</a:t>
            </a:r>
          </a:p>
          <a:p>
            <a:pPr marL="0" indent="0">
              <a:lnSpc>
                <a:spcPct val="100000"/>
              </a:lnSpc>
              <a:spcBef>
                <a:spcPts val="0"/>
              </a:spcBef>
              <a:spcAft>
                <a:spcPts val="1800"/>
              </a:spcAft>
              <a:buNone/>
            </a:pPr>
            <a:r>
              <a:rPr lang="en-US" sz="2400" dirty="0">
                <a:effectLst/>
                <a:latin typeface="+mj-lt"/>
                <a:ea typeface="Calibri" panose="020F0502020204030204" pitchFamily="34" charset="0"/>
                <a:cs typeface="Arial" panose="020B0604020202020204" pitchFamily="34" charset="0"/>
              </a:rPr>
              <a:t>In order to impact students in a variety of learning contexts throughout California, the CDE will attempt to fund an EWIG: CS Partner Entity that partners with multiple entities and creates a statewide CS PL network.</a:t>
            </a:r>
            <a:endParaRPr lang="en-US" sz="2400" dirty="0">
              <a:latin typeface="+mj-lt"/>
            </a:endParaRPr>
          </a:p>
        </p:txBody>
      </p:sp>
      <p:sp>
        <p:nvSpPr>
          <p:cNvPr id="5" name="Slide Number Placeholder 4"/>
          <p:cNvSpPr>
            <a:spLocks noGrp="1"/>
          </p:cNvSpPr>
          <p:nvPr>
            <p:ph type="sldNum" sz="quarter" idx="12"/>
          </p:nvPr>
        </p:nvSpPr>
        <p:spPr/>
        <p:txBody>
          <a:bodyPr/>
          <a:lstStyle/>
          <a:p>
            <a:fld id="{469BC29B-CD14-4172-9B93-F334EF7BA94E}" type="slidenum">
              <a:rPr lang="en-US" smtClean="0"/>
              <a:t>4</a:t>
            </a:fld>
            <a:endParaRPr lang="en-US"/>
          </a:p>
        </p:txBody>
      </p:sp>
    </p:spTree>
    <p:extLst>
      <p:ext uri="{BB962C8B-B14F-4D97-AF65-F5344CB8AC3E}">
        <p14:creationId xmlns:p14="http://schemas.microsoft.com/office/powerpoint/2010/main" val="309110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DB3F-3219-2BFE-2F3E-C2F7EE27F05C}"/>
              </a:ext>
            </a:extLst>
          </p:cNvPr>
          <p:cNvSpPr>
            <a:spLocks noGrp="1"/>
          </p:cNvSpPr>
          <p:nvPr>
            <p:ph type="title"/>
          </p:nvPr>
        </p:nvSpPr>
        <p:spPr/>
        <p:txBody>
          <a:bodyPr/>
          <a:lstStyle/>
          <a:p>
            <a:r>
              <a:rPr lang="en-US" dirty="0"/>
              <a:t>Appendix A: Long Descriptions (2)</a:t>
            </a:r>
          </a:p>
        </p:txBody>
      </p:sp>
      <p:sp>
        <p:nvSpPr>
          <p:cNvPr id="3" name="Content Placeholder 2">
            <a:extLst>
              <a:ext uri="{FF2B5EF4-FFF2-40B4-BE49-F238E27FC236}">
                <a16:creationId xmlns:a16="http://schemas.microsoft.com/office/drawing/2014/main" id="{4F39C75E-E60B-DF47-4128-DFD81546E2C1}"/>
              </a:ext>
            </a:extLst>
          </p:cNvPr>
          <p:cNvSpPr>
            <a:spLocks noGrp="1"/>
          </p:cNvSpPr>
          <p:nvPr>
            <p:ph idx="1"/>
          </p:nvPr>
        </p:nvSpPr>
        <p:spPr>
          <a:xfrm>
            <a:off x="1354239" y="1847850"/>
            <a:ext cx="9479666" cy="4351338"/>
          </a:xfrm>
        </p:spPr>
        <p:txBody>
          <a:bodyPr/>
          <a:lstStyle/>
          <a:p>
            <a:r>
              <a:rPr lang="en-US" sz="2400" dirty="0">
                <a:latin typeface="+mj-lt"/>
              </a:rPr>
              <a:t>Slide 17: </a:t>
            </a:r>
            <a:r>
              <a:rPr lang="en-US" sz="2400" dirty="0">
                <a:effectLst/>
                <a:latin typeface="+mj-lt"/>
                <a:ea typeface="Calibri" panose="020F0502020204030204" pitchFamily="34" charset="0"/>
                <a:cs typeface="Times New Roman" panose="02020603050405020304" pitchFamily="18" charset="0"/>
              </a:rPr>
              <a:t>The layers within the 2021 Educator Workforce Investment Grant: Computer Science (CS), which includes the Seasons of CS Planning Team (applicant), Steering Committee, CS Champions and Regional Implementation Teams, Seasons of CS Professional Learning Providers, and the CS Educator Workforce. Arrow is pointing to CS Champions and Regional Implementation Teams.</a:t>
            </a:r>
            <a:endParaRPr lang="en-US" sz="2400" dirty="0">
              <a:latin typeface="+mj-lt"/>
            </a:endParaRPr>
          </a:p>
        </p:txBody>
      </p:sp>
      <p:sp>
        <p:nvSpPr>
          <p:cNvPr id="4" name="Slide Number Placeholder 3">
            <a:extLst>
              <a:ext uri="{FF2B5EF4-FFF2-40B4-BE49-F238E27FC236}">
                <a16:creationId xmlns:a16="http://schemas.microsoft.com/office/drawing/2014/main" id="{80226571-0587-5F2B-8072-A18B448BAD7C}"/>
              </a:ext>
            </a:extLst>
          </p:cNvPr>
          <p:cNvSpPr>
            <a:spLocks noGrp="1"/>
          </p:cNvSpPr>
          <p:nvPr>
            <p:ph type="sldNum" sz="quarter" idx="12"/>
          </p:nvPr>
        </p:nvSpPr>
        <p:spPr/>
        <p:txBody>
          <a:bodyPr/>
          <a:lstStyle/>
          <a:p>
            <a:fld id="{469BC29B-CD14-4172-9B93-F334EF7BA94E}" type="slidenum">
              <a:rPr lang="en-US" smtClean="0"/>
              <a:t>40</a:t>
            </a:fld>
            <a:endParaRPr lang="en-US"/>
          </a:p>
        </p:txBody>
      </p:sp>
    </p:spTree>
    <p:extLst>
      <p:ext uri="{BB962C8B-B14F-4D97-AF65-F5344CB8AC3E}">
        <p14:creationId xmlns:p14="http://schemas.microsoft.com/office/powerpoint/2010/main" val="206635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2" y="365125"/>
            <a:ext cx="10625137" cy="1622701"/>
          </a:xfrm>
        </p:spPr>
        <p:txBody>
          <a:bodyPr>
            <a:noAutofit/>
          </a:bodyPr>
          <a:lstStyle/>
          <a:p>
            <a:r>
              <a:rPr lang="en-US" sz="3600" dirty="0"/>
              <a:t>Educator Workforce Investment Grant: Computer Science, the Statewide System of Support, and Quality Professional Learning Standards</a:t>
            </a:r>
          </a:p>
        </p:txBody>
      </p:sp>
      <p:sp>
        <p:nvSpPr>
          <p:cNvPr id="3" name="Content Placeholder 2"/>
          <p:cNvSpPr>
            <a:spLocks noGrp="1"/>
          </p:cNvSpPr>
          <p:nvPr>
            <p:ph idx="1"/>
          </p:nvPr>
        </p:nvSpPr>
        <p:spPr>
          <a:xfrm>
            <a:off x="1354239" y="2188264"/>
            <a:ext cx="9479666" cy="4168086"/>
          </a:xfrm>
        </p:spPr>
        <p:txBody>
          <a:bodyPr/>
          <a:lstStyle/>
          <a:p>
            <a:pPr>
              <a:lnSpc>
                <a:spcPct val="100000"/>
              </a:lnSpc>
              <a:spcBef>
                <a:spcPts val="0"/>
              </a:spcBef>
              <a:spcAft>
                <a:spcPts val="1800"/>
              </a:spcAft>
            </a:pPr>
            <a:r>
              <a:rPr lang="en-US" sz="2400" dirty="0"/>
              <a:t>The selected grantee will become an important member of the Statewide System of Support, providing targeted support focused on strategies for providing high-quality CS instruction and CS learning experiences aligned to the </a:t>
            </a:r>
            <a:r>
              <a:rPr lang="en-US" sz="2400" i="1" dirty="0"/>
              <a:t>CA CS Content Standards.</a:t>
            </a:r>
          </a:p>
          <a:p>
            <a:pPr>
              <a:lnSpc>
                <a:spcPct val="100000"/>
              </a:lnSpc>
              <a:spcBef>
                <a:spcPts val="0"/>
              </a:spcBef>
              <a:spcAft>
                <a:spcPts val="1800"/>
              </a:spcAft>
            </a:pPr>
            <a:r>
              <a:rPr lang="en-US" sz="2400" dirty="0"/>
              <a:t>The Quality Professional Learning Standards (QPLS) serve as a foundation for the content, processes, and conditions essential to all educator professional learning over time, which leads to improved educators' knowledge, skills, and dispositions.</a:t>
            </a:r>
          </a:p>
          <a:p>
            <a:pPr>
              <a:lnSpc>
                <a:spcPct val="100000"/>
              </a:lnSpc>
              <a:spcBef>
                <a:spcPts val="0"/>
              </a:spcBef>
              <a:spcAft>
                <a:spcPts val="1800"/>
              </a:spcAft>
            </a:pPr>
            <a:r>
              <a:rPr lang="en-US" sz="2400" dirty="0"/>
              <a:t>The QPLS are available</a:t>
            </a:r>
          </a:p>
        </p:txBody>
      </p:sp>
      <p:sp>
        <p:nvSpPr>
          <p:cNvPr id="5" name="Slide Number Placeholder 4"/>
          <p:cNvSpPr>
            <a:spLocks noGrp="1"/>
          </p:cNvSpPr>
          <p:nvPr>
            <p:ph type="sldNum" sz="quarter" idx="12"/>
          </p:nvPr>
        </p:nvSpPr>
        <p:spPr/>
        <p:txBody>
          <a:bodyPr/>
          <a:lstStyle/>
          <a:p>
            <a:fld id="{469BC29B-CD14-4172-9B93-F334EF7BA94E}" type="slidenum">
              <a:rPr lang="en-US" smtClean="0"/>
              <a:t>5</a:t>
            </a:fld>
            <a:endParaRPr lang="en-US"/>
          </a:p>
        </p:txBody>
      </p:sp>
    </p:spTree>
    <p:extLst>
      <p:ext uri="{BB962C8B-B14F-4D97-AF65-F5344CB8AC3E}">
        <p14:creationId xmlns:p14="http://schemas.microsoft.com/office/powerpoint/2010/main" val="229725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13" y="410368"/>
            <a:ext cx="9819492" cy="1325563"/>
          </a:xfrm>
        </p:spPr>
        <p:txBody>
          <a:bodyPr>
            <a:normAutofit fontScale="90000"/>
          </a:bodyPr>
          <a:lstStyle/>
          <a:p>
            <a:r>
              <a:rPr lang="en-US" sz="4000" dirty="0"/>
              <a:t>Educator Workforce Investment Grant: Computer Science Grant Funding and Duration</a:t>
            </a:r>
          </a:p>
        </p:txBody>
      </p:sp>
      <p:sp>
        <p:nvSpPr>
          <p:cNvPr id="3" name="Content Placeholder 2"/>
          <p:cNvSpPr>
            <a:spLocks noGrp="1"/>
          </p:cNvSpPr>
          <p:nvPr>
            <p:ph idx="1"/>
          </p:nvPr>
        </p:nvSpPr>
        <p:spPr>
          <a:xfrm>
            <a:off x="1354239" y="1825624"/>
            <a:ext cx="9479666" cy="4742815"/>
          </a:xfrm>
        </p:spPr>
        <p:txBody>
          <a:bodyPr/>
          <a:lstStyle/>
          <a:p>
            <a:pPr>
              <a:lnSpc>
                <a:spcPct val="100000"/>
              </a:lnSpc>
              <a:spcBef>
                <a:spcPts val="0"/>
              </a:spcBef>
              <a:spcAft>
                <a:spcPts val="1200"/>
              </a:spcAft>
            </a:pPr>
            <a:r>
              <a:rPr lang="en-US" dirty="0"/>
              <a:t>One successful applicant </a:t>
            </a:r>
          </a:p>
          <a:p>
            <a:pPr>
              <a:lnSpc>
                <a:spcPct val="100000"/>
              </a:lnSpc>
              <a:spcBef>
                <a:spcPts val="0"/>
              </a:spcBef>
              <a:spcAft>
                <a:spcPts val="1200"/>
              </a:spcAft>
            </a:pPr>
            <a:r>
              <a:rPr lang="en-US" dirty="0"/>
              <a:t>Total grant budget of $15 million </a:t>
            </a:r>
          </a:p>
          <a:p>
            <a:pPr>
              <a:lnSpc>
                <a:spcPct val="100000"/>
              </a:lnSpc>
              <a:spcBef>
                <a:spcPts val="0"/>
              </a:spcBef>
              <a:spcAft>
                <a:spcPts val="1200"/>
              </a:spcAft>
            </a:pPr>
            <a:r>
              <a:rPr lang="en-US" dirty="0"/>
              <a:t>Grant period is from May 1, 2023, through February 28, 2025</a:t>
            </a:r>
          </a:p>
          <a:p>
            <a:pPr marL="0" indent="0" algn="ctr">
              <a:lnSpc>
                <a:spcPct val="100000"/>
              </a:lnSpc>
              <a:spcBef>
                <a:spcPts val="0"/>
              </a:spcBef>
              <a:spcAft>
                <a:spcPts val="1200"/>
              </a:spcAft>
              <a:buNone/>
            </a:pPr>
            <a:r>
              <a:rPr lang="en-US" dirty="0"/>
              <a:t>Deadline for Applications:</a:t>
            </a:r>
          </a:p>
          <a:p>
            <a:pPr marL="0" indent="0" algn="ctr">
              <a:lnSpc>
                <a:spcPct val="100000"/>
              </a:lnSpc>
              <a:spcBef>
                <a:spcPts val="0"/>
              </a:spcBef>
              <a:spcAft>
                <a:spcPts val="1200"/>
              </a:spcAft>
              <a:buNone/>
            </a:pPr>
            <a:r>
              <a:rPr lang="en-US" b="1" dirty="0"/>
              <a:t>Thursday, March 9, 2023, before 3 p.m.</a:t>
            </a:r>
          </a:p>
          <a:p>
            <a:pPr marL="0" indent="0" algn="ctr">
              <a:lnSpc>
                <a:spcPct val="100000"/>
              </a:lnSpc>
              <a:spcBef>
                <a:spcPts val="0"/>
              </a:spcBef>
              <a:spcAft>
                <a:spcPts val="1200"/>
              </a:spcAft>
              <a:buNone/>
            </a:pPr>
            <a:r>
              <a:rPr lang="en-US" sz="2400" dirty="0"/>
              <a:t>The timeline is subject to change. Refer to the CDE 2023 EWIG: CS RFA web page at </a:t>
            </a:r>
            <a:r>
              <a:rPr lang="en-US" sz="2400" dirty="0">
                <a:hlinkClick r:id="rId3" tooltip="CDE 2023 EWIG: CS RFA web page"/>
              </a:rPr>
              <a:t>https://www.cde.ca.gov/fg/fo/r12/csewig23rfa.asp</a:t>
            </a:r>
            <a:r>
              <a:rPr lang="en-US" sz="2400" dirty="0"/>
              <a:t> for the most up-to-date timeline</a:t>
            </a:r>
            <a:r>
              <a:rPr lang="en-US" dirty="0"/>
              <a:t>.</a:t>
            </a:r>
          </a:p>
        </p:txBody>
      </p:sp>
      <p:sp>
        <p:nvSpPr>
          <p:cNvPr id="5" name="Slide Number Placeholder 4"/>
          <p:cNvSpPr>
            <a:spLocks noGrp="1"/>
          </p:cNvSpPr>
          <p:nvPr>
            <p:ph type="sldNum" sz="quarter" idx="12"/>
          </p:nvPr>
        </p:nvSpPr>
        <p:spPr/>
        <p:txBody>
          <a:bodyPr/>
          <a:lstStyle/>
          <a:p>
            <a:fld id="{469BC29B-CD14-4172-9B93-F334EF7BA94E}" type="slidenum">
              <a:rPr lang="en-US" smtClean="0"/>
              <a:t>6</a:t>
            </a:fld>
            <a:endParaRPr lang="en-US"/>
          </a:p>
        </p:txBody>
      </p:sp>
    </p:spTree>
    <p:extLst>
      <p:ext uri="{BB962C8B-B14F-4D97-AF65-F5344CB8AC3E}">
        <p14:creationId xmlns:p14="http://schemas.microsoft.com/office/powerpoint/2010/main" val="48674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Workforce Investment Grant: Computer Science Eligibility</a:t>
            </a:r>
          </a:p>
        </p:txBody>
      </p:sp>
      <p:sp>
        <p:nvSpPr>
          <p:cNvPr id="3" name="Content Placeholder 2"/>
          <p:cNvSpPr>
            <a:spLocks noGrp="1"/>
          </p:cNvSpPr>
          <p:nvPr>
            <p:ph idx="1"/>
          </p:nvPr>
        </p:nvSpPr>
        <p:spPr/>
        <p:txBody>
          <a:bodyPr/>
          <a:lstStyle/>
          <a:p>
            <a:pPr>
              <a:lnSpc>
                <a:spcPct val="100000"/>
              </a:lnSpc>
              <a:spcBef>
                <a:spcPts val="0"/>
              </a:spcBef>
              <a:spcAft>
                <a:spcPts val="1800"/>
              </a:spcAft>
            </a:pPr>
            <a:r>
              <a:rPr lang="en-US" dirty="0"/>
              <a:t>Lead applicants must be a COE.</a:t>
            </a:r>
          </a:p>
          <a:p>
            <a:pPr>
              <a:lnSpc>
                <a:spcPct val="100000"/>
              </a:lnSpc>
              <a:spcBef>
                <a:spcPts val="0"/>
              </a:spcBef>
              <a:spcAft>
                <a:spcPts val="1800"/>
              </a:spcAft>
            </a:pPr>
            <a:r>
              <a:rPr lang="en-US" dirty="0"/>
              <a:t>Applicants may submit an application in partnership with one or more local educational agency (LEA), institution of higher education, or nonprofit organization.</a:t>
            </a:r>
          </a:p>
          <a:p>
            <a:pPr>
              <a:lnSpc>
                <a:spcPct val="100000"/>
              </a:lnSpc>
              <a:spcBef>
                <a:spcPts val="0"/>
              </a:spcBef>
              <a:spcAft>
                <a:spcPts val="1800"/>
              </a:spcAft>
            </a:pPr>
            <a:r>
              <a:rPr lang="en-US" dirty="0"/>
              <a:t>The Lead Applicant and the Fiscal Agent must be the same entity.</a:t>
            </a:r>
          </a:p>
        </p:txBody>
      </p:sp>
      <p:sp>
        <p:nvSpPr>
          <p:cNvPr id="5" name="Slide Number Placeholder 4"/>
          <p:cNvSpPr>
            <a:spLocks noGrp="1"/>
          </p:cNvSpPr>
          <p:nvPr>
            <p:ph type="sldNum" sz="quarter" idx="12"/>
          </p:nvPr>
        </p:nvSpPr>
        <p:spPr/>
        <p:txBody>
          <a:bodyPr/>
          <a:lstStyle/>
          <a:p>
            <a:fld id="{469BC29B-CD14-4172-9B93-F334EF7BA94E}" type="slidenum">
              <a:rPr lang="en-US" smtClean="0"/>
              <a:t>7</a:t>
            </a:fld>
            <a:endParaRPr lang="en-US"/>
          </a:p>
        </p:txBody>
      </p:sp>
    </p:spTree>
    <p:extLst>
      <p:ext uri="{BB962C8B-B14F-4D97-AF65-F5344CB8AC3E}">
        <p14:creationId xmlns:p14="http://schemas.microsoft.com/office/powerpoint/2010/main" val="9038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0362"/>
            <a:ext cx="9479666" cy="1325563"/>
          </a:xfrm>
        </p:spPr>
        <p:txBody>
          <a:bodyPr/>
          <a:lstStyle/>
          <a:p>
            <a:r>
              <a:rPr lang="en-US" dirty="0"/>
              <a:t>Educator Workforce Investment Grant: Computer Science Goals</a:t>
            </a:r>
          </a:p>
        </p:txBody>
      </p:sp>
      <p:sp>
        <p:nvSpPr>
          <p:cNvPr id="3" name="Content Placeholder 2"/>
          <p:cNvSpPr>
            <a:spLocks noGrp="1"/>
          </p:cNvSpPr>
          <p:nvPr>
            <p:ph idx="1"/>
          </p:nvPr>
        </p:nvSpPr>
        <p:spPr>
          <a:xfrm>
            <a:off x="1354239" y="1685925"/>
            <a:ext cx="9479666" cy="4491038"/>
          </a:xfrm>
        </p:spPr>
        <p:txBody>
          <a:bodyPr/>
          <a:lstStyle/>
          <a:p>
            <a:pPr>
              <a:lnSpc>
                <a:spcPct val="100000"/>
              </a:lnSpc>
              <a:spcBef>
                <a:spcPts val="0"/>
              </a:spcBef>
              <a:spcAft>
                <a:spcPts val="1800"/>
              </a:spcAft>
            </a:pPr>
            <a:r>
              <a:rPr lang="en-US" dirty="0"/>
              <a:t>Build the capacity of educators through professional learning opportunities for teachers, paraprofessionals, school leaders, and counselors</a:t>
            </a:r>
          </a:p>
          <a:p>
            <a:pPr>
              <a:lnSpc>
                <a:spcPct val="100000"/>
              </a:lnSpc>
              <a:spcBef>
                <a:spcPts val="0"/>
              </a:spcBef>
              <a:spcAft>
                <a:spcPts val="1800"/>
              </a:spcAft>
            </a:pPr>
            <a:r>
              <a:rPr lang="en-US" dirty="0"/>
              <a:t>Professional learning opportunities must conform to the best evidence regarding effective learning for educators. This includes, but is not limited to, the QPLS.</a:t>
            </a:r>
          </a:p>
          <a:p>
            <a:pPr>
              <a:lnSpc>
                <a:spcPct val="100000"/>
              </a:lnSpc>
              <a:spcBef>
                <a:spcPts val="0"/>
              </a:spcBef>
              <a:spcAft>
                <a:spcPts val="1200"/>
              </a:spcAft>
            </a:pPr>
            <a:endParaRPr lang="en-US" dirty="0"/>
          </a:p>
        </p:txBody>
      </p:sp>
      <p:sp>
        <p:nvSpPr>
          <p:cNvPr id="5" name="Slide Number Placeholder 4"/>
          <p:cNvSpPr>
            <a:spLocks noGrp="1"/>
          </p:cNvSpPr>
          <p:nvPr>
            <p:ph type="sldNum" sz="quarter" idx="12"/>
          </p:nvPr>
        </p:nvSpPr>
        <p:spPr/>
        <p:txBody>
          <a:bodyPr/>
          <a:lstStyle/>
          <a:p>
            <a:fld id="{469BC29B-CD14-4172-9B93-F334EF7BA94E}" type="slidenum">
              <a:rPr lang="en-US" smtClean="0"/>
              <a:t>8</a:t>
            </a:fld>
            <a:endParaRPr lang="en-US"/>
          </a:p>
        </p:txBody>
      </p:sp>
    </p:spTree>
    <p:extLst>
      <p:ext uri="{BB962C8B-B14F-4D97-AF65-F5344CB8AC3E}">
        <p14:creationId xmlns:p14="http://schemas.microsoft.com/office/powerpoint/2010/main" val="141048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2021 Educator Workforce Investment Grant Program</a:t>
            </a:r>
          </a:p>
        </p:txBody>
      </p:sp>
      <p:sp>
        <p:nvSpPr>
          <p:cNvPr id="3" name="Content Placeholder 2"/>
          <p:cNvSpPr>
            <a:spLocks noGrp="1"/>
          </p:cNvSpPr>
          <p:nvPr>
            <p:ph idx="1"/>
          </p:nvPr>
        </p:nvSpPr>
        <p:spPr>
          <a:xfrm>
            <a:off x="1354239" y="1888434"/>
            <a:ext cx="9479666" cy="4153591"/>
          </a:xfrm>
        </p:spPr>
        <p:txBody>
          <a:bodyPr/>
          <a:lstStyle/>
          <a:p>
            <a:pPr>
              <a:lnSpc>
                <a:spcPct val="100000"/>
              </a:lnSpc>
              <a:spcBef>
                <a:spcPts val="0"/>
              </a:spcBef>
              <a:spcAft>
                <a:spcPts val="1800"/>
              </a:spcAft>
            </a:pPr>
            <a:r>
              <a:rPr lang="en-US" dirty="0"/>
              <a:t>The Budget Act of 2021, Item 6100-195-0001, provides $5 million on a one-time basis to establish the EWIG: CS. This EWIG: CS Professional Learning Grant will fund one successful applicant $5 million from March 3, 2022, through March 29, 2024.</a:t>
            </a:r>
            <a:endParaRPr lang="en-US" sz="2600" dirty="0"/>
          </a:p>
        </p:txBody>
      </p:sp>
      <p:sp>
        <p:nvSpPr>
          <p:cNvPr id="5" name="Slide Number Placeholder 4"/>
          <p:cNvSpPr>
            <a:spLocks noGrp="1"/>
          </p:cNvSpPr>
          <p:nvPr>
            <p:ph type="sldNum" sz="quarter" idx="12"/>
          </p:nvPr>
        </p:nvSpPr>
        <p:spPr/>
        <p:txBody>
          <a:bodyPr/>
          <a:lstStyle/>
          <a:p>
            <a:fld id="{469BC29B-CD14-4172-9B93-F334EF7BA94E}" type="slidenum">
              <a:rPr lang="en-US" smtClean="0"/>
              <a:t>9</a:t>
            </a:fld>
            <a:endParaRPr lang="en-US"/>
          </a:p>
        </p:txBody>
      </p:sp>
    </p:spTree>
    <p:extLst>
      <p:ext uri="{BB962C8B-B14F-4D97-AF65-F5344CB8AC3E}">
        <p14:creationId xmlns:p14="http://schemas.microsoft.com/office/powerpoint/2010/main" val="76893515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pened_x0020_By xmlns="f89dec18-d0c2-45d2-8a15-31051f2519f8">
      <UserInfo>
        <DisplayName/>
        <AccountId xsi:nil="true"/>
        <AccountType/>
      </UserInfo>
    </Opened_x0020_By>
    <TaxCatchAll xmlns="1aae30ff-d7bc-47e3-882e-cd3423d00d62" xsi:nil="true"/>
    <FileLocation xmlns="f89dec18-d0c2-45d2-8a15-31051f2519f8" xsi:nil="true"/>
    <Link xmlns="f89dec18-d0c2-45d2-8a15-31051f2519f8">
      <Url xsi:nil="true"/>
      <Description xsi:nil="true"/>
    </Link>
    <lcf76f155ced4ddcb4097134ff3c332f xmlns="f89dec18-d0c2-45d2-8a15-31051f2519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25" ma:contentTypeDescription="Create a new document." ma:contentTypeScope="" ma:versionID="f5ad9fd3959349a0040a8ec1b5157b81">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d945b4d3e52ad957c3f4b20c16f1b730"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ileLocation" minOccurs="0"/>
                <xsd:element ref="ns2:b84728bc-ac87-4a88-8ddb-0599abd5569eCountryOrRegion" minOccurs="0"/>
                <xsd:element ref="ns2:b84728bc-ac87-4a88-8ddb-0599abd5569eState" minOccurs="0"/>
                <xsd:element ref="ns2:b84728bc-ac87-4a88-8ddb-0599abd5569eCity" minOccurs="0"/>
                <xsd:element ref="ns2:b84728bc-ac87-4a88-8ddb-0599abd5569ePostalCode" minOccurs="0"/>
                <xsd:element ref="ns2:b84728bc-ac87-4a88-8ddb-0599abd5569eStreet" minOccurs="0"/>
                <xsd:element ref="ns2:b84728bc-ac87-4a88-8ddb-0599abd5569eGeoLoc" minOccurs="0"/>
                <xsd:element ref="ns2:b84728bc-ac87-4a88-8ddb-0599abd5569eDispName" minOccurs="0"/>
                <xsd:element ref="ns2:Link" minOccurs="0"/>
                <xsd:element ref="ns2:Opened_x0020_By"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FileLocation" ma:index="19" nillable="true" ma:displayName="File Location" ma:format="Dropdown" ma:internalName="FileLocation">
      <xsd:simpleType>
        <xsd:restriction base="dms:Unknown"/>
      </xsd:simpleType>
    </xsd:element>
    <xsd:element name="b84728bc-ac87-4a88-8ddb-0599abd5569eCountryOrRegion" ma:index="20" nillable="true" ma:displayName="File Location: Country/Region" ma:internalName="CountryOrRegion" ma:readOnly="true">
      <xsd:simpleType>
        <xsd:restriction base="dms:Text"/>
      </xsd:simpleType>
    </xsd:element>
    <xsd:element name="b84728bc-ac87-4a88-8ddb-0599abd5569eState" ma:index="21" nillable="true" ma:displayName="File Location: State" ma:internalName="State" ma:readOnly="true">
      <xsd:simpleType>
        <xsd:restriction base="dms:Text"/>
      </xsd:simpleType>
    </xsd:element>
    <xsd:element name="b84728bc-ac87-4a88-8ddb-0599abd5569eCity" ma:index="22" nillable="true" ma:displayName="File Location: City" ma:internalName="City" ma:readOnly="true">
      <xsd:simpleType>
        <xsd:restriction base="dms:Text"/>
      </xsd:simpleType>
    </xsd:element>
    <xsd:element name="b84728bc-ac87-4a88-8ddb-0599abd5569ePostalCode" ma:index="23" nillable="true" ma:displayName="File Location: Postal Code" ma:internalName="PostalCode" ma:readOnly="true">
      <xsd:simpleType>
        <xsd:restriction base="dms:Text"/>
      </xsd:simpleType>
    </xsd:element>
    <xsd:element name="b84728bc-ac87-4a88-8ddb-0599abd5569eStreet" ma:index="24" nillable="true" ma:displayName="File Location: Street" ma:internalName="Street" ma:readOnly="true">
      <xsd:simpleType>
        <xsd:restriction base="dms:Text"/>
      </xsd:simpleType>
    </xsd:element>
    <xsd:element name="b84728bc-ac87-4a88-8ddb-0599abd5569eGeoLoc" ma:index="25" nillable="true" ma:displayName="File Location: Coordinates" ma:internalName="GeoLoc" ma:readOnly="true">
      <xsd:simpleType>
        <xsd:restriction base="dms:Unknown"/>
      </xsd:simpleType>
    </xsd:element>
    <xsd:element name="b84728bc-ac87-4a88-8ddb-0599abd5569eDispName" ma:index="26" nillable="true" ma:displayName="File Location: Name" ma:internalName="DispName" ma:readOnly="true">
      <xsd:simpleType>
        <xsd:restriction base="dms:Text"/>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Opened_x0020_By" ma:index="28" nillable="true" ma:displayName="Opened By" ma:description="Opened By" ma:list="UserInfo" ma:SharePointGroup="0" ma:internalName="Open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fb0b45a5-3d01-4f28-b027-348009761675}" ma:internalName="TaxCatchAll" ma:showField="CatchAllData" ma:web="1aae30ff-d7bc-47e3-882e-cd3423d00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836A89-83CD-43DC-825F-99378EBA05D7}">
  <ds:schemaRefs>
    <ds:schemaRef ds:uri="http://purl.org/dc/terms/"/>
    <ds:schemaRef ds:uri="f89dec18-d0c2-45d2-8a15-31051f2519f8"/>
    <ds:schemaRef ds:uri="http://schemas.microsoft.com/office/2006/documentManagement/types"/>
    <ds:schemaRef ds:uri="http://schemas.microsoft.com/office/infopath/2007/PartnerControls"/>
    <ds:schemaRef ds:uri="http://purl.org/dc/elements/1.1/"/>
    <ds:schemaRef ds:uri="http://schemas.microsoft.com/office/2006/metadata/properties"/>
    <ds:schemaRef ds:uri="1aae30ff-d7bc-47e3-882e-cd3423d00d62"/>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A9EEBB8-20D2-471C-939B-1D8A8F0E0F40}">
  <ds:schemaRefs>
    <ds:schemaRef ds:uri="http://schemas.microsoft.com/sharepoint/v3/contenttype/forms"/>
  </ds:schemaRefs>
</ds:datastoreItem>
</file>

<file path=customXml/itemProps3.xml><?xml version="1.0" encoding="utf-8"?>
<ds:datastoreItem xmlns:ds="http://schemas.openxmlformats.org/officeDocument/2006/customXml" ds:itemID="{747398B6-35B6-48A3-9664-B3D2BA86B6B6}">
  <ds:schemaRefs>
    <ds:schemaRef ds:uri="http://schemas.microsoft.com/office/2006/metadata/contentType"/>
    <ds:schemaRef ds:uri="http://schemas.microsoft.com/office/2006/metadata/properties/metaAttributes"/>
    <ds:schemaRef ds:uri="http://www.w3.org/2000/xmlns/"/>
    <ds:schemaRef ds:uri="http://www.w3.org/2001/XMLSchema"/>
    <ds:schemaRef ds:uri="f89dec18-d0c2-45d2-8a15-31051f2519f8"/>
    <ds:schemaRef ds:uri="1aae30ff-d7bc-47e3-882e-cd3423d00d6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3338</TotalTime>
  <Words>2656</Words>
  <Application>Microsoft Office PowerPoint</Application>
  <PresentationFormat>Widescreen</PresentationFormat>
  <Paragraphs>312</Paragraphs>
  <Slides>40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Century Gothic</vt:lpstr>
      <vt:lpstr>Poppins</vt:lpstr>
      <vt:lpstr>Wingdings</vt:lpstr>
      <vt:lpstr>Office Theme</vt:lpstr>
      <vt:lpstr>2023 Educator Workforce Investment Grant Program: Computer Science Professional Learning Grant Partner Entity Request for Applications</vt:lpstr>
      <vt:lpstr>Housekeeping</vt:lpstr>
      <vt:lpstr>2023 Educator Workforce Investment Grant Program</vt:lpstr>
      <vt:lpstr>Educator Workforce Investment Grant Program: Computer Science</vt:lpstr>
      <vt:lpstr>Educator Workforce Investment Grant: Computer Science, the Statewide System of Support, and Quality Professional Learning Standards</vt:lpstr>
      <vt:lpstr>Educator Workforce Investment Grant: Computer Science Grant Funding and Duration</vt:lpstr>
      <vt:lpstr>Educator Workforce Investment Grant: Computer Science Eligibility</vt:lpstr>
      <vt:lpstr>Educator Workforce Investment Grant: Computer Science Goals</vt:lpstr>
      <vt:lpstr>2021 Educator Workforce Investment Grant Program</vt:lpstr>
      <vt:lpstr>2021 Educator Workforce Investment Grant Program: Computer Science</vt:lpstr>
      <vt:lpstr>Seasons of CS Background</vt:lpstr>
      <vt:lpstr>Summer of CS Pilot</vt:lpstr>
      <vt:lpstr>Centering Equity</vt:lpstr>
      <vt:lpstr>Seasons of CS Leadership Team and Roles</vt:lpstr>
      <vt:lpstr>Educator Workforce Investment Grant: Computer Science 2021–24 </vt:lpstr>
      <vt:lpstr>Regional Lead Agencies (County Offices of Education)</vt:lpstr>
      <vt:lpstr>CS Champions across Statewide System of Support</vt:lpstr>
      <vt:lpstr>Professional Learning  Providers</vt:lpstr>
      <vt:lpstr>2023 Summer of CS  Professional Learning</vt:lpstr>
      <vt:lpstr>2023 Summer of CS Opportunities</vt:lpstr>
      <vt:lpstr>2023 Summer of CS Opportunities (2)</vt:lpstr>
      <vt:lpstr>Seasons of CS Ongoing Community of Practice</vt:lpstr>
      <vt:lpstr>Evaluation by Kapor Center: CAPE Framework to Measure Success</vt:lpstr>
      <vt:lpstr>Join Professional Learning Opportunities via Seasons of CS</vt:lpstr>
      <vt:lpstr>Requirements of the 2023 Educator Workforce Investment Grant: Computer Science Application</vt:lpstr>
      <vt:lpstr>Submission Requirements</vt:lpstr>
      <vt:lpstr>Submission Requirements (continued)</vt:lpstr>
      <vt:lpstr>Saving Responses</vt:lpstr>
      <vt:lpstr>Completing the Application Narrative</vt:lpstr>
      <vt:lpstr>Application Narrative (continued)</vt:lpstr>
      <vt:lpstr>Completing the Application Budget</vt:lpstr>
      <vt:lpstr>Application Budget (continued)</vt:lpstr>
      <vt:lpstr>Review Process</vt:lpstr>
      <vt:lpstr>Application Maximum Point Values</vt:lpstr>
      <vt:lpstr>Educator Workforce Investment Grant: Computer Science Application Timeline*</vt:lpstr>
      <vt:lpstr>Resources</vt:lpstr>
      <vt:lpstr>Questions?</vt:lpstr>
      <vt:lpstr>Educator Excellence and Equity Division</vt:lpstr>
      <vt:lpstr>Appendix A: Long Descriptions</vt:lpstr>
      <vt:lpstr>Appendix A: Long Descriptions (2)</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 2023 EWIG CS (CA Dept of Education)</dc:title>
  <dc:subject>Application webinar for the 2023 Educator Workforce Investment Grant: Computer Science (EWIG CS) 2023.</dc:subject>
  <dc:creator/>
  <cp:lastModifiedBy>Kathryn Slaven</cp:lastModifiedBy>
  <cp:revision>210</cp:revision>
  <cp:lastPrinted>2023-02-01T17:24:29Z</cp:lastPrinted>
  <dcterms:created xsi:type="dcterms:W3CDTF">2017-11-09T22:09:16Z</dcterms:created>
  <dcterms:modified xsi:type="dcterms:W3CDTF">2023-02-07T17:43:51Z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y fmtid="{D5CDD505-2E9C-101B-9397-08002B2CF9AE}" pid="3" name="MediaServiceImageTags">
    <vt:lpwstr/>
  </property>
</Properties>
</file>