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71" r:id="rId1"/>
  </p:sldMasterIdLst>
  <p:notesMasterIdLst>
    <p:notesMasterId r:id="rId40"/>
  </p:notesMasterIdLst>
  <p:handoutMasterIdLst>
    <p:handoutMasterId r:id="rId41"/>
  </p:handoutMasterIdLst>
  <p:sldIdLst>
    <p:sldId id="258" r:id="rId2"/>
    <p:sldId id="274" r:id="rId3"/>
    <p:sldId id="275" r:id="rId4"/>
    <p:sldId id="302" r:id="rId5"/>
    <p:sldId id="280" r:id="rId6"/>
    <p:sldId id="304" r:id="rId7"/>
    <p:sldId id="305" r:id="rId8"/>
    <p:sldId id="347" r:id="rId9"/>
    <p:sldId id="306" r:id="rId10"/>
    <p:sldId id="307" r:id="rId11"/>
    <p:sldId id="312" r:id="rId12"/>
    <p:sldId id="314" r:id="rId13"/>
    <p:sldId id="315" r:id="rId14"/>
    <p:sldId id="345" r:id="rId15"/>
    <p:sldId id="346" r:id="rId16"/>
    <p:sldId id="344" r:id="rId17"/>
    <p:sldId id="308" r:id="rId18"/>
    <p:sldId id="319" r:id="rId19"/>
    <p:sldId id="318" r:id="rId20"/>
    <p:sldId id="343" r:id="rId21"/>
    <p:sldId id="321" r:id="rId22"/>
    <p:sldId id="320" r:id="rId23"/>
    <p:sldId id="323" r:id="rId24"/>
    <p:sldId id="339" r:id="rId25"/>
    <p:sldId id="322" r:id="rId26"/>
    <p:sldId id="324" r:id="rId27"/>
    <p:sldId id="326" r:id="rId28"/>
    <p:sldId id="325" r:id="rId29"/>
    <p:sldId id="327" r:id="rId30"/>
    <p:sldId id="329" r:id="rId31"/>
    <p:sldId id="328" r:id="rId32"/>
    <p:sldId id="331" r:id="rId33"/>
    <p:sldId id="330" r:id="rId34"/>
    <p:sldId id="336" r:id="rId35"/>
    <p:sldId id="337" r:id="rId36"/>
    <p:sldId id="332" r:id="rId37"/>
    <p:sldId id="334" r:id="rId38"/>
    <p:sldId id="342" r:id="rId39"/>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663300"/>
    <a:srgbClr val="993300"/>
    <a:srgbClr val="FF9900"/>
    <a:srgbClr val="CC0099"/>
    <a:srgbClr val="D0A300"/>
    <a:srgbClr val="1E5E7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83" autoAdjust="0"/>
    <p:restoredTop sz="86438" autoAdjust="0"/>
  </p:normalViewPr>
  <p:slideViewPr>
    <p:cSldViewPr snapToGrid="0">
      <p:cViewPr>
        <p:scale>
          <a:sx n="100" d="100"/>
          <a:sy n="100" d="100"/>
        </p:scale>
        <p:origin x="-330" y="-39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4" d="100"/>
          <a:sy n="84" d="100"/>
        </p:scale>
        <p:origin x="315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6833" cy="465797"/>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sz="quarter" idx="1"/>
          </p:nvPr>
        </p:nvSpPr>
        <p:spPr>
          <a:xfrm>
            <a:off x="3956551" y="0"/>
            <a:ext cx="3026833" cy="465797"/>
          </a:xfrm>
          <a:prstGeom prst="rect">
            <a:avLst/>
          </a:prstGeom>
        </p:spPr>
        <p:txBody>
          <a:bodyPr vert="horz" lIns="92885" tIns="46442" rIns="92885" bIns="46442" rtlCol="0"/>
          <a:lstStyle>
            <a:lvl1pPr algn="r">
              <a:defRPr sz="1200"/>
            </a:lvl1pPr>
          </a:lstStyle>
          <a:p>
            <a:fld id="{9266523C-5B6B-4917-ACBD-5B142FA87CB1}" type="datetimeFigureOut">
              <a:rPr lang="en-US" smtClean="0"/>
              <a:t>10/17/2023</a:t>
            </a:fld>
            <a:endParaRPr lang="en-US"/>
          </a:p>
        </p:txBody>
      </p:sp>
      <p:sp>
        <p:nvSpPr>
          <p:cNvPr id="4" name="Footer Placeholder 3"/>
          <p:cNvSpPr>
            <a:spLocks noGrp="1"/>
          </p:cNvSpPr>
          <p:nvPr>
            <p:ph type="ftr" sz="quarter" idx="2"/>
          </p:nvPr>
        </p:nvSpPr>
        <p:spPr>
          <a:xfrm>
            <a:off x="1" y="8817904"/>
            <a:ext cx="3026833" cy="465796"/>
          </a:xfrm>
          <a:prstGeom prst="rect">
            <a:avLst/>
          </a:prstGeom>
        </p:spPr>
        <p:txBody>
          <a:bodyPr vert="horz" lIns="92885" tIns="46442" rIns="92885" bIns="46442" rtlCol="0" anchor="b"/>
          <a:lstStyle>
            <a:lvl1pPr algn="l">
              <a:defRPr sz="1200"/>
            </a:lvl1pPr>
          </a:lstStyle>
          <a:p>
            <a:endParaRPr lang="en-US"/>
          </a:p>
        </p:txBody>
      </p:sp>
      <p:sp>
        <p:nvSpPr>
          <p:cNvPr id="5" name="Slide Number Placeholder 4"/>
          <p:cNvSpPr>
            <a:spLocks noGrp="1"/>
          </p:cNvSpPr>
          <p:nvPr>
            <p:ph type="sldNum" sz="quarter" idx="3"/>
          </p:nvPr>
        </p:nvSpPr>
        <p:spPr>
          <a:xfrm>
            <a:off x="3956551" y="8817904"/>
            <a:ext cx="3026833" cy="465796"/>
          </a:xfrm>
          <a:prstGeom prst="rect">
            <a:avLst/>
          </a:prstGeom>
        </p:spPr>
        <p:txBody>
          <a:bodyPr vert="horz" lIns="92885" tIns="46442" rIns="92885" bIns="46442" rtlCol="0" anchor="b"/>
          <a:lstStyle>
            <a:lvl1pPr algn="r">
              <a:defRPr sz="1200"/>
            </a:lvl1pPr>
          </a:lstStyle>
          <a:p>
            <a:fld id="{286E483F-EE9B-47DE-BF88-0FBE1DB689F5}" type="slidenum">
              <a:rPr lang="en-US" smtClean="0"/>
              <a:t>‹#›</a:t>
            </a:fld>
            <a:endParaRPr lang="en-US"/>
          </a:p>
        </p:txBody>
      </p:sp>
    </p:spTree>
    <p:extLst>
      <p:ext uri="{BB962C8B-B14F-4D97-AF65-F5344CB8AC3E}">
        <p14:creationId xmlns:p14="http://schemas.microsoft.com/office/powerpoint/2010/main" val="3347129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7363" cy="4657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051" y="0"/>
            <a:ext cx="3027363" cy="465775"/>
          </a:xfrm>
          <a:prstGeom prst="rect">
            <a:avLst/>
          </a:prstGeom>
        </p:spPr>
        <p:txBody>
          <a:bodyPr vert="horz" lIns="91440" tIns="45720" rIns="91440" bIns="45720" rtlCol="0"/>
          <a:lstStyle>
            <a:lvl1pPr algn="r">
              <a:defRPr sz="1200"/>
            </a:lvl1pPr>
          </a:lstStyle>
          <a:p>
            <a:fld id="{EA809D18-97E4-47FB-A5F9-60EADAC07865}" type="datetimeFigureOut">
              <a:rPr lang="en-US" smtClean="0"/>
              <a:t>10/17/2023</a:t>
            </a:fld>
            <a:endParaRPr lang="en-US"/>
          </a:p>
        </p:txBody>
      </p:sp>
      <p:sp>
        <p:nvSpPr>
          <p:cNvPr id="4" name="Slide Image Placeholder 3"/>
          <p:cNvSpPr>
            <a:spLocks noGrp="1" noRot="1" noChangeAspect="1"/>
          </p:cNvSpPr>
          <p:nvPr>
            <p:ph type="sldImg" idx="2"/>
          </p:nvPr>
        </p:nvSpPr>
        <p:spPr>
          <a:xfrm>
            <a:off x="708025" y="1160463"/>
            <a:ext cx="5568950" cy="3133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68576"/>
            <a:ext cx="5588000" cy="36546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17926"/>
            <a:ext cx="3027363" cy="46577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051" y="8817926"/>
            <a:ext cx="3027363" cy="465774"/>
          </a:xfrm>
          <a:prstGeom prst="rect">
            <a:avLst/>
          </a:prstGeom>
        </p:spPr>
        <p:txBody>
          <a:bodyPr vert="horz" lIns="91440" tIns="45720" rIns="91440" bIns="45720" rtlCol="0" anchor="b"/>
          <a:lstStyle>
            <a:lvl1pPr algn="r">
              <a:defRPr sz="1200"/>
            </a:lvl1pPr>
          </a:lstStyle>
          <a:p>
            <a:fld id="{499BF98E-8439-4BBE-AAF1-A3F8987860C7}" type="slidenum">
              <a:rPr lang="en-US" smtClean="0"/>
              <a:t>‹#›</a:t>
            </a:fld>
            <a:endParaRPr lang="en-US"/>
          </a:p>
        </p:txBody>
      </p:sp>
    </p:spTree>
    <p:extLst>
      <p:ext uri="{BB962C8B-B14F-4D97-AF65-F5344CB8AC3E}">
        <p14:creationId xmlns:p14="http://schemas.microsoft.com/office/powerpoint/2010/main" val="2880979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9BF98E-8439-4BBE-AAF1-A3F8987860C7}" type="slidenum">
              <a:rPr lang="en-US" smtClean="0"/>
              <a:t>1</a:t>
            </a:fld>
            <a:endParaRPr lang="en-US"/>
          </a:p>
        </p:txBody>
      </p:sp>
    </p:spTree>
    <p:extLst>
      <p:ext uri="{BB962C8B-B14F-4D97-AF65-F5344CB8AC3E}">
        <p14:creationId xmlns:p14="http://schemas.microsoft.com/office/powerpoint/2010/main" val="1400626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8500" y="1193800"/>
            <a:ext cx="5568950" cy="3133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9BF98E-8439-4BBE-AAF1-A3F8987860C7}" type="slidenum">
              <a:rPr lang="en-US" smtClean="0"/>
              <a:t>10</a:t>
            </a:fld>
            <a:endParaRPr lang="en-US"/>
          </a:p>
        </p:txBody>
      </p:sp>
    </p:spTree>
    <p:extLst>
      <p:ext uri="{BB962C8B-B14F-4D97-AF65-F5344CB8AC3E}">
        <p14:creationId xmlns:p14="http://schemas.microsoft.com/office/powerpoint/2010/main" val="2995894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99BF98E-8439-4BBE-AAF1-A3F8987860C7}" type="slidenum">
              <a:rPr lang="en-US" smtClean="0"/>
              <a:t>11</a:t>
            </a:fld>
            <a:endParaRPr lang="en-US"/>
          </a:p>
        </p:txBody>
      </p:sp>
    </p:spTree>
    <p:extLst>
      <p:ext uri="{BB962C8B-B14F-4D97-AF65-F5344CB8AC3E}">
        <p14:creationId xmlns:p14="http://schemas.microsoft.com/office/powerpoint/2010/main" val="2409990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9BF98E-8439-4BBE-AAF1-A3F8987860C7}" type="slidenum">
              <a:rPr lang="en-US" smtClean="0"/>
              <a:t>12</a:t>
            </a:fld>
            <a:endParaRPr lang="en-US"/>
          </a:p>
        </p:txBody>
      </p:sp>
    </p:spTree>
    <p:extLst>
      <p:ext uri="{BB962C8B-B14F-4D97-AF65-F5344CB8AC3E}">
        <p14:creationId xmlns:p14="http://schemas.microsoft.com/office/powerpoint/2010/main" val="3841316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9BF98E-8439-4BBE-AAF1-A3F8987860C7}" type="slidenum">
              <a:rPr lang="en-US" smtClean="0"/>
              <a:t>13</a:t>
            </a:fld>
            <a:endParaRPr lang="en-US"/>
          </a:p>
        </p:txBody>
      </p:sp>
    </p:spTree>
    <p:extLst>
      <p:ext uri="{BB962C8B-B14F-4D97-AF65-F5344CB8AC3E}">
        <p14:creationId xmlns:p14="http://schemas.microsoft.com/office/powerpoint/2010/main" val="1820856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9BF98E-8439-4BBE-AAF1-A3F8987860C7}" type="slidenum">
              <a:rPr lang="en-US" smtClean="0"/>
              <a:t>14</a:t>
            </a:fld>
            <a:endParaRPr lang="en-US"/>
          </a:p>
        </p:txBody>
      </p:sp>
    </p:spTree>
    <p:extLst>
      <p:ext uri="{BB962C8B-B14F-4D97-AF65-F5344CB8AC3E}">
        <p14:creationId xmlns:p14="http://schemas.microsoft.com/office/powerpoint/2010/main" val="3147032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9BF98E-8439-4BBE-AAF1-A3F8987860C7}" type="slidenum">
              <a:rPr lang="en-US" smtClean="0"/>
              <a:t>15</a:t>
            </a:fld>
            <a:endParaRPr lang="en-US"/>
          </a:p>
        </p:txBody>
      </p:sp>
    </p:spTree>
    <p:extLst>
      <p:ext uri="{BB962C8B-B14F-4D97-AF65-F5344CB8AC3E}">
        <p14:creationId xmlns:p14="http://schemas.microsoft.com/office/powerpoint/2010/main" val="2910660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9BF98E-8439-4BBE-AAF1-A3F8987860C7}" type="slidenum">
              <a:rPr lang="en-US" smtClean="0"/>
              <a:t>16</a:t>
            </a:fld>
            <a:endParaRPr lang="en-US"/>
          </a:p>
        </p:txBody>
      </p:sp>
    </p:spTree>
    <p:extLst>
      <p:ext uri="{BB962C8B-B14F-4D97-AF65-F5344CB8AC3E}">
        <p14:creationId xmlns:p14="http://schemas.microsoft.com/office/powerpoint/2010/main" val="3686194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68576"/>
            <a:ext cx="5588000" cy="3992378"/>
          </a:xfrm>
        </p:spPr>
        <p:txBody>
          <a:bodyPr/>
          <a:lstStyle/>
          <a:p>
            <a:pPr lvl="0"/>
            <a:endParaRPr lang="en-US" dirty="0"/>
          </a:p>
        </p:txBody>
      </p:sp>
      <p:sp>
        <p:nvSpPr>
          <p:cNvPr id="4" name="Slide Number Placeholder 3"/>
          <p:cNvSpPr>
            <a:spLocks noGrp="1"/>
          </p:cNvSpPr>
          <p:nvPr>
            <p:ph type="sldNum" sz="quarter" idx="10"/>
          </p:nvPr>
        </p:nvSpPr>
        <p:spPr/>
        <p:txBody>
          <a:bodyPr/>
          <a:lstStyle/>
          <a:p>
            <a:fld id="{499BF98E-8439-4BBE-AAF1-A3F8987860C7}" type="slidenum">
              <a:rPr lang="en-US" smtClean="0"/>
              <a:t>17</a:t>
            </a:fld>
            <a:endParaRPr lang="en-US"/>
          </a:p>
        </p:txBody>
      </p:sp>
    </p:spTree>
    <p:extLst>
      <p:ext uri="{BB962C8B-B14F-4D97-AF65-F5344CB8AC3E}">
        <p14:creationId xmlns:p14="http://schemas.microsoft.com/office/powerpoint/2010/main" val="3078436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99BF98E-8439-4BBE-AAF1-A3F8987860C7}" type="slidenum">
              <a:rPr lang="en-US" smtClean="0"/>
              <a:t>18</a:t>
            </a:fld>
            <a:endParaRPr lang="en-US"/>
          </a:p>
        </p:txBody>
      </p:sp>
    </p:spTree>
    <p:extLst>
      <p:ext uri="{BB962C8B-B14F-4D97-AF65-F5344CB8AC3E}">
        <p14:creationId xmlns:p14="http://schemas.microsoft.com/office/powerpoint/2010/main" val="327789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9BF98E-8439-4BBE-AAF1-A3F8987860C7}" type="slidenum">
              <a:rPr lang="en-US" smtClean="0"/>
              <a:t>19</a:t>
            </a:fld>
            <a:endParaRPr lang="en-US"/>
          </a:p>
        </p:txBody>
      </p:sp>
    </p:spTree>
    <p:extLst>
      <p:ext uri="{BB962C8B-B14F-4D97-AF65-F5344CB8AC3E}">
        <p14:creationId xmlns:p14="http://schemas.microsoft.com/office/powerpoint/2010/main" val="1613686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9BF98E-8439-4BBE-AAF1-A3F8987860C7}" type="slidenum">
              <a:rPr lang="en-US" smtClean="0"/>
              <a:t>2</a:t>
            </a:fld>
            <a:endParaRPr lang="en-US"/>
          </a:p>
        </p:txBody>
      </p:sp>
    </p:spTree>
    <p:extLst>
      <p:ext uri="{BB962C8B-B14F-4D97-AF65-F5344CB8AC3E}">
        <p14:creationId xmlns:p14="http://schemas.microsoft.com/office/powerpoint/2010/main" val="19422867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0534" y="4468576"/>
            <a:ext cx="5588000" cy="3654662"/>
          </a:xfrm>
        </p:spPr>
        <p:txBody>
          <a:bodyPr/>
          <a:lstStyle/>
          <a:p>
            <a:endParaRPr lang="en-US" b="1" dirty="0"/>
          </a:p>
        </p:txBody>
      </p:sp>
      <p:sp>
        <p:nvSpPr>
          <p:cNvPr id="4" name="Slide Number Placeholder 3"/>
          <p:cNvSpPr>
            <a:spLocks noGrp="1"/>
          </p:cNvSpPr>
          <p:nvPr>
            <p:ph type="sldNum" sz="quarter" idx="10"/>
          </p:nvPr>
        </p:nvSpPr>
        <p:spPr/>
        <p:txBody>
          <a:bodyPr/>
          <a:lstStyle/>
          <a:p>
            <a:fld id="{499BF98E-8439-4BBE-AAF1-A3F8987860C7}" type="slidenum">
              <a:rPr lang="en-US" smtClean="0"/>
              <a:t>20</a:t>
            </a:fld>
            <a:endParaRPr lang="en-US"/>
          </a:p>
        </p:txBody>
      </p:sp>
    </p:spTree>
    <p:extLst>
      <p:ext uri="{BB962C8B-B14F-4D97-AF65-F5344CB8AC3E}">
        <p14:creationId xmlns:p14="http://schemas.microsoft.com/office/powerpoint/2010/main" val="4048030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99BF98E-8439-4BBE-AAF1-A3F8987860C7}" type="slidenum">
              <a:rPr lang="en-US" smtClean="0"/>
              <a:t>21</a:t>
            </a:fld>
            <a:endParaRPr lang="en-US"/>
          </a:p>
        </p:txBody>
      </p:sp>
    </p:spTree>
    <p:extLst>
      <p:ext uri="{BB962C8B-B14F-4D97-AF65-F5344CB8AC3E}">
        <p14:creationId xmlns:p14="http://schemas.microsoft.com/office/powerpoint/2010/main" val="1332248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9BF98E-8439-4BBE-AAF1-A3F8987860C7}" type="slidenum">
              <a:rPr lang="en-US" smtClean="0"/>
              <a:t>22</a:t>
            </a:fld>
            <a:endParaRPr lang="en-US"/>
          </a:p>
        </p:txBody>
      </p:sp>
    </p:spTree>
    <p:extLst>
      <p:ext uri="{BB962C8B-B14F-4D97-AF65-F5344CB8AC3E}">
        <p14:creationId xmlns:p14="http://schemas.microsoft.com/office/powerpoint/2010/main" val="941309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99BF98E-8439-4BBE-AAF1-A3F8987860C7}" type="slidenum">
              <a:rPr lang="en-US" smtClean="0"/>
              <a:t>23</a:t>
            </a:fld>
            <a:endParaRPr lang="en-US"/>
          </a:p>
        </p:txBody>
      </p:sp>
    </p:spTree>
    <p:extLst>
      <p:ext uri="{BB962C8B-B14F-4D97-AF65-F5344CB8AC3E}">
        <p14:creationId xmlns:p14="http://schemas.microsoft.com/office/powerpoint/2010/main" val="16204171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99BF98E-8439-4BBE-AAF1-A3F8987860C7}" type="slidenum">
              <a:rPr lang="en-US" smtClean="0"/>
              <a:t>24</a:t>
            </a:fld>
            <a:endParaRPr lang="en-US"/>
          </a:p>
        </p:txBody>
      </p:sp>
    </p:spTree>
    <p:extLst>
      <p:ext uri="{BB962C8B-B14F-4D97-AF65-F5344CB8AC3E}">
        <p14:creationId xmlns:p14="http://schemas.microsoft.com/office/powerpoint/2010/main" val="34011557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9BF98E-8439-4BBE-AAF1-A3F8987860C7}" type="slidenum">
              <a:rPr lang="en-US" smtClean="0"/>
              <a:t>25</a:t>
            </a:fld>
            <a:endParaRPr lang="en-US"/>
          </a:p>
        </p:txBody>
      </p:sp>
    </p:spTree>
    <p:extLst>
      <p:ext uri="{BB962C8B-B14F-4D97-AF65-F5344CB8AC3E}">
        <p14:creationId xmlns:p14="http://schemas.microsoft.com/office/powerpoint/2010/main" val="42650356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9BF98E-8439-4BBE-AAF1-A3F8987860C7}" type="slidenum">
              <a:rPr lang="en-US" smtClean="0"/>
              <a:t>26</a:t>
            </a:fld>
            <a:endParaRPr lang="en-US"/>
          </a:p>
        </p:txBody>
      </p:sp>
    </p:spTree>
    <p:extLst>
      <p:ext uri="{BB962C8B-B14F-4D97-AF65-F5344CB8AC3E}">
        <p14:creationId xmlns:p14="http://schemas.microsoft.com/office/powerpoint/2010/main" val="38392907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9BF98E-8439-4BBE-AAF1-A3F8987860C7}" type="slidenum">
              <a:rPr lang="en-US" smtClean="0"/>
              <a:t>27</a:t>
            </a:fld>
            <a:endParaRPr lang="en-US"/>
          </a:p>
        </p:txBody>
      </p:sp>
    </p:spTree>
    <p:extLst>
      <p:ext uri="{BB962C8B-B14F-4D97-AF65-F5344CB8AC3E}">
        <p14:creationId xmlns:p14="http://schemas.microsoft.com/office/powerpoint/2010/main" val="25554687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9BF98E-8439-4BBE-AAF1-A3F8987860C7}" type="slidenum">
              <a:rPr lang="en-US" smtClean="0"/>
              <a:t>28</a:t>
            </a:fld>
            <a:endParaRPr lang="en-US"/>
          </a:p>
        </p:txBody>
      </p:sp>
    </p:spTree>
    <p:extLst>
      <p:ext uri="{BB962C8B-B14F-4D97-AF65-F5344CB8AC3E}">
        <p14:creationId xmlns:p14="http://schemas.microsoft.com/office/powerpoint/2010/main" val="15964248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9BF98E-8439-4BBE-AAF1-A3F8987860C7}" type="slidenum">
              <a:rPr lang="en-US" smtClean="0"/>
              <a:t>29</a:t>
            </a:fld>
            <a:endParaRPr lang="en-US"/>
          </a:p>
        </p:txBody>
      </p:sp>
    </p:spTree>
    <p:extLst>
      <p:ext uri="{BB962C8B-B14F-4D97-AF65-F5344CB8AC3E}">
        <p14:creationId xmlns:p14="http://schemas.microsoft.com/office/powerpoint/2010/main" val="2727104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descr="This is a white, black, and red sign that says &quot;No Smoking, No Vaping; The use of tobacco, e-cigarettes, and marijuana is prohibited.&quot; The sign shows a circle around picures of an e-cigarette, a cigarette, and a marijuana leaf with a strikeout line through the circle."/>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9BF98E-8439-4BBE-AAF1-A3F8987860C7}" type="slidenum">
              <a:rPr lang="en-US" smtClean="0"/>
              <a:t>3</a:t>
            </a:fld>
            <a:endParaRPr lang="en-US"/>
          </a:p>
        </p:txBody>
      </p:sp>
    </p:spTree>
    <p:extLst>
      <p:ext uri="{BB962C8B-B14F-4D97-AF65-F5344CB8AC3E}">
        <p14:creationId xmlns:p14="http://schemas.microsoft.com/office/powerpoint/2010/main" val="19189530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99BF98E-8439-4BBE-AAF1-A3F8987860C7}" type="slidenum">
              <a:rPr lang="en-US" smtClean="0"/>
              <a:t>30</a:t>
            </a:fld>
            <a:endParaRPr lang="en-US"/>
          </a:p>
        </p:txBody>
      </p:sp>
    </p:spTree>
    <p:extLst>
      <p:ext uri="{BB962C8B-B14F-4D97-AF65-F5344CB8AC3E}">
        <p14:creationId xmlns:p14="http://schemas.microsoft.com/office/powerpoint/2010/main" val="37641500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9BF98E-8439-4BBE-AAF1-A3F8987860C7}" type="slidenum">
              <a:rPr lang="en-US" smtClean="0"/>
              <a:t>31</a:t>
            </a:fld>
            <a:endParaRPr lang="en-US"/>
          </a:p>
        </p:txBody>
      </p:sp>
    </p:spTree>
    <p:extLst>
      <p:ext uri="{BB962C8B-B14F-4D97-AF65-F5344CB8AC3E}">
        <p14:creationId xmlns:p14="http://schemas.microsoft.com/office/powerpoint/2010/main" val="24326464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99BF98E-8439-4BBE-AAF1-A3F8987860C7}" type="slidenum">
              <a:rPr lang="en-US" smtClean="0"/>
              <a:t>32</a:t>
            </a:fld>
            <a:endParaRPr lang="en-US"/>
          </a:p>
        </p:txBody>
      </p:sp>
    </p:spTree>
    <p:extLst>
      <p:ext uri="{BB962C8B-B14F-4D97-AF65-F5344CB8AC3E}">
        <p14:creationId xmlns:p14="http://schemas.microsoft.com/office/powerpoint/2010/main" val="41028463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9BF98E-8439-4BBE-AAF1-A3F8987860C7}" type="slidenum">
              <a:rPr lang="en-US" smtClean="0"/>
              <a:t>33</a:t>
            </a:fld>
            <a:endParaRPr lang="en-US"/>
          </a:p>
        </p:txBody>
      </p:sp>
    </p:spTree>
    <p:extLst>
      <p:ext uri="{BB962C8B-B14F-4D97-AF65-F5344CB8AC3E}">
        <p14:creationId xmlns:p14="http://schemas.microsoft.com/office/powerpoint/2010/main" val="2637885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9BF98E-8439-4BBE-AAF1-A3F8987860C7}" type="slidenum">
              <a:rPr lang="en-US" smtClean="0"/>
              <a:t>34</a:t>
            </a:fld>
            <a:endParaRPr lang="en-US"/>
          </a:p>
        </p:txBody>
      </p:sp>
    </p:spTree>
    <p:extLst>
      <p:ext uri="{BB962C8B-B14F-4D97-AF65-F5344CB8AC3E}">
        <p14:creationId xmlns:p14="http://schemas.microsoft.com/office/powerpoint/2010/main" val="4212955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99BF98E-8439-4BBE-AAF1-A3F8987860C7}" type="slidenum">
              <a:rPr lang="en-US" smtClean="0"/>
              <a:t>35</a:t>
            </a:fld>
            <a:endParaRPr lang="en-US"/>
          </a:p>
        </p:txBody>
      </p:sp>
    </p:spTree>
    <p:extLst>
      <p:ext uri="{BB962C8B-B14F-4D97-AF65-F5344CB8AC3E}">
        <p14:creationId xmlns:p14="http://schemas.microsoft.com/office/powerpoint/2010/main" val="13371582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9BF98E-8439-4BBE-AAF1-A3F8987860C7}" type="slidenum">
              <a:rPr lang="en-US" smtClean="0"/>
              <a:t>36</a:t>
            </a:fld>
            <a:endParaRPr lang="en-US"/>
          </a:p>
        </p:txBody>
      </p:sp>
    </p:spTree>
    <p:extLst>
      <p:ext uri="{BB962C8B-B14F-4D97-AF65-F5344CB8AC3E}">
        <p14:creationId xmlns:p14="http://schemas.microsoft.com/office/powerpoint/2010/main" val="28630293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9BF98E-8439-4BBE-AAF1-A3F8987860C7}" type="slidenum">
              <a:rPr lang="en-US" smtClean="0"/>
              <a:t>37</a:t>
            </a:fld>
            <a:endParaRPr lang="en-US"/>
          </a:p>
        </p:txBody>
      </p:sp>
    </p:spTree>
    <p:extLst>
      <p:ext uri="{BB962C8B-B14F-4D97-AF65-F5344CB8AC3E}">
        <p14:creationId xmlns:p14="http://schemas.microsoft.com/office/powerpoint/2010/main" val="12262028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9BF98E-8439-4BBE-AAF1-A3F8987860C7}" type="slidenum">
              <a:rPr lang="en-US" smtClean="0"/>
              <a:t>38</a:t>
            </a:fld>
            <a:endParaRPr lang="en-US"/>
          </a:p>
        </p:txBody>
      </p:sp>
    </p:spTree>
    <p:extLst>
      <p:ext uri="{BB962C8B-B14F-4D97-AF65-F5344CB8AC3E}">
        <p14:creationId xmlns:p14="http://schemas.microsoft.com/office/powerpoint/2010/main" val="1427539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9BF98E-8439-4BBE-AAF1-A3F8987860C7}" type="slidenum">
              <a:rPr lang="en-US" smtClean="0"/>
              <a:t>4</a:t>
            </a:fld>
            <a:endParaRPr lang="en-US"/>
          </a:p>
        </p:txBody>
      </p:sp>
    </p:spTree>
    <p:extLst>
      <p:ext uri="{BB962C8B-B14F-4D97-AF65-F5344CB8AC3E}">
        <p14:creationId xmlns:p14="http://schemas.microsoft.com/office/powerpoint/2010/main" val="396602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baseline="0" dirty="0"/>
          </a:p>
        </p:txBody>
      </p:sp>
      <p:sp>
        <p:nvSpPr>
          <p:cNvPr id="4" name="Slide Number Placeholder 3"/>
          <p:cNvSpPr>
            <a:spLocks noGrp="1"/>
          </p:cNvSpPr>
          <p:nvPr>
            <p:ph type="sldNum" sz="quarter" idx="10"/>
          </p:nvPr>
        </p:nvSpPr>
        <p:spPr/>
        <p:txBody>
          <a:bodyPr/>
          <a:lstStyle/>
          <a:p>
            <a:fld id="{08EA6E15-C89C-4ECB-B2AB-EA0E54F751E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090349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9BF98E-8439-4BBE-AAF1-A3F8987860C7}" type="slidenum">
              <a:rPr lang="en-US" smtClean="0"/>
              <a:t>6</a:t>
            </a:fld>
            <a:endParaRPr lang="en-US"/>
          </a:p>
        </p:txBody>
      </p:sp>
    </p:spTree>
    <p:extLst>
      <p:ext uri="{BB962C8B-B14F-4D97-AF65-F5344CB8AC3E}">
        <p14:creationId xmlns:p14="http://schemas.microsoft.com/office/powerpoint/2010/main" val="3518600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99BF98E-8439-4BBE-AAF1-A3F8987860C7}" type="slidenum">
              <a:rPr lang="en-US" smtClean="0"/>
              <a:t>7</a:t>
            </a:fld>
            <a:endParaRPr lang="en-US"/>
          </a:p>
        </p:txBody>
      </p:sp>
    </p:spTree>
    <p:extLst>
      <p:ext uri="{BB962C8B-B14F-4D97-AF65-F5344CB8AC3E}">
        <p14:creationId xmlns:p14="http://schemas.microsoft.com/office/powerpoint/2010/main" val="2291357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9BF98E-8439-4BBE-AAF1-A3F8987860C7}" type="slidenum">
              <a:rPr lang="en-US" smtClean="0"/>
              <a:t>8</a:t>
            </a:fld>
            <a:endParaRPr lang="en-US"/>
          </a:p>
        </p:txBody>
      </p:sp>
    </p:spTree>
    <p:extLst>
      <p:ext uri="{BB962C8B-B14F-4D97-AF65-F5344CB8AC3E}">
        <p14:creationId xmlns:p14="http://schemas.microsoft.com/office/powerpoint/2010/main" val="987372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9BF98E-8439-4BBE-AAF1-A3F8987860C7}" type="slidenum">
              <a:rPr lang="en-US" smtClean="0"/>
              <a:t>9</a:t>
            </a:fld>
            <a:endParaRPr lang="en-US"/>
          </a:p>
        </p:txBody>
      </p:sp>
    </p:spTree>
    <p:extLst>
      <p:ext uri="{BB962C8B-B14F-4D97-AF65-F5344CB8AC3E}">
        <p14:creationId xmlns:p14="http://schemas.microsoft.com/office/powerpoint/2010/main" val="3204571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31DFE7E-A2AA-4339-87E0-6DEFF2B21ACD}" type="datetime1">
              <a:rPr lang="en-US" smtClean="0"/>
              <a:t>10/17/2023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9BC29B-CD14-4172-9B93-F334EF7BA94E}" type="slidenum">
              <a:rPr lang="en-US" smtClean="0"/>
              <a:t>‹#›</a:t>
            </a:fld>
            <a:endParaRPr lang="en-US"/>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chemeClr val="accent5">
                    <a:lumMod val="50000"/>
                  </a:schemeClr>
                </a:solidFill>
              </a:rPr>
              <a:t>CALIFORNIA DEPARTMENT </a:t>
            </a:r>
            <a:r>
              <a:rPr lang="en-US" sz="1400" dirty="0">
                <a:solidFill>
                  <a:srgbClr val="1E5E70"/>
                </a:solidFill>
              </a:rPr>
              <a:t>OF EDUCATION</a:t>
            </a:r>
          </a:p>
          <a:p>
            <a:r>
              <a:rPr lang="en-US" sz="1400" dirty="0">
                <a:solidFill>
                  <a:srgbClr val="1E5E70"/>
                </a:solidFill>
              </a:rPr>
              <a:t>Tony Thurmond, State Superintendent</a:t>
            </a:r>
            <a:r>
              <a:rPr lang="en-US" sz="1400" baseline="0" dirty="0">
                <a:solidFill>
                  <a:srgbClr val="1E5E70"/>
                </a:solidFill>
              </a:rPr>
              <a:t> of Public </a:t>
            </a:r>
            <a:r>
              <a:rPr lang="en-US" sz="1400" baseline="0" dirty="0">
                <a:solidFill>
                  <a:schemeClr val="accent5">
                    <a:lumMod val="50000"/>
                  </a:schemeClr>
                </a:solidFill>
              </a:rPr>
              <a:t>Instruction</a:t>
            </a:r>
            <a:endParaRPr lang="en-US" sz="1400" dirty="0">
              <a:solidFill>
                <a:schemeClr val="accent5">
                  <a:lumMod val="50000"/>
                </a:schemeClr>
              </a:solidFill>
            </a:endParaRPr>
          </a:p>
        </p:txBody>
      </p:sp>
    </p:spTree>
    <p:extLst>
      <p:ext uri="{BB962C8B-B14F-4D97-AF65-F5344CB8AC3E}">
        <p14:creationId xmlns:p14="http://schemas.microsoft.com/office/powerpoint/2010/main" val="75433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61B982-45F7-4580-99AD-A53DA0E7A96C}" type="datetime1">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194843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DDCFDD-536E-4CB0-AEEE-D7CAE11D3AAF}" type="datetime1">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3330640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08074A9-8EF8-4497-9EDB-6680BDE3FC3D}" type="datetime1">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448800" y="6492875"/>
            <a:ext cx="2743200" cy="365125"/>
          </a:xfrm>
        </p:spPr>
        <p:txBody>
          <a:bodyPr/>
          <a:lstStyle>
            <a:lvl1pPr>
              <a:defRPr sz="2000" b="0"/>
            </a:lvl1pPr>
          </a:lstStyle>
          <a:p>
            <a:fld id="{469BC29B-CD14-4172-9B93-F334EF7BA94E}" type="slidenum">
              <a:rPr lang="en-US" smtClean="0"/>
              <a:pPr/>
              <a:t>‹#›</a:t>
            </a:fld>
            <a:endParaRPr lang="en-US"/>
          </a:p>
        </p:txBody>
      </p:sp>
    </p:spTree>
    <p:extLst>
      <p:ext uri="{BB962C8B-B14F-4D97-AF65-F5344CB8AC3E}">
        <p14:creationId xmlns:p14="http://schemas.microsoft.com/office/powerpoint/2010/main" val="652494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40CC48-2010-4FE2-B8B7-3A069E7C840D}" type="datetime1">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2939671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630FC3-768B-4B4A-9E19-E31EF93824D3}" type="datetime1">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2758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48FFD2-F21E-4318-BE7B-B01248A5ACC8}" type="datetime1">
              <a:rPr lang="en-US" smtClean="0"/>
              <a:t>10/17/2023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90473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5436A6-0A8E-447E-BFDD-E95CA17103FE}" type="datetime1">
              <a:rPr lang="en-US" smtClean="0"/>
              <a:t>10/17/2023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95718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52E17E-0516-4D2F-8E83-B81CFC9D171E}" type="datetime1">
              <a:rPr lang="en-US" smtClean="0"/>
              <a:t>10/17/2023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3837921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A38D3B-6525-47F1-A486-28E6B4088B01}" type="datetime1">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331602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065F28-C521-43BC-ADDA-285604550E22}" type="datetime1">
              <a:rPr lang="en-US" smtClean="0"/>
              <a:t>10/17/2023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284249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C71227-A0EF-4135-987D-41694BA9AA66}" type="datetime1">
              <a:rPr lang="en-US" smtClean="0"/>
              <a:t>10/17/2023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448800" y="6491286"/>
            <a:ext cx="2743200" cy="365125"/>
          </a:xfrm>
          <a:prstGeom prst="rect">
            <a:avLst/>
          </a:prstGeom>
        </p:spPr>
        <p:txBody>
          <a:bodyPr vert="horz" lIns="91440" tIns="45720" rIns="91440" bIns="45720" rtlCol="0" anchor="ctr"/>
          <a:lstStyle>
            <a:lvl1pPr algn="r">
              <a:defRPr sz="2000" b="0">
                <a:solidFill>
                  <a:schemeClr val="tx1"/>
                </a:solidFill>
              </a:defRPr>
            </a:lvl1pPr>
          </a:lstStyle>
          <a:p>
            <a:fld id="{469BC29B-CD14-4172-9B93-F334EF7BA94E}" type="slidenum">
              <a:rPr lang="en-US" smtClean="0"/>
              <a:pPr/>
              <a:t>‹#›</a:t>
            </a:fld>
            <a:endParaRPr lang="en-US" dirty="0"/>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3711321045"/>
      </p:ext>
    </p:extLst>
  </p:cSld>
  <p:clrMap bg1="lt1" tx1="dk1" bg2="lt2" tx2="dk2" accent1="accent1" accent2="accent2" accent3="accent3" accent4="accent4" accent5="accent5" accent6="accent6" hlink="hlink" folHlink="folHlink"/>
  <p:sldLayoutIdLst>
    <p:sldLayoutId id="2147484572" r:id="rId1"/>
    <p:sldLayoutId id="2147484573" r:id="rId2"/>
    <p:sldLayoutId id="2147484574" r:id="rId3"/>
    <p:sldLayoutId id="2147484575" r:id="rId4"/>
    <p:sldLayoutId id="2147484576" r:id="rId5"/>
    <p:sldLayoutId id="2147484577" r:id="rId6"/>
    <p:sldLayoutId id="2147484578" r:id="rId7"/>
    <p:sldLayoutId id="2147484579" r:id="rId8"/>
    <p:sldLayoutId id="2147484580" r:id="rId9"/>
    <p:sldLayoutId id="2147484581" r:id="rId10"/>
    <p:sldLayoutId id="214748458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truthinitiative.org/news/truth-initiative-and-wellable-partner-deliver-comprehensive-smoking-cessation-resources"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cde.ca.gov/fg/fo/r8/disparitiesrfa.asp"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s://www.cde.ca.gov/ls/he/at/disparitiesrfafaqs.asp" TargetMode="External"/><Relationship Id="rId4" Type="http://schemas.openxmlformats.org/officeDocument/2006/relationships/hyperlink" Target="mailto:TUPE@cde.ca.gov"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5129" y="1410461"/>
            <a:ext cx="9661742" cy="2387600"/>
          </a:xfrm>
        </p:spPr>
        <p:txBody>
          <a:bodyPr anchor="t">
            <a:normAutofit/>
          </a:bodyPr>
          <a:lstStyle/>
          <a:p>
            <a:r>
              <a:rPr lang="en-US" sz="3600" b="1" dirty="0"/>
              <a:t>Yo</a:t>
            </a:r>
            <a:r>
              <a:rPr lang="en-US" sz="3600" b="1" dirty="0">
                <a:ea typeface="Arial"/>
                <a:cs typeface="Arial"/>
                <a:sym typeface="Arial"/>
              </a:rPr>
              <a:t>uth Engagement to Address Tobacco-Related Health Disparities Grant</a:t>
            </a:r>
            <a:br>
              <a:rPr lang="en-US" sz="3600" b="1" dirty="0">
                <a:ea typeface="Arial"/>
                <a:cs typeface="Arial"/>
                <a:sym typeface="Arial"/>
              </a:rPr>
            </a:br>
            <a:r>
              <a:rPr lang="en-US" sz="3600" b="1" dirty="0">
                <a:ea typeface="Arial"/>
                <a:cs typeface="Arial"/>
                <a:sym typeface="Arial"/>
              </a:rPr>
              <a:t>Request for Applications Webinar</a:t>
            </a:r>
            <a:endParaRPr lang="en-US" sz="3600" dirty="0"/>
          </a:p>
        </p:txBody>
      </p:sp>
      <p:sp>
        <p:nvSpPr>
          <p:cNvPr id="3" name="Subtitle 2"/>
          <p:cNvSpPr>
            <a:spLocks noGrp="1"/>
          </p:cNvSpPr>
          <p:nvPr>
            <p:ph type="subTitle" idx="1"/>
          </p:nvPr>
        </p:nvSpPr>
        <p:spPr>
          <a:xfrm>
            <a:off x="1524000" y="3162650"/>
            <a:ext cx="9144000" cy="2525086"/>
          </a:xfrm>
        </p:spPr>
        <p:txBody>
          <a:bodyPr/>
          <a:lstStyle/>
          <a:p>
            <a:pPr>
              <a:lnSpc>
                <a:spcPct val="100000"/>
              </a:lnSpc>
              <a:spcBef>
                <a:spcPts val="0"/>
              </a:spcBef>
            </a:pPr>
            <a:r>
              <a:rPr lang="en-US" sz="2000" b="1" dirty="0">
                <a:solidFill>
                  <a:schemeClr val="accent2">
                    <a:lumMod val="50000"/>
                  </a:schemeClr>
                </a:solidFill>
                <a:ea typeface="Arial"/>
                <a:cs typeface="Arial"/>
                <a:sym typeface="Arial"/>
              </a:rPr>
              <a:t>Tobacco-Use Prevention Education (TUPE) Office</a:t>
            </a:r>
          </a:p>
          <a:p>
            <a:pPr>
              <a:lnSpc>
                <a:spcPct val="100000"/>
              </a:lnSpc>
              <a:spcBef>
                <a:spcPts val="0"/>
              </a:spcBef>
            </a:pPr>
            <a:r>
              <a:rPr lang="en-US" sz="2000" b="1" dirty="0">
                <a:solidFill>
                  <a:schemeClr val="accent2">
                    <a:lumMod val="50000"/>
                  </a:schemeClr>
                </a:solidFill>
                <a:ea typeface="Arial"/>
                <a:cs typeface="Arial"/>
                <a:sym typeface="Arial"/>
              </a:rPr>
              <a:t>Educator Excellence and Equity Division</a:t>
            </a:r>
            <a:endParaRPr lang="en-US" sz="2000" b="1" dirty="0">
              <a:solidFill>
                <a:schemeClr val="accent2">
                  <a:lumMod val="50000"/>
                </a:schemeClr>
              </a:solidFill>
            </a:endParaRPr>
          </a:p>
          <a:p>
            <a:pPr>
              <a:lnSpc>
                <a:spcPct val="100000"/>
              </a:lnSpc>
              <a:spcBef>
                <a:spcPts val="0"/>
              </a:spcBef>
            </a:pPr>
            <a:r>
              <a:rPr lang="en-US" sz="2000" b="1" dirty="0">
                <a:solidFill>
                  <a:schemeClr val="accent2">
                    <a:lumMod val="50000"/>
                  </a:schemeClr>
                </a:solidFill>
                <a:ea typeface="Arial"/>
                <a:cs typeface="Arial"/>
                <a:sym typeface="Arial"/>
              </a:rPr>
              <a:t>California Department of Education</a:t>
            </a:r>
          </a:p>
          <a:p>
            <a:br>
              <a:rPr lang="en-US" sz="2000" b="1" dirty="0">
                <a:solidFill>
                  <a:schemeClr val="accent2">
                    <a:lumMod val="50000"/>
                  </a:schemeClr>
                </a:solidFill>
                <a:ea typeface="Arial"/>
                <a:cs typeface="Arial"/>
                <a:sym typeface="Arial"/>
              </a:rPr>
            </a:br>
            <a:r>
              <a:rPr lang="en-US" sz="2000" dirty="0">
                <a:solidFill>
                  <a:schemeClr val="accent2">
                    <a:lumMod val="50000"/>
                  </a:schemeClr>
                </a:solidFill>
                <a:ea typeface="Arial"/>
                <a:cs typeface="Arial"/>
                <a:sym typeface="Arial"/>
              </a:rPr>
              <a:t>Lisa McClung, Education Programs Consultant</a:t>
            </a:r>
            <a:br>
              <a:rPr lang="en-US" sz="2000" dirty="0">
                <a:solidFill>
                  <a:schemeClr val="accent2">
                    <a:lumMod val="50000"/>
                  </a:schemeClr>
                </a:solidFill>
                <a:ea typeface="Arial"/>
                <a:cs typeface="Arial"/>
                <a:sym typeface="Arial"/>
              </a:rPr>
            </a:br>
            <a:r>
              <a:rPr lang="en-US" sz="2000" dirty="0">
                <a:solidFill>
                  <a:schemeClr val="accent2">
                    <a:lumMod val="50000"/>
                  </a:schemeClr>
                </a:solidFill>
                <a:ea typeface="Arial"/>
                <a:cs typeface="Arial"/>
                <a:sym typeface="Arial"/>
              </a:rPr>
              <a:t>Sarah Planche, Education Administrator</a:t>
            </a:r>
          </a:p>
          <a:p>
            <a:br>
              <a:rPr lang="en-US" sz="2000" dirty="0">
                <a:solidFill>
                  <a:schemeClr val="accent2">
                    <a:lumMod val="50000"/>
                  </a:schemeClr>
                </a:solidFill>
                <a:ea typeface="Arial"/>
                <a:cs typeface="Arial"/>
                <a:sym typeface="Arial"/>
              </a:rPr>
            </a:br>
            <a:br>
              <a:rPr lang="en-US" sz="3200" b="1" dirty="0">
                <a:solidFill>
                  <a:schemeClr val="dk1"/>
                </a:solidFill>
                <a:ea typeface="Arial"/>
                <a:cs typeface="Arial"/>
                <a:sym typeface="Arial"/>
              </a:rPr>
            </a:br>
            <a:endParaRPr lang="en-US" sz="3200" dirty="0"/>
          </a:p>
        </p:txBody>
      </p:sp>
      <p:sp>
        <p:nvSpPr>
          <p:cNvPr id="5" name="Slide Number Placeholder 4"/>
          <p:cNvSpPr>
            <a:spLocks noGrp="1"/>
          </p:cNvSpPr>
          <p:nvPr>
            <p:ph type="sldNum" sz="quarter" idx="12"/>
          </p:nvPr>
        </p:nvSpPr>
        <p:spPr/>
        <p:txBody>
          <a:bodyPr/>
          <a:lstStyle/>
          <a:p>
            <a:fld id="{469BC29B-CD14-4172-9B93-F334EF7BA94E}" type="slidenum">
              <a:rPr lang="en-US" smtClean="0"/>
              <a:t>1</a:t>
            </a:fld>
            <a:endParaRPr lang="en-US"/>
          </a:p>
        </p:txBody>
      </p:sp>
    </p:spTree>
    <p:extLst>
      <p:ext uri="{BB962C8B-B14F-4D97-AF65-F5344CB8AC3E}">
        <p14:creationId xmlns:p14="http://schemas.microsoft.com/office/powerpoint/2010/main" val="330244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ea typeface="Arial"/>
                <a:cs typeface="Arial"/>
                <a:sym typeface="Arial"/>
              </a:rPr>
              <a:t>Health Disparities Grant </a:t>
            </a:r>
            <a:br>
              <a:rPr lang="en-US" sz="3600" b="1" dirty="0">
                <a:ea typeface="Arial"/>
                <a:cs typeface="Arial"/>
                <a:sym typeface="Arial"/>
              </a:rPr>
            </a:br>
            <a:r>
              <a:rPr lang="en-US" sz="3600" b="1" dirty="0">
                <a:ea typeface="Arial"/>
                <a:cs typeface="Arial"/>
                <a:sym typeface="Arial"/>
              </a:rPr>
              <a:t>Program Requirements (1)</a:t>
            </a:r>
            <a:endParaRPr lang="en-US" sz="3600" dirty="0"/>
          </a:p>
        </p:txBody>
      </p:sp>
      <p:sp>
        <p:nvSpPr>
          <p:cNvPr id="3" name="Content Placeholder 2"/>
          <p:cNvSpPr>
            <a:spLocks noGrp="1"/>
          </p:cNvSpPr>
          <p:nvPr>
            <p:ph idx="1"/>
          </p:nvPr>
        </p:nvSpPr>
        <p:spPr/>
        <p:txBody>
          <a:bodyPr/>
          <a:lstStyle/>
          <a:p>
            <a:pPr marL="0">
              <a:buAutoNum type="arabicParenBoth"/>
            </a:pPr>
            <a:r>
              <a:rPr lang="en-US" sz="2000" b="1" dirty="0"/>
              <a:t> Select a priority subgroup(s) </a:t>
            </a:r>
            <a:r>
              <a:rPr lang="en-US" sz="2000" dirty="0"/>
              <a:t>in which to develop a specific program with strategies to accelerate and monitor the rate of decline in tobacco-related disparities for the purpose of eliminating tobacco-related disparities. Examples include, but are not limited to:</a:t>
            </a:r>
          </a:p>
          <a:p>
            <a:pPr lvl="1">
              <a:spcBef>
                <a:spcPts val="600"/>
              </a:spcBef>
              <a:buFont typeface="Arial" panose="020B0604020202020204" pitchFamily="34" charset="0"/>
              <a:buChar char="•"/>
            </a:pPr>
            <a:r>
              <a:rPr lang="en-US" sz="2000" dirty="0"/>
              <a:t>African Americans,</a:t>
            </a:r>
            <a:endParaRPr lang="en-US" sz="2000" b="1" dirty="0"/>
          </a:p>
          <a:p>
            <a:pPr lvl="1">
              <a:spcBef>
                <a:spcPts val="600"/>
              </a:spcBef>
              <a:buFont typeface="Arial" panose="020B0604020202020204" pitchFamily="34" charset="0"/>
              <a:buChar char="•"/>
            </a:pPr>
            <a:r>
              <a:rPr lang="en-US" sz="2000" dirty="0"/>
              <a:t>American Indians/Alaska Natives,</a:t>
            </a:r>
            <a:endParaRPr lang="en-US" sz="2000" b="1" dirty="0"/>
          </a:p>
          <a:p>
            <a:pPr lvl="1">
              <a:spcBef>
                <a:spcPts val="600"/>
              </a:spcBef>
              <a:buFont typeface="Arial" panose="020B0604020202020204" pitchFamily="34" charset="0"/>
              <a:buChar char="•"/>
            </a:pPr>
            <a:r>
              <a:rPr lang="en-US" sz="2000" dirty="0"/>
              <a:t>Asians,</a:t>
            </a:r>
            <a:endParaRPr lang="en-US" sz="2000" b="1" dirty="0"/>
          </a:p>
          <a:p>
            <a:pPr lvl="1">
              <a:spcBef>
                <a:spcPts val="600"/>
              </a:spcBef>
              <a:buFont typeface="Arial" panose="020B0604020202020204" pitchFamily="34" charset="0"/>
              <a:buChar char="•"/>
            </a:pPr>
            <a:r>
              <a:rPr lang="en-US" sz="2000" dirty="0"/>
              <a:t>Hispanics/Latinos,</a:t>
            </a:r>
            <a:endParaRPr lang="en-US" sz="2000" b="1" dirty="0"/>
          </a:p>
          <a:p>
            <a:pPr lvl="1">
              <a:spcBef>
                <a:spcPts val="600"/>
              </a:spcBef>
              <a:buFont typeface="Arial" panose="020B0604020202020204" pitchFamily="34" charset="0"/>
              <a:buChar char="•"/>
            </a:pPr>
            <a:r>
              <a:rPr lang="en-US" sz="2000" dirty="0"/>
              <a:t>Native Hawaiian/Pacific Islanders,</a:t>
            </a:r>
            <a:endParaRPr lang="en-US" sz="2000" b="1" dirty="0"/>
          </a:p>
          <a:p>
            <a:pPr lvl="1">
              <a:spcBef>
                <a:spcPts val="600"/>
              </a:spcBef>
              <a:buFont typeface="Arial" panose="020B0604020202020204" pitchFamily="34" charset="0"/>
              <a:buChar char="•"/>
            </a:pPr>
            <a:r>
              <a:rPr lang="en-US" sz="2000" dirty="0"/>
              <a:t>Foster Youth, </a:t>
            </a:r>
          </a:p>
          <a:p>
            <a:pPr lvl="1">
              <a:spcBef>
                <a:spcPts val="600"/>
              </a:spcBef>
              <a:buFont typeface="Arial" panose="020B0604020202020204" pitchFamily="34" charset="0"/>
              <a:buChar char="•"/>
            </a:pPr>
            <a:r>
              <a:rPr lang="en-US" sz="2000" dirty="0"/>
              <a:t>Students experiencing homelessness,</a:t>
            </a:r>
            <a:endParaRPr lang="en-US" sz="2000" b="1" dirty="0"/>
          </a:p>
          <a:p>
            <a:pPr lvl="1">
              <a:spcBef>
                <a:spcPts val="600"/>
              </a:spcBef>
              <a:buFont typeface="Arial" panose="020B0604020202020204" pitchFamily="34" charset="0"/>
              <a:buChar char="•"/>
            </a:pPr>
            <a:r>
              <a:rPr lang="en-US" sz="2000" dirty="0"/>
              <a:t>Pregnant minors or minor parents, </a:t>
            </a:r>
          </a:p>
          <a:p>
            <a:pPr lvl="1">
              <a:buFont typeface="Wingdings" panose="05000000000000000000" pitchFamily="2" charset="2"/>
              <a:buChar char="Ø"/>
            </a:pPr>
            <a:endParaRPr lang="en-US" sz="2000" b="1" dirty="0"/>
          </a:p>
          <a:p>
            <a:endParaRPr lang="en-US" dirty="0"/>
          </a:p>
        </p:txBody>
      </p:sp>
      <p:sp>
        <p:nvSpPr>
          <p:cNvPr id="4" name="Slide Number Placeholder 3"/>
          <p:cNvSpPr>
            <a:spLocks noGrp="1"/>
          </p:cNvSpPr>
          <p:nvPr>
            <p:ph type="sldNum" sz="quarter" idx="12"/>
          </p:nvPr>
        </p:nvSpPr>
        <p:spPr/>
        <p:txBody>
          <a:bodyPr/>
          <a:lstStyle/>
          <a:p>
            <a:fld id="{469BC29B-CD14-4172-9B93-F334EF7BA94E}" type="slidenum">
              <a:rPr lang="en-US" smtClean="0"/>
              <a:pPr/>
              <a:t>10</a:t>
            </a:fld>
            <a:endParaRPr lang="en-US"/>
          </a:p>
        </p:txBody>
      </p:sp>
    </p:spTree>
    <p:extLst>
      <p:ext uri="{BB962C8B-B14F-4D97-AF65-F5344CB8AC3E}">
        <p14:creationId xmlns:p14="http://schemas.microsoft.com/office/powerpoint/2010/main" val="427456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ea typeface="Arial"/>
                <a:cs typeface="Arial"/>
                <a:sym typeface="Arial"/>
              </a:rPr>
              <a:t>Health Disparities Grant </a:t>
            </a:r>
            <a:br>
              <a:rPr lang="en-US" sz="3600" b="1" dirty="0">
                <a:ea typeface="Arial"/>
                <a:cs typeface="Arial"/>
                <a:sym typeface="Arial"/>
              </a:rPr>
            </a:br>
            <a:r>
              <a:rPr lang="en-US" sz="3600" b="1" dirty="0">
                <a:ea typeface="Arial"/>
                <a:cs typeface="Arial"/>
                <a:sym typeface="Arial"/>
              </a:rPr>
              <a:t>Program Requirements (2)</a:t>
            </a:r>
            <a:endParaRPr lang="en-US" sz="3600" dirty="0"/>
          </a:p>
        </p:txBody>
      </p:sp>
      <p:sp>
        <p:nvSpPr>
          <p:cNvPr id="3" name="Content Placeholder 2"/>
          <p:cNvSpPr>
            <a:spLocks noGrp="1"/>
          </p:cNvSpPr>
          <p:nvPr>
            <p:ph idx="1"/>
          </p:nvPr>
        </p:nvSpPr>
        <p:spPr/>
        <p:txBody>
          <a:bodyPr/>
          <a:lstStyle/>
          <a:p>
            <a:pPr lvl="1">
              <a:buFont typeface="Arial" panose="020B0604020202020204" pitchFamily="34" charset="0"/>
              <a:buChar char="•"/>
            </a:pPr>
            <a:r>
              <a:rPr lang="en-US" sz="2000" dirty="0"/>
              <a:t>Not Straight—Gay, Lesbian, or Bisexual,</a:t>
            </a:r>
            <a:endParaRPr lang="en-US" sz="2000" b="1" dirty="0"/>
          </a:p>
          <a:p>
            <a:pPr lvl="1">
              <a:buFont typeface="Arial" panose="020B0604020202020204" pitchFamily="34" charset="0"/>
              <a:buChar char="•"/>
            </a:pPr>
            <a:r>
              <a:rPr lang="en-US" sz="2000" dirty="0"/>
              <a:t>Transgender,</a:t>
            </a:r>
            <a:endParaRPr lang="en-US" sz="2000" b="1" dirty="0"/>
          </a:p>
          <a:p>
            <a:pPr lvl="1">
              <a:buFont typeface="Arial" panose="020B0604020202020204" pitchFamily="34" charset="0"/>
              <a:buChar char="•"/>
            </a:pPr>
            <a:r>
              <a:rPr lang="en-US" sz="2000" dirty="0"/>
              <a:t>Low Socio-Economic Status (Free and Reduced Price Meals Eligibility), </a:t>
            </a:r>
          </a:p>
          <a:p>
            <a:pPr lvl="1">
              <a:buFont typeface="Arial" panose="020B0604020202020204" pitchFamily="34" charset="0"/>
              <a:buChar char="•"/>
            </a:pPr>
            <a:r>
              <a:rPr lang="en-US" sz="2000" dirty="0"/>
              <a:t>Non-traditional students (including, but not limited to, continuation schools and community day schools),</a:t>
            </a:r>
            <a:endParaRPr lang="en-US" sz="2000" b="1" dirty="0"/>
          </a:p>
          <a:p>
            <a:pPr lvl="1">
              <a:buFont typeface="Arial" panose="020B0604020202020204" pitchFamily="34" charset="0"/>
              <a:buChar char="•"/>
            </a:pPr>
            <a:r>
              <a:rPr lang="en-US" sz="2000" dirty="0"/>
              <a:t>Other subgroups identified by the LEA as being in need and supported by existing data (e.g., State Special Schools that service blind or deaf students)</a:t>
            </a:r>
          </a:p>
          <a:p>
            <a:pPr lvl="1">
              <a:buFont typeface="Arial" panose="020B0604020202020204" pitchFamily="34" charset="0"/>
              <a:buChar char="•"/>
            </a:pPr>
            <a:endParaRPr lang="en-US" sz="2000" dirty="0"/>
          </a:p>
          <a:p>
            <a:pPr marL="457200" lvl="1" indent="0">
              <a:buNone/>
            </a:pPr>
            <a:r>
              <a:rPr lang="en-US" sz="2000" dirty="0"/>
              <a:t>Applicants may select more than one subgroup, however, the program should reduce the tobacco-related disparities for each and every subgroup selected, rather than the general student population, and each subgroup selected must have evidence of need to justify the application. </a:t>
            </a:r>
          </a:p>
          <a:p>
            <a:pPr lvl="1">
              <a:buFont typeface="Wingdings" panose="05000000000000000000" pitchFamily="2" charset="2"/>
              <a:buChar char="Ø"/>
            </a:pPr>
            <a:endParaRPr lang="en-US" b="1" dirty="0"/>
          </a:p>
          <a:p>
            <a:endParaRPr lang="en-US" dirty="0"/>
          </a:p>
        </p:txBody>
      </p:sp>
      <p:sp>
        <p:nvSpPr>
          <p:cNvPr id="4" name="Slide Number Placeholder 3"/>
          <p:cNvSpPr>
            <a:spLocks noGrp="1"/>
          </p:cNvSpPr>
          <p:nvPr>
            <p:ph type="sldNum" sz="quarter" idx="12"/>
          </p:nvPr>
        </p:nvSpPr>
        <p:spPr/>
        <p:txBody>
          <a:bodyPr/>
          <a:lstStyle/>
          <a:p>
            <a:fld id="{469BC29B-CD14-4172-9B93-F334EF7BA94E}" type="slidenum">
              <a:rPr lang="en-US" smtClean="0"/>
              <a:pPr/>
              <a:t>11</a:t>
            </a:fld>
            <a:endParaRPr lang="en-US"/>
          </a:p>
        </p:txBody>
      </p:sp>
    </p:spTree>
    <p:extLst>
      <p:ext uri="{BB962C8B-B14F-4D97-AF65-F5344CB8AC3E}">
        <p14:creationId xmlns:p14="http://schemas.microsoft.com/office/powerpoint/2010/main" val="191851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ea typeface="Arial"/>
                <a:cs typeface="Arial"/>
                <a:sym typeface="Arial"/>
              </a:rPr>
              <a:t>Health Disparities Grant </a:t>
            </a:r>
            <a:br>
              <a:rPr lang="en-US" sz="3600" b="1" dirty="0">
                <a:ea typeface="Arial"/>
                <a:cs typeface="Arial"/>
                <a:sym typeface="Arial"/>
              </a:rPr>
            </a:br>
            <a:r>
              <a:rPr lang="en-US" sz="3600" b="1" dirty="0">
                <a:ea typeface="Arial"/>
                <a:cs typeface="Arial"/>
                <a:sym typeface="Arial"/>
              </a:rPr>
              <a:t>Program Requirements (3)</a:t>
            </a:r>
            <a:endParaRPr lang="en-US" sz="3600" dirty="0"/>
          </a:p>
        </p:txBody>
      </p:sp>
      <p:sp>
        <p:nvSpPr>
          <p:cNvPr id="3" name="Content Placeholder 2"/>
          <p:cNvSpPr>
            <a:spLocks noGrp="1"/>
          </p:cNvSpPr>
          <p:nvPr>
            <p:ph idx="1"/>
          </p:nvPr>
        </p:nvSpPr>
        <p:spPr/>
        <p:txBody>
          <a:bodyPr/>
          <a:lstStyle/>
          <a:p>
            <a:pPr marL="0" lvl="1" indent="0">
              <a:buNone/>
            </a:pPr>
            <a:r>
              <a:rPr lang="en-US" sz="1800" b="1" dirty="0"/>
              <a:t>(2) Implement an Evidence-Based Curriculum</a:t>
            </a:r>
            <a:r>
              <a:rPr lang="en-US" sz="1800" dirty="0"/>
              <a:t>—Each school identified in the application that the LEA will serve, is required to implement an approved, evidence-based curriculum program.</a:t>
            </a:r>
          </a:p>
          <a:p>
            <a:pPr marL="0" lvl="1" indent="0">
              <a:buNone/>
            </a:pPr>
            <a:endParaRPr lang="en-US" sz="1800" dirty="0"/>
          </a:p>
          <a:p>
            <a:pPr marL="0" lvl="1" indent="0">
              <a:buNone/>
            </a:pPr>
            <a:r>
              <a:rPr lang="en-US" sz="1800" b="1" dirty="0"/>
              <a:t>(3) Implement a Youth Development Strategy(</a:t>
            </a:r>
            <a:r>
              <a:rPr lang="en-US" sz="1800" b="1" dirty="0" err="1"/>
              <a:t>ies</a:t>
            </a:r>
            <a:r>
              <a:rPr lang="en-US" sz="1800" b="1" dirty="0"/>
              <a:t>)</a:t>
            </a:r>
            <a:r>
              <a:rPr lang="en-US" sz="1800" dirty="0"/>
              <a:t>—Applicants are required to implement a tobacco-free focused youth development strategy or strategies.</a:t>
            </a:r>
          </a:p>
          <a:p>
            <a:pPr marL="0" lvl="1" indent="0">
              <a:buNone/>
            </a:pPr>
            <a:endParaRPr lang="en-US" sz="1800" dirty="0"/>
          </a:p>
          <a:p>
            <a:pPr marL="0" indent="0">
              <a:buNone/>
            </a:pPr>
            <a:r>
              <a:rPr lang="en-US" sz="1800" b="1" dirty="0"/>
              <a:t>(4) Provide Intervention Strategies</a:t>
            </a:r>
            <a:r>
              <a:rPr lang="en-US" sz="1800" dirty="0"/>
              <a:t>—Applicants are required to identify the priority subgroup(s) that are most likely to begin tobacco use and provide intervention strategies to meet the needs of those students.</a:t>
            </a:r>
          </a:p>
          <a:p>
            <a:pPr marL="0" indent="0">
              <a:buNone/>
            </a:pPr>
            <a:endParaRPr lang="en-US" sz="1800" dirty="0"/>
          </a:p>
          <a:p>
            <a:pPr marL="0" indent="0">
              <a:buNone/>
            </a:pPr>
            <a:r>
              <a:rPr lang="en-US" sz="1800" b="1" dirty="0"/>
              <a:t>(5) Provide Cessation Strategies or a Referral Plan</a:t>
            </a:r>
            <a:r>
              <a:rPr lang="en-US" sz="1800" dirty="0"/>
              <a:t>—Applicants are required to identify the specific subgroup(s) currently using tobacco and either provide current tobacco users with voluntary cessation services or describe a plan to refer them to cessation classes provided by the community.</a:t>
            </a:r>
          </a:p>
          <a:p>
            <a:endParaRPr lang="en-US" sz="2400" dirty="0"/>
          </a:p>
        </p:txBody>
      </p:sp>
      <p:sp>
        <p:nvSpPr>
          <p:cNvPr id="4" name="Slide Number Placeholder 3"/>
          <p:cNvSpPr>
            <a:spLocks noGrp="1"/>
          </p:cNvSpPr>
          <p:nvPr>
            <p:ph type="sldNum" sz="quarter" idx="12"/>
          </p:nvPr>
        </p:nvSpPr>
        <p:spPr/>
        <p:txBody>
          <a:bodyPr/>
          <a:lstStyle/>
          <a:p>
            <a:fld id="{469BC29B-CD14-4172-9B93-F334EF7BA94E}" type="slidenum">
              <a:rPr lang="en-US" smtClean="0"/>
              <a:pPr/>
              <a:t>12</a:t>
            </a:fld>
            <a:endParaRPr lang="en-US"/>
          </a:p>
        </p:txBody>
      </p:sp>
    </p:spTree>
    <p:extLst>
      <p:ext uri="{BB962C8B-B14F-4D97-AF65-F5344CB8AC3E}">
        <p14:creationId xmlns:p14="http://schemas.microsoft.com/office/powerpoint/2010/main" val="1505283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ea typeface="Arial"/>
                <a:cs typeface="Arial"/>
                <a:sym typeface="Arial"/>
              </a:rPr>
              <a:t>Health Disparities Grant </a:t>
            </a:r>
            <a:br>
              <a:rPr lang="en-US" sz="3600" b="1" dirty="0">
                <a:ea typeface="Arial"/>
                <a:cs typeface="Arial"/>
                <a:sym typeface="Arial"/>
              </a:rPr>
            </a:br>
            <a:r>
              <a:rPr lang="en-US" sz="3600" b="1" dirty="0">
                <a:ea typeface="Arial"/>
                <a:cs typeface="Arial"/>
                <a:sym typeface="Arial"/>
              </a:rPr>
              <a:t>Program Requirements (4)</a:t>
            </a:r>
            <a:endParaRPr lang="en-US" sz="3600" dirty="0"/>
          </a:p>
        </p:txBody>
      </p:sp>
      <p:sp>
        <p:nvSpPr>
          <p:cNvPr id="3" name="Content Placeholder 2"/>
          <p:cNvSpPr>
            <a:spLocks noGrp="1"/>
          </p:cNvSpPr>
          <p:nvPr>
            <p:ph idx="1"/>
          </p:nvPr>
        </p:nvSpPr>
        <p:spPr/>
        <p:txBody>
          <a:bodyPr/>
          <a:lstStyle/>
          <a:p>
            <a:pPr marL="0" lvl="1" indent="0">
              <a:buNone/>
            </a:pPr>
            <a:r>
              <a:rPr lang="en-US" sz="1800" b="1" dirty="0"/>
              <a:t>(6) Districts and schools are required to participate in the California Healthy Kids Survey (CHKS)</a:t>
            </a:r>
            <a:r>
              <a:rPr lang="en-US" sz="1800" dirty="0"/>
              <a:t> and conduct the district-level CHKS Core Module to the subgroup population of students in grades seven, nine, and eleven.</a:t>
            </a:r>
          </a:p>
          <a:p>
            <a:pPr marL="0" lvl="1" indent="0">
              <a:buNone/>
            </a:pPr>
            <a:endParaRPr lang="en-US" sz="1800" dirty="0"/>
          </a:p>
          <a:p>
            <a:pPr marL="0" lvl="1" indent="0">
              <a:buNone/>
            </a:pPr>
            <a:r>
              <a:rPr lang="en-US" sz="1800" b="1" dirty="0"/>
              <a:t>(7) Adopt and Enforce a Tobacco-Free Policy and Certification</a:t>
            </a:r>
            <a:r>
              <a:rPr lang="en-US" sz="1800" dirty="0"/>
              <a:t>—Each school site identified in the application must adopt and enforce a tobacco-free policy and obtain official certification by the CDE no later than July 1 of each fiscal year. </a:t>
            </a:r>
          </a:p>
          <a:p>
            <a:pPr marL="0" lvl="1" indent="0">
              <a:buNone/>
            </a:pPr>
            <a:endParaRPr lang="en-US" sz="1800" dirty="0"/>
          </a:p>
          <a:p>
            <a:pPr marL="0" lvl="1" indent="0">
              <a:buNone/>
            </a:pPr>
            <a:r>
              <a:rPr lang="en-US" sz="1800" b="1" dirty="0"/>
              <a:t>(8) Submit all required signatures </a:t>
            </a:r>
            <a:r>
              <a:rPr lang="en-US" sz="1800" dirty="0"/>
              <a:t>as identified in the RFA, including </a:t>
            </a:r>
            <a:r>
              <a:rPr lang="en-US" sz="1800" b="1" dirty="0"/>
              <a:t>Certified Assurances</a:t>
            </a:r>
            <a:r>
              <a:rPr lang="en-US" sz="1800" b="1" dirty="0">
                <a:solidFill>
                  <a:schemeClr val="accent6">
                    <a:lumMod val="50000"/>
                  </a:schemeClr>
                </a:solidFill>
              </a:rPr>
              <a:t> </a:t>
            </a:r>
            <a:r>
              <a:rPr lang="en-US" sz="1800" dirty="0"/>
              <a:t>as a condition of receiving CDE funds.</a:t>
            </a:r>
          </a:p>
          <a:p>
            <a:pPr marL="0" indent="0">
              <a:buNone/>
            </a:pPr>
            <a:endParaRPr lang="en-US" sz="2000" dirty="0"/>
          </a:p>
          <a:p>
            <a:endParaRPr lang="en-US" sz="2400" dirty="0"/>
          </a:p>
        </p:txBody>
      </p:sp>
      <p:sp>
        <p:nvSpPr>
          <p:cNvPr id="4" name="Slide Number Placeholder 3"/>
          <p:cNvSpPr>
            <a:spLocks noGrp="1"/>
          </p:cNvSpPr>
          <p:nvPr>
            <p:ph type="sldNum" sz="quarter" idx="12"/>
          </p:nvPr>
        </p:nvSpPr>
        <p:spPr/>
        <p:txBody>
          <a:bodyPr/>
          <a:lstStyle/>
          <a:p>
            <a:fld id="{469BC29B-CD14-4172-9B93-F334EF7BA94E}" type="slidenum">
              <a:rPr lang="en-US" smtClean="0"/>
              <a:pPr/>
              <a:t>13</a:t>
            </a:fld>
            <a:endParaRPr lang="en-US"/>
          </a:p>
        </p:txBody>
      </p:sp>
    </p:spTree>
    <p:extLst>
      <p:ext uri="{BB962C8B-B14F-4D97-AF65-F5344CB8AC3E}">
        <p14:creationId xmlns:p14="http://schemas.microsoft.com/office/powerpoint/2010/main" val="274449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ea typeface="Arial"/>
                <a:cs typeface="Arial"/>
                <a:sym typeface="Arial"/>
              </a:rPr>
              <a:t>Health Disparities Grant</a:t>
            </a:r>
            <a:br>
              <a:rPr lang="en-US" sz="3600" b="1" dirty="0">
                <a:ea typeface="Arial"/>
                <a:cs typeface="Arial"/>
                <a:sym typeface="Arial"/>
              </a:rPr>
            </a:br>
            <a:r>
              <a:rPr lang="en-US" sz="3600" b="1" dirty="0">
                <a:ea typeface="Arial"/>
                <a:cs typeface="Arial"/>
                <a:sym typeface="Arial"/>
              </a:rPr>
              <a:t>Where Do We Begin? </a:t>
            </a:r>
            <a:endParaRPr lang="en-US" sz="3600" dirty="0"/>
          </a:p>
        </p:txBody>
      </p:sp>
      <p:sp>
        <p:nvSpPr>
          <p:cNvPr id="5" name="Content Placeholder 4"/>
          <p:cNvSpPr>
            <a:spLocks noGrp="1"/>
          </p:cNvSpPr>
          <p:nvPr>
            <p:ph sz="half" idx="1"/>
          </p:nvPr>
        </p:nvSpPr>
        <p:spPr/>
        <p:txBody>
          <a:bodyPr/>
          <a:lstStyle/>
          <a:p>
            <a:pPr marL="0" indent="0">
              <a:buNone/>
            </a:pPr>
            <a:r>
              <a:rPr lang="en-US" b="1" dirty="0">
                <a:ea typeface="Arial"/>
                <a:cs typeface="Arial"/>
                <a:sym typeface="Arial"/>
              </a:rPr>
              <a:t>Hire a District Hipster!</a:t>
            </a:r>
            <a:endParaRPr lang="en-US" dirty="0"/>
          </a:p>
        </p:txBody>
      </p:sp>
      <p:pic>
        <p:nvPicPr>
          <p:cNvPr id="7" name="Picture 2" descr="This image is of 3 young women and 2 young men representing multiple ethnicities. They are are dressed casually yet trendy. They are all smiling and facing the camera."/>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3120571" y="2301173"/>
            <a:ext cx="8268855" cy="3592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469BC29B-CD14-4172-9B93-F334EF7BA94E}" type="slidenum">
              <a:rPr lang="en-US" smtClean="0"/>
              <a:pPr/>
              <a:t>14</a:t>
            </a:fld>
            <a:endParaRPr lang="en-US"/>
          </a:p>
        </p:txBody>
      </p:sp>
    </p:spTree>
    <p:extLst>
      <p:ext uri="{BB962C8B-B14F-4D97-AF65-F5344CB8AC3E}">
        <p14:creationId xmlns:p14="http://schemas.microsoft.com/office/powerpoint/2010/main" val="298907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a:ea typeface="Arial"/>
                <a:cs typeface="Arial"/>
                <a:sym typeface="Arial"/>
              </a:rPr>
              <a:t>Health Disparities Grant</a:t>
            </a:r>
            <a:br>
              <a:rPr lang="en-US" sz="3600" b="1" dirty="0">
                <a:ea typeface="Arial"/>
                <a:cs typeface="Arial"/>
                <a:sym typeface="Arial"/>
              </a:rPr>
            </a:br>
            <a:r>
              <a:rPr lang="en-US" sz="3600" b="1" dirty="0">
                <a:ea typeface="Arial"/>
                <a:cs typeface="Arial"/>
                <a:sym typeface="Arial"/>
              </a:rPr>
              <a:t>Where Do We Begin?</a:t>
            </a:r>
            <a:endParaRPr lang="en-US" sz="3600" dirty="0"/>
          </a:p>
        </p:txBody>
      </p:sp>
      <p:sp>
        <p:nvSpPr>
          <p:cNvPr id="6" name="Content Placeholder 5"/>
          <p:cNvSpPr>
            <a:spLocks noGrp="1"/>
          </p:cNvSpPr>
          <p:nvPr>
            <p:ph sz="half" idx="1"/>
          </p:nvPr>
        </p:nvSpPr>
        <p:spPr/>
        <p:txBody>
          <a:bodyPr/>
          <a:lstStyle/>
          <a:p>
            <a:pPr marL="0" indent="0">
              <a:buNone/>
            </a:pPr>
            <a:r>
              <a:rPr lang="en-US" b="1" dirty="0">
                <a:ea typeface="Arial"/>
                <a:cs typeface="Arial"/>
                <a:sym typeface="Arial"/>
              </a:rPr>
              <a:t>Not an Executive – </a:t>
            </a:r>
          </a:p>
          <a:p>
            <a:pPr marL="0" indent="0">
              <a:buNone/>
            </a:pPr>
            <a:r>
              <a:rPr lang="en-US" b="1" dirty="0">
                <a:ea typeface="Arial"/>
                <a:cs typeface="Arial"/>
                <a:sym typeface="Arial"/>
              </a:rPr>
              <a:t>Too Far Removed</a:t>
            </a:r>
            <a:endParaRPr lang="en-US" dirty="0"/>
          </a:p>
        </p:txBody>
      </p:sp>
      <p:sp>
        <p:nvSpPr>
          <p:cNvPr id="4" name="Slide Number Placeholder 3"/>
          <p:cNvSpPr>
            <a:spLocks noGrp="1"/>
          </p:cNvSpPr>
          <p:nvPr>
            <p:ph type="sldNum" sz="quarter" idx="12"/>
          </p:nvPr>
        </p:nvSpPr>
        <p:spPr/>
        <p:txBody>
          <a:bodyPr/>
          <a:lstStyle/>
          <a:p>
            <a:fld id="{469BC29B-CD14-4172-9B93-F334EF7BA94E}" type="slidenum">
              <a:rPr lang="en-US" smtClean="0"/>
              <a:pPr/>
              <a:t>15</a:t>
            </a:fld>
            <a:endParaRPr lang="en-US"/>
          </a:p>
        </p:txBody>
      </p:sp>
      <p:pic>
        <p:nvPicPr>
          <p:cNvPr id="8" name="Picture 2" descr="This is an image of 7 smiling middle aged adults, dressed in business attire. Although young, they do not look like the hip teens expected to represent a peer-to-peer model."/>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451927" y="1966824"/>
            <a:ext cx="5876637" cy="4067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776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ea typeface="Arial"/>
                <a:cs typeface="Arial"/>
                <a:sym typeface="Arial"/>
              </a:rPr>
              <a:t>Health Disparities Grant </a:t>
            </a:r>
            <a:br>
              <a:rPr lang="en-US" sz="3600" b="1" dirty="0">
                <a:ea typeface="Arial"/>
                <a:cs typeface="Arial"/>
                <a:sym typeface="Arial"/>
              </a:rPr>
            </a:br>
            <a:r>
              <a:rPr lang="en-US" sz="3600" b="1" dirty="0"/>
              <a:t>Evidence-Based Curriculum</a:t>
            </a:r>
            <a:endParaRPr lang="en-US" sz="3600" dirty="0"/>
          </a:p>
        </p:txBody>
      </p:sp>
      <p:sp>
        <p:nvSpPr>
          <p:cNvPr id="3" name="Content Placeholder 2"/>
          <p:cNvSpPr>
            <a:spLocks noGrp="1"/>
          </p:cNvSpPr>
          <p:nvPr>
            <p:ph sz="half" idx="1"/>
          </p:nvPr>
        </p:nvSpPr>
        <p:spPr/>
        <p:txBody>
          <a:bodyPr/>
          <a:lstStyle/>
          <a:p>
            <a:pPr marL="0" indent="0">
              <a:buNone/>
            </a:pPr>
            <a:r>
              <a:rPr lang="en-US" sz="2000" b="1" dirty="0"/>
              <a:t>Select one of the following curricula:</a:t>
            </a:r>
          </a:p>
          <a:p>
            <a:pPr lvl="0"/>
            <a:r>
              <a:rPr lang="en-US" sz="2000" dirty="0"/>
              <a:t>Catch My Breath</a:t>
            </a:r>
          </a:p>
          <a:p>
            <a:pPr lvl="0"/>
            <a:r>
              <a:rPr lang="en-US" sz="2000" dirty="0"/>
              <a:t>Project Alert</a:t>
            </a:r>
          </a:p>
          <a:p>
            <a:pPr lvl="0"/>
            <a:r>
              <a:rPr lang="en-US" sz="2000" dirty="0"/>
              <a:t>Project Towards No Drug Use  </a:t>
            </a:r>
          </a:p>
          <a:p>
            <a:pPr lvl="0"/>
            <a:r>
              <a:rPr lang="en-US" sz="2000" dirty="0"/>
              <a:t>Project Towards No Tobacco Use  </a:t>
            </a:r>
          </a:p>
          <a:p>
            <a:pPr lvl="0"/>
            <a:r>
              <a:rPr lang="en-US" sz="2000" dirty="0"/>
              <a:t>Stanford Tobacco Prevention Toolkit</a:t>
            </a:r>
          </a:p>
          <a:p>
            <a:endParaRPr lang="en-US" dirty="0"/>
          </a:p>
        </p:txBody>
      </p:sp>
      <p:pic>
        <p:nvPicPr>
          <p:cNvPr id="16" name="Picture 2" descr="This is the Tobacco Prevention Toolkit logo used for media representation of the Stanford Toolki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164455" y="3513373"/>
            <a:ext cx="4533900" cy="290512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469BC29B-CD14-4172-9B93-F334EF7BA94E}" type="slidenum">
              <a:rPr lang="en-US" smtClean="0"/>
              <a:t>16</a:t>
            </a:fld>
            <a:endParaRPr lang="en-US"/>
          </a:p>
        </p:txBody>
      </p:sp>
      <p:pic>
        <p:nvPicPr>
          <p:cNvPr id="12" name="Picture 12" descr="This is the Catch my Breath E-Cigarette &amp; Juul Prevention Program logo used for media representation of the curriculum."/>
          <p:cNvPicPr>
            <a:picLocks noGrp="1" noChangeAspect="1" noChangeArrowheads="1"/>
          </p:cNvPicPr>
          <p:nvPr>
            <p:ph sz="quarter" idx="4294967295"/>
          </p:nvPr>
        </p:nvPicPr>
        <p:blipFill>
          <a:blip r:embed="rId4" cstate="print">
            <a:extLst>
              <a:ext uri="{28A0092B-C50C-407E-A947-70E740481C1C}">
                <a14:useLocalDpi xmlns:a14="http://schemas.microsoft.com/office/drawing/2010/main" val="0"/>
              </a:ext>
            </a:extLst>
          </a:blip>
          <a:stretch>
            <a:fillRect/>
          </a:stretch>
        </p:blipFill>
        <p:spPr bwMode="auto">
          <a:xfrm>
            <a:off x="6898281" y="2055725"/>
            <a:ext cx="3354387" cy="177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878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ea typeface="Arial"/>
                <a:cs typeface="Arial"/>
                <a:sym typeface="Arial"/>
              </a:rPr>
              <a:t>Health Disparities Grant </a:t>
            </a:r>
            <a:br>
              <a:rPr lang="en-US" sz="3600" b="1" dirty="0">
                <a:ea typeface="Arial"/>
                <a:cs typeface="Arial"/>
                <a:sym typeface="Arial"/>
              </a:rPr>
            </a:br>
            <a:r>
              <a:rPr lang="en-US" sz="3600" b="1" dirty="0"/>
              <a:t>Youth Development Strategies</a:t>
            </a:r>
            <a:endParaRPr lang="en-US" sz="3600" dirty="0"/>
          </a:p>
        </p:txBody>
      </p:sp>
      <p:sp>
        <p:nvSpPr>
          <p:cNvPr id="5" name="Content Placeholder 4"/>
          <p:cNvSpPr>
            <a:spLocks noGrp="1"/>
          </p:cNvSpPr>
          <p:nvPr>
            <p:ph sz="half" idx="1"/>
          </p:nvPr>
        </p:nvSpPr>
        <p:spPr/>
        <p:txBody>
          <a:bodyPr/>
          <a:lstStyle/>
          <a:p>
            <a:pPr marL="0" indent="0">
              <a:buNone/>
            </a:pPr>
            <a:r>
              <a:rPr lang="en-US" sz="2000" b="1" dirty="0"/>
              <a:t>Select and implement one or more youth development strategies specific to tobacco-use prevention</a:t>
            </a:r>
            <a:r>
              <a:rPr lang="en-US" sz="2000" dirty="0"/>
              <a:t>:</a:t>
            </a:r>
          </a:p>
          <a:p>
            <a:pPr marL="0" indent="0">
              <a:buNone/>
            </a:pPr>
            <a:endParaRPr lang="en-US" sz="1800" dirty="0"/>
          </a:p>
          <a:p>
            <a:r>
              <a:rPr lang="en-US" sz="2000" dirty="0"/>
              <a:t>Youth Involvement in Anti-Tobacco Advocacy</a:t>
            </a:r>
          </a:p>
          <a:p>
            <a:r>
              <a:rPr lang="en-US" sz="2000" dirty="0"/>
              <a:t>Media Literacy and Youth Media Production to Counter the Influence of the Tobacco Industry</a:t>
            </a:r>
          </a:p>
          <a:p>
            <a:r>
              <a:rPr lang="en-US" sz="2000" dirty="0"/>
              <a:t>Peer-Educators</a:t>
            </a:r>
          </a:p>
          <a:p>
            <a:r>
              <a:rPr lang="en-US" sz="2000" dirty="0"/>
              <a:t>Service-Learning Projects</a:t>
            </a:r>
          </a:p>
          <a:p>
            <a:pPr marL="0" indent="0">
              <a:buNone/>
            </a:pPr>
            <a:endParaRPr lang="en-US" dirty="0"/>
          </a:p>
        </p:txBody>
      </p:sp>
      <p:sp>
        <p:nvSpPr>
          <p:cNvPr id="4" name="Slide Number Placeholder 3"/>
          <p:cNvSpPr>
            <a:spLocks noGrp="1"/>
          </p:cNvSpPr>
          <p:nvPr>
            <p:ph type="sldNum" sz="quarter" idx="12"/>
          </p:nvPr>
        </p:nvSpPr>
        <p:spPr/>
        <p:txBody>
          <a:bodyPr/>
          <a:lstStyle/>
          <a:p>
            <a:fld id="{469BC29B-CD14-4172-9B93-F334EF7BA94E}" type="slidenum">
              <a:rPr lang="en-US" smtClean="0"/>
              <a:pPr/>
              <a:t>17</a:t>
            </a:fld>
            <a:endParaRPr lang="en-US"/>
          </a:p>
        </p:txBody>
      </p:sp>
      <p:pic>
        <p:nvPicPr>
          <p:cNvPr id="7" name="Picture 14" descr="There are 5 young women smiling and holding up a project sign. The sign reads, &quot;I pledge to set guidelines to help children grow up safe, healthy, and drug-free.&quo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248400" y="2209070"/>
            <a:ext cx="5029200" cy="3584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77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ea typeface="Arial"/>
                <a:cs typeface="Arial"/>
                <a:sym typeface="Arial"/>
              </a:rPr>
              <a:t>Health Disparities Grant </a:t>
            </a:r>
            <a:br>
              <a:rPr lang="en-US" sz="3600" b="1" dirty="0">
                <a:ea typeface="Arial"/>
                <a:cs typeface="Arial"/>
                <a:sym typeface="Arial"/>
              </a:rPr>
            </a:br>
            <a:r>
              <a:rPr lang="en-US" sz="3600" b="1" dirty="0"/>
              <a:t>Intervention Strategies</a:t>
            </a:r>
            <a:endParaRPr lang="en-US" sz="3600" dirty="0"/>
          </a:p>
        </p:txBody>
      </p:sp>
      <p:sp>
        <p:nvSpPr>
          <p:cNvPr id="5" name="Content Placeholder 4"/>
          <p:cNvSpPr>
            <a:spLocks noGrp="1"/>
          </p:cNvSpPr>
          <p:nvPr>
            <p:ph sz="half" idx="1"/>
          </p:nvPr>
        </p:nvSpPr>
        <p:spPr/>
        <p:txBody>
          <a:bodyPr/>
          <a:lstStyle/>
          <a:p>
            <a:pPr marL="0" indent="0">
              <a:buNone/>
            </a:pPr>
            <a:endParaRPr lang="en-US" sz="2000" b="1" dirty="0"/>
          </a:p>
          <a:p>
            <a:pPr marL="0" indent="0">
              <a:buNone/>
            </a:pPr>
            <a:r>
              <a:rPr lang="en-US" sz="2000" b="1" dirty="0"/>
              <a:t>Provide intervention services for your students:</a:t>
            </a:r>
            <a:r>
              <a:rPr lang="en-US" sz="2000" dirty="0"/>
              <a:t> </a:t>
            </a:r>
          </a:p>
          <a:p>
            <a:pPr marL="0" indent="0">
              <a:buNone/>
            </a:pPr>
            <a:endParaRPr lang="en-US" sz="2000" dirty="0"/>
          </a:p>
          <a:p>
            <a:r>
              <a:rPr lang="en-US" sz="2000" dirty="0"/>
              <a:t>Brief Intervention</a:t>
            </a:r>
          </a:p>
          <a:p>
            <a:r>
              <a:rPr lang="en-US" sz="2000" dirty="0"/>
              <a:t>Teen Intervene</a:t>
            </a:r>
          </a:p>
        </p:txBody>
      </p:sp>
      <p:sp>
        <p:nvSpPr>
          <p:cNvPr id="4" name="Slide Number Placeholder 3"/>
          <p:cNvSpPr>
            <a:spLocks noGrp="1"/>
          </p:cNvSpPr>
          <p:nvPr>
            <p:ph type="sldNum" sz="quarter" idx="12"/>
          </p:nvPr>
        </p:nvSpPr>
        <p:spPr/>
        <p:txBody>
          <a:bodyPr/>
          <a:lstStyle/>
          <a:p>
            <a:fld id="{469BC29B-CD14-4172-9B93-F334EF7BA94E}" type="slidenum">
              <a:rPr lang="en-US" smtClean="0"/>
              <a:pPr/>
              <a:t>18</a:t>
            </a:fld>
            <a:endParaRPr lang="en-US"/>
          </a:p>
        </p:txBody>
      </p:sp>
      <p:pic>
        <p:nvPicPr>
          <p:cNvPr id="1040" name="Picture 16" descr="There are 5 children shown from the waist down walking along a sidewalk. One child is wearing red shoes with white shoelaces and is riding a skateboard."/>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0" y="2519794"/>
            <a:ext cx="5181600" cy="296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47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ea typeface="Arial"/>
                <a:cs typeface="Arial"/>
                <a:sym typeface="Arial"/>
              </a:rPr>
              <a:t>Health Disparities Grant </a:t>
            </a:r>
            <a:br>
              <a:rPr lang="en-US" sz="3600" b="1" dirty="0">
                <a:ea typeface="Arial"/>
                <a:cs typeface="Arial"/>
                <a:sym typeface="Arial"/>
              </a:rPr>
            </a:br>
            <a:r>
              <a:rPr lang="en-US" sz="3600" b="1" dirty="0"/>
              <a:t>Cessation Strategies (1)</a:t>
            </a:r>
            <a:endParaRPr lang="en-US" sz="3600" dirty="0"/>
          </a:p>
        </p:txBody>
      </p:sp>
      <p:sp>
        <p:nvSpPr>
          <p:cNvPr id="5" name="Content Placeholder 4"/>
          <p:cNvSpPr>
            <a:spLocks noGrp="1"/>
          </p:cNvSpPr>
          <p:nvPr>
            <p:ph sz="half" idx="1"/>
          </p:nvPr>
        </p:nvSpPr>
        <p:spPr/>
        <p:txBody>
          <a:bodyPr/>
          <a:lstStyle/>
          <a:p>
            <a:pPr marL="0" indent="0">
              <a:buNone/>
            </a:pPr>
            <a:r>
              <a:rPr lang="en-US" sz="2000" b="1" dirty="0"/>
              <a:t>Provide cessation services for your students:</a:t>
            </a:r>
            <a:r>
              <a:rPr lang="en-US" sz="2000" dirty="0"/>
              <a:t> </a:t>
            </a:r>
          </a:p>
          <a:p>
            <a:r>
              <a:rPr lang="en-US" sz="2000" dirty="0"/>
              <a:t>Adolescent Smoking Cessation-Escaping Nicotine and Tobacco (ASCENT) </a:t>
            </a:r>
          </a:p>
          <a:p>
            <a:r>
              <a:rPr lang="en-US" sz="2000" dirty="0"/>
              <a:t>California Smokers’ Helpline </a:t>
            </a:r>
          </a:p>
          <a:p>
            <a:r>
              <a:rPr lang="en-US" sz="2000" dirty="0"/>
              <a:t>Enough Snuff: A Guide for Quitting                                    Smokeless Tobacco </a:t>
            </a:r>
          </a:p>
          <a:p>
            <a:r>
              <a:rPr lang="en-US" sz="2000" dirty="0"/>
              <a:t>Project EX: Teen Tobacco Use Cessation                                   Program </a:t>
            </a:r>
          </a:p>
          <a:p>
            <a:r>
              <a:rPr lang="en-US" sz="2000" dirty="0"/>
              <a:t>Project N-O-T (Not On Tobacco)</a:t>
            </a:r>
          </a:p>
        </p:txBody>
      </p:sp>
      <p:sp>
        <p:nvSpPr>
          <p:cNvPr id="4" name="Slide Number Placeholder 3"/>
          <p:cNvSpPr>
            <a:spLocks noGrp="1"/>
          </p:cNvSpPr>
          <p:nvPr>
            <p:ph type="sldNum" sz="quarter" idx="12"/>
          </p:nvPr>
        </p:nvSpPr>
        <p:spPr/>
        <p:txBody>
          <a:bodyPr/>
          <a:lstStyle/>
          <a:p>
            <a:fld id="{469BC29B-CD14-4172-9B93-F334EF7BA94E}" type="slidenum">
              <a:rPr lang="en-US" smtClean="0"/>
              <a:pPr/>
              <a:t>19</a:t>
            </a:fld>
            <a:endParaRPr lang="en-US"/>
          </a:p>
        </p:txBody>
      </p:sp>
      <p:pic>
        <p:nvPicPr>
          <p:cNvPr id="1030" name="Picture 6" descr="This is a picture of a cigarette butt being smashed out. It reads, &quot;You can do it. We're here to help.&quo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399799" y="1825625"/>
            <a:ext cx="272640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76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ea typeface="Arial"/>
                <a:cs typeface="Arial"/>
                <a:sym typeface="Arial"/>
              </a:rPr>
              <a:t>Health Disparities Grant</a:t>
            </a:r>
            <a:br>
              <a:rPr lang="en-US" sz="3600" b="1" dirty="0">
                <a:ea typeface="Arial"/>
                <a:cs typeface="Arial"/>
                <a:sym typeface="Arial"/>
              </a:rPr>
            </a:br>
            <a:r>
              <a:rPr lang="en-US" sz="3600" b="1" dirty="0">
                <a:ea typeface="Arial"/>
                <a:cs typeface="Arial"/>
                <a:sym typeface="Arial"/>
              </a:rPr>
              <a:t>Purpose</a:t>
            </a:r>
            <a:endParaRPr lang="en-US" sz="3600" dirty="0"/>
          </a:p>
        </p:txBody>
      </p:sp>
      <p:sp>
        <p:nvSpPr>
          <p:cNvPr id="3" name="Content Placeholder 2"/>
          <p:cNvSpPr>
            <a:spLocks noGrp="1"/>
          </p:cNvSpPr>
          <p:nvPr>
            <p:ph idx="1"/>
          </p:nvPr>
        </p:nvSpPr>
        <p:spPr/>
        <p:txBody>
          <a:bodyPr/>
          <a:lstStyle/>
          <a:p>
            <a:pPr marL="0" lvl="0" indent="0">
              <a:buNone/>
            </a:pPr>
            <a:r>
              <a:rPr lang="en-US" dirty="0"/>
              <a:t>The Health Disparities Grant Request for Applications (RFA) strives to offer a youth engagement approach in addressing youth tobacco education to maximize student, staff, peer, and community involvement and accelerate and monitor the rate of decline in tobacco-related disparities for the purpose of eliminating tobacco-related disparities.</a:t>
            </a:r>
            <a:endParaRPr lang="en-US" dirty="0">
              <a:solidFill>
                <a:schemeClr val="dk1"/>
              </a:solidFill>
              <a:ea typeface="Arial"/>
              <a:cs typeface="Arial"/>
              <a:sym typeface="Arial"/>
            </a:endParaRPr>
          </a:p>
          <a:p>
            <a:pPr marL="0" indent="0">
              <a:spcBef>
                <a:spcPts val="0"/>
              </a:spcBef>
              <a:spcAft>
                <a:spcPts val="3000"/>
              </a:spcAft>
              <a:buNone/>
            </a:pPr>
            <a:endParaRPr lang="en-US" dirty="0"/>
          </a:p>
        </p:txBody>
      </p:sp>
      <p:sp>
        <p:nvSpPr>
          <p:cNvPr id="4" name="Slide Number Placeholder 3"/>
          <p:cNvSpPr>
            <a:spLocks noGrp="1"/>
          </p:cNvSpPr>
          <p:nvPr>
            <p:ph type="sldNum" sz="quarter" idx="12"/>
          </p:nvPr>
        </p:nvSpPr>
        <p:spPr/>
        <p:txBody>
          <a:bodyPr/>
          <a:lstStyle/>
          <a:p>
            <a:fld id="{469BC29B-CD14-4172-9B93-F334EF7BA94E}" type="slidenum">
              <a:rPr lang="en-US" smtClean="0"/>
              <a:t>2</a:t>
            </a:fld>
            <a:endParaRPr lang="en-US"/>
          </a:p>
        </p:txBody>
      </p:sp>
    </p:spTree>
    <p:extLst>
      <p:ext uri="{BB962C8B-B14F-4D97-AF65-F5344CB8AC3E}">
        <p14:creationId xmlns:p14="http://schemas.microsoft.com/office/powerpoint/2010/main" val="57870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ea typeface="Arial"/>
                <a:cs typeface="Arial"/>
                <a:sym typeface="Arial"/>
              </a:rPr>
              <a:t>Health Disparities Grant </a:t>
            </a:r>
            <a:br>
              <a:rPr lang="en-US" sz="3600" b="1" dirty="0">
                <a:ea typeface="Arial"/>
                <a:cs typeface="Arial"/>
                <a:sym typeface="Arial"/>
              </a:rPr>
            </a:br>
            <a:r>
              <a:rPr lang="en-US" sz="3600" b="1" dirty="0"/>
              <a:t>Cessation Strategies (2)</a:t>
            </a:r>
            <a:endParaRPr lang="en-US" sz="3600" dirty="0"/>
          </a:p>
        </p:txBody>
      </p:sp>
      <p:sp>
        <p:nvSpPr>
          <p:cNvPr id="3" name="Content Placeholder 2"/>
          <p:cNvSpPr>
            <a:spLocks noGrp="1"/>
          </p:cNvSpPr>
          <p:nvPr>
            <p:ph sz="half" idx="1"/>
          </p:nvPr>
        </p:nvSpPr>
        <p:spPr/>
        <p:txBody>
          <a:bodyPr/>
          <a:lstStyle/>
          <a:p>
            <a:pPr marL="0" indent="0">
              <a:buNone/>
            </a:pPr>
            <a:r>
              <a:rPr lang="en-US" sz="2000" b="1" dirty="0"/>
              <a:t>Text Resources</a:t>
            </a:r>
            <a:endParaRPr lang="en-US" sz="2000" dirty="0"/>
          </a:p>
          <a:p>
            <a:pPr marL="0" indent="0">
              <a:lnSpc>
                <a:spcPct val="100000"/>
              </a:lnSpc>
              <a:spcBef>
                <a:spcPts val="0"/>
              </a:spcBef>
              <a:buNone/>
            </a:pPr>
            <a:r>
              <a:rPr lang="en-US" sz="2000" dirty="0"/>
              <a:t>To access the new E-Cigarette Quit Program, users can text “QUIT” to</a:t>
            </a:r>
          </a:p>
          <a:p>
            <a:pPr marL="0" indent="0">
              <a:lnSpc>
                <a:spcPct val="100000"/>
              </a:lnSpc>
              <a:spcBef>
                <a:spcPts val="0"/>
              </a:spcBef>
              <a:buNone/>
            </a:pPr>
            <a:r>
              <a:rPr lang="en-US" sz="2000" dirty="0"/>
              <a:t>202-804-9884. Users can also enroll in This is Quitting or </a:t>
            </a:r>
            <a:r>
              <a:rPr lang="en-US" sz="2000" dirty="0" err="1"/>
              <a:t>BecomeAnEx</a:t>
            </a:r>
            <a:r>
              <a:rPr lang="en-US" sz="2000" dirty="0"/>
              <a:t>®, free digital quit programs from Truth Initiative® that integrate the text program at </a:t>
            </a:r>
            <a:r>
              <a:rPr lang="en-US" sz="2000" dirty="0">
                <a:hlinkClick r:id="rId3" tooltip="Truth Initiative Web Page"/>
              </a:rPr>
              <a:t>https://truthinitiative.org/news/truth-initiative-and-wellable-partner-deliver-comprehensive-smoking-cessation-resources</a:t>
            </a:r>
            <a:endParaRPr lang="en-US" dirty="0"/>
          </a:p>
        </p:txBody>
      </p:sp>
      <p:sp>
        <p:nvSpPr>
          <p:cNvPr id="5" name="Slide Number Placeholder 4"/>
          <p:cNvSpPr>
            <a:spLocks noGrp="1"/>
          </p:cNvSpPr>
          <p:nvPr>
            <p:ph type="sldNum" sz="quarter" idx="12"/>
          </p:nvPr>
        </p:nvSpPr>
        <p:spPr/>
        <p:txBody>
          <a:bodyPr/>
          <a:lstStyle/>
          <a:p>
            <a:fld id="{469BC29B-CD14-4172-9B93-F334EF7BA94E}" type="slidenum">
              <a:rPr lang="en-US" smtClean="0"/>
              <a:t>20</a:t>
            </a:fld>
            <a:endParaRPr lang="en-US" dirty="0"/>
          </a:p>
        </p:txBody>
      </p:sp>
      <p:pic>
        <p:nvPicPr>
          <p:cNvPr id="6" name="Content Placeholder 7" descr="This is a picture of various e-cigarette and vaping devices that look like flash drives and pens. These devices blend to look like other every day or common devices."/>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172200" y="2647601"/>
            <a:ext cx="5181600" cy="2707386"/>
          </a:xfrm>
        </p:spPr>
      </p:pic>
    </p:spTree>
    <p:extLst>
      <p:ext uri="{BB962C8B-B14F-4D97-AF65-F5344CB8AC3E}">
        <p14:creationId xmlns:p14="http://schemas.microsoft.com/office/powerpoint/2010/main" val="286361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ea typeface="Arial"/>
                <a:cs typeface="Arial"/>
                <a:sym typeface="Arial"/>
              </a:rPr>
              <a:t>Health Disparities Grant </a:t>
            </a:r>
            <a:br>
              <a:rPr lang="en-US" sz="3600" b="1" dirty="0">
                <a:ea typeface="Arial"/>
                <a:cs typeface="Arial"/>
                <a:sym typeface="Arial"/>
              </a:rPr>
            </a:br>
            <a:r>
              <a:rPr lang="en-US" sz="3600" b="1" dirty="0">
                <a:ea typeface="Arial"/>
                <a:cs typeface="Arial"/>
                <a:sym typeface="Arial"/>
              </a:rPr>
              <a:t>Application Narrative Requirements</a:t>
            </a:r>
            <a:br>
              <a:rPr lang="en-US" sz="3600" b="1" dirty="0">
                <a:ea typeface="Arial"/>
                <a:cs typeface="Arial"/>
                <a:sym typeface="Arial"/>
              </a:rPr>
            </a:br>
            <a:r>
              <a:rPr lang="en-US" sz="3600" b="1" dirty="0"/>
              <a:t>Collaborative Process (1)</a:t>
            </a:r>
            <a:endParaRPr lang="en-US" sz="3600" dirty="0"/>
          </a:p>
        </p:txBody>
      </p:sp>
      <p:sp>
        <p:nvSpPr>
          <p:cNvPr id="3" name="Content Placeholder 2"/>
          <p:cNvSpPr>
            <a:spLocks noGrp="1"/>
          </p:cNvSpPr>
          <p:nvPr>
            <p:ph idx="1"/>
          </p:nvPr>
        </p:nvSpPr>
        <p:spPr/>
        <p:txBody>
          <a:bodyPr/>
          <a:lstStyle/>
          <a:p>
            <a:pPr marL="457200" lvl="1" indent="-457200">
              <a:spcAft>
                <a:spcPts val="1200"/>
              </a:spcAft>
              <a:buFont typeface="+mj-lt"/>
              <a:buAutoNum type="arabicPeriod"/>
            </a:pPr>
            <a:r>
              <a:rPr lang="en-US" sz="2000" b="1" dirty="0"/>
              <a:t>Collaborative  Process—</a:t>
            </a:r>
            <a:r>
              <a:rPr lang="en-US" sz="2000" dirty="0"/>
              <a:t>Should include establishment of a collaborative oversight group, including, but not limited to:</a:t>
            </a:r>
          </a:p>
          <a:p>
            <a:pPr marL="1139825" lvl="1" indent="-230188">
              <a:buFont typeface="Arial" panose="020B0604020202020204" pitchFamily="34" charset="0"/>
              <a:buChar char="•"/>
            </a:pPr>
            <a:r>
              <a:rPr lang="en-US" sz="2000" dirty="0"/>
              <a:t>TUPE County Coordinator</a:t>
            </a:r>
          </a:p>
          <a:p>
            <a:pPr marL="1139825" lvl="2" indent="-230188">
              <a:buFont typeface="Arial" panose="020B0604020202020204" pitchFamily="34" charset="0"/>
              <a:buChar char="•"/>
            </a:pPr>
            <a:r>
              <a:rPr lang="en-US" sz="2000" dirty="0"/>
              <a:t>District TUPE Coordinator</a:t>
            </a:r>
          </a:p>
          <a:p>
            <a:pPr marL="1139825" lvl="2" indent="-230188">
              <a:buFont typeface="Arial" panose="020B0604020202020204" pitchFamily="34" charset="0"/>
              <a:buChar char="•"/>
            </a:pPr>
            <a:r>
              <a:rPr lang="en-US" sz="2000" dirty="0"/>
              <a:t>Youth engagement or community engagement coordinators from local public health and tobacco control agencies </a:t>
            </a:r>
          </a:p>
          <a:p>
            <a:pPr marL="1139825" lvl="2" indent="-230188">
              <a:buFont typeface="Arial" panose="020B0604020202020204" pitchFamily="34" charset="0"/>
              <a:buChar char="•"/>
            </a:pPr>
            <a:r>
              <a:rPr lang="en-US" sz="2000" dirty="0"/>
              <a:t>Local lead agencies</a:t>
            </a:r>
          </a:p>
          <a:p>
            <a:pPr marL="1139825" lvl="2" indent="-230188">
              <a:buFont typeface="Arial" panose="020B0604020202020204" pitchFamily="34" charset="0"/>
              <a:buChar char="•"/>
            </a:pPr>
            <a:r>
              <a:rPr lang="en-US" sz="2000" dirty="0"/>
              <a:t>School resource officers</a:t>
            </a:r>
          </a:p>
          <a:p>
            <a:pPr marL="1139825" lvl="2" indent="-230188">
              <a:buFont typeface="Arial" panose="020B0604020202020204" pitchFamily="34" charset="0"/>
              <a:buChar char="•"/>
            </a:pPr>
            <a:r>
              <a:rPr lang="en-US" sz="2000" dirty="0"/>
              <a:t>Counselors</a:t>
            </a:r>
          </a:p>
          <a:p>
            <a:pPr marL="1139825" lvl="2" indent="-230188">
              <a:buFont typeface="Arial" panose="020B0604020202020204" pitchFamily="34" charset="0"/>
              <a:buChar char="•"/>
            </a:pPr>
            <a:r>
              <a:rPr lang="en-US" sz="2000" dirty="0"/>
              <a:t>Other school staff and students </a:t>
            </a:r>
          </a:p>
          <a:p>
            <a:pPr marL="1139825" lvl="2" indent="-230188">
              <a:buFont typeface="Arial" panose="020B0604020202020204" pitchFamily="34" charset="0"/>
              <a:buChar char="•"/>
            </a:pPr>
            <a:r>
              <a:rPr lang="en-US" sz="2000" dirty="0"/>
              <a:t>Parents and interested members of the community at large</a:t>
            </a:r>
          </a:p>
          <a:p>
            <a:endParaRPr lang="en-US" dirty="0"/>
          </a:p>
        </p:txBody>
      </p:sp>
      <p:sp>
        <p:nvSpPr>
          <p:cNvPr id="4" name="Slide Number Placeholder 3"/>
          <p:cNvSpPr>
            <a:spLocks noGrp="1"/>
          </p:cNvSpPr>
          <p:nvPr>
            <p:ph type="sldNum" sz="quarter" idx="12"/>
          </p:nvPr>
        </p:nvSpPr>
        <p:spPr/>
        <p:txBody>
          <a:bodyPr/>
          <a:lstStyle/>
          <a:p>
            <a:fld id="{469BC29B-CD14-4172-9B93-F334EF7BA94E}" type="slidenum">
              <a:rPr lang="en-US" smtClean="0"/>
              <a:pPr/>
              <a:t>21</a:t>
            </a:fld>
            <a:endParaRPr lang="en-US"/>
          </a:p>
        </p:txBody>
      </p:sp>
    </p:spTree>
    <p:extLst>
      <p:ext uri="{BB962C8B-B14F-4D97-AF65-F5344CB8AC3E}">
        <p14:creationId xmlns:p14="http://schemas.microsoft.com/office/powerpoint/2010/main" val="317778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239" y="403761"/>
            <a:ext cx="9479666" cy="1286927"/>
          </a:xfrm>
        </p:spPr>
        <p:txBody>
          <a:bodyPr>
            <a:normAutofit fontScale="90000"/>
          </a:bodyPr>
          <a:lstStyle/>
          <a:p>
            <a:br>
              <a:rPr lang="en-US" sz="3600" b="1" dirty="0">
                <a:ea typeface="Arial"/>
                <a:cs typeface="Arial"/>
                <a:sym typeface="Arial"/>
              </a:rPr>
            </a:br>
            <a:r>
              <a:rPr lang="en-US" sz="3600" b="1" dirty="0">
                <a:ea typeface="Arial"/>
                <a:cs typeface="Arial"/>
                <a:sym typeface="Arial"/>
              </a:rPr>
              <a:t>Health Disparities Grant</a:t>
            </a:r>
            <a:br>
              <a:rPr lang="en-US" sz="3600" b="1" dirty="0">
                <a:ea typeface="Arial"/>
                <a:cs typeface="Arial"/>
                <a:sym typeface="Arial"/>
              </a:rPr>
            </a:br>
            <a:r>
              <a:rPr lang="en-US" sz="3600" b="1" dirty="0">
                <a:ea typeface="Arial"/>
                <a:cs typeface="Arial"/>
                <a:sym typeface="Arial"/>
              </a:rPr>
              <a:t>Application Narrative Requirements</a:t>
            </a:r>
            <a:br>
              <a:rPr lang="en-US" sz="3600" b="1" dirty="0">
                <a:ea typeface="Arial"/>
                <a:cs typeface="Arial"/>
                <a:sym typeface="Arial"/>
              </a:rPr>
            </a:br>
            <a:r>
              <a:rPr lang="en-US" sz="3600" b="1" dirty="0">
                <a:ea typeface="Arial"/>
                <a:cs typeface="Arial"/>
                <a:sym typeface="Arial"/>
              </a:rPr>
              <a:t>Collaborative Process (2)</a:t>
            </a:r>
            <a:br>
              <a:rPr lang="en-US" sz="3600" b="1" dirty="0">
                <a:ea typeface="Arial"/>
                <a:cs typeface="Arial"/>
                <a:sym typeface="Arial"/>
              </a:rPr>
            </a:br>
            <a:endParaRPr lang="en-US" sz="3600" dirty="0"/>
          </a:p>
        </p:txBody>
      </p:sp>
      <p:sp>
        <p:nvSpPr>
          <p:cNvPr id="3" name="Content Placeholder 2"/>
          <p:cNvSpPr>
            <a:spLocks noGrp="1"/>
          </p:cNvSpPr>
          <p:nvPr>
            <p:ph idx="1"/>
          </p:nvPr>
        </p:nvSpPr>
        <p:spPr/>
        <p:txBody>
          <a:bodyPr/>
          <a:lstStyle/>
          <a:p>
            <a:pPr marL="203200" indent="0">
              <a:buNone/>
            </a:pPr>
            <a:r>
              <a:rPr lang="en-US" sz="2000" b="1" dirty="0"/>
              <a:t>Example of a Collaborative Opportunity:</a:t>
            </a:r>
          </a:p>
          <a:p>
            <a:pPr marL="203200" indent="0">
              <a:buNone/>
            </a:pPr>
            <a:r>
              <a:rPr lang="en-US" sz="2000" dirty="0"/>
              <a:t>Identify student-oriented and age appropriate materials, resources, and tools, and provide tobacco prevention and control education to identified student subgroups, parents, teachers, school administrators, school resource officers, etc.</a:t>
            </a:r>
          </a:p>
          <a:p>
            <a:pPr marL="203200" indent="0">
              <a:buNone/>
            </a:pPr>
            <a:r>
              <a:rPr lang="en-US" sz="2000" b="1" dirty="0"/>
              <a:t>Sample Activities:</a:t>
            </a:r>
          </a:p>
          <a:p>
            <a:pPr marL="914400" indent="-225425"/>
            <a:r>
              <a:rPr lang="en-US" sz="2000" dirty="0"/>
              <a:t>Provide feedback on educational materials, tools, and resources designed to reach students.</a:t>
            </a:r>
          </a:p>
          <a:p>
            <a:pPr marL="914400" indent="-225425"/>
            <a:r>
              <a:rPr lang="en-US" sz="2000" dirty="0"/>
              <a:t>Provide trainings, resources, and tools for teachers, parents, and administrative staff.</a:t>
            </a:r>
          </a:p>
          <a:p>
            <a:pPr marL="914400" indent="-225425"/>
            <a:r>
              <a:rPr lang="en-US" sz="2000" dirty="0"/>
              <a:t>Conduct out-of-classroom and after school events to educate students on community tobacco issues.</a:t>
            </a:r>
          </a:p>
          <a:p>
            <a:endParaRPr lang="en-US" dirty="0"/>
          </a:p>
        </p:txBody>
      </p:sp>
      <p:sp>
        <p:nvSpPr>
          <p:cNvPr id="4" name="Slide Number Placeholder 3"/>
          <p:cNvSpPr>
            <a:spLocks noGrp="1"/>
          </p:cNvSpPr>
          <p:nvPr>
            <p:ph type="sldNum" sz="quarter" idx="12"/>
          </p:nvPr>
        </p:nvSpPr>
        <p:spPr/>
        <p:txBody>
          <a:bodyPr/>
          <a:lstStyle/>
          <a:p>
            <a:fld id="{469BC29B-CD14-4172-9B93-F334EF7BA94E}" type="slidenum">
              <a:rPr lang="en-US" smtClean="0"/>
              <a:pPr/>
              <a:t>22</a:t>
            </a:fld>
            <a:endParaRPr lang="en-US"/>
          </a:p>
        </p:txBody>
      </p:sp>
    </p:spTree>
    <p:extLst>
      <p:ext uri="{BB962C8B-B14F-4D97-AF65-F5344CB8AC3E}">
        <p14:creationId xmlns:p14="http://schemas.microsoft.com/office/powerpoint/2010/main" val="174038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ea typeface="Arial"/>
                <a:cs typeface="Arial"/>
                <a:sym typeface="Arial"/>
              </a:rPr>
              <a:t>Health Disparities Grant</a:t>
            </a:r>
            <a:br>
              <a:rPr lang="en-US" sz="3600" b="1" dirty="0">
                <a:ea typeface="Arial"/>
                <a:cs typeface="Arial"/>
                <a:sym typeface="Arial"/>
              </a:rPr>
            </a:br>
            <a:r>
              <a:rPr lang="en-US" sz="3600" b="1" dirty="0">
                <a:ea typeface="Arial"/>
                <a:cs typeface="Arial"/>
                <a:sym typeface="Arial"/>
              </a:rPr>
              <a:t>Application Narrative Requirements</a:t>
            </a:r>
            <a:br>
              <a:rPr lang="en-US" sz="3600" b="1" dirty="0">
                <a:ea typeface="Arial"/>
                <a:cs typeface="Arial"/>
                <a:sym typeface="Arial"/>
              </a:rPr>
            </a:br>
            <a:r>
              <a:rPr lang="en-US" sz="3600" b="1" dirty="0"/>
              <a:t>Collaborative Process (3)</a:t>
            </a:r>
            <a:endParaRPr lang="en-US" sz="3600" dirty="0"/>
          </a:p>
        </p:txBody>
      </p:sp>
      <p:sp>
        <p:nvSpPr>
          <p:cNvPr id="3" name="Content Placeholder 2"/>
          <p:cNvSpPr>
            <a:spLocks noGrp="1"/>
          </p:cNvSpPr>
          <p:nvPr>
            <p:ph idx="1"/>
          </p:nvPr>
        </p:nvSpPr>
        <p:spPr/>
        <p:txBody>
          <a:bodyPr/>
          <a:lstStyle/>
          <a:p>
            <a:pPr marL="203200" indent="0">
              <a:buNone/>
            </a:pPr>
            <a:r>
              <a:rPr lang="en-US" sz="2000" b="1" dirty="0"/>
              <a:t>Example of a Collaborative Opportunity:</a:t>
            </a:r>
          </a:p>
          <a:p>
            <a:pPr marL="203200" indent="0">
              <a:buNone/>
            </a:pPr>
            <a:r>
              <a:rPr lang="en-US" sz="2000" dirty="0"/>
              <a:t>Identify and implement tobacco program messaging that is appropriate for students, parents, teachers, and administration. </a:t>
            </a:r>
          </a:p>
          <a:p>
            <a:pPr marL="203200" indent="0">
              <a:buNone/>
            </a:pPr>
            <a:endParaRPr lang="en-US" sz="2000" b="1" dirty="0"/>
          </a:p>
          <a:p>
            <a:pPr marL="203200" indent="0">
              <a:buNone/>
            </a:pPr>
            <a:r>
              <a:rPr lang="en-US" sz="2000" b="1" dirty="0"/>
              <a:t>Sample Activities:</a:t>
            </a:r>
          </a:p>
          <a:p>
            <a:pPr marL="914400" indent="-260350"/>
            <a:r>
              <a:rPr lang="en-US" sz="2000" dirty="0"/>
              <a:t>Provide technical assistance and/or opportunities to share/promote tobacco educational materials and media at TUPE schools.</a:t>
            </a:r>
          </a:p>
          <a:p>
            <a:pPr marL="914400" indent="-260350"/>
            <a:r>
              <a:rPr lang="en-US" sz="2000" dirty="0"/>
              <a:t>Enhance ongoing trainings or educational materials that share messaging with community-based education/awareness campaigns.</a:t>
            </a:r>
          </a:p>
          <a:p>
            <a:pPr marL="914400" indent="-260350"/>
            <a:r>
              <a:rPr lang="en-US" sz="2000" dirty="0"/>
              <a:t>Provide tobacco prevention and reduction content, evaluation, and/or stories from the school environment through social media efforts.</a:t>
            </a:r>
          </a:p>
          <a:p>
            <a:endParaRPr lang="en-US" dirty="0"/>
          </a:p>
        </p:txBody>
      </p:sp>
      <p:sp>
        <p:nvSpPr>
          <p:cNvPr id="4" name="Slide Number Placeholder 3"/>
          <p:cNvSpPr>
            <a:spLocks noGrp="1"/>
          </p:cNvSpPr>
          <p:nvPr>
            <p:ph type="sldNum" sz="quarter" idx="12"/>
          </p:nvPr>
        </p:nvSpPr>
        <p:spPr/>
        <p:txBody>
          <a:bodyPr/>
          <a:lstStyle/>
          <a:p>
            <a:fld id="{469BC29B-CD14-4172-9B93-F334EF7BA94E}" type="slidenum">
              <a:rPr lang="en-US" smtClean="0"/>
              <a:pPr/>
              <a:t>23</a:t>
            </a:fld>
            <a:endParaRPr lang="en-US"/>
          </a:p>
        </p:txBody>
      </p:sp>
    </p:spTree>
    <p:extLst>
      <p:ext uri="{BB962C8B-B14F-4D97-AF65-F5344CB8AC3E}">
        <p14:creationId xmlns:p14="http://schemas.microsoft.com/office/powerpoint/2010/main" val="4019870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ea typeface="Arial"/>
                <a:cs typeface="Arial"/>
                <a:sym typeface="Arial"/>
              </a:rPr>
              <a:t>Health Disparities Grant</a:t>
            </a:r>
            <a:br>
              <a:rPr lang="en-US" sz="3600" b="1" dirty="0">
                <a:ea typeface="Arial"/>
                <a:cs typeface="Arial"/>
                <a:sym typeface="Arial"/>
              </a:rPr>
            </a:br>
            <a:r>
              <a:rPr lang="en-US" sz="3600" b="1" dirty="0">
                <a:ea typeface="Arial"/>
                <a:cs typeface="Arial"/>
                <a:sym typeface="Arial"/>
              </a:rPr>
              <a:t>Application Narrative Requirements</a:t>
            </a:r>
            <a:br>
              <a:rPr lang="en-US" sz="3600" b="1" dirty="0">
                <a:ea typeface="Arial"/>
                <a:cs typeface="Arial"/>
                <a:sym typeface="Arial"/>
              </a:rPr>
            </a:br>
            <a:r>
              <a:rPr lang="en-US" sz="3600" b="1" dirty="0"/>
              <a:t>Collaborative Process (4)</a:t>
            </a:r>
            <a:endParaRPr lang="en-US" sz="3600" dirty="0"/>
          </a:p>
        </p:txBody>
      </p:sp>
      <p:sp>
        <p:nvSpPr>
          <p:cNvPr id="3" name="Content Placeholder 2"/>
          <p:cNvSpPr>
            <a:spLocks noGrp="1"/>
          </p:cNvSpPr>
          <p:nvPr>
            <p:ph idx="1"/>
          </p:nvPr>
        </p:nvSpPr>
        <p:spPr/>
        <p:txBody>
          <a:bodyPr/>
          <a:lstStyle/>
          <a:p>
            <a:pPr marL="203200" indent="0">
              <a:buNone/>
            </a:pPr>
            <a:r>
              <a:rPr lang="en-US" sz="2000" b="1" dirty="0"/>
              <a:t>Example of a Collaborative Opportunity:</a:t>
            </a:r>
          </a:p>
          <a:p>
            <a:pPr marL="203200" indent="0">
              <a:buNone/>
            </a:pPr>
            <a:r>
              <a:rPr lang="en-US" sz="2000" dirty="0"/>
              <a:t>Work with </a:t>
            </a:r>
            <a:r>
              <a:rPr lang="en-US" sz="2000"/>
              <a:t>your local </a:t>
            </a:r>
            <a:r>
              <a:rPr lang="en-US" sz="2000" dirty="0"/>
              <a:t>Lead Agencies to establish and maintain local coalitions and involvement with the planning and implementation of tobacco policy work.</a:t>
            </a:r>
          </a:p>
          <a:p>
            <a:pPr marL="203200" indent="0">
              <a:buNone/>
            </a:pPr>
            <a:endParaRPr lang="en-US" sz="2000" dirty="0"/>
          </a:p>
          <a:p>
            <a:pPr marL="203200" indent="0">
              <a:buNone/>
            </a:pPr>
            <a:r>
              <a:rPr lang="en-US" sz="2000" b="1" dirty="0"/>
              <a:t>Sample Activities:</a:t>
            </a:r>
          </a:p>
          <a:p>
            <a:pPr marL="914400" indent="-260350"/>
            <a:r>
              <a:rPr lang="en-US" sz="2000" dirty="0"/>
              <a:t>Convene a tobacco control coalition comprised of diverse partners from local organizations to bring more skills, ideas, and resources to tobacco control efforts.</a:t>
            </a:r>
          </a:p>
          <a:p>
            <a:pPr marL="914400" indent="-260350"/>
            <a:r>
              <a:rPr lang="en-US" sz="2000" dirty="0"/>
              <a:t>Develop and conduct surveys regularly (qualitative or quantitative).</a:t>
            </a:r>
          </a:p>
          <a:p>
            <a:pPr marL="914400" indent="-260350"/>
            <a:r>
              <a:rPr lang="en-US" sz="2000" dirty="0"/>
              <a:t>Promote opportunities for students to engage in community-based initiatives, trainings, or events.</a:t>
            </a:r>
          </a:p>
        </p:txBody>
      </p:sp>
      <p:sp>
        <p:nvSpPr>
          <p:cNvPr id="4" name="Slide Number Placeholder 3"/>
          <p:cNvSpPr>
            <a:spLocks noGrp="1"/>
          </p:cNvSpPr>
          <p:nvPr>
            <p:ph type="sldNum" sz="quarter" idx="12"/>
          </p:nvPr>
        </p:nvSpPr>
        <p:spPr/>
        <p:txBody>
          <a:bodyPr/>
          <a:lstStyle/>
          <a:p>
            <a:fld id="{469BC29B-CD14-4172-9B93-F334EF7BA94E}" type="slidenum">
              <a:rPr lang="en-US" smtClean="0"/>
              <a:pPr/>
              <a:t>24</a:t>
            </a:fld>
            <a:endParaRPr lang="en-US"/>
          </a:p>
        </p:txBody>
      </p:sp>
    </p:spTree>
    <p:extLst>
      <p:ext uri="{BB962C8B-B14F-4D97-AF65-F5344CB8AC3E}">
        <p14:creationId xmlns:p14="http://schemas.microsoft.com/office/powerpoint/2010/main" val="4262119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54239" y="365125"/>
            <a:ext cx="9479666" cy="1748683"/>
          </a:xfrm>
        </p:spPr>
        <p:txBody>
          <a:bodyPr>
            <a:normAutofit fontScale="90000"/>
          </a:bodyPr>
          <a:lstStyle/>
          <a:p>
            <a:r>
              <a:rPr lang="en-US" sz="3600" b="1" dirty="0"/>
              <a:t>Health Disparities Grant</a:t>
            </a:r>
            <a:br>
              <a:rPr lang="en-US" sz="3600" b="1" dirty="0"/>
            </a:br>
            <a:r>
              <a:rPr lang="en-US" sz="3600" b="1" dirty="0">
                <a:ea typeface="Arial"/>
                <a:cs typeface="Arial"/>
                <a:sym typeface="Arial"/>
              </a:rPr>
              <a:t>Application Narrative Requirements</a:t>
            </a:r>
            <a:br>
              <a:rPr lang="en-US" sz="3600" b="1" dirty="0">
                <a:ea typeface="Arial"/>
                <a:cs typeface="Arial"/>
                <a:sym typeface="Arial"/>
              </a:rPr>
            </a:br>
            <a:r>
              <a:rPr lang="en-US" sz="3600" b="1" dirty="0"/>
              <a:t>Collaborative Process</a:t>
            </a:r>
            <a:br>
              <a:rPr lang="en-US" sz="3600" b="1" dirty="0"/>
            </a:br>
            <a:r>
              <a:rPr lang="en-US" sz="3600" b="1" dirty="0"/>
              <a:t>Youth Engagement</a:t>
            </a:r>
            <a:endParaRPr lang="en-US" sz="3600" dirty="0"/>
          </a:p>
        </p:txBody>
      </p:sp>
      <p:sp>
        <p:nvSpPr>
          <p:cNvPr id="4" name="Slide Number Placeholder 3"/>
          <p:cNvSpPr>
            <a:spLocks noGrp="1"/>
          </p:cNvSpPr>
          <p:nvPr>
            <p:ph type="sldNum" sz="quarter" idx="12"/>
          </p:nvPr>
        </p:nvSpPr>
        <p:spPr/>
        <p:txBody>
          <a:bodyPr/>
          <a:lstStyle/>
          <a:p>
            <a:fld id="{469BC29B-CD14-4172-9B93-F334EF7BA94E}" type="slidenum">
              <a:rPr lang="en-US" smtClean="0"/>
              <a:pPr/>
              <a:t>25</a:t>
            </a:fld>
            <a:endParaRPr lang="en-US"/>
          </a:p>
        </p:txBody>
      </p:sp>
      <p:pic>
        <p:nvPicPr>
          <p:cNvPr id="8" name="Picture 2" descr="This photo shows 3 students talking into microphones, delivering an anti-tobacco message in a studio setting, with a parent joining them. The moderator is wearing earphones. "/>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099952" y="2359946"/>
            <a:ext cx="48006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8" descr="The second picture shows a trash pickup effort by 10 middle school students and one adult holding bags of their trash finds, standing in a school hallway."/>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398326" y="2318798"/>
            <a:ext cx="4800600" cy="3282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093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ea typeface="Arial"/>
                <a:cs typeface="Arial"/>
                <a:sym typeface="Arial"/>
              </a:rPr>
              <a:t>Health Disparities Grant</a:t>
            </a:r>
            <a:br>
              <a:rPr lang="en-US" sz="3600" b="1" dirty="0">
                <a:ea typeface="Arial"/>
                <a:cs typeface="Arial"/>
                <a:sym typeface="Arial"/>
              </a:rPr>
            </a:br>
            <a:r>
              <a:rPr lang="en-US" sz="3600" b="1" dirty="0">
                <a:ea typeface="Arial"/>
                <a:cs typeface="Arial"/>
                <a:sym typeface="Arial"/>
              </a:rPr>
              <a:t>Application Narrative Requirements </a:t>
            </a:r>
            <a:br>
              <a:rPr lang="en-US" sz="3600" b="1" dirty="0">
                <a:ea typeface="Arial"/>
                <a:cs typeface="Arial"/>
                <a:sym typeface="Arial"/>
              </a:rPr>
            </a:br>
            <a:r>
              <a:rPr lang="en-US" sz="3600" b="1" dirty="0">
                <a:ea typeface="Arial"/>
                <a:cs typeface="Arial"/>
                <a:sym typeface="Arial"/>
              </a:rPr>
              <a:t>Needs Assessment (1)</a:t>
            </a:r>
            <a:endParaRPr lang="en-US" sz="3600" dirty="0"/>
          </a:p>
        </p:txBody>
      </p:sp>
      <p:sp>
        <p:nvSpPr>
          <p:cNvPr id="6" name="Content Placeholder 5"/>
          <p:cNvSpPr>
            <a:spLocks noGrp="1"/>
          </p:cNvSpPr>
          <p:nvPr>
            <p:ph idx="1"/>
          </p:nvPr>
        </p:nvSpPr>
        <p:spPr/>
        <p:txBody>
          <a:bodyPr/>
          <a:lstStyle/>
          <a:p>
            <a:pPr marL="457200" lvl="1" indent="-457200">
              <a:spcAft>
                <a:spcPts val="1200"/>
              </a:spcAft>
              <a:buFont typeface="+mj-lt"/>
              <a:buAutoNum type="arabicPeriod" startAt="2"/>
            </a:pPr>
            <a:r>
              <a:rPr lang="en-US" sz="2000" b="1" dirty="0"/>
              <a:t>Needs Assessment—</a:t>
            </a:r>
            <a:r>
              <a:rPr lang="en-US" sz="1800" dirty="0"/>
              <a:t>A description of the needs analysis conducted by the collaborative oversight group, including CHKS data about student tobacco use, descriptions of other funding or resources being used to meet the identified needs for the specific subgroup(s), and other relevant data.</a:t>
            </a:r>
          </a:p>
          <a:p>
            <a:pPr marL="463550" lvl="1" indent="0">
              <a:spcAft>
                <a:spcPts val="600"/>
              </a:spcAft>
              <a:buNone/>
            </a:pPr>
            <a:r>
              <a:rPr lang="en-US" sz="2000" b="1" dirty="0"/>
              <a:t>Elements:</a:t>
            </a:r>
          </a:p>
          <a:p>
            <a:pPr marL="914400" lvl="1">
              <a:buFont typeface="Arial" panose="020B0604020202020204" pitchFamily="34" charset="0"/>
              <a:buChar char="•"/>
            </a:pPr>
            <a:r>
              <a:rPr lang="en-US" sz="1800" dirty="0"/>
              <a:t>Describes the tobacco-use behaviors or attitudes at the school and within the community in which the subgroup(s) are identified.</a:t>
            </a:r>
          </a:p>
          <a:p>
            <a:pPr marL="914400" lvl="1">
              <a:buFont typeface="Arial" panose="020B0604020202020204" pitchFamily="34" charset="0"/>
              <a:buChar char="•"/>
            </a:pPr>
            <a:r>
              <a:rPr lang="en-US" sz="1800" dirty="0"/>
              <a:t>Describes the focus group data that emerged where students, parents, staff, and the community identified concerns and created a prioritized list(s) of unmet subgroup(s) needs.</a:t>
            </a:r>
          </a:p>
          <a:p>
            <a:pPr marL="914400" lvl="1">
              <a:buFont typeface="Arial" panose="020B0604020202020204" pitchFamily="34" charset="0"/>
              <a:buChar char="•"/>
            </a:pPr>
            <a:r>
              <a:rPr lang="en-US" sz="1800" dirty="0"/>
              <a:t>Identifies the specific data results that led to the selection of the identified subgroup(s). </a:t>
            </a:r>
          </a:p>
          <a:p>
            <a:pPr marL="914400" lvl="1">
              <a:buFont typeface="Arial" panose="020B0604020202020204" pitchFamily="34" charset="0"/>
              <a:buChar char="•"/>
            </a:pPr>
            <a:r>
              <a:rPr lang="en-US" sz="1800" dirty="0"/>
              <a:t>Describes how the collaborative group discussed, selected, and developed a process in which to address the priority subgroup(s) tobacco-use prevention needs.</a:t>
            </a:r>
          </a:p>
          <a:p>
            <a:endParaRPr lang="en-US" dirty="0"/>
          </a:p>
        </p:txBody>
      </p:sp>
      <p:sp>
        <p:nvSpPr>
          <p:cNvPr id="5" name="Slide Number Placeholder 4"/>
          <p:cNvSpPr>
            <a:spLocks noGrp="1"/>
          </p:cNvSpPr>
          <p:nvPr>
            <p:ph type="sldNum" sz="quarter" idx="12"/>
          </p:nvPr>
        </p:nvSpPr>
        <p:spPr/>
        <p:txBody>
          <a:bodyPr/>
          <a:lstStyle/>
          <a:p>
            <a:fld id="{469BC29B-CD14-4172-9B93-F334EF7BA94E}" type="slidenum">
              <a:rPr lang="en-US" smtClean="0"/>
              <a:t>26</a:t>
            </a:fld>
            <a:endParaRPr lang="en-US"/>
          </a:p>
        </p:txBody>
      </p:sp>
    </p:spTree>
    <p:extLst>
      <p:ext uri="{BB962C8B-B14F-4D97-AF65-F5344CB8AC3E}">
        <p14:creationId xmlns:p14="http://schemas.microsoft.com/office/powerpoint/2010/main" val="577489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Health Disparities Grant</a:t>
            </a:r>
            <a:br>
              <a:rPr lang="en-US" sz="3600" b="1" dirty="0"/>
            </a:br>
            <a:r>
              <a:rPr lang="en-US" sz="3600" b="1" dirty="0">
                <a:ea typeface="Arial"/>
                <a:cs typeface="Arial"/>
                <a:sym typeface="Arial"/>
              </a:rPr>
              <a:t>Application Narrative Requirements </a:t>
            </a:r>
            <a:br>
              <a:rPr lang="en-US" sz="3600" b="1" dirty="0">
                <a:ea typeface="Arial"/>
                <a:cs typeface="Arial"/>
                <a:sym typeface="Arial"/>
              </a:rPr>
            </a:br>
            <a:r>
              <a:rPr lang="en-US" sz="3600" b="1" dirty="0"/>
              <a:t>Needs Assessment (2)</a:t>
            </a:r>
            <a:endParaRPr lang="en-US" sz="3600" dirty="0"/>
          </a:p>
        </p:txBody>
      </p:sp>
      <p:sp>
        <p:nvSpPr>
          <p:cNvPr id="5" name="Slide Number Placeholder 4"/>
          <p:cNvSpPr>
            <a:spLocks noGrp="1"/>
          </p:cNvSpPr>
          <p:nvPr>
            <p:ph type="sldNum" sz="quarter" idx="12"/>
          </p:nvPr>
        </p:nvSpPr>
        <p:spPr/>
        <p:txBody>
          <a:bodyPr/>
          <a:lstStyle/>
          <a:p>
            <a:fld id="{469BC29B-CD14-4172-9B93-F334EF7BA94E}" type="slidenum">
              <a:rPr lang="en-US" smtClean="0"/>
              <a:t>27</a:t>
            </a:fld>
            <a:endParaRPr lang="en-US"/>
          </a:p>
        </p:txBody>
      </p:sp>
      <p:pic>
        <p:nvPicPr>
          <p:cNvPr id="11" name="Picture 2" descr="This image is of school personnel, parents, and other adults working together as a collaborative to come up with anti-tobacco use policies to conduct a school or site needs assessmen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93521" y="1825625"/>
            <a:ext cx="580178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86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z="3600" b="1" dirty="0"/>
              <a:t>Health Disparities Grant</a:t>
            </a:r>
            <a:br>
              <a:rPr lang="en-US" sz="3600" b="1" dirty="0"/>
            </a:br>
            <a:r>
              <a:rPr lang="en-US" sz="3600" b="1" dirty="0">
                <a:ea typeface="Arial"/>
                <a:cs typeface="Arial"/>
                <a:sym typeface="Arial"/>
              </a:rPr>
              <a:t>Application Narrative Requirements </a:t>
            </a:r>
            <a:br>
              <a:rPr lang="en-US" sz="3600" b="1" dirty="0">
                <a:ea typeface="Arial"/>
                <a:cs typeface="Arial"/>
                <a:sym typeface="Arial"/>
              </a:rPr>
            </a:br>
            <a:r>
              <a:rPr lang="en-US" sz="3600" b="1" dirty="0"/>
              <a:t>Program Plan (1)</a:t>
            </a:r>
            <a:endParaRPr lang="en-US" sz="3600" dirty="0"/>
          </a:p>
        </p:txBody>
      </p:sp>
      <p:sp>
        <p:nvSpPr>
          <p:cNvPr id="7" name="Content Placeholder 6"/>
          <p:cNvSpPr>
            <a:spLocks noGrp="1"/>
          </p:cNvSpPr>
          <p:nvPr>
            <p:ph idx="1"/>
          </p:nvPr>
        </p:nvSpPr>
        <p:spPr/>
        <p:txBody>
          <a:bodyPr/>
          <a:lstStyle/>
          <a:p>
            <a:pPr marL="457200" lvl="1" indent="-457200">
              <a:spcAft>
                <a:spcPts val="1200"/>
              </a:spcAft>
              <a:buFont typeface="+mj-lt"/>
              <a:buAutoNum type="arabicPeriod" startAt="3"/>
            </a:pPr>
            <a:r>
              <a:rPr lang="en-US" sz="2000" b="1" dirty="0"/>
              <a:t>Program Plan—</a:t>
            </a:r>
            <a:r>
              <a:rPr lang="en-US" sz="1800" dirty="0"/>
              <a:t>Identify the activities and strategies chosen to address the unmet health disparity needs of the priority subgroup(s) that is above and beyond the current baseline program for the general student or previously identified disparity population.</a:t>
            </a:r>
          </a:p>
          <a:p>
            <a:pPr marL="463550" lvl="1" indent="0">
              <a:spcAft>
                <a:spcPts val="600"/>
              </a:spcAft>
              <a:buNone/>
            </a:pPr>
            <a:r>
              <a:rPr lang="en-US" sz="2000" b="1" dirty="0"/>
              <a:t>Elements:</a:t>
            </a:r>
          </a:p>
          <a:p>
            <a:pPr marL="914400" lvl="1">
              <a:buFont typeface="Arial" panose="020B0604020202020204" pitchFamily="34" charset="0"/>
              <a:buChar char="•"/>
            </a:pPr>
            <a:r>
              <a:rPr lang="en-US" sz="1800" dirty="0"/>
              <a:t>Curriculum—materials development</a:t>
            </a:r>
          </a:p>
          <a:p>
            <a:pPr marL="914400"/>
            <a:r>
              <a:rPr lang="en-US" sz="1800" dirty="0"/>
              <a:t>Youth Engagement Strategies—policy development, social media, student advocacy, peer-to-peer, and community outreach</a:t>
            </a:r>
          </a:p>
          <a:p>
            <a:pPr marL="914400"/>
            <a:r>
              <a:rPr lang="en-US" sz="1800" dirty="0"/>
              <a:t>Intervention and Cessation Strategies—alternatives to suspension, create local resources, pregnant minor, and minor parent services</a:t>
            </a:r>
          </a:p>
          <a:p>
            <a:pPr marL="914400"/>
            <a:r>
              <a:rPr lang="en-US" sz="1800" dirty="0"/>
              <a:t>Parent and Community Involvement—parent and community engagement activities</a:t>
            </a:r>
          </a:p>
          <a:p>
            <a:pPr marL="914400"/>
            <a:r>
              <a:rPr lang="en-US" sz="1800" dirty="0"/>
              <a:t>Training Strategies</a:t>
            </a:r>
          </a:p>
          <a:p>
            <a:pPr marL="914400"/>
            <a:r>
              <a:rPr lang="en-US" sz="1800" dirty="0"/>
              <a:t>Other Strategies</a:t>
            </a:r>
          </a:p>
          <a:p>
            <a:endParaRPr lang="en-US" dirty="0"/>
          </a:p>
        </p:txBody>
      </p:sp>
      <p:sp>
        <p:nvSpPr>
          <p:cNvPr id="5" name="Slide Number Placeholder 4"/>
          <p:cNvSpPr>
            <a:spLocks noGrp="1"/>
          </p:cNvSpPr>
          <p:nvPr>
            <p:ph type="sldNum" sz="quarter" idx="12"/>
          </p:nvPr>
        </p:nvSpPr>
        <p:spPr/>
        <p:txBody>
          <a:bodyPr/>
          <a:lstStyle/>
          <a:p>
            <a:fld id="{469BC29B-CD14-4172-9B93-F334EF7BA94E}" type="slidenum">
              <a:rPr lang="en-US" smtClean="0"/>
              <a:t>28</a:t>
            </a:fld>
            <a:endParaRPr lang="en-US"/>
          </a:p>
        </p:txBody>
      </p:sp>
    </p:spTree>
    <p:extLst>
      <p:ext uri="{BB962C8B-B14F-4D97-AF65-F5344CB8AC3E}">
        <p14:creationId xmlns:p14="http://schemas.microsoft.com/office/powerpoint/2010/main" val="643561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54239" y="365125"/>
            <a:ext cx="9479666" cy="1511176"/>
          </a:xfrm>
        </p:spPr>
        <p:txBody>
          <a:bodyPr>
            <a:normAutofit fontScale="90000"/>
          </a:bodyPr>
          <a:lstStyle/>
          <a:p>
            <a:r>
              <a:rPr lang="en-US" sz="3600" b="1" dirty="0"/>
              <a:t>Health Disparities Grant</a:t>
            </a:r>
            <a:br>
              <a:rPr lang="en-US" sz="3600" b="1" dirty="0"/>
            </a:br>
            <a:r>
              <a:rPr lang="en-US" sz="3600" b="1" dirty="0">
                <a:ea typeface="Arial"/>
                <a:cs typeface="Arial"/>
                <a:sym typeface="Arial"/>
              </a:rPr>
              <a:t>Application Narrative Requirements</a:t>
            </a:r>
            <a:br>
              <a:rPr lang="en-US" sz="3600" b="1" dirty="0">
                <a:ea typeface="Arial"/>
                <a:cs typeface="Arial"/>
                <a:sym typeface="Arial"/>
              </a:rPr>
            </a:br>
            <a:r>
              <a:rPr lang="en-US" sz="3600" b="1" dirty="0"/>
              <a:t>Program Plan</a:t>
            </a:r>
            <a:br>
              <a:rPr lang="en-US" sz="3600" b="1" dirty="0"/>
            </a:br>
            <a:r>
              <a:rPr lang="en-US" sz="3600" b="1" dirty="0"/>
              <a:t>Youth Engagement</a:t>
            </a:r>
            <a:endParaRPr lang="en-US" sz="3600" dirty="0"/>
          </a:p>
        </p:txBody>
      </p:sp>
      <p:sp>
        <p:nvSpPr>
          <p:cNvPr id="5" name="Slide Number Placeholder 4"/>
          <p:cNvSpPr>
            <a:spLocks noGrp="1"/>
          </p:cNvSpPr>
          <p:nvPr>
            <p:ph type="sldNum" sz="quarter" idx="12"/>
          </p:nvPr>
        </p:nvSpPr>
        <p:spPr/>
        <p:txBody>
          <a:bodyPr/>
          <a:lstStyle/>
          <a:p>
            <a:fld id="{469BC29B-CD14-4172-9B93-F334EF7BA94E}" type="slidenum">
              <a:rPr lang="en-US" smtClean="0"/>
              <a:t>29</a:t>
            </a:fld>
            <a:endParaRPr lang="en-US"/>
          </a:p>
        </p:txBody>
      </p:sp>
      <p:pic>
        <p:nvPicPr>
          <p:cNvPr id="8" name="Picture 2" descr="This image is of 5 male high school students working together on a anti-tobacco program plan at their school. They are wearing matching white t-shirts that read, &quot;Smoke-Free.&quo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13651" y="2101932"/>
            <a:ext cx="5553512" cy="3906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53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Health Disparities Grant</a:t>
            </a:r>
            <a:br>
              <a:rPr lang="en-US" sz="3600" b="1" dirty="0"/>
            </a:br>
            <a:r>
              <a:rPr lang="en-US" sz="3600" b="1" dirty="0"/>
              <a:t>Tobacco Sign</a:t>
            </a:r>
            <a:endParaRPr lang="en-US" sz="3600" dirty="0"/>
          </a:p>
        </p:txBody>
      </p:sp>
      <p:sp>
        <p:nvSpPr>
          <p:cNvPr id="4" name="Slide Number Placeholder 3"/>
          <p:cNvSpPr>
            <a:spLocks noGrp="1"/>
          </p:cNvSpPr>
          <p:nvPr>
            <p:ph type="sldNum" sz="quarter" idx="12"/>
          </p:nvPr>
        </p:nvSpPr>
        <p:spPr/>
        <p:txBody>
          <a:bodyPr/>
          <a:lstStyle/>
          <a:p>
            <a:fld id="{469BC29B-CD14-4172-9B93-F334EF7BA94E}" type="slidenum">
              <a:rPr lang="en-US" smtClean="0"/>
              <a:t>3</a:t>
            </a:fld>
            <a:endParaRPr lang="en-US"/>
          </a:p>
        </p:txBody>
      </p:sp>
      <p:pic>
        <p:nvPicPr>
          <p:cNvPr id="5" name="Picture 2" descr="The image portrayed is a No Smoking, No Vaping sign showing three circles with lines drawn through the illustrations of a vaping pen, a cigarette, and a marijuana leaf. "/>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550324" y="1941816"/>
            <a:ext cx="3088178" cy="4118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32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z="3600" b="1" dirty="0"/>
              <a:t>Health Disparities Grant</a:t>
            </a:r>
            <a:br>
              <a:rPr lang="en-US" sz="3600" b="1" dirty="0"/>
            </a:br>
            <a:r>
              <a:rPr lang="en-US" sz="3600" b="1" dirty="0">
                <a:ea typeface="Arial"/>
                <a:cs typeface="Arial"/>
                <a:sym typeface="Arial"/>
              </a:rPr>
              <a:t>Application Narrative Requirements</a:t>
            </a:r>
            <a:br>
              <a:rPr lang="en-US" sz="3600" b="1" dirty="0"/>
            </a:br>
            <a:r>
              <a:rPr lang="en-US" sz="3600" b="1" dirty="0"/>
              <a:t>Pre- and Post-Subgroup Assessment (1)</a:t>
            </a:r>
            <a:endParaRPr lang="en-US" sz="3600" dirty="0"/>
          </a:p>
        </p:txBody>
      </p:sp>
      <p:sp>
        <p:nvSpPr>
          <p:cNvPr id="5" name="Slide Number Placeholder 4"/>
          <p:cNvSpPr>
            <a:spLocks noGrp="1"/>
          </p:cNvSpPr>
          <p:nvPr>
            <p:ph type="sldNum" sz="quarter" idx="12"/>
          </p:nvPr>
        </p:nvSpPr>
        <p:spPr/>
        <p:txBody>
          <a:bodyPr/>
          <a:lstStyle/>
          <a:p>
            <a:fld id="{469BC29B-CD14-4172-9B93-F334EF7BA94E}" type="slidenum">
              <a:rPr lang="en-US" smtClean="0"/>
              <a:t>30</a:t>
            </a:fld>
            <a:endParaRPr lang="en-US"/>
          </a:p>
        </p:txBody>
      </p:sp>
      <p:sp>
        <p:nvSpPr>
          <p:cNvPr id="2" name="Content Placeholder 1"/>
          <p:cNvSpPr>
            <a:spLocks noGrp="1"/>
          </p:cNvSpPr>
          <p:nvPr>
            <p:ph idx="1"/>
          </p:nvPr>
        </p:nvSpPr>
        <p:spPr/>
        <p:txBody>
          <a:bodyPr/>
          <a:lstStyle/>
          <a:p>
            <a:pPr marL="457200" indent="-457200">
              <a:spcAft>
                <a:spcPts val="1200"/>
              </a:spcAft>
              <a:buFont typeface="+mj-lt"/>
              <a:buAutoNum type="arabicPeriod" startAt="4"/>
            </a:pPr>
            <a:r>
              <a:rPr lang="en-US" sz="2000" b="1" dirty="0"/>
              <a:t>Pre-and Post-Subgroup(s) Assessment—</a:t>
            </a:r>
            <a:r>
              <a:rPr lang="en-US" sz="1800" dirty="0"/>
              <a:t>Include process measures to determine if the activities and strategies described in the application are actually implemented, and outcome measures to determine if the implemented activities and strategies are having the desired effect of reducing and preventing tobacco-related disparities for the selected priority subgroup(s).</a:t>
            </a:r>
          </a:p>
          <a:p>
            <a:pPr marL="463550" indent="0">
              <a:spcAft>
                <a:spcPts val="600"/>
              </a:spcAft>
              <a:buNone/>
            </a:pPr>
            <a:r>
              <a:rPr lang="en-US" sz="2000" b="1" dirty="0"/>
              <a:t>Elements:</a:t>
            </a:r>
          </a:p>
          <a:p>
            <a:pPr marL="914400"/>
            <a:r>
              <a:rPr lang="en-US" sz="1800" dirty="0"/>
              <a:t>Who is keeping records and how often?</a:t>
            </a:r>
          </a:p>
          <a:p>
            <a:pPr marL="914400"/>
            <a:r>
              <a:rPr lang="en-US" sz="1800" dirty="0"/>
              <a:t>Who will be responsible for gathering and compiling records into progress reports?</a:t>
            </a:r>
          </a:p>
          <a:p>
            <a:pPr marL="914400"/>
            <a:r>
              <a:rPr lang="en-US" sz="1800" dirty="0"/>
              <a:t>A measurable objective of the designed activity or strategy.</a:t>
            </a:r>
          </a:p>
          <a:p>
            <a:pPr marL="914400"/>
            <a:r>
              <a:rPr lang="en-US" sz="1800" dirty="0"/>
              <a:t>An assessment tool (e.g., survey, observation tool).</a:t>
            </a:r>
          </a:p>
          <a:p>
            <a:pPr marL="914400"/>
            <a:r>
              <a:rPr lang="en-US" sz="1800" dirty="0"/>
              <a:t>Description of the data collection process and method of analysis.  </a:t>
            </a:r>
          </a:p>
          <a:p>
            <a:pPr marL="914400"/>
            <a:r>
              <a:rPr lang="en-US" sz="1800" dirty="0"/>
              <a:t>How the collaborative will review and use the process and outcome measures to determine program effectiveness.</a:t>
            </a:r>
          </a:p>
          <a:p>
            <a:endParaRPr lang="en-US" dirty="0"/>
          </a:p>
        </p:txBody>
      </p:sp>
    </p:spTree>
    <p:extLst>
      <p:ext uri="{BB962C8B-B14F-4D97-AF65-F5344CB8AC3E}">
        <p14:creationId xmlns:p14="http://schemas.microsoft.com/office/powerpoint/2010/main" val="381844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4000" b="1" dirty="0"/>
            </a:br>
            <a:br>
              <a:rPr lang="en-US" sz="4000" b="1" dirty="0"/>
            </a:br>
            <a:r>
              <a:rPr lang="en-US" sz="4000" b="1" dirty="0"/>
              <a:t>Health Disparities Grant</a:t>
            </a:r>
            <a:br>
              <a:rPr lang="en-US" sz="4000" b="1" dirty="0"/>
            </a:br>
            <a:r>
              <a:rPr lang="en-US" sz="4000" b="1" dirty="0">
                <a:ea typeface="Arial"/>
                <a:cs typeface="Arial"/>
                <a:sym typeface="Arial"/>
              </a:rPr>
              <a:t>Application Narrative Requirements</a:t>
            </a:r>
            <a:br>
              <a:rPr lang="en-US" sz="4000" b="1" dirty="0">
                <a:ea typeface="Arial"/>
                <a:cs typeface="Arial"/>
                <a:sym typeface="Arial"/>
              </a:rPr>
            </a:br>
            <a:r>
              <a:rPr lang="en-US" sz="4000" b="1" dirty="0"/>
              <a:t>Pre- and Post-Subgroup Assessment</a:t>
            </a:r>
            <a:br>
              <a:rPr lang="en-US" sz="4000" b="1" dirty="0"/>
            </a:br>
            <a:r>
              <a:rPr lang="en-US" sz="4000" b="1" dirty="0"/>
              <a:t>Youth Engagement</a:t>
            </a:r>
            <a:br>
              <a:rPr lang="en-US" sz="3600" b="1" dirty="0"/>
            </a:br>
            <a:endParaRPr lang="en-US" sz="3600" dirty="0"/>
          </a:p>
        </p:txBody>
      </p:sp>
      <p:sp>
        <p:nvSpPr>
          <p:cNvPr id="4" name="Slide Number Placeholder 3"/>
          <p:cNvSpPr>
            <a:spLocks noGrp="1"/>
          </p:cNvSpPr>
          <p:nvPr>
            <p:ph type="sldNum" sz="quarter" idx="12"/>
          </p:nvPr>
        </p:nvSpPr>
        <p:spPr/>
        <p:txBody>
          <a:bodyPr/>
          <a:lstStyle/>
          <a:p>
            <a:fld id="{469BC29B-CD14-4172-9B93-F334EF7BA94E}" type="slidenum">
              <a:rPr lang="en-US" smtClean="0"/>
              <a:pPr/>
              <a:t>31</a:t>
            </a:fld>
            <a:endParaRPr lang="en-US"/>
          </a:p>
        </p:txBody>
      </p:sp>
      <p:pic>
        <p:nvPicPr>
          <p:cNvPr id="5" name="Picture 2" descr="This is a picture of middle school students holding up signs with anti-tobacco messages. Two signs say, &quot;Smoke Salmon, Not Tobacco&quot; and &quot;Don't Wacko on Tobacco&quot;. "/>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079565" y="2422565"/>
            <a:ext cx="6172200" cy="3861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61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ea typeface="Arial"/>
                <a:cs typeface="Arial"/>
                <a:sym typeface="Arial"/>
              </a:rPr>
              <a:t>Health Disparities Grant</a:t>
            </a:r>
            <a:br>
              <a:rPr lang="en-US" sz="3600" b="1" dirty="0">
                <a:ea typeface="Arial"/>
                <a:cs typeface="Arial"/>
                <a:sym typeface="Arial"/>
              </a:rPr>
            </a:br>
            <a:r>
              <a:rPr lang="en-US" sz="3600" b="1" dirty="0">
                <a:ea typeface="Arial"/>
                <a:cs typeface="Arial"/>
                <a:sym typeface="Arial"/>
              </a:rPr>
              <a:t>Application Narrative Requirements </a:t>
            </a:r>
            <a:br>
              <a:rPr lang="en-US" sz="3600" b="1" dirty="0">
                <a:ea typeface="Arial"/>
                <a:cs typeface="Arial"/>
                <a:sym typeface="Arial"/>
              </a:rPr>
            </a:br>
            <a:r>
              <a:rPr lang="en-US" sz="3600" b="1" dirty="0">
                <a:ea typeface="Arial"/>
                <a:cs typeface="Arial"/>
                <a:sym typeface="Arial"/>
              </a:rPr>
              <a:t>Project Budget (1)</a:t>
            </a:r>
            <a:endParaRPr lang="en-US" sz="3600" dirty="0"/>
          </a:p>
        </p:txBody>
      </p:sp>
      <p:sp>
        <p:nvSpPr>
          <p:cNvPr id="3" name="Content Placeholder 2"/>
          <p:cNvSpPr>
            <a:spLocks noGrp="1"/>
          </p:cNvSpPr>
          <p:nvPr>
            <p:ph idx="1"/>
          </p:nvPr>
        </p:nvSpPr>
        <p:spPr/>
        <p:txBody>
          <a:bodyPr/>
          <a:lstStyle/>
          <a:p>
            <a:pPr marL="457200" lvl="1" indent="-457200">
              <a:buFont typeface="+mj-lt"/>
              <a:buAutoNum type="arabicPeriod" startAt="5"/>
            </a:pPr>
            <a:r>
              <a:rPr lang="en-US" sz="2000" b="1" dirty="0"/>
              <a:t>Project Budget—</a:t>
            </a:r>
            <a:r>
              <a:rPr lang="en-US" sz="2000" dirty="0"/>
              <a:t>Provide a summary of costs as well as a justification for each item listed in the RFA. The proposed budget should not exceed $250,000 per year ($750,000 maximum for the three-year grant period).</a:t>
            </a:r>
          </a:p>
          <a:p>
            <a:pPr marL="0" lvl="1" indent="0">
              <a:buNone/>
            </a:pPr>
            <a:endParaRPr lang="en-US" sz="2000" dirty="0"/>
          </a:p>
          <a:p>
            <a:pPr marL="463550" lvl="1" indent="0">
              <a:spcAft>
                <a:spcPts val="600"/>
              </a:spcAft>
              <a:buNone/>
            </a:pPr>
            <a:r>
              <a:rPr lang="en-US" sz="2000" b="1" dirty="0"/>
              <a:t>Elements:</a:t>
            </a:r>
          </a:p>
          <a:p>
            <a:pPr marL="914400" lvl="1">
              <a:buFont typeface="Arial" panose="020B0604020202020204" pitchFamily="34" charset="0"/>
              <a:buChar char="•"/>
            </a:pPr>
            <a:r>
              <a:rPr lang="en-US" sz="2000" dirty="0"/>
              <a:t>Every dollar amount proposed must be fully explained.</a:t>
            </a:r>
          </a:p>
          <a:p>
            <a:pPr marL="914400" lvl="1">
              <a:buFont typeface="Arial" panose="020B0604020202020204" pitchFamily="34" charset="0"/>
              <a:buChar char="•"/>
            </a:pPr>
            <a:r>
              <a:rPr lang="en-US" sz="2000" dirty="0"/>
              <a:t>Funds must be spent on priority subgroups to accelerate and monitor the rate of decline in tobacco-related disparities, for the purpose of eliminating tobacco-related disparities.</a:t>
            </a:r>
          </a:p>
          <a:p>
            <a:pPr marL="914400" lvl="1">
              <a:buFont typeface="Arial" panose="020B0604020202020204" pitchFamily="34" charset="0"/>
              <a:buChar char="•"/>
            </a:pPr>
            <a:r>
              <a:rPr lang="en-US" sz="2000" dirty="0"/>
              <a:t>Proposition 56 funds may be audited every two years.</a:t>
            </a:r>
          </a:p>
          <a:p>
            <a:pPr marL="914400" lvl="1">
              <a:buFont typeface="Arial" panose="020B0604020202020204" pitchFamily="34" charset="0"/>
              <a:buChar char="•"/>
            </a:pPr>
            <a:r>
              <a:rPr lang="en-US" sz="2000" dirty="0"/>
              <a:t>A Sample Budget Summary and Justification is included in the RFA Appendices.</a:t>
            </a:r>
          </a:p>
          <a:p>
            <a:endParaRPr lang="en-US" dirty="0"/>
          </a:p>
        </p:txBody>
      </p:sp>
      <p:sp>
        <p:nvSpPr>
          <p:cNvPr id="4" name="Slide Number Placeholder 3"/>
          <p:cNvSpPr>
            <a:spLocks noGrp="1"/>
          </p:cNvSpPr>
          <p:nvPr>
            <p:ph type="sldNum" sz="quarter" idx="12"/>
          </p:nvPr>
        </p:nvSpPr>
        <p:spPr/>
        <p:txBody>
          <a:bodyPr/>
          <a:lstStyle/>
          <a:p>
            <a:fld id="{469BC29B-CD14-4172-9B93-F334EF7BA94E}" type="slidenum">
              <a:rPr lang="en-US" smtClean="0"/>
              <a:pPr/>
              <a:t>32</a:t>
            </a:fld>
            <a:endParaRPr lang="en-US"/>
          </a:p>
        </p:txBody>
      </p:sp>
    </p:spTree>
    <p:extLst>
      <p:ext uri="{BB962C8B-B14F-4D97-AF65-F5344CB8AC3E}">
        <p14:creationId xmlns:p14="http://schemas.microsoft.com/office/powerpoint/2010/main" val="358230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239" y="365125"/>
            <a:ext cx="9479666" cy="1677431"/>
          </a:xfrm>
        </p:spPr>
        <p:txBody>
          <a:bodyPr>
            <a:normAutofit fontScale="90000"/>
          </a:bodyPr>
          <a:lstStyle/>
          <a:p>
            <a:r>
              <a:rPr lang="en-US" sz="3600" b="1" dirty="0"/>
              <a:t>Health Disparities Grant</a:t>
            </a:r>
            <a:br>
              <a:rPr lang="en-US" sz="3600" b="1" dirty="0"/>
            </a:br>
            <a:r>
              <a:rPr lang="en-US" sz="3600" b="1" dirty="0">
                <a:ea typeface="Arial"/>
                <a:cs typeface="Arial"/>
                <a:sym typeface="Arial"/>
              </a:rPr>
              <a:t>Application Narrative Requirements </a:t>
            </a:r>
            <a:br>
              <a:rPr lang="en-US" sz="3600" b="1" dirty="0">
                <a:ea typeface="Arial"/>
                <a:cs typeface="Arial"/>
                <a:sym typeface="Arial"/>
              </a:rPr>
            </a:br>
            <a:r>
              <a:rPr lang="en-US" sz="3600" b="1" dirty="0">
                <a:ea typeface="Arial"/>
                <a:cs typeface="Arial"/>
                <a:sym typeface="Arial"/>
              </a:rPr>
              <a:t>Project Budget</a:t>
            </a:r>
            <a:br>
              <a:rPr lang="en-US" sz="3600" b="1" dirty="0"/>
            </a:br>
            <a:r>
              <a:rPr lang="en-US" sz="3600" b="1" dirty="0"/>
              <a:t>Youth Engagement</a:t>
            </a:r>
            <a:endParaRPr lang="en-US" sz="3600" dirty="0"/>
          </a:p>
        </p:txBody>
      </p:sp>
      <p:sp>
        <p:nvSpPr>
          <p:cNvPr id="4" name="Slide Number Placeholder 3"/>
          <p:cNvSpPr>
            <a:spLocks noGrp="1"/>
          </p:cNvSpPr>
          <p:nvPr>
            <p:ph type="sldNum" sz="quarter" idx="12"/>
          </p:nvPr>
        </p:nvSpPr>
        <p:spPr/>
        <p:txBody>
          <a:bodyPr/>
          <a:lstStyle/>
          <a:p>
            <a:fld id="{469BC29B-CD14-4172-9B93-F334EF7BA94E}" type="slidenum">
              <a:rPr lang="en-US" smtClean="0"/>
              <a:pPr/>
              <a:t>33</a:t>
            </a:fld>
            <a:endParaRPr lang="en-US"/>
          </a:p>
        </p:txBody>
      </p:sp>
      <p:pic>
        <p:nvPicPr>
          <p:cNvPr id="5" name="Picture 2" descr="This picture represents a group of 23 elementary and middle school students and 3 teachers showing off their work in a classroom. The television screen in the classroom says &quot;QuitDoc.&quot; "/>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24929" y="2321704"/>
            <a:ext cx="6023294" cy="3540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784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Health Disparities Grant</a:t>
            </a:r>
            <a:br>
              <a:rPr lang="en-US" sz="3600" b="1" dirty="0"/>
            </a:br>
            <a:r>
              <a:rPr lang="en-US" sz="3600" b="1" dirty="0"/>
              <a:t>Scoring Rubric (1)</a:t>
            </a:r>
          </a:p>
        </p:txBody>
      </p:sp>
      <p:sp>
        <p:nvSpPr>
          <p:cNvPr id="3" name="Content Placeholder 2"/>
          <p:cNvSpPr>
            <a:spLocks noGrp="1"/>
          </p:cNvSpPr>
          <p:nvPr>
            <p:ph idx="1"/>
          </p:nvPr>
        </p:nvSpPr>
        <p:spPr/>
        <p:txBody>
          <a:bodyPr/>
          <a:lstStyle/>
          <a:p>
            <a:pPr marL="0" indent="0">
              <a:buNone/>
            </a:pPr>
            <a:r>
              <a:rPr lang="en-US" sz="2000" b="1" dirty="0"/>
              <a:t>Scoring Form and Rubric</a:t>
            </a:r>
          </a:p>
          <a:p>
            <a:pPr marL="0" indent="0">
              <a:buNone/>
            </a:pPr>
            <a:endParaRPr lang="en-US" sz="2000" b="1" dirty="0"/>
          </a:p>
          <a:p>
            <a:pPr marL="0" indent="0">
              <a:buNone/>
            </a:pPr>
            <a:r>
              <a:rPr lang="en-US" sz="2000" b="1" dirty="0"/>
              <a:t>Category					Points (100)</a:t>
            </a:r>
          </a:p>
          <a:p>
            <a:pPr marL="0" indent="0">
              <a:buNone/>
            </a:pPr>
            <a:r>
              <a:rPr lang="en-US" sz="2000" dirty="0"/>
              <a:t>Collaborative Process				12</a:t>
            </a:r>
          </a:p>
          <a:p>
            <a:pPr marL="0" indent="0">
              <a:buNone/>
            </a:pPr>
            <a:r>
              <a:rPr lang="en-US" sz="2000" dirty="0"/>
              <a:t>Needs Assessment				20</a:t>
            </a:r>
          </a:p>
          <a:p>
            <a:pPr marL="0" indent="0">
              <a:buNone/>
            </a:pPr>
            <a:r>
              <a:rPr lang="en-US" sz="2000" dirty="0"/>
              <a:t>Description of the Program Plan			40</a:t>
            </a:r>
          </a:p>
          <a:p>
            <a:pPr marL="0" indent="0">
              <a:buNone/>
            </a:pPr>
            <a:r>
              <a:rPr lang="en-US" sz="2000" dirty="0"/>
              <a:t>Pre-and Post-Assessment Plan			16</a:t>
            </a:r>
          </a:p>
          <a:p>
            <a:pPr marL="0" indent="0">
              <a:buNone/>
            </a:pPr>
            <a:r>
              <a:rPr lang="en-US" sz="2000" dirty="0"/>
              <a:t>Project Budget Justification			12</a:t>
            </a:r>
          </a:p>
        </p:txBody>
      </p:sp>
      <p:sp>
        <p:nvSpPr>
          <p:cNvPr id="4" name="Slide Number Placeholder 3"/>
          <p:cNvSpPr>
            <a:spLocks noGrp="1"/>
          </p:cNvSpPr>
          <p:nvPr>
            <p:ph type="sldNum" sz="quarter" idx="12"/>
          </p:nvPr>
        </p:nvSpPr>
        <p:spPr/>
        <p:txBody>
          <a:bodyPr/>
          <a:lstStyle/>
          <a:p>
            <a:fld id="{469BC29B-CD14-4172-9B93-F334EF7BA94E}" type="slidenum">
              <a:rPr lang="en-US" smtClean="0"/>
              <a:pPr/>
              <a:t>34</a:t>
            </a:fld>
            <a:endParaRPr lang="en-US"/>
          </a:p>
        </p:txBody>
      </p:sp>
    </p:spTree>
    <p:extLst>
      <p:ext uri="{BB962C8B-B14F-4D97-AF65-F5344CB8AC3E}">
        <p14:creationId xmlns:p14="http://schemas.microsoft.com/office/powerpoint/2010/main" val="62675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Health Disparities Grant</a:t>
            </a:r>
            <a:br>
              <a:rPr lang="en-US" sz="3600" b="1" dirty="0"/>
            </a:br>
            <a:r>
              <a:rPr lang="en-US" sz="3600" b="1" dirty="0"/>
              <a:t>Scoring Rubric (2)</a:t>
            </a:r>
          </a:p>
        </p:txBody>
      </p:sp>
      <p:sp>
        <p:nvSpPr>
          <p:cNvPr id="3" name="Content Placeholder 2"/>
          <p:cNvSpPr>
            <a:spLocks noGrp="1"/>
          </p:cNvSpPr>
          <p:nvPr>
            <p:ph idx="1"/>
          </p:nvPr>
        </p:nvSpPr>
        <p:spPr/>
        <p:txBody>
          <a:bodyPr/>
          <a:lstStyle/>
          <a:p>
            <a:pPr marL="0" indent="0">
              <a:buNone/>
            </a:pPr>
            <a:r>
              <a:rPr lang="en-US" sz="1800" dirty="0"/>
              <a:t>Each response provided will be evaluated on the following criteria:</a:t>
            </a:r>
          </a:p>
          <a:p>
            <a:pPr marL="688975" lvl="0" indent="-225425"/>
            <a:r>
              <a:rPr lang="en-US" sz="1800" b="1" dirty="0"/>
              <a:t>Outstanding: </a:t>
            </a:r>
            <a:r>
              <a:rPr lang="en-US" sz="1800" dirty="0"/>
              <a:t>The response is very clear, extremely detailed and relevant, and presents a compelling argument supporting the proposal and the intent of the program.</a:t>
            </a:r>
          </a:p>
          <a:p>
            <a:pPr marL="688975" lvl="0" indent="-225425"/>
            <a:r>
              <a:rPr lang="en-US" sz="1800" b="1" dirty="0"/>
              <a:t>Complete: </a:t>
            </a:r>
            <a:r>
              <a:rPr lang="en-US" sz="1800" dirty="0"/>
              <a:t>The response is clear and detailed and presents a persuasive argument supporting the proposal and the intent of the program.</a:t>
            </a:r>
          </a:p>
          <a:p>
            <a:pPr marL="688975" lvl="0" indent="-225425"/>
            <a:r>
              <a:rPr lang="en-US" sz="1800" b="1" dirty="0"/>
              <a:t>Sufficient:</a:t>
            </a:r>
            <a:r>
              <a:rPr lang="en-US" sz="1800" dirty="0"/>
              <a:t> The response addresses the question(s) adequately, provides support for the proposal, and supports the intent of the program.</a:t>
            </a:r>
          </a:p>
          <a:p>
            <a:pPr marL="688975" lvl="0" indent="-225425"/>
            <a:r>
              <a:rPr lang="en-US" sz="1800" b="1" dirty="0"/>
              <a:t>Developing:</a:t>
            </a:r>
            <a:r>
              <a:rPr lang="en-US" sz="1800" dirty="0"/>
              <a:t> The response partially addresses the questions, provides limited support for the proposal, or partially supports the intent of the program.</a:t>
            </a:r>
          </a:p>
          <a:p>
            <a:pPr marL="688975" lvl="0" indent="-225425"/>
            <a:r>
              <a:rPr lang="en-US" sz="1800" b="1" dirty="0"/>
              <a:t>Weak:</a:t>
            </a:r>
            <a:r>
              <a:rPr lang="en-US" sz="1800" dirty="0"/>
              <a:t> The response does not address the question(s) or a response was not provided. Information presented does not provide any understanding of the applicant’s intent, provides limited information requested by the RFA, or does not support the intent of the program.</a:t>
            </a:r>
          </a:p>
          <a:p>
            <a:pPr marL="0" indent="0">
              <a:buNone/>
            </a:pPr>
            <a:endParaRPr lang="en-US" sz="2400" b="1" dirty="0"/>
          </a:p>
        </p:txBody>
      </p:sp>
      <p:sp>
        <p:nvSpPr>
          <p:cNvPr id="4" name="Slide Number Placeholder 3"/>
          <p:cNvSpPr>
            <a:spLocks noGrp="1"/>
          </p:cNvSpPr>
          <p:nvPr>
            <p:ph type="sldNum" sz="quarter" idx="12"/>
          </p:nvPr>
        </p:nvSpPr>
        <p:spPr/>
        <p:txBody>
          <a:bodyPr/>
          <a:lstStyle/>
          <a:p>
            <a:fld id="{469BC29B-CD14-4172-9B93-F334EF7BA94E}" type="slidenum">
              <a:rPr lang="en-US" smtClean="0"/>
              <a:pPr/>
              <a:t>35</a:t>
            </a:fld>
            <a:endParaRPr lang="en-US"/>
          </a:p>
        </p:txBody>
      </p:sp>
    </p:spTree>
    <p:extLst>
      <p:ext uri="{BB962C8B-B14F-4D97-AF65-F5344CB8AC3E}">
        <p14:creationId xmlns:p14="http://schemas.microsoft.com/office/powerpoint/2010/main" val="168708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ea typeface="Arial"/>
                <a:cs typeface="Arial"/>
                <a:sym typeface="Arial"/>
              </a:rPr>
              <a:t>Health Disparities Grant</a:t>
            </a:r>
            <a:br>
              <a:rPr lang="en-US" sz="3600" b="1" dirty="0">
                <a:ea typeface="Arial"/>
                <a:cs typeface="Arial"/>
                <a:sym typeface="Arial"/>
              </a:rPr>
            </a:br>
            <a:r>
              <a:rPr lang="en-US" sz="3600" b="1" dirty="0">
                <a:ea typeface="Arial"/>
                <a:cs typeface="Arial"/>
                <a:sym typeface="Arial"/>
              </a:rPr>
              <a:t>Timeline</a:t>
            </a:r>
            <a:endParaRPr lang="en-US" sz="3600" dirty="0"/>
          </a:p>
        </p:txBody>
      </p:sp>
      <p:sp>
        <p:nvSpPr>
          <p:cNvPr id="3" name="Content Placeholder 2"/>
          <p:cNvSpPr>
            <a:spLocks noGrp="1"/>
          </p:cNvSpPr>
          <p:nvPr>
            <p:ph idx="1"/>
          </p:nvPr>
        </p:nvSpPr>
        <p:spPr>
          <a:xfrm>
            <a:off x="1354238" y="1825625"/>
            <a:ext cx="10046073" cy="4351338"/>
          </a:xfrm>
        </p:spPr>
        <p:txBody>
          <a:bodyPr/>
          <a:lstStyle/>
          <a:p>
            <a:pPr marL="682625" lvl="0" indent="-342900">
              <a:spcBef>
                <a:spcPts val="1200"/>
              </a:spcBef>
              <a:buClr>
                <a:schemeClr val="dk1"/>
              </a:buClr>
              <a:buSzPct val="100000"/>
            </a:pPr>
            <a:r>
              <a:rPr lang="en-US" sz="2400" b="1" dirty="0">
                <a:solidFill>
                  <a:schemeClr val="dk1"/>
                </a:solidFill>
                <a:sym typeface="Arial"/>
              </a:rPr>
              <a:t>Intent to Submit an Application Due Date: </a:t>
            </a:r>
            <a:r>
              <a:rPr lang="en-US" sz="2400" b="1" dirty="0">
                <a:sym typeface="Arial"/>
              </a:rPr>
              <a:t>Friday, May 24, 2019</a:t>
            </a:r>
          </a:p>
          <a:p>
            <a:pPr marL="687388" lvl="0" indent="-347663">
              <a:spcBef>
                <a:spcPts val="1200"/>
              </a:spcBef>
              <a:buClr>
                <a:schemeClr val="dk1"/>
              </a:buClr>
              <a:buSzPct val="100000"/>
            </a:pPr>
            <a:r>
              <a:rPr lang="en-US" sz="2400" b="1" dirty="0">
                <a:solidFill>
                  <a:schemeClr val="dk1"/>
                </a:solidFill>
                <a:sym typeface="Arial"/>
              </a:rPr>
              <a:t>Full Application Due Date: </a:t>
            </a:r>
            <a:r>
              <a:rPr lang="en-US" sz="2400" b="1" dirty="0">
                <a:sym typeface="Arial"/>
              </a:rPr>
              <a:t>Friday, June 14, 2019, by 4:00 p.m</a:t>
            </a:r>
            <a:r>
              <a:rPr lang="en-US" sz="2400" dirty="0">
                <a:solidFill>
                  <a:srgbClr val="FF0000"/>
                </a:solidFill>
                <a:sym typeface="Arial"/>
              </a:rPr>
              <a:t>.</a:t>
            </a:r>
          </a:p>
          <a:p>
            <a:pPr marL="687388" lvl="0" indent="-347663">
              <a:spcBef>
                <a:spcPts val="1200"/>
              </a:spcBef>
              <a:buClr>
                <a:schemeClr val="dk1"/>
              </a:buClr>
              <a:buSzPct val="100000"/>
            </a:pPr>
            <a:r>
              <a:rPr lang="en-US" sz="2400" b="1" dirty="0">
                <a:solidFill>
                  <a:schemeClr val="dk1"/>
                </a:solidFill>
                <a:sym typeface="Arial"/>
              </a:rPr>
              <a:t>Review of Application Narratives: </a:t>
            </a:r>
            <a:r>
              <a:rPr lang="en-US" sz="2400" dirty="0">
                <a:solidFill>
                  <a:schemeClr val="dk1"/>
                </a:solidFill>
              </a:rPr>
              <a:t>June 2019</a:t>
            </a:r>
            <a:endParaRPr lang="en-US" sz="2400" dirty="0">
              <a:solidFill>
                <a:schemeClr val="dk1"/>
              </a:solidFill>
              <a:sym typeface="Arial"/>
            </a:endParaRPr>
          </a:p>
          <a:p>
            <a:pPr marL="687388" lvl="0" indent="-347663">
              <a:spcBef>
                <a:spcPts val="1200"/>
              </a:spcBef>
              <a:buClr>
                <a:schemeClr val="dk1"/>
              </a:buClr>
              <a:buSzPct val="100000"/>
            </a:pPr>
            <a:r>
              <a:rPr lang="en-US" sz="2400" b="1" dirty="0">
                <a:solidFill>
                  <a:schemeClr val="dk1"/>
                </a:solidFill>
                <a:sym typeface="Arial"/>
              </a:rPr>
              <a:t>Intent to Award Posting: </a:t>
            </a:r>
            <a:r>
              <a:rPr lang="en-US" sz="2400" dirty="0">
                <a:solidFill>
                  <a:schemeClr val="dk1"/>
                </a:solidFill>
                <a:sym typeface="Arial"/>
              </a:rPr>
              <a:t>June 2019</a:t>
            </a:r>
          </a:p>
          <a:p>
            <a:pPr marL="687388" lvl="0" indent="-347663">
              <a:spcBef>
                <a:spcPts val="1200"/>
              </a:spcBef>
              <a:buClr>
                <a:schemeClr val="dk1"/>
              </a:buClr>
              <a:buSzPct val="100000"/>
            </a:pPr>
            <a:r>
              <a:rPr lang="en-US" sz="2400" b="1" dirty="0">
                <a:solidFill>
                  <a:schemeClr val="dk1"/>
                </a:solidFill>
                <a:sym typeface="Arial"/>
              </a:rPr>
              <a:t>Final Award Posting: </a:t>
            </a:r>
            <a:r>
              <a:rPr lang="en-US" sz="2400" dirty="0">
                <a:solidFill>
                  <a:schemeClr val="dk1"/>
                </a:solidFill>
              </a:rPr>
              <a:t>July 2019</a:t>
            </a:r>
          </a:p>
          <a:p>
            <a:pPr marL="687388" lvl="0" indent="-347663">
              <a:spcBef>
                <a:spcPts val="1200"/>
              </a:spcBef>
              <a:buClr>
                <a:schemeClr val="dk1"/>
              </a:buClr>
              <a:buSzPct val="100000"/>
            </a:pPr>
            <a:r>
              <a:rPr lang="en-US" sz="2400" b="1" dirty="0">
                <a:solidFill>
                  <a:schemeClr val="dk1"/>
                </a:solidFill>
                <a:sym typeface="Arial"/>
              </a:rPr>
              <a:t>Grant begins: </a:t>
            </a:r>
            <a:r>
              <a:rPr lang="en-US" sz="2400" dirty="0">
                <a:solidFill>
                  <a:schemeClr val="dk1"/>
                </a:solidFill>
                <a:sym typeface="Arial"/>
              </a:rPr>
              <a:t>July 1, 2019</a:t>
            </a:r>
          </a:p>
          <a:p>
            <a:endParaRPr lang="en-US" dirty="0"/>
          </a:p>
        </p:txBody>
      </p:sp>
      <p:sp>
        <p:nvSpPr>
          <p:cNvPr id="4" name="Slide Number Placeholder 3"/>
          <p:cNvSpPr>
            <a:spLocks noGrp="1"/>
          </p:cNvSpPr>
          <p:nvPr>
            <p:ph type="sldNum" sz="quarter" idx="12"/>
          </p:nvPr>
        </p:nvSpPr>
        <p:spPr/>
        <p:txBody>
          <a:bodyPr/>
          <a:lstStyle/>
          <a:p>
            <a:fld id="{469BC29B-CD14-4172-9B93-F334EF7BA94E}" type="slidenum">
              <a:rPr lang="en-US" smtClean="0"/>
              <a:pPr/>
              <a:t>36</a:t>
            </a:fld>
            <a:endParaRPr lang="en-US"/>
          </a:p>
        </p:txBody>
      </p:sp>
    </p:spTree>
    <p:extLst>
      <p:ext uri="{BB962C8B-B14F-4D97-AF65-F5344CB8AC3E}">
        <p14:creationId xmlns:p14="http://schemas.microsoft.com/office/powerpoint/2010/main" val="407799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Health Disparities Grant</a:t>
            </a:r>
            <a:br>
              <a:rPr lang="en-US" sz="3600" b="1" dirty="0"/>
            </a:br>
            <a:r>
              <a:rPr lang="en-US" sz="3600" b="1" dirty="0"/>
              <a:t>Helpful Resources</a:t>
            </a:r>
            <a:endParaRPr lang="en-US" sz="3600" dirty="0"/>
          </a:p>
        </p:txBody>
      </p:sp>
      <p:sp>
        <p:nvSpPr>
          <p:cNvPr id="3" name="Content Placeholder 2"/>
          <p:cNvSpPr>
            <a:spLocks noGrp="1"/>
          </p:cNvSpPr>
          <p:nvPr>
            <p:ph idx="1"/>
          </p:nvPr>
        </p:nvSpPr>
        <p:spPr/>
        <p:txBody>
          <a:bodyPr/>
          <a:lstStyle/>
          <a:p>
            <a:r>
              <a:rPr lang="en-US" sz="2000" dirty="0"/>
              <a:t>Review all RFA Requirements, Application Checklist, Attachments, Appendices,  and all related forms at </a:t>
            </a:r>
            <a:r>
              <a:rPr lang="en-US" sz="2000" u="sng" dirty="0">
                <a:hlinkClick r:id="rId3" tooltip="CDE TUPE RFA Posting Web Page"/>
              </a:rPr>
              <a:t>https://www.cde.ca.gov/fg/fo/r8/disparitiesrfa.asp</a:t>
            </a:r>
            <a:r>
              <a:rPr lang="en-US" sz="2000" dirty="0"/>
              <a:t>.</a:t>
            </a:r>
          </a:p>
          <a:p>
            <a:pPr marL="0" indent="0">
              <a:buNone/>
            </a:pPr>
            <a:endParaRPr lang="en-US" sz="2000" dirty="0"/>
          </a:p>
          <a:p>
            <a:r>
              <a:rPr lang="en-US" sz="2000" dirty="0"/>
              <a:t>Submit all RFA questions to the TUPE Helpdesk at </a:t>
            </a:r>
            <a:r>
              <a:rPr lang="en-US" sz="2000" dirty="0">
                <a:hlinkClick r:id="rId4"/>
              </a:rPr>
              <a:t>TUPE@cde.ca.gov</a:t>
            </a:r>
            <a:r>
              <a:rPr lang="en-US" sz="2000" dirty="0"/>
              <a:t> between      May 15, 2019 to June 14, 2019. </a:t>
            </a:r>
          </a:p>
          <a:p>
            <a:pPr marL="0" indent="0">
              <a:buNone/>
            </a:pPr>
            <a:endParaRPr lang="en-US" sz="2000" dirty="0"/>
          </a:p>
          <a:p>
            <a:r>
              <a:rPr lang="en-US" sz="2000" dirty="0"/>
              <a:t>Frequently Asked Questions (FAQs) and answers will be posted between      May 28–June 14 2019, at </a:t>
            </a:r>
            <a:r>
              <a:rPr lang="en-US" sz="2000" u="sng" dirty="0">
                <a:hlinkClick r:id="rId5" tooltip="California Department of Education Tobacco-Use Prevention Education Request for Applications Frequently Asked Questions Posting Web Page"/>
              </a:rPr>
              <a:t>https://www.cde.ca.gov/ls/he/at/disparitiesrfafaqs.asp</a:t>
            </a:r>
            <a:r>
              <a:rPr lang="en-US" sz="2000" dirty="0"/>
              <a:t>. All questions submitted for FAQ posting must be received by June 7, 2019.</a:t>
            </a:r>
          </a:p>
          <a:p>
            <a:pPr marL="0" indent="0">
              <a:buNone/>
            </a:pPr>
            <a:endParaRPr lang="en-US" sz="2000" dirty="0"/>
          </a:p>
          <a:p>
            <a:r>
              <a:rPr lang="en-US" sz="2000" dirty="0"/>
              <a:t>The information contained in the RFA, this RFA Guidance Webinar, and posted FAQs should be your primary resource documents.</a:t>
            </a:r>
          </a:p>
        </p:txBody>
      </p:sp>
      <p:sp>
        <p:nvSpPr>
          <p:cNvPr id="4" name="Slide Number Placeholder 3"/>
          <p:cNvSpPr>
            <a:spLocks noGrp="1"/>
          </p:cNvSpPr>
          <p:nvPr>
            <p:ph type="sldNum" sz="quarter" idx="12"/>
          </p:nvPr>
        </p:nvSpPr>
        <p:spPr/>
        <p:txBody>
          <a:bodyPr/>
          <a:lstStyle/>
          <a:p>
            <a:fld id="{469BC29B-CD14-4172-9B93-F334EF7BA94E}" type="slidenum">
              <a:rPr lang="en-US" smtClean="0"/>
              <a:pPr/>
              <a:t>37</a:t>
            </a:fld>
            <a:endParaRPr lang="en-US"/>
          </a:p>
        </p:txBody>
      </p:sp>
    </p:spTree>
    <p:extLst>
      <p:ext uri="{BB962C8B-B14F-4D97-AF65-F5344CB8AC3E}">
        <p14:creationId xmlns:p14="http://schemas.microsoft.com/office/powerpoint/2010/main" val="69860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3600" b="1" dirty="0"/>
            </a:br>
            <a:r>
              <a:rPr lang="en-US" sz="3600" b="1" dirty="0"/>
              <a:t>Health Disparities Grant</a:t>
            </a:r>
            <a:br>
              <a:rPr lang="en-US" sz="3600" b="1" dirty="0"/>
            </a:br>
            <a:r>
              <a:rPr lang="en-US" sz="3600" b="1" dirty="0"/>
              <a:t>Thank You and Good Luck!</a:t>
            </a:r>
            <a:br>
              <a:rPr lang="en-US" sz="3600" b="1" dirty="0"/>
            </a:br>
            <a:endParaRPr lang="en-US" sz="3600" b="1" dirty="0"/>
          </a:p>
        </p:txBody>
      </p:sp>
      <p:sp>
        <p:nvSpPr>
          <p:cNvPr id="4" name="Slide Number Placeholder 3"/>
          <p:cNvSpPr>
            <a:spLocks noGrp="1"/>
          </p:cNvSpPr>
          <p:nvPr>
            <p:ph type="sldNum" sz="quarter" idx="12"/>
          </p:nvPr>
        </p:nvSpPr>
        <p:spPr/>
        <p:txBody>
          <a:bodyPr/>
          <a:lstStyle/>
          <a:p>
            <a:fld id="{469BC29B-CD14-4172-9B93-F334EF7BA94E}" type="slidenum">
              <a:rPr lang="en-US" smtClean="0"/>
              <a:pPr/>
              <a:t>38</a:t>
            </a:fld>
            <a:endParaRPr lang="en-US"/>
          </a:p>
        </p:txBody>
      </p:sp>
      <p:pic>
        <p:nvPicPr>
          <p:cNvPr id="12" name="Content Placeholder 4" descr="This picture has 17 elementary students holding a sign that says &quot;Smoking is directly responsible for approximately 90% of lung cancer deaths.&quot; The citation is from the American Lung Association. "/>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371273" y="1806368"/>
            <a:ext cx="5846618" cy="39162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152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ea typeface="Arial"/>
                <a:cs typeface="Arial"/>
                <a:sym typeface="Arial"/>
              </a:rPr>
              <a:t>Health Disparities Grant</a:t>
            </a:r>
            <a:br>
              <a:rPr lang="en-US" sz="3600" b="1" dirty="0">
                <a:ea typeface="Arial"/>
                <a:cs typeface="Arial"/>
                <a:sym typeface="Arial"/>
              </a:rPr>
            </a:br>
            <a:r>
              <a:rPr lang="en-US" sz="3600" b="1" dirty="0">
                <a:ea typeface="Arial"/>
                <a:cs typeface="Arial"/>
                <a:sym typeface="Arial"/>
              </a:rPr>
              <a:t>Funding</a:t>
            </a:r>
            <a:endParaRPr lang="en-US" sz="3600" dirty="0"/>
          </a:p>
        </p:txBody>
      </p:sp>
      <p:sp>
        <p:nvSpPr>
          <p:cNvPr id="5" name="Content Placeholder 4"/>
          <p:cNvSpPr>
            <a:spLocks noGrp="1"/>
          </p:cNvSpPr>
          <p:nvPr>
            <p:ph idx="1"/>
          </p:nvPr>
        </p:nvSpPr>
        <p:spPr/>
        <p:txBody>
          <a:bodyPr/>
          <a:lstStyle/>
          <a:p>
            <a:pPr marL="546100" indent="-342900"/>
            <a:r>
              <a:rPr lang="en-US" sz="2400" dirty="0"/>
              <a:t>Approximately $7 million from Proposition 56 funding has been allocated to the California Department of Education (CDE) to fund a new Health Disparities Grant Program for three years, beginning July 1, 2019, to June 30, 2022. </a:t>
            </a:r>
          </a:p>
          <a:p>
            <a:pPr marL="546100" indent="-342900"/>
            <a:r>
              <a:rPr lang="en-US" sz="2400" dirty="0"/>
              <a:t>Maximum cap of </a:t>
            </a:r>
            <a:r>
              <a:rPr lang="en-US" sz="2400" b="1" dirty="0"/>
              <a:t>$250,000 </a:t>
            </a:r>
            <a:r>
              <a:rPr lang="en-US" sz="2400" dirty="0"/>
              <a:t>per year.</a:t>
            </a:r>
          </a:p>
          <a:p>
            <a:pPr marL="546100" indent="-342900"/>
            <a:r>
              <a:rPr lang="en-US" sz="2400" dirty="0"/>
              <a:t>The use of TUPE funds for any purpose other than the reduction or elimination of tobacco-use disparities for the priority subgroups identified in this RFA is not authorized.</a:t>
            </a:r>
            <a:endParaRPr lang="en-US" altLang="en-US" sz="2400" dirty="0"/>
          </a:p>
          <a:p>
            <a:endParaRPr lang="en-US" dirty="0"/>
          </a:p>
        </p:txBody>
      </p:sp>
      <p:sp>
        <p:nvSpPr>
          <p:cNvPr id="4" name="Slide Number Placeholder 3"/>
          <p:cNvSpPr>
            <a:spLocks noGrp="1"/>
          </p:cNvSpPr>
          <p:nvPr>
            <p:ph type="sldNum" sz="quarter" idx="12"/>
          </p:nvPr>
        </p:nvSpPr>
        <p:spPr/>
        <p:txBody>
          <a:bodyPr/>
          <a:lstStyle/>
          <a:p>
            <a:fld id="{469BC29B-CD14-4172-9B93-F334EF7BA94E}" type="slidenum">
              <a:rPr lang="en-US" smtClean="0"/>
              <a:pPr/>
              <a:t>4</a:t>
            </a:fld>
            <a:endParaRPr lang="en-US"/>
          </a:p>
        </p:txBody>
      </p:sp>
    </p:spTree>
    <p:extLst>
      <p:ext uri="{BB962C8B-B14F-4D97-AF65-F5344CB8AC3E}">
        <p14:creationId xmlns:p14="http://schemas.microsoft.com/office/powerpoint/2010/main" val="411486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239" y="365125"/>
            <a:ext cx="9479666" cy="1022089"/>
          </a:xfrm>
        </p:spPr>
        <p:txBody>
          <a:bodyPr>
            <a:noAutofit/>
          </a:bodyPr>
          <a:lstStyle/>
          <a:p>
            <a:r>
              <a:rPr lang="en-US" sz="3600" b="1" dirty="0"/>
              <a:t>Health Disparities Grant</a:t>
            </a:r>
            <a:br>
              <a:rPr lang="en-US" sz="3600" b="1" dirty="0"/>
            </a:br>
            <a:r>
              <a:rPr lang="en-US" sz="3600" b="1" dirty="0"/>
              <a:t>Who May Apply?</a:t>
            </a:r>
            <a:endParaRPr lang="en-US" sz="3600" dirty="0"/>
          </a:p>
        </p:txBody>
      </p:sp>
      <p:sp>
        <p:nvSpPr>
          <p:cNvPr id="3" name="Content Placeholder 2"/>
          <p:cNvSpPr>
            <a:spLocks noGrp="1"/>
          </p:cNvSpPr>
          <p:nvPr>
            <p:ph idx="1"/>
          </p:nvPr>
        </p:nvSpPr>
        <p:spPr>
          <a:xfrm>
            <a:off x="1354239" y="2256638"/>
            <a:ext cx="9686800" cy="3481913"/>
          </a:xfrm>
        </p:spPr>
        <p:txBody>
          <a:bodyPr/>
          <a:lstStyle/>
          <a:p>
            <a:r>
              <a:rPr lang="en-US" sz="2400" dirty="0"/>
              <a:t>Public school districts (local educational agencies [LEAs])</a:t>
            </a:r>
          </a:p>
          <a:p>
            <a:r>
              <a:rPr lang="en-US" sz="2400" dirty="0"/>
              <a:t>Direct-funded charter schools </a:t>
            </a:r>
          </a:p>
          <a:p>
            <a:r>
              <a:rPr lang="en-US" sz="2400" dirty="0"/>
              <a:t>Direct-funded state schools (School for the Blind, School for the Deaf)</a:t>
            </a:r>
          </a:p>
          <a:p>
            <a:r>
              <a:rPr lang="en-US" sz="2400" dirty="0"/>
              <a:t>County offices of education (COEs)—</a:t>
            </a:r>
            <a:r>
              <a:rPr lang="en-US" sz="2400" b="1" dirty="0"/>
              <a:t>only</a:t>
            </a:r>
            <a:r>
              <a:rPr lang="en-US" sz="2400" dirty="0"/>
              <a:t> if the COE provides direct supervision over a specific school</a:t>
            </a:r>
          </a:p>
          <a:p>
            <a:pPr marL="0" indent="0">
              <a:lnSpc>
                <a:spcPct val="100000"/>
              </a:lnSpc>
              <a:spcBef>
                <a:spcPts val="0"/>
              </a:spcBef>
              <a:spcAft>
                <a:spcPts val="600"/>
              </a:spcAft>
              <a:buNone/>
            </a:pPr>
            <a:endParaRPr lang="en-US" sz="2400" dirty="0"/>
          </a:p>
        </p:txBody>
      </p:sp>
      <p:sp>
        <p:nvSpPr>
          <p:cNvPr id="4" name="Slide Number Placeholder 3"/>
          <p:cNvSpPr>
            <a:spLocks noGrp="1"/>
          </p:cNvSpPr>
          <p:nvPr>
            <p:ph type="sldNum" sz="quarter" idx="12"/>
          </p:nvPr>
        </p:nvSpPr>
        <p:spPr/>
        <p:txBody>
          <a:bodyPr/>
          <a:lstStyle/>
          <a:p>
            <a:fld id="{469BC29B-CD14-4172-9B93-F334EF7BA94E}" type="slidenum">
              <a:rPr lang="en-US" smtClean="0"/>
              <a:t>5</a:t>
            </a:fld>
            <a:endParaRPr lang="en-US"/>
          </a:p>
        </p:txBody>
      </p:sp>
    </p:spTree>
    <p:extLst>
      <p:ext uri="{BB962C8B-B14F-4D97-AF65-F5344CB8AC3E}">
        <p14:creationId xmlns:p14="http://schemas.microsoft.com/office/powerpoint/2010/main" val="53360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Health Disparities Grant</a:t>
            </a:r>
            <a:br>
              <a:rPr lang="en-US" sz="3600" b="1" dirty="0"/>
            </a:br>
            <a:r>
              <a:rPr lang="en-US" sz="3600" b="1" dirty="0"/>
              <a:t>Eligibility Criteria</a:t>
            </a:r>
            <a:endParaRPr lang="en-US" sz="3600" dirty="0"/>
          </a:p>
        </p:txBody>
      </p:sp>
      <p:sp>
        <p:nvSpPr>
          <p:cNvPr id="3" name="Content Placeholder 2"/>
          <p:cNvSpPr>
            <a:spLocks noGrp="1"/>
          </p:cNvSpPr>
          <p:nvPr>
            <p:ph idx="1"/>
          </p:nvPr>
        </p:nvSpPr>
        <p:spPr>
          <a:xfrm>
            <a:off x="1354239" y="1954635"/>
            <a:ext cx="9479666" cy="4222328"/>
          </a:xfrm>
        </p:spPr>
        <p:txBody>
          <a:bodyPr/>
          <a:lstStyle/>
          <a:p>
            <a:r>
              <a:rPr lang="en-US" sz="2400" dirty="0"/>
              <a:t>The application must: (1) show that the program meets the overall Program Requirements, (2) comply with the Application Narrative Requirements, (3) meet all other conditions, requirements, and deadlines, and (4) provide all required signatures before the designated due dates.</a:t>
            </a:r>
          </a:p>
          <a:p>
            <a:pPr marL="0" indent="0">
              <a:buNone/>
            </a:pPr>
            <a:endParaRPr lang="en-US" sz="2400" dirty="0"/>
          </a:p>
          <a:p>
            <a:r>
              <a:rPr lang="en-US" sz="2400" dirty="0"/>
              <a:t>Applicants are ineligible for any TUPE grant funding if they have received directly or indirectly, any funding, educational materials, or services from the tobacco industry even if for the purpose of implementing tobacco-use prevention, youth development, intervention, or cessation programs. </a:t>
            </a:r>
          </a:p>
          <a:p>
            <a:pPr marL="0" indent="0">
              <a:buNone/>
            </a:pPr>
            <a:endParaRPr lang="en-US" sz="2400" dirty="0"/>
          </a:p>
          <a:p>
            <a:endParaRPr lang="en-US" dirty="0"/>
          </a:p>
        </p:txBody>
      </p:sp>
      <p:sp>
        <p:nvSpPr>
          <p:cNvPr id="4" name="Slide Number Placeholder 3"/>
          <p:cNvSpPr>
            <a:spLocks noGrp="1"/>
          </p:cNvSpPr>
          <p:nvPr>
            <p:ph type="sldNum" sz="quarter" idx="12"/>
          </p:nvPr>
        </p:nvSpPr>
        <p:spPr/>
        <p:txBody>
          <a:bodyPr/>
          <a:lstStyle/>
          <a:p>
            <a:fld id="{469BC29B-CD14-4172-9B93-F334EF7BA94E}" type="slidenum">
              <a:rPr lang="en-US" smtClean="0"/>
              <a:pPr/>
              <a:t>6</a:t>
            </a:fld>
            <a:endParaRPr lang="en-US" dirty="0"/>
          </a:p>
        </p:txBody>
      </p:sp>
    </p:spTree>
    <p:extLst>
      <p:ext uri="{BB962C8B-B14F-4D97-AF65-F5344CB8AC3E}">
        <p14:creationId xmlns:p14="http://schemas.microsoft.com/office/powerpoint/2010/main" val="366162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3600" b="1" dirty="0"/>
              <a:t>Health Disparities Grant</a:t>
            </a:r>
            <a:br>
              <a:rPr lang="en-US" sz="3600" b="1" dirty="0"/>
            </a:br>
            <a:r>
              <a:rPr lang="en-US" sz="3600" b="1" dirty="0"/>
              <a:t>Current Law</a:t>
            </a:r>
            <a:endParaRPr lang="en-US" sz="3600" dirty="0"/>
          </a:p>
        </p:txBody>
      </p:sp>
      <p:sp>
        <p:nvSpPr>
          <p:cNvPr id="6" name="Content Placeholder 5"/>
          <p:cNvSpPr>
            <a:spLocks noGrp="1"/>
          </p:cNvSpPr>
          <p:nvPr>
            <p:ph idx="1"/>
          </p:nvPr>
        </p:nvSpPr>
        <p:spPr/>
        <p:txBody>
          <a:bodyPr/>
          <a:lstStyle/>
          <a:p>
            <a:pPr marL="0" indent="0">
              <a:buNone/>
            </a:pPr>
            <a:r>
              <a:rPr lang="en-US" sz="2000" b="1" dirty="0"/>
              <a:t>Assembly Bill 9, Thurmond, 2016</a:t>
            </a:r>
          </a:p>
          <a:p>
            <a:pPr marL="0" indent="0">
              <a:buNone/>
            </a:pPr>
            <a:r>
              <a:rPr lang="en-US" sz="2000" dirty="0"/>
              <a:t>Requires all California public schools to prohibit the use of tobacco and nicotine products at any time on COE, charter school, or school district-owned or leased property including vehicles. The bill further requires all school districts, charter schools, and COEs to prominently display signs at all entrances to the school property stating “Tobacco Use is Prohibited.” This includes, but is not limited to, smokeless tobacco, snuff, chew, clove cigarettes, and other nicotine delivery devices, such as electronic cigarettes (e-cigarettes).</a:t>
            </a:r>
          </a:p>
          <a:p>
            <a:pPr marL="0" indent="0">
              <a:buNone/>
            </a:pPr>
            <a:r>
              <a:rPr lang="en-US" sz="2000" b="1" dirty="0"/>
              <a:t>Senate Bill 5, Leno, 2016</a:t>
            </a:r>
          </a:p>
          <a:p>
            <a:pPr marL="0" indent="0">
              <a:buNone/>
            </a:pPr>
            <a:r>
              <a:rPr lang="en-US" sz="2000" dirty="0"/>
              <a:t>Defines the term “smoking” and changes the definition of the term “tobacco products” to include electronic smoking devices. With these changes, it is no longer permissible for students to use or possess any tobacco products, including electronic smoking devices under Section 48901 of the California </a:t>
            </a:r>
            <a:r>
              <a:rPr lang="en-US" sz="2000" i="1" dirty="0"/>
              <a:t>Education Code</a:t>
            </a:r>
            <a:r>
              <a:rPr lang="en-US" sz="2000" dirty="0"/>
              <a:t>.</a:t>
            </a:r>
            <a:endParaRPr lang="en-US" dirty="0"/>
          </a:p>
        </p:txBody>
      </p:sp>
      <p:sp>
        <p:nvSpPr>
          <p:cNvPr id="4" name="Slide Number Placeholder 3"/>
          <p:cNvSpPr>
            <a:spLocks noGrp="1"/>
          </p:cNvSpPr>
          <p:nvPr>
            <p:ph type="sldNum" sz="quarter" idx="12"/>
          </p:nvPr>
        </p:nvSpPr>
        <p:spPr/>
        <p:txBody>
          <a:bodyPr/>
          <a:lstStyle/>
          <a:p>
            <a:fld id="{469BC29B-CD14-4172-9B93-F334EF7BA94E}" type="slidenum">
              <a:rPr lang="en-US" smtClean="0"/>
              <a:pPr/>
              <a:t>7</a:t>
            </a:fld>
            <a:endParaRPr lang="en-US"/>
          </a:p>
        </p:txBody>
      </p:sp>
    </p:spTree>
    <p:extLst>
      <p:ext uri="{BB962C8B-B14F-4D97-AF65-F5344CB8AC3E}">
        <p14:creationId xmlns:p14="http://schemas.microsoft.com/office/powerpoint/2010/main" val="421999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sz="3600" b="1" dirty="0"/>
              <a:t>Health Disparities Grant</a:t>
            </a:r>
            <a:br>
              <a:rPr lang="en-US" sz="3600" b="1" dirty="0"/>
            </a:br>
            <a:r>
              <a:rPr lang="en-US" sz="3600" b="1" dirty="0"/>
              <a:t>Current Law—Tobacco-Use Prevention Education</a:t>
            </a:r>
            <a:endParaRPr lang="en-US" sz="3600" dirty="0"/>
          </a:p>
        </p:txBody>
      </p:sp>
      <p:sp>
        <p:nvSpPr>
          <p:cNvPr id="6" name="Content Placeholder 5"/>
          <p:cNvSpPr>
            <a:spLocks noGrp="1"/>
          </p:cNvSpPr>
          <p:nvPr>
            <p:ph idx="1"/>
          </p:nvPr>
        </p:nvSpPr>
        <p:spPr/>
        <p:txBody>
          <a:bodyPr/>
          <a:lstStyle/>
          <a:p>
            <a:pPr marL="0" indent="0">
              <a:buNone/>
            </a:pPr>
            <a:r>
              <a:rPr lang="en-US" sz="2000" b="1" dirty="0"/>
              <a:t>California </a:t>
            </a:r>
            <a:r>
              <a:rPr lang="en-US" sz="2000" b="1" i="1" dirty="0"/>
              <a:t>Health and Safety Code </a:t>
            </a:r>
            <a:r>
              <a:rPr lang="en-US" sz="2000" b="1" dirty="0"/>
              <a:t>Section 104385</a:t>
            </a:r>
          </a:p>
          <a:p>
            <a:pPr marL="0" indent="0">
              <a:buNone/>
            </a:pPr>
            <a:r>
              <a:rPr lang="en-US" sz="2000" dirty="0"/>
              <a:t>The CDE/TUPE Office administers grants for projects directed at the prevention of tobacco-related diseases. The TUPE Office oversees grant programs that provide health education and promotion activities targeted to high-risk persons and groups in order to reduce the number of persons beginning to use tobacco, continuing to use tobacco, or developing tobacco-related diseases.  </a:t>
            </a:r>
          </a:p>
          <a:p>
            <a:pPr marL="0" indent="0">
              <a:buNone/>
            </a:pPr>
            <a:r>
              <a:rPr lang="en-US" sz="2000" dirty="0"/>
              <a:t>The TUPE Office also monitors and ensures implementation of district and COE’s tobacco-free policies and TUPE programs in districts receiving funding from the Cigarette and Tobacco Products Surtax Fund.</a:t>
            </a:r>
          </a:p>
          <a:p>
            <a:pPr marL="0" indent="0">
              <a:buNone/>
            </a:pPr>
            <a:endParaRPr lang="en-US" sz="2000" b="1" dirty="0"/>
          </a:p>
        </p:txBody>
      </p:sp>
      <p:sp>
        <p:nvSpPr>
          <p:cNvPr id="4" name="Slide Number Placeholder 3"/>
          <p:cNvSpPr>
            <a:spLocks noGrp="1"/>
          </p:cNvSpPr>
          <p:nvPr>
            <p:ph type="sldNum" sz="quarter" idx="12"/>
          </p:nvPr>
        </p:nvSpPr>
        <p:spPr/>
        <p:txBody>
          <a:bodyPr/>
          <a:lstStyle/>
          <a:p>
            <a:fld id="{469BC29B-CD14-4172-9B93-F334EF7BA94E}" type="slidenum">
              <a:rPr lang="en-US" smtClean="0"/>
              <a:pPr/>
              <a:t>8</a:t>
            </a:fld>
            <a:endParaRPr lang="en-US"/>
          </a:p>
        </p:txBody>
      </p:sp>
    </p:spTree>
    <p:extLst>
      <p:ext uri="{BB962C8B-B14F-4D97-AF65-F5344CB8AC3E}">
        <p14:creationId xmlns:p14="http://schemas.microsoft.com/office/powerpoint/2010/main" val="87445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Health Disparities Grant</a:t>
            </a:r>
            <a:br>
              <a:rPr lang="en-US" sz="3600" b="1" dirty="0"/>
            </a:br>
            <a:r>
              <a:rPr lang="en-US" sz="3600" b="1" dirty="0"/>
              <a:t>Students</a:t>
            </a:r>
            <a:endParaRPr lang="en-US" sz="3600" dirty="0"/>
          </a:p>
        </p:txBody>
      </p:sp>
      <p:sp>
        <p:nvSpPr>
          <p:cNvPr id="4" name="Slide Number Placeholder 3"/>
          <p:cNvSpPr>
            <a:spLocks noGrp="1"/>
          </p:cNvSpPr>
          <p:nvPr>
            <p:ph type="sldNum" sz="quarter" idx="12"/>
          </p:nvPr>
        </p:nvSpPr>
        <p:spPr/>
        <p:txBody>
          <a:bodyPr/>
          <a:lstStyle/>
          <a:p>
            <a:fld id="{469BC29B-CD14-4172-9B93-F334EF7BA94E}" type="slidenum">
              <a:rPr lang="en-US" smtClean="0"/>
              <a:pPr/>
              <a:t>9</a:t>
            </a:fld>
            <a:endParaRPr lang="en-US"/>
          </a:p>
        </p:txBody>
      </p:sp>
      <p:pic>
        <p:nvPicPr>
          <p:cNvPr id="5" name="Content Placeholder 4" descr="This image shows a large group of approximately 100 middle school students walking through the soccer/football field toward the school buildi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253538" y="1945972"/>
            <a:ext cx="5681749" cy="4110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564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4784</TotalTime>
  <Words>2865</Words>
  <Application>Microsoft Office PowerPoint</Application>
  <PresentationFormat>Widescreen</PresentationFormat>
  <Paragraphs>279</Paragraphs>
  <Slides>38</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Century Gothic</vt:lpstr>
      <vt:lpstr>Wingdings</vt:lpstr>
      <vt:lpstr>Office Theme</vt:lpstr>
      <vt:lpstr>Youth Engagement to Address Tobacco-Related Health Disparities Grant Request for Applications Webinar</vt:lpstr>
      <vt:lpstr>Health Disparities Grant Purpose</vt:lpstr>
      <vt:lpstr>Health Disparities Grant Tobacco Sign</vt:lpstr>
      <vt:lpstr>Health Disparities Grant Funding</vt:lpstr>
      <vt:lpstr>Health Disparities Grant Who May Apply?</vt:lpstr>
      <vt:lpstr>Health Disparities Grant Eligibility Criteria</vt:lpstr>
      <vt:lpstr>Health Disparities Grant Current Law</vt:lpstr>
      <vt:lpstr>Health Disparities Grant Current Law—Tobacco-Use Prevention Education</vt:lpstr>
      <vt:lpstr>Health Disparities Grant Students</vt:lpstr>
      <vt:lpstr>Health Disparities Grant  Program Requirements (1)</vt:lpstr>
      <vt:lpstr>Health Disparities Grant  Program Requirements (2)</vt:lpstr>
      <vt:lpstr>Health Disparities Grant  Program Requirements (3)</vt:lpstr>
      <vt:lpstr>Health Disparities Grant  Program Requirements (4)</vt:lpstr>
      <vt:lpstr>Health Disparities Grant Where Do We Begin? </vt:lpstr>
      <vt:lpstr>Health Disparities Grant Where Do We Begin?</vt:lpstr>
      <vt:lpstr>Health Disparities Grant  Evidence-Based Curriculum</vt:lpstr>
      <vt:lpstr>Health Disparities Grant  Youth Development Strategies</vt:lpstr>
      <vt:lpstr>Health Disparities Grant  Intervention Strategies</vt:lpstr>
      <vt:lpstr>Health Disparities Grant  Cessation Strategies (1)</vt:lpstr>
      <vt:lpstr>Health Disparities Grant  Cessation Strategies (2)</vt:lpstr>
      <vt:lpstr>Health Disparities Grant  Application Narrative Requirements Collaborative Process (1)</vt:lpstr>
      <vt:lpstr> Health Disparities Grant Application Narrative Requirements Collaborative Process (2) </vt:lpstr>
      <vt:lpstr>Health Disparities Grant Application Narrative Requirements Collaborative Process (3)</vt:lpstr>
      <vt:lpstr>Health Disparities Grant Application Narrative Requirements Collaborative Process (4)</vt:lpstr>
      <vt:lpstr>Health Disparities Grant Application Narrative Requirements Collaborative Process Youth Engagement</vt:lpstr>
      <vt:lpstr>Health Disparities Grant Application Narrative Requirements  Needs Assessment (1)</vt:lpstr>
      <vt:lpstr>Health Disparities Grant Application Narrative Requirements  Needs Assessment (2)</vt:lpstr>
      <vt:lpstr>Health Disparities Grant Application Narrative Requirements  Program Plan (1)</vt:lpstr>
      <vt:lpstr>Health Disparities Grant Application Narrative Requirements Program Plan Youth Engagement</vt:lpstr>
      <vt:lpstr>Health Disparities Grant Application Narrative Requirements Pre- and Post-Subgroup Assessment (1)</vt:lpstr>
      <vt:lpstr>  Health Disparities Grant Application Narrative Requirements Pre- and Post-Subgroup Assessment Youth Engagement </vt:lpstr>
      <vt:lpstr>Health Disparities Grant Application Narrative Requirements  Project Budget (1)</vt:lpstr>
      <vt:lpstr>Health Disparities Grant Application Narrative Requirements  Project Budget Youth Engagement</vt:lpstr>
      <vt:lpstr>Health Disparities Grant Scoring Rubric (1)</vt:lpstr>
      <vt:lpstr>Health Disparities Grant Scoring Rubric (2)</vt:lpstr>
      <vt:lpstr>Health Disparities Grant Timeline</vt:lpstr>
      <vt:lpstr>Health Disparities Grant Helpful Resources</vt:lpstr>
      <vt:lpstr> Health Disparities Grant Thank You and Good Luck! </vt:lpstr>
    </vt:vector>
  </TitlesOfParts>
  <Company>CA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Disparities RFA - Guidance Webinar (CA Dept of Education)</dc:title>
  <dc:subject>Youth Engagement to Address Tobacco-Related Health Disparities Grant.</dc:subject>
  <dc:creator>Lisa McClung</dc:creator>
  <cp:lastModifiedBy>Nicole Pineda</cp:lastModifiedBy>
  <cp:revision>309</cp:revision>
  <cp:lastPrinted>2019-05-14T15:16:25Z</cp:lastPrinted>
  <dcterms:created xsi:type="dcterms:W3CDTF">2017-11-09T22:09:16Z</dcterms:created>
  <dcterms:modified xsi:type="dcterms:W3CDTF">2023-10-17T20:55:20Z</dcterms:modified>
</cp:coreProperties>
</file>