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 id="2147483682" r:id="rId2"/>
    <p:sldMasterId id="2147483677" r:id="rId3"/>
  </p:sldMasterIdLst>
  <p:notesMasterIdLst>
    <p:notesMasterId r:id="rId33"/>
  </p:notesMasterIdLst>
  <p:sldIdLst>
    <p:sldId id="299" r:id="rId4"/>
    <p:sldId id="363" r:id="rId5"/>
    <p:sldId id="373" r:id="rId6"/>
    <p:sldId id="332" r:id="rId7"/>
    <p:sldId id="333" r:id="rId8"/>
    <p:sldId id="364" r:id="rId9"/>
    <p:sldId id="374" r:id="rId10"/>
    <p:sldId id="302" r:id="rId11"/>
    <p:sldId id="301" r:id="rId12"/>
    <p:sldId id="330" r:id="rId13"/>
    <p:sldId id="342" r:id="rId14"/>
    <p:sldId id="343" r:id="rId15"/>
    <p:sldId id="375" r:id="rId16"/>
    <p:sldId id="376" r:id="rId17"/>
    <p:sldId id="320" r:id="rId18"/>
    <p:sldId id="371" r:id="rId19"/>
    <p:sldId id="361" r:id="rId20"/>
    <p:sldId id="362" r:id="rId21"/>
    <p:sldId id="365" r:id="rId22"/>
    <p:sldId id="329" r:id="rId23"/>
    <p:sldId id="344" r:id="rId24"/>
    <p:sldId id="366" r:id="rId25"/>
    <p:sldId id="377" r:id="rId26"/>
    <p:sldId id="367" r:id="rId27"/>
    <p:sldId id="368" r:id="rId28"/>
    <p:sldId id="372" r:id="rId29"/>
    <p:sldId id="369" r:id="rId30"/>
    <p:sldId id="370" r:id="rId31"/>
    <p:sldId id="31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l Access Restrooms" id="{8CFE1ACF-A49F-4989-BD1C-7A04476BA8E8}">
          <p14:sldIdLst>
            <p14:sldId id="299"/>
            <p14:sldId id="363"/>
            <p14:sldId id="373"/>
            <p14:sldId id="332"/>
            <p14:sldId id="333"/>
            <p14:sldId id="364"/>
            <p14:sldId id="374"/>
            <p14:sldId id="302"/>
            <p14:sldId id="301"/>
            <p14:sldId id="330"/>
            <p14:sldId id="342"/>
            <p14:sldId id="343"/>
            <p14:sldId id="375"/>
            <p14:sldId id="376"/>
            <p14:sldId id="320"/>
            <p14:sldId id="371"/>
            <p14:sldId id="361"/>
            <p14:sldId id="362"/>
            <p14:sldId id="365"/>
            <p14:sldId id="329"/>
            <p14:sldId id="344"/>
            <p14:sldId id="366"/>
            <p14:sldId id="377"/>
            <p14:sldId id="367"/>
            <p14:sldId id="368"/>
            <p14:sldId id="372"/>
            <p14:sldId id="369"/>
            <p14:sldId id="370"/>
            <p14:sldId id="31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0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4620" autoAdjust="0"/>
  </p:normalViewPr>
  <p:slideViewPr>
    <p:cSldViewPr snapToGrid="0">
      <p:cViewPr varScale="1">
        <p:scale>
          <a:sx n="103" d="100"/>
          <a:sy n="103" d="100"/>
        </p:scale>
        <p:origin x="11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08DBC-C598-4B4C-9FA2-F1C9D9090DE2}"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A0007-B43A-4FB2-B1D1-D1D590FB4DB4}" type="slidenum">
              <a:rPr lang="en-US" smtClean="0"/>
              <a:t>‹#›</a:t>
            </a:fld>
            <a:endParaRPr lang="en-US"/>
          </a:p>
        </p:txBody>
      </p:sp>
    </p:spTree>
    <p:extLst>
      <p:ext uri="{BB962C8B-B14F-4D97-AF65-F5344CB8AC3E}">
        <p14:creationId xmlns:p14="http://schemas.microsoft.com/office/powerpoint/2010/main" val="207653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A0007-B43A-4FB2-B1D1-D1D590FB4DB4}" type="slidenum">
              <a:rPr lang="en-US" smtClean="0"/>
              <a:t>20</a:t>
            </a:fld>
            <a:endParaRPr lang="en-US"/>
          </a:p>
        </p:txBody>
      </p:sp>
    </p:spTree>
    <p:extLst>
      <p:ext uri="{BB962C8B-B14F-4D97-AF65-F5344CB8AC3E}">
        <p14:creationId xmlns:p14="http://schemas.microsoft.com/office/powerpoint/2010/main" val="153712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a:t>
            </a:r>
            <a:r>
              <a:rPr lang="en-US" sz="2400" b="1" dirty="0">
                <a:solidFill>
                  <a:schemeClr val="tx1"/>
                </a:solidFill>
                <a:latin typeface="Arial" panose="020B0604020202020204" pitchFamily="34" charset="0"/>
                <a:cs typeface="Arial" panose="020B0604020202020204" pitchFamily="34" charset="0"/>
              </a:rPr>
              <a:t>CALIFORNIA DEPARTMENT OF EDUCATION</a:t>
            </a:r>
          </a:p>
          <a:p>
            <a:pPr algn="r"/>
            <a:r>
              <a:rPr lang="en-US" sz="2400">
                <a:solidFill>
                  <a:schemeClr val="tx1"/>
                </a:solidFill>
                <a:latin typeface="Arial" panose="020B0604020202020204" pitchFamily="34" charset="0"/>
                <a:cs typeface="Arial" panose="020B0604020202020204" pitchFamily="34" charset="0"/>
              </a:rPr>
              <a:t>Tony Thurmond, State Superintendent of Public Instruction</a:t>
            </a:r>
            <a:endParaRPr lang="en-US" sz="2400"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9925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4DAA-528E-6E49-3768-D472D3F98D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7AB9D-6ABE-1B8A-096E-B672CD7D3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540247-19BF-DC97-83F4-0A4AC9E37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BA6AC1-0F80-847E-1BD1-3A0A3EDE5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1B7F7-F507-D991-5DE5-09890110CD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9D5934-D249-9D17-5A5D-016733E85312}"/>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8" name="Footer Placeholder 7">
            <a:extLst>
              <a:ext uri="{FF2B5EF4-FFF2-40B4-BE49-F238E27FC236}">
                <a16:creationId xmlns:a16="http://schemas.microsoft.com/office/drawing/2014/main" id="{94EAC8BD-2223-46E0-5994-28E2FA2742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E02BE9-8EAC-5E61-B487-2664A8399940}"/>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233235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91CF-2993-27AB-036A-98162E89E6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58CAC2-97A2-246F-5F58-165CB3E4211E}"/>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4" name="Footer Placeholder 3">
            <a:extLst>
              <a:ext uri="{FF2B5EF4-FFF2-40B4-BE49-F238E27FC236}">
                <a16:creationId xmlns:a16="http://schemas.microsoft.com/office/drawing/2014/main" id="{AFF43E61-E414-2ED2-2A21-B8B152B465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CBFC02-79CA-8DA8-E741-C42F1FF59AE2}"/>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757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060E61-AAC2-294B-1E32-5CA5D784E5E6}"/>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3" name="Footer Placeholder 2">
            <a:extLst>
              <a:ext uri="{FF2B5EF4-FFF2-40B4-BE49-F238E27FC236}">
                <a16:creationId xmlns:a16="http://schemas.microsoft.com/office/drawing/2014/main" id="{A549D69E-45D8-47CB-8555-6944BD3362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B8F976-5798-547E-7CFC-CDF8919C1F3B}"/>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155103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85836-F50E-4DE1-DEE2-B7539BDB4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470C5-DCD5-980E-2541-C3C781175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04D88-089E-F527-E57F-F72F1D470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1D7BF-C48C-DB3F-B2F0-AE488F2CBB23}"/>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6" name="Footer Placeholder 5">
            <a:extLst>
              <a:ext uri="{FF2B5EF4-FFF2-40B4-BE49-F238E27FC236}">
                <a16:creationId xmlns:a16="http://schemas.microsoft.com/office/drawing/2014/main" id="{D03D9F87-C97F-C4E3-4BA2-C5455EB553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DEC8F-7C81-7E15-F12C-BA35DF198FA9}"/>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154521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803B-8F4C-96B2-2FF2-62E2F902B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14C3A-0133-71DF-B19B-B7F9BB490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37ACFE-611A-58B9-7976-0D1710309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4C4AF-FC0D-3CF9-22BA-73E9E8A2E981}"/>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6" name="Footer Placeholder 5">
            <a:extLst>
              <a:ext uri="{FF2B5EF4-FFF2-40B4-BE49-F238E27FC236}">
                <a16:creationId xmlns:a16="http://schemas.microsoft.com/office/drawing/2014/main" id="{5CC8E7B2-B8F2-8D05-E5B9-265B79C44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58153-FAE1-43E1-3BB9-DF22D0EF66B7}"/>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120049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85A3-6B98-B8F0-D221-272B1F761A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5C7490-0742-EDA3-75E8-C140639CAB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8A3BA2-54AA-9403-B899-024A554B757B}"/>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5" name="Footer Placeholder 4">
            <a:extLst>
              <a:ext uri="{FF2B5EF4-FFF2-40B4-BE49-F238E27FC236}">
                <a16:creationId xmlns:a16="http://schemas.microsoft.com/office/drawing/2014/main" id="{AD359F2B-8265-92B0-E953-AC32140F6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E0022-1855-DEC0-EBCF-0F4F41C99886}"/>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2235463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401AC3-B311-9AD8-BD86-E982D14ED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D6F423-348F-0C3C-9714-3746F8124A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8E8A-556C-F8EF-81C4-788E473952E9}"/>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5" name="Footer Placeholder 4">
            <a:extLst>
              <a:ext uri="{FF2B5EF4-FFF2-40B4-BE49-F238E27FC236}">
                <a16:creationId xmlns:a16="http://schemas.microsoft.com/office/drawing/2014/main" id="{D1CD3DD2-BD5B-0B56-0587-5F39EF193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5EACA-6E34-7583-0CCF-F9202E5FA0EC}"/>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116700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30420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81687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0E7C-F038-F34D-52D2-7237CF61E7BB}"/>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D440E507-151D-D58C-2D44-A7DF4BEDB6D5}"/>
              </a:ext>
            </a:extLst>
          </p:cNvPr>
          <p:cNvSpPr>
            <a:spLocks noGrp="1"/>
          </p:cNvSpPr>
          <p:nvPr>
            <p:ph sz="quarter" idx="10"/>
          </p:nvPr>
        </p:nvSpPr>
        <p:spPr>
          <a:xfrm>
            <a:off x="188913" y="1593850"/>
            <a:ext cx="11858625" cy="3157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340A1448-AA56-5065-C2F1-6D7A14C6C206}"/>
              </a:ext>
            </a:extLst>
          </p:cNvPr>
          <p:cNvSpPr>
            <a:spLocks noGrp="1"/>
          </p:cNvSpPr>
          <p:nvPr>
            <p:ph sz="quarter" idx="11"/>
          </p:nvPr>
        </p:nvSpPr>
        <p:spPr>
          <a:xfrm>
            <a:off x="188913" y="4751388"/>
            <a:ext cx="11850687" cy="1903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14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38557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94680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63385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B10B-BB84-7218-7D61-6BAA2DC05FEE}"/>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925A0533-ABE3-5501-A82D-A122C2EA51C7}"/>
              </a:ext>
            </a:extLst>
          </p:cNvPr>
          <p:cNvSpPr>
            <a:spLocks noGrp="1"/>
          </p:cNvSpPr>
          <p:nvPr>
            <p:ph sz="quarter" idx="10"/>
          </p:nvPr>
        </p:nvSpPr>
        <p:spPr>
          <a:xfrm>
            <a:off x="152400" y="1528763"/>
            <a:ext cx="11887200" cy="2600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C766C89F-0B56-63DA-EDFA-1CB53545F818}"/>
              </a:ext>
            </a:extLst>
          </p:cNvPr>
          <p:cNvSpPr>
            <a:spLocks noGrp="1"/>
          </p:cNvSpPr>
          <p:nvPr>
            <p:ph sz="quarter" idx="11"/>
          </p:nvPr>
        </p:nvSpPr>
        <p:spPr>
          <a:xfrm>
            <a:off x="152400" y="4129088"/>
            <a:ext cx="11887200" cy="1979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87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721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17727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B012-42CF-9F7F-725E-F2359A10A5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5B5E69-CC70-87FB-82A9-F27F7F16B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85C0D7-333B-E069-469F-EC26F216440E}"/>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5" name="Footer Placeholder 4">
            <a:extLst>
              <a:ext uri="{FF2B5EF4-FFF2-40B4-BE49-F238E27FC236}">
                <a16:creationId xmlns:a16="http://schemas.microsoft.com/office/drawing/2014/main" id="{D86441FC-91FE-DAFB-F4C2-A3D8809FC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7DF13-B866-4451-343B-E41F796A351D}"/>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306112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1892-91A8-DB5D-5FCF-0ADCE2DD2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5CB6D-67F0-E3B3-3EA4-7793F422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2EFA2-C3AD-6395-EFB6-FC7FBB438E5D}"/>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5" name="Footer Placeholder 4">
            <a:extLst>
              <a:ext uri="{FF2B5EF4-FFF2-40B4-BE49-F238E27FC236}">
                <a16:creationId xmlns:a16="http://schemas.microsoft.com/office/drawing/2014/main" id="{EC799400-EC06-EE74-89FF-52AAD9433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7D5CC-D250-2C37-AF51-84D2C8A1918F}"/>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429177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71B5-3142-6DA7-6972-1EB86ABB88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ED4F0A-3B01-82A0-2751-681E95830E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5FE62B-9375-D7FF-58EF-20A461B0B148}"/>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5" name="Footer Placeholder 4">
            <a:extLst>
              <a:ext uri="{FF2B5EF4-FFF2-40B4-BE49-F238E27FC236}">
                <a16:creationId xmlns:a16="http://schemas.microsoft.com/office/drawing/2014/main" id="{92333BF1-6B5B-0832-5403-3DC0A7957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225CF-B62B-4E4F-596D-7C4D95095A76}"/>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2204853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4811-C7DC-1748-7DB0-F9CD5D279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F7E2A1-968B-9CFF-1754-02870B7F9B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1FCCE-F3CF-D696-BFC9-7CC456510E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2365AA-7023-C040-3F5A-61273F3BBC6A}"/>
              </a:ext>
            </a:extLst>
          </p:cNvPr>
          <p:cNvSpPr>
            <a:spLocks noGrp="1"/>
          </p:cNvSpPr>
          <p:nvPr>
            <p:ph type="dt" sz="half" idx="10"/>
          </p:nvPr>
        </p:nvSpPr>
        <p:spPr/>
        <p:txBody>
          <a:bodyPr/>
          <a:lstStyle/>
          <a:p>
            <a:fld id="{847B5DE8-D9D4-4BD2-9443-85C3C675001C}" type="datetimeFigureOut">
              <a:rPr lang="en-US" smtClean="0"/>
              <a:t>4/6/2023</a:t>
            </a:fld>
            <a:endParaRPr lang="en-US"/>
          </a:p>
        </p:txBody>
      </p:sp>
      <p:sp>
        <p:nvSpPr>
          <p:cNvPr id="6" name="Footer Placeholder 5">
            <a:extLst>
              <a:ext uri="{FF2B5EF4-FFF2-40B4-BE49-F238E27FC236}">
                <a16:creationId xmlns:a16="http://schemas.microsoft.com/office/drawing/2014/main" id="{EF01D564-BE03-8A83-E5E6-F63D75C55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DEFCA3-23CA-29C8-7438-6B97CF3057A2}"/>
              </a:ext>
            </a:extLst>
          </p:cNvPr>
          <p:cNvSpPr>
            <a:spLocks noGrp="1"/>
          </p:cNvSpPr>
          <p:nvPr>
            <p:ph type="sldNum" sz="quarter" idx="12"/>
          </p:nvPr>
        </p:nvSpPr>
        <p:spPr/>
        <p:txBody>
          <a:bodyPr/>
          <a:lstStyle/>
          <a:p>
            <a:fld id="{4EF0339A-3300-40DC-BEA1-AEC02FAA5CA9}" type="slidenum">
              <a:rPr lang="en-US" smtClean="0"/>
              <a:t>‹#›</a:t>
            </a:fld>
            <a:endParaRPr lang="en-US"/>
          </a:p>
        </p:txBody>
      </p:sp>
    </p:spTree>
    <p:extLst>
      <p:ext uri="{BB962C8B-B14F-4D97-AF65-F5344CB8AC3E}">
        <p14:creationId xmlns:p14="http://schemas.microsoft.com/office/powerpoint/2010/main" val="2712301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4005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6" r:id="rId3"/>
    <p:sldLayoutId id="2147483675" r:id="rId4"/>
    <p:sldLayoutId id="2147483676" r:id="rId5"/>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23A1C-CB7A-7009-EC22-217C700F0A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9BE266-B9EF-063C-9364-3885771B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3E6EE-E675-442A-F344-3167E1EF33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B5DE8-D9D4-4BD2-9443-85C3C675001C}" type="datetimeFigureOut">
              <a:rPr lang="en-US" smtClean="0"/>
              <a:t>4/6/2023</a:t>
            </a:fld>
            <a:endParaRPr lang="en-US"/>
          </a:p>
        </p:txBody>
      </p:sp>
      <p:sp>
        <p:nvSpPr>
          <p:cNvPr id="5" name="Footer Placeholder 4">
            <a:extLst>
              <a:ext uri="{FF2B5EF4-FFF2-40B4-BE49-F238E27FC236}">
                <a16:creationId xmlns:a16="http://schemas.microsoft.com/office/drawing/2014/main" id="{A46AE970-C993-AADF-1A7D-CB7FDFC57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DFAD79-5502-C9D9-3AF9-5D717771C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0339A-3300-40DC-BEA1-AEC02FAA5CA9}" type="slidenum">
              <a:rPr lang="en-US" smtClean="0"/>
              <a:t>‹#›</a:t>
            </a:fld>
            <a:endParaRPr lang="en-US"/>
          </a:p>
        </p:txBody>
      </p:sp>
    </p:spTree>
    <p:extLst>
      <p:ext uri="{BB962C8B-B14F-4D97-AF65-F5344CB8AC3E}">
        <p14:creationId xmlns:p14="http://schemas.microsoft.com/office/powerpoint/2010/main" val="261573764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809329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5" r:id="rId3"/>
    <p:sldLayoutId id="2147483680" r:id="rId4"/>
    <p:sldLayoutId id="2147483681" r:id="rId5"/>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lipdocs.cuningham.com/rsch/18inclsv/"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de.ca.gov/ls/fa/sf/allaccessrestroom.as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0" y="198848"/>
            <a:ext cx="12192000" cy="4927956"/>
          </a:xfrm>
        </p:spPr>
        <p:txBody>
          <a:bodyPr anchor="t">
            <a:normAutofit/>
          </a:bodyPr>
          <a:lstStyle/>
          <a:p>
            <a:r>
              <a:rPr lang="en-US" b="1" dirty="0">
                <a:solidFill>
                  <a:schemeClr val="tx1"/>
                </a:solidFill>
              </a:rPr>
              <a:t>All Access Restrooms</a:t>
            </a:r>
            <a:br>
              <a:rPr lang="en-US" b="1" dirty="0">
                <a:solidFill>
                  <a:schemeClr val="tx1"/>
                </a:solidFill>
              </a:rPr>
            </a:br>
            <a:r>
              <a:rPr lang="en-US" dirty="0">
                <a:solidFill>
                  <a:schemeClr val="tx1"/>
                </a:solidFill>
              </a:rPr>
              <a:t>Presented by the </a:t>
            </a:r>
            <a:br>
              <a:rPr lang="en-US" dirty="0">
                <a:solidFill>
                  <a:schemeClr val="tx1"/>
                </a:solidFill>
              </a:rPr>
            </a:br>
            <a:r>
              <a:rPr lang="en-US" dirty="0">
                <a:solidFill>
                  <a:schemeClr val="tx1"/>
                </a:solidFill>
              </a:rPr>
              <a:t>School Facilities and Transportation Services Division</a:t>
            </a:r>
            <a:br>
              <a:rPr lang="en-US" dirty="0">
                <a:solidFill>
                  <a:schemeClr val="tx1"/>
                </a:solidFill>
              </a:rPr>
            </a:br>
            <a:r>
              <a:rPr lang="en-US" sz="1300" dirty="0">
                <a:solidFill>
                  <a:srgbClr val="000000"/>
                </a:solidFill>
                <a:latin typeface="Arial" panose="020B0604020202020204" pitchFamily="34" charset="0"/>
              </a:rPr>
              <a:t>P</a:t>
            </a:r>
            <a:r>
              <a:rPr lang="en-US" sz="1300" b="0" i="0" dirty="0">
                <a:solidFill>
                  <a:srgbClr val="000000"/>
                </a:solidFill>
                <a:effectLst/>
                <a:latin typeface="Arial" panose="020B0604020202020204" pitchFamily="34" charset="0"/>
              </a:rPr>
              <a:t>resentation date (February 2023)</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D6D3-E1D0-4A3E-9F8B-A686B028E303}"/>
              </a:ext>
            </a:extLst>
          </p:cNvPr>
          <p:cNvSpPr>
            <a:spLocks noGrp="1"/>
          </p:cNvSpPr>
          <p:nvPr>
            <p:ph type="title"/>
          </p:nvPr>
        </p:nvSpPr>
        <p:spPr/>
        <p:txBody>
          <a:bodyPr/>
          <a:lstStyle/>
          <a:p>
            <a:r>
              <a:rPr lang="en-US" b="1" dirty="0">
                <a:solidFill>
                  <a:schemeClr val="tx1"/>
                </a:solidFill>
              </a:rPr>
              <a:t>What (Our Outcome)</a:t>
            </a:r>
          </a:p>
        </p:txBody>
      </p:sp>
      <p:sp>
        <p:nvSpPr>
          <p:cNvPr id="3" name="Content Placeholder 2">
            <a:extLst>
              <a:ext uri="{FF2B5EF4-FFF2-40B4-BE49-F238E27FC236}">
                <a16:creationId xmlns:a16="http://schemas.microsoft.com/office/drawing/2014/main" id="{C7C02BB3-B417-4884-A895-1A16F13B0939}"/>
              </a:ext>
            </a:extLst>
          </p:cNvPr>
          <p:cNvSpPr>
            <a:spLocks noGrp="1"/>
          </p:cNvSpPr>
          <p:nvPr>
            <p:ph idx="1"/>
          </p:nvPr>
        </p:nvSpPr>
        <p:spPr>
          <a:xfrm>
            <a:off x="0" y="1638300"/>
            <a:ext cx="12192000" cy="5015901"/>
          </a:xfrm>
        </p:spPr>
        <p:txBody>
          <a:bodyPr/>
          <a:lstStyle/>
          <a:p>
            <a:r>
              <a:rPr lang="en-US" dirty="0">
                <a:solidFill>
                  <a:schemeClr val="tx1"/>
                </a:solidFill>
              </a:rPr>
              <a:t>Identify and disseminate best practices in multi-user gender-neutral restroom design.</a:t>
            </a:r>
          </a:p>
          <a:p>
            <a:pPr marL="0" indent="0">
              <a:buNone/>
            </a:pPr>
            <a:endParaRPr lang="en-US" dirty="0">
              <a:solidFill>
                <a:schemeClr val="tx1"/>
              </a:solidFill>
            </a:endParaRPr>
          </a:p>
          <a:p>
            <a:r>
              <a:rPr lang="en-US" dirty="0">
                <a:solidFill>
                  <a:schemeClr val="tx1"/>
                </a:solidFill>
              </a:rPr>
              <a:t>One of our division’s main goals is to provide meaningful support to LEAs</a:t>
            </a:r>
            <a:endParaRPr lang="en-US" i="1" dirty="0">
              <a:solidFill>
                <a:schemeClr val="tx1"/>
              </a:solidFill>
            </a:endParaRPr>
          </a:p>
          <a:p>
            <a:endParaRPr lang="en-US" dirty="0"/>
          </a:p>
        </p:txBody>
      </p:sp>
    </p:spTree>
    <p:extLst>
      <p:ext uri="{BB962C8B-B14F-4D97-AF65-F5344CB8AC3E}">
        <p14:creationId xmlns:p14="http://schemas.microsoft.com/office/powerpoint/2010/main" val="365901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3CCF-43F9-04F3-5EE6-2F067885AC87}"/>
              </a:ext>
            </a:extLst>
          </p:cNvPr>
          <p:cNvSpPr>
            <a:spLocks noGrp="1"/>
          </p:cNvSpPr>
          <p:nvPr>
            <p:ph type="title"/>
          </p:nvPr>
        </p:nvSpPr>
        <p:spPr/>
        <p:txBody>
          <a:bodyPr/>
          <a:lstStyle/>
          <a:p>
            <a:r>
              <a:rPr lang="en-US" b="1" dirty="0">
                <a:solidFill>
                  <a:schemeClr val="tx1"/>
                </a:solidFill>
              </a:rPr>
              <a:t>Key Events: All Access Restroom Team </a:t>
            </a:r>
          </a:p>
        </p:txBody>
      </p:sp>
      <p:sp>
        <p:nvSpPr>
          <p:cNvPr id="3" name="Content Placeholder 2">
            <a:extLst>
              <a:ext uri="{FF2B5EF4-FFF2-40B4-BE49-F238E27FC236}">
                <a16:creationId xmlns:a16="http://schemas.microsoft.com/office/drawing/2014/main" id="{53854FFB-64C7-D66B-C873-CB870E4AE4A3}"/>
              </a:ext>
            </a:extLst>
          </p:cNvPr>
          <p:cNvSpPr>
            <a:spLocks noGrp="1"/>
          </p:cNvSpPr>
          <p:nvPr>
            <p:ph idx="1"/>
          </p:nvPr>
        </p:nvSpPr>
        <p:spPr/>
        <p:txBody>
          <a:bodyPr/>
          <a:lstStyle/>
          <a:p>
            <a:r>
              <a:rPr lang="en-US" dirty="0">
                <a:solidFill>
                  <a:schemeClr val="tx1"/>
                </a:solidFill>
              </a:rPr>
              <a:t>Conducted research.</a:t>
            </a:r>
          </a:p>
          <a:p>
            <a:r>
              <a:rPr lang="en-US" dirty="0">
                <a:solidFill>
                  <a:schemeClr val="tx1"/>
                </a:solidFill>
              </a:rPr>
              <a:t>Developed a “Primer” document to start the discussion.</a:t>
            </a:r>
          </a:p>
          <a:p>
            <a:r>
              <a:rPr lang="en-US" dirty="0">
                <a:solidFill>
                  <a:schemeClr val="tx1"/>
                </a:solidFill>
              </a:rPr>
              <a:t>In Jan 2021, we held a CDE internal stakeholder meeting.</a:t>
            </a:r>
          </a:p>
          <a:p>
            <a:r>
              <a:rPr lang="en-US" dirty="0">
                <a:solidFill>
                  <a:schemeClr val="tx1"/>
                </a:solidFill>
              </a:rPr>
              <a:t>Primer Document was edited based on feedback.</a:t>
            </a:r>
          </a:p>
          <a:p>
            <a:r>
              <a:rPr lang="en-US" dirty="0">
                <a:solidFill>
                  <a:schemeClr val="tx1"/>
                </a:solidFill>
              </a:rPr>
              <a:t>In Sept 2021, we two external stakeholder meetings.</a:t>
            </a:r>
          </a:p>
          <a:p>
            <a:pPr marL="0" indent="0" algn="ctr">
              <a:buNone/>
            </a:pPr>
            <a:r>
              <a:rPr lang="en-US" sz="2800" dirty="0">
                <a:solidFill>
                  <a:schemeClr val="tx1"/>
                </a:solidFill>
              </a:rPr>
              <a:t>(District, School, student, and industry perspectives were represented)</a:t>
            </a:r>
            <a:r>
              <a:rPr lang="en-US" sz="2800" dirty="0"/>
              <a:t>)</a:t>
            </a:r>
          </a:p>
        </p:txBody>
      </p:sp>
    </p:spTree>
    <p:extLst>
      <p:ext uri="{BB962C8B-B14F-4D97-AF65-F5344CB8AC3E}">
        <p14:creationId xmlns:p14="http://schemas.microsoft.com/office/powerpoint/2010/main" val="2187175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C4A2-ABF5-A0D4-A319-F4B1DC7EBD8C}"/>
              </a:ext>
            </a:extLst>
          </p:cNvPr>
          <p:cNvSpPr>
            <a:spLocks noGrp="1"/>
          </p:cNvSpPr>
          <p:nvPr>
            <p:ph type="title"/>
          </p:nvPr>
        </p:nvSpPr>
        <p:spPr/>
        <p:txBody>
          <a:bodyPr/>
          <a:lstStyle/>
          <a:p>
            <a:r>
              <a:rPr lang="en-US" b="1" dirty="0">
                <a:solidFill>
                  <a:schemeClr val="tx1"/>
                </a:solidFill>
              </a:rPr>
              <a:t>Key Events: All Access Restroom Team (cont.)</a:t>
            </a:r>
          </a:p>
        </p:txBody>
      </p:sp>
      <p:sp>
        <p:nvSpPr>
          <p:cNvPr id="3" name="Content Placeholder 2">
            <a:extLst>
              <a:ext uri="{FF2B5EF4-FFF2-40B4-BE49-F238E27FC236}">
                <a16:creationId xmlns:a16="http://schemas.microsoft.com/office/drawing/2014/main" id="{00E7F5D8-CC9D-5939-F759-F406D75DFC88}"/>
              </a:ext>
            </a:extLst>
          </p:cNvPr>
          <p:cNvSpPr>
            <a:spLocks noGrp="1"/>
          </p:cNvSpPr>
          <p:nvPr>
            <p:ph idx="1"/>
          </p:nvPr>
        </p:nvSpPr>
        <p:spPr/>
        <p:txBody>
          <a:bodyPr>
            <a:normAutofit/>
          </a:bodyPr>
          <a:lstStyle/>
          <a:p>
            <a:r>
              <a:rPr lang="en-US" dirty="0">
                <a:solidFill>
                  <a:schemeClr val="tx1"/>
                </a:solidFill>
              </a:rPr>
              <a:t>Primer Document was edited based on external stakeholder meetings.</a:t>
            </a:r>
          </a:p>
          <a:p>
            <a:r>
              <a:rPr lang="en-US" dirty="0">
                <a:solidFill>
                  <a:schemeClr val="tx1"/>
                </a:solidFill>
              </a:rPr>
              <a:t>November 19, 2021, State Superintendent Tony Thurmond Announces New Efforts to Expand Gender Neutral Efforts in California Schools, State Superintendent Thurmond will form a committee, comprised of students, school staff, and key partners like Equality California who will brainstorm solutions for ensuring that schools have these facilities.</a:t>
            </a:r>
          </a:p>
          <a:p>
            <a:r>
              <a:rPr lang="en-US" dirty="0">
                <a:solidFill>
                  <a:schemeClr val="tx1"/>
                </a:solidFill>
              </a:rPr>
              <a:t>The Document was reviewed by members of the committee.</a:t>
            </a:r>
            <a:r>
              <a:rPr lang="en-US" dirty="0"/>
              <a:t>.</a:t>
            </a:r>
          </a:p>
        </p:txBody>
      </p:sp>
    </p:spTree>
    <p:extLst>
      <p:ext uri="{BB962C8B-B14F-4D97-AF65-F5344CB8AC3E}">
        <p14:creationId xmlns:p14="http://schemas.microsoft.com/office/powerpoint/2010/main" val="45836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F48051-5AED-FB15-0C9E-34DF1F0AEA76}"/>
              </a:ext>
            </a:extLst>
          </p:cNvPr>
          <p:cNvSpPr>
            <a:spLocks noGrp="1"/>
          </p:cNvSpPr>
          <p:nvPr>
            <p:ph type="title"/>
          </p:nvPr>
        </p:nvSpPr>
        <p:spPr>
          <a:xfrm>
            <a:off x="152400" y="203800"/>
            <a:ext cx="11887200" cy="1247930"/>
          </a:xfrm>
        </p:spPr>
        <p:txBody>
          <a:bodyPr>
            <a:normAutofit fontScale="90000"/>
          </a:bodyPr>
          <a:lstStyle/>
          <a:p>
            <a:r>
              <a:rPr lang="en-US" b="1" dirty="0">
                <a:solidFill>
                  <a:schemeClr val="tx1"/>
                </a:solidFill>
                <a:effectLst/>
                <a:latin typeface="+mj-lt"/>
                <a:ea typeface="Times New Roman" panose="02020603050405020304" pitchFamily="18" charset="0"/>
              </a:rPr>
              <a:t>All Inclusive Restroom Design: Cunningham</a:t>
            </a:r>
            <a:br>
              <a:rPr lang="en-US" sz="4400" b="1" dirty="0">
                <a:solidFill>
                  <a:schemeClr val="tx1"/>
                </a:solidFill>
                <a:effectLst/>
                <a:latin typeface="+mj-lt"/>
                <a:ea typeface="Calibri" panose="020F0502020204030204" pitchFamily="34" charset="0"/>
              </a:rPr>
            </a:br>
            <a:endParaRPr lang="en-US" dirty="0">
              <a:solidFill>
                <a:schemeClr val="tx1"/>
              </a:solidFill>
            </a:endParaRPr>
          </a:p>
        </p:txBody>
      </p:sp>
      <p:pic>
        <p:nvPicPr>
          <p:cNvPr id="8" name="Content Placeholder 7" descr="Cover of the Cunningham Inclusive Restroom Design report. With a view of 5 individual toilet rooms. There is a half height partition that allow one to see the restroom area. ">
            <a:extLst>
              <a:ext uri="{FF2B5EF4-FFF2-40B4-BE49-F238E27FC236}">
                <a16:creationId xmlns:a16="http://schemas.microsoft.com/office/drawing/2014/main" id="{03DE7985-BA4A-C35F-AA5F-87E1195D8E54}"/>
              </a:ext>
            </a:extLst>
          </p:cNvPr>
          <p:cNvPicPr>
            <a:picLocks noGrp="1" noChangeAspect="1"/>
          </p:cNvPicPr>
          <p:nvPr>
            <p:ph sz="quarter" idx="10"/>
          </p:nvPr>
        </p:nvPicPr>
        <p:blipFill>
          <a:blip r:embed="rId2"/>
          <a:stretch>
            <a:fillRect/>
          </a:stretch>
        </p:blipFill>
        <p:spPr>
          <a:xfrm>
            <a:off x="725864" y="1451729"/>
            <a:ext cx="10699423" cy="3761294"/>
          </a:xfrm>
        </p:spPr>
      </p:pic>
      <p:sp>
        <p:nvSpPr>
          <p:cNvPr id="6" name="Content Placeholder 5">
            <a:extLst>
              <a:ext uri="{FF2B5EF4-FFF2-40B4-BE49-F238E27FC236}">
                <a16:creationId xmlns:a16="http://schemas.microsoft.com/office/drawing/2014/main" id="{5D829F66-D498-97FF-5F95-717F1D228F23}"/>
              </a:ext>
            </a:extLst>
          </p:cNvPr>
          <p:cNvSpPr>
            <a:spLocks noGrp="1"/>
          </p:cNvSpPr>
          <p:nvPr>
            <p:ph sz="quarter" idx="11"/>
          </p:nvPr>
        </p:nvSpPr>
        <p:spPr>
          <a:xfrm>
            <a:off x="152400" y="5213022"/>
            <a:ext cx="11887200" cy="895677"/>
          </a:xfrm>
        </p:spPr>
        <p:txBody>
          <a:bodyPr>
            <a:normAutofit/>
          </a:bodyPr>
          <a:lstStyle/>
          <a:p>
            <a:pPr marL="0" indent="0" algn="ctr">
              <a:buNone/>
            </a:pPr>
            <a:r>
              <a:rPr lang="en-US" sz="2400" dirty="0">
                <a:solidFill>
                  <a:schemeClr val="tx1"/>
                </a:solidFill>
              </a:rPr>
              <a:t>The Inclusive Restroom Design document can be found at this link</a:t>
            </a:r>
            <a:r>
              <a:rPr lang="en-US" sz="2400" dirty="0">
                <a:solidFill>
                  <a:srgbClr val="0070C0"/>
                </a:solidFill>
              </a:rPr>
              <a:t> </a:t>
            </a:r>
            <a:r>
              <a:rPr lang="en-US" sz="2400" dirty="0">
                <a:solidFill>
                  <a:srgbClr val="0D20D7"/>
                </a:solidFill>
                <a:hlinkClick r:id="rId3" tooltip="All Inclusive Restroom Design document on the Cuningham web page.">
                  <a:extLst>
                    <a:ext uri="{A12FA001-AC4F-418D-AE19-62706E023703}">
                      <ahyp:hlinkClr xmlns:ahyp="http://schemas.microsoft.com/office/drawing/2018/hyperlinkcolor" val="tx"/>
                    </a:ext>
                  </a:extLst>
                </a:hlinkClick>
              </a:rPr>
              <a:t>http://flipdocs.cuningham.com/rsch/18inclsv/.</a:t>
            </a:r>
            <a:endParaRPr lang="en-US" sz="2400" dirty="0"/>
          </a:p>
        </p:txBody>
      </p:sp>
    </p:spTree>
    <p:extLst>
      <p:ext uri="{BB962C8B-B14F-4D97-AF65-F5344CB8AC3E}">
        <p14:creationId xmlns:p14="http://schemas.microsoft.com/office/powerpoint/2010/main" val="1923474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0D1F13-7109-A11D-CFCD-520F1BDD1582}"/>
              </a:ext>
            </a:extLst>
          </p:cNvPr>
          <p:cNvSpPr>
            <a:spLocks noGrp="1"/>
          </p:cNvSpPr>
          <p:nvPr>
            <p:ph type="title"/>
          </p:nvPr>
        </p:nvSpPr>
        <p:spPr/>
        <p:txBody>
          <a:bodyPr anchor="t">
            <a:normAutofit fontScale="90000"/>
          </a:bodyPr>
          <a:lstStyle/>
          <a:p>
            <a:r>
              <a:rPr lang="en-US" sz="4900" b="1" dirty="0">
                <a:solidFill>
                  <a:schemeClr val="tx1"/>
                </a:solidFill>
              </a:rPr>
              <a:t>External Focus Groups: Safety</a:t>
            </a:r>
            <a:br>
              <a:rPr lang="en-US" b="1" dirty="0">
                <a:solidFill>
                  <a:schemeClr val="tx1"/>
                </a:solidFill>
              </a:rPr>
            </a:br>
            <a:r>
              <a:rPr lang="en-US" sz="2700" dirty="0">
                <a:solidFill>
                  <a:schemeClr val="tx1"/>
                </a:solidFill>
              </a:rPr>
              <a:t>Students learn in an environment that is physically and emotionally </a:t>
            </a:r>
            <a:r>
              <a:rPr lang="en-US" sz="4400" dirty="0"/>
              <a:t>safe.</a:t>
            </a:r>
            <a:br>
              <a:rPr lang="en-US" sz="4400" dirty="0"/>
            </a:br>
            <a:endParaRPr lang="en-US" dirty="0"/>
          </a:p>
        </p:txBody>
      </p:sp>
      <p:sp>
        <p:nvSpPr>
          <p:cNvPr id="6" name="Content Placeholder 5">
            <a:extLst>
              <a:ext uri="{FF2B5EF4-FFF2-40B4-BE49-F238E27FC236}">
                <a16:creationId xmlns:a16="http://schemas.microsoft.com/office/drawing/2014/main" id="{CBBCA201-4EE3-B9D1-1578-8304E13C6467}"/>
              </a:ext>
            </a:extLst>
          </p:cNvPr>
          <p:cNvSpPr>
            <a:spLocks noGrp="1"/>
          </p:cNvSpPr>
          <p:nvPr>
            <p:ph idx="1"/>
          </p:nvPr>
        </p:nvSpPr>
        <p:spPr>
          <a:xfrm>
            <a:off x="933254" y="2062506"/>
            <a:ext cx="11106346" cy="2481213"/>
          </a:xfrm>
        </p:spPr>
        <p:txBody>
          <a:bodyPr numCol="2">
            <a:normAutofit fontScale="77500" lnSpcReduction="20000"/>
          </a:bodyPr>
          <a:lstStyle/>
          <a:p>
            <a:r>
              <a:rPr lang="en-US" sz="3800" dirty="0">
                <a:solidFill>
                  <a:schemeClr val="tx1"/>
                </a:solidFill>
              </a:rPr>
              <a:t>School climate</a:t>
            </a:r>
          </a:p>
          <a:p>
            <a:r>
              <a:rPr lang="en-US" sz="3800" dirty="0">
                <a:solidFill>
                  <a:schemeClr val="tx1"/>
                </a:solidFill>
              </a:rPr>
              <a:t>Anti-bullying</a:t>
            </a:r>
          </a:p>
          <a:p>
            <a:r>
              <a:rPr lang="en-US" sz="3800" dirty="0">
                <a:solidFill>
                  <a:schemeClr val="tx1"/>
                </a:solidFill>
              </a:rPr>
              <a:t>Substance abuse</a:t>
            </a:r>
          </a:p>
          <a:p>
            <a:r>
              <a:rPr lang="en-US" sz="3800" dirty="0">
                <a:solidFill>
                  <a:schemeClr val="tx1"/>
                </a:solidFill>
              </a:rPr>
              <a:t>Restorative justice</a:t>
            </a:r>
            <a:br>
              <a:rPr lang="en-US" sz="3800" dirty="0">
                <a:solidFill>
                  <a:schemeClr val="tx1"/>
                </a:solidFill>
              </a:rPr>
            </a:br>
            <a:endParaRPr lang="en-US" sz="3800" dirty="0">
              <a:solidFill>
                <a:schemeClr val="tx1"/>
              </a:solidFill>
            </a:endParaRPr>
          </a:p>
          <a:p>
            <a:endParaRPr lang="en-US" sz="3800" dirty="0">
              <a:solidFill>
                <a:schemeClr val="tx1"/>
              </a:solidFill>
            </a:endParaRPr>
          </a:p>
          <a:p>
            <a:r>
              <a:rPr lang="en-US" sz="3800" dirty="0">
                <a:solidFill>
                  <a:schemeClr val="tx1"/>
                </a:solidFill>
              </a:rPr>
              <a:t>Crisis response</a:t>
            </a:r>
          </a:p>
          <a:p>
            <a:r>
              <a:rPr lang="en-US" sz="3800" dirty="0">
                <a:solidFill>
                  <a:schemeClr val="tx1"/>
                </a:solidFill>
              </a:rPr>
              <a:t>Safe Havens</a:t>
            </a:r>
          </a:p>
          <a:p>
            <a:r>
              <a:rPr lang="en-US" sz="3800" dirty="0">
                <a:solidFill>
                  <a:schemeClr val="tx1"/>
                </a:solidFill>
              </a:rPr>
              <a:t>Environmental quality</a:t>
            </a:r>
          </a:p>
          <a:p>
            <a:r>
              <a:rPr lang="en-US" sz="3800" dirty="0">
                <a:solidFill>
                  <a:schemeClr val="tx1"/>
                </a:solidFill>
              </a:rPr>
              <a:t>Supervision</a:t>
            </a:r>
          </a:p>
          <a:p>
            <a:endParaRPr lang="en-US" dirty="0"/>
          </a:p>
        </p:txBody>
      </p:sp>
    </p:spTree>
    <p:extLst>
      <p:ext uri="{BB962C8B-B14F-4D97-AF65-F5344CB8AC3E}">
        <p14:creationId xmlns:p14="http://schemas.microsoft.com/office/powerpoint/2010/main" val="268222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2D612-0ED9-49CA-AAFB-9906810B369C}"/>
              </a:ext>
            </a:extLst>
          </p:cNvPr>
          <p:cNvSpPr>
            <a:spLocks noGrp="1"/>
          </p:cNvSpPr>
          <p:nvPr>
            <p:ph type="title"/>
          </p:nvPr>
        </p:nvSpPr>
        <p:spPr/>
        <p:txBody>
          <a:bodyPr/>
          <a:lstStyle/>
          <a:p>
            <a:r>
              <a:rPr lang="en-US" b="1" dirty="0">
                <a:solidFill>
                  <a:schemeClr val="tx1"/>
                </a:solidFill>
              </a:rPr>
              <a:t>Common Design Features</a:t>
            </a:r>
          </a:p>
        </p:txBody>
      </p:sp>
      <p:sp>
        <p:nvSpPr>
          <p:cNvPr id="3" name="Content Placeholder 2">
            <a:extLst>
              <a:ext uri="{FF2B5EF4-FFF2-40B4-BE49-F238E27FC236}">
                <a16:creationId xmlns:a16="http://schemas.microsoft.com/office/drawing/2014/main" id="{EA6B2401-1D75-49CC-96FE-2C36790A1378}"/>
              </a:ext>
            </a:extLst>
          </p:cNvPr>
          <p:cNvSpPr>
            <a:spLocks noGrp="1"/>
          </p:cNvSpPr>
          <p:nvPr>
            <p:ph idx="1"/>
          </p:nvPr>
        </p:nvSpPr>
        <p:spPr/>
        <p:txBody>
          <a:bodyPr/>
          <a:lstStyle/>
          <a:p>
            <a:r>
              <a:rPr lang="en-US" dirty="0">
                <a:solidFill>
                  <a:schemeClr val="tx1"/>
                </a:solidFill>
              </a:rPr>
              <a:t>No outside corridor doors to the restrooms</a:t>
            </a:r>
          </a:p>
          <a:p>
            <a:r>
              <a:rPr lang="en-US" dirty="0">
                <a:solidFill>
                  <a:schemeClr val="tx1"/>
                </a:solidFill>
              </a:rPr>
              <a:t>Private individual stalls with floor-to-ceiling side walls that have a mesh screen at the bottom</a:t>
            </a:r>
          </a:p>
          <a:p>
            <a:r>
              <a:rPr lang="en-US" dirty="0">
                <a:solidFill>
                  <a:schemeClr val="tx1"/>
                </a:solidFill>
              </a:rPr>
              <a:t>Two entrance/egress points into the restroom </a:t>
            </a:r>
          </a:p>
          <a:p>
            <a:r>
              <a:rPr lang="en-US" dirty="0">
                <a:solidFill>
                  <a:schemeClr val="tx1"/>
                </a:solidFill>
              </a:rPr>
              <a:t>Placement of non-gendered and gendered restrooms in multiple locations throughout the campus</a:t>
            </a:r>
          </a:p>
          <a:p>
            <a:r>
              <a:rPr lang="en-US" dirty="0">
                <a:solidFill>
                  <a:schemeClr val="tx1"/>
                </a:solidFill>
              </a:rPr>
              <a:t>Principal stated “Many behavior issues and problems are located near the sinks. Providing sinks on the exterior of the restrooms may limit behavior issues.”</a:t>
            </a:r>
          </a:p>
        </p:txBody>
      </p:sp>
    </p:spTree>
    <p:extLst>
      <p:ext uri="{BB962C8B-B14F-4D97-AF65-F5344CB8AC3E}">
        <p14:creationId xmlns:p14="http://schemas.microsoft.com/office/powerpoint/2010/main" val="2156659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47772-4D7C-B4B8-F687-C54BC0C0F0F6}"/>
              </a:ext>
            </a:extLst>
          </p:cNvPr>
          <p:cNvSpPr>
            <a:spLocks noGrp="1"/>
          </p:cNvSpPr>
          <p:nvPr>
            <p:ph type="title"/>
          </p:nvPr>
        </p:nvSpPr>
        <p:spPr/>
        <p:txBody>
          <a:bodyPr/>
          <a:lstStyle/>
          <a:p>
            <a:r>
              <a:rPr lang="en-US" b="1" dirty="0">
                <a:solidFill>
                  <a:schemeClr val="tx1"/>
                </a:solidFill>
              </a:rPr>
              <a:t>Example 1</a:t>
            </a:r>
            <a:endParaRPr lang="en-US" dirty="0"/>
          </a:p>
        </p:txBody>
      </p:sp>
      <p:sp>
        <p:nvSpPr>
          <p:cNvPr id="5" name="Content Placeholder 4">
            <a:extLst>
              <a:ext uri="{FF2B5EF4-FFF2-40B4-BE49-F238E27FC236}">
                <a16:creationId xmlns:a16="http://schemas.microsoft.com/office/drawing/2014/main" id="{7300E958-7BA3-10F3-BFD4-7C3F16D7038D}"/>
              </a:ext>
            </a:extLst>
          </p:cNvPr>
          <p:cNvSpPr>
            <a:spLocks noGrp="1"/>
          </p:cNvSpPr>
          <p:nvPr>
            <p:ph sz="half" idx="1"/>
          </p:nvPr>
        </p:nvSpPr>
        <p:spPr>
          <a:xfrm>
            <a:off x="245706" y="1433026"/>
            <a:ext cx="8506408" cy="5015901"/>
          </a:xfrm>
        </p:spPr>
        <p:txBody>
          <a:bodyPr>
            <a:normAutofit fontScale="85000" lnSpcReduction="20000"/>
          </a:bodyPr>
          <a:lstStyle/>
          <a:p>
            <a:r>
              <a:rPr lang="en-US" sz="3200" b="1" dirty="0">
                <a:solidFill>
                  <a:schemeClr val="tx1"/>
                </a:solidFill>
              </a:rPr>
              <a:t>Design:</a:t>
            </a:r>
          </a:p>
          <a:p>
            <a:pPr marL="342900" indent="-342900">
              <a:buFont typeface="Arial" panose="020B0604020202020204" pitchFamily="34" charset="0"/>
              <a:buChar char="•"/>
            </a:pPr>
            <a:r>
              <a:rPr lang="en-US" sz="3200" dirty="0">
                <a:solidFill>
                  <a:schemeClr val="tx1"/>
                </a:solidFill>
              </a:rPr>
              <a:t>No door</a:t>
            </a:r>
          </a:p>
          <a:p>
            <a:pPr marL="342900" indent="-342900">
              <a:buFont typeface="Arial" panose="020B0604020202020204" pitchFamily="34" charset="0"/>
              <a:buChar char="•"/>
            </a:pPr>
            <a:r>
              <a:rPr lang="en-US" sz="3200" dirty="0">
                <a:solidFill>
                  <a:schemeClr val="tx1"/>
                </a:solidFill>
              </a:rPr>
              <a:t>Hallway into restroom intentionally wider than standard</a:t>
            </a:r>
          </a:p>
          <a:p>
            <a:pPr marL="342900" indent="-342900">
              <a:buFont typeface="Arial" panose="020B0604020202020204" pitchFamily="34" charset="0"/>
              <a:buChar char="•"/>
            </a:pPr>
            <a:r>
              <a:rPr lang="en-US" sz="3200" dirty="0">
                <a:solidFill>
                  <a:schemeClr val="tx1"/>
                </a:solidFill>
              </a:rPr>
              <a:t>Sinks are towards the front of the restroom in the open</a:t>
            </a:r>
          </a:p>
          <a:p>
            <a:r>
              <a:rPr lang="en-US" sz="3200" b="1" dirty="0">
                <a:solidFill>
                  <a:schemeClr val="tx1"/>
                </a:solidFill>
              </a:rPr>
              <a:t>Considerations:</a:t>
            </a:r>
          </a:p>
          <a:p>
            <a:pPr marL="342900" indent="-342900">
              <a:buFont typeface="Arial" panose="020B0604020202020204" pitchFamily="34" charset="0"/>
              <a:buChar char="•"/>
            </a:pPr>
            <a:r>
              <a:rPr lang="en-US" sz="3200" dirty="0">
                <a:solidFill>
                  <a:schemeClr val="tx1"/>
                </a:solidFill>
              </a:rPr>
              <a:t>Plumbing “corridors” between multiple levels of a building</a:t>
            </a:r>
          </a:p>
          <a:p>
            <a:pPr marL="342900" indent="-342900">
              <a:buFont typeface="Arial" panose="020B0604020202020204" pitchFamily="34" charset="0"/>
              <a:buChar char="•"/>
            </a:pPr>
            <a:r>
              <a:rPr lang="en-US" sz="3200" dirty="0">
                <a:solidFill>
                  <a:schemeClr val="tx1"/>
                </a:solidFill>
              </a:rPr>
              <a:t>Gender-specific RR are also provided; Passing periods should allow for access of a student’s preferred RR</a:t>
            </a:r>
          </a:p>
          <a:p>
            <a:pPr marL="342900" indent="-342900">
              <a:buFont typeface="Arial" panose="020B0604020202020204" pitchFamily="34" charset="0"/>
              <a:buChar char="•"/>
            </a:pPr>
            <a:r>
              <a:rPr lang="en-US" sz="3200" dirty="0">
                <a:solidFill>
                  <a:schemeClr val="tx1"/>
                </a:solidFill>
              </a:rPr>
              <a:t>Strong site engagement in the design</a:t>
            </a:r>
          </a:p>
          <a:p>
            <a:endParaRPr lang="en-US" dirty="0"/>
          </a:p>
        </p:txBody>
      </p:sp>
      <p:pic>
        <p:nvPicPr>
          <p:cNvPr id="8" name="Content Placeholder 7" descr="A plan view of an all access restroom. In this design, Design&#10;there are no doors, the hallway into restroom intentionally wider than standard, the sinks are towards the front of the restroom in the open.  This also shows 5 individual toilet rooms on the south wall. ">
            <a:extLst>
              <a:ext uri="{FF2B5EF4-FFF2-40B4-BE49-F238E27FC236}">
                <a16:creationId xmlns:a16="http://schemas.microsoft.com/office/drawing/2014/main" id="{4B32754C-11F0-5D7B-5618-A68713228E64}"/>
              </a:ext>
            </a:extLst>
          </p:cNvPr>
          <p:cNvPicPr>
            <a:picLocks noGrp="1" noChangeAspect="1"/>
          </p:cNvPicPr>
          <p:nvPr>
            <p:ph sz="half" idx="2"/>
          </p:nvPr>
        </p:nvPicPr>
        <p:blipFill>
          <a:blip r:embed="rId2"/>
          <a:stretch>
            <a:fillRect/>
          </a:stretch>
        </p:blipFill>
        <p:spPr>
          <a:xfrm>
            <a:off x="9060656" y="2081212"/>
            <a:ext cx="2800350" cy="3390900"/>
          </a:xfrm>
        </p:spPr>
      </p:pic>
    </p:spTree>
    <p:extLst>
      <p:ext uri="{BB962C8B-B14F-4D97-AF65-F5344CB8AC3E}">
        <p14:creationId xmlns:p14="http://schemas.microsoft.com/office/powerpoint/2010/main" val="89154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7EEDDA-D7A9-8D8A-444D-FF222E01C534}"/>
              </a:ext>
            </a:extLst>
          </p:cNvPr>
          <p:cNvSpPr>
            <a:spLocks noGrp="1"/>
          </p:cNvSpPr>
          <p:nvPr>
            <p:ph type="title"/>
          </p:nvPr>
        </p:nvSpPr>
        <p:spPr/>
        <p:txBody>
          <a:bodyPr anchor="t"/>
          <a:lstStyle/>
          <a:p>
            <a:r>
              <a:rPr lang="en-US" b="1" dirty="0">
                <a:solidFill>
                  <a:schemeClr val="tx1"/>
                </a:solidFill>
              </a:rPr>
              <a:t>Example 2</a:t>
            </a:r>
            <a:endParaRPr lang="en-US" dirty="0"/>
          </a:p>
        </p:txBody>
      </p:sp>
      <p:pic>
        <p:nvPicPr>
          <p:cNvPr id="8" name="Content Placeholder 7" descr="An all access restroom with 4 individual toilet rooms with full height partitions and full height doors. There is an arrow pointing to the bottom of the door to show where a metal screen will be placed to allow for air circulation. ">
            <a:extLst>
              <a:ext uri="{FF2B5EF4-FFF2-40B4-BE49-F238E27FC236}">
                <a16:creationId xmlns:a16="http://schemas.microsoft.com/office/drawing/2014/main" id="{4684A1CC-F337-93FB-57A9-5033594EE798}"/>
              </a:ext>
            </a:extLst>
          </p:cNvPr>
          <p:cNvPicPr>
            <a:picLocks noGrp="1" noChangeAspect="1"/>
          </p:cNvPicPr>
          <p:nvPr>
            <p:ph idx="1"/>
          </p:nvPr>
        </p:nvPicPr>
        <p:blipFill>
          <a:blip r:embed="rId2"/>
          <a:stretch>
            <a:fillRect/>
          </a:stretch>
        </p:blipFill>
        <p:spPr>
          <a:xfrm>
            <a:off x="357187" y="1803400"/>
            <a:ext cx="11477625" cy="4305300"/>
          </a:xfrm>
        </p:spPr>
      </p:pic>
    </p:spTree>
    <p:extLst>
      <p:ext uri="{BB962C8B-B14F-4D97-AF65-F5344CB8AC3E}">
        <p14:creationId xmlns:p14="http://schemas.microsoft.com/office/powerpoint/2010/main" val="259284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6B6E90-C649-5751-3198-F52678A89353}"/>
              </a:ext>
            </a:extLst>
          </p:cNvPr>
          <p:cNvSpPr>
            <a:spLocks noGrp="1"/>
          </p:cNvSpPr>
          <p:nvPr>
            <p:ph type="title"/>
          </p:nvPr>
        </p:nvSpPr>
        <p:spPr/>
        <p:txBody>
          <a:bodyPr anchor="t"/>
          <a:lstStyle/>
          <a:p>
            <a:r>
              <a:rPr lang="en-US" b="1" dirty="0">
                <a:solidFill>
                  <a:schemeClr val="tx1"/>
                </a:solidFill>
              </a:rPr>
              <a:t>Example 3</a:t>
            </a:r>
            <a:endParaRPr lang="en-US" b="1" dirty="0"/>
          </a:p>
        </p:txBody>
      </p:sp>
      <p:sp>
        <p:nvSpPr>
          <p:cNvPr id="5" name="Content Placeholder 4">
            <a:extLst>
              <a:ext uri="{FF2B5EF4-FFF2-40B4-BE49-F238E27FC236}">
                <a16:creationId xmlns:a16="http://schemas.microsoft.com/office/drawing/2014/main" id="{6CA4BD83-28F2-0D88-12E5-FBAD81FA7FC8}"/>
              </a:ext>
            </a:extLst>
          </p:cNvPr>
          <p:cNvSpPr>
            <a:spLocks noGrp="1"/>
          </p:cNvSpPr>
          <p:nvPr>
            <p:ph sz="half" idx="1"/>
          </p:nvPr>
        </p:nvSpPr>
        <p:spPr/>
        <p:txBody>
          <a:bodyPr/>
          <a:lstStyle/>
          <a:p>
            <a:pPr marL="457200" indent="-457200">
              <a:buFont typeface="Arial" panose="020B0604020202020204" pitchFamily="34" charset="0"/>
              <a:buChar char="•"/>
            </a:pPr>
            <a:r>
              <a:rPr lang="en-US" sz="3200" dirty="0">
                <a:solidFill>
                  <a:schemeClr val="tx1"/>
                </a:solidFill>
              </a:rPr>
              <a:t>Classroom door directly aligned to RR, sinks facing out toward hallway</a:t>
            </a:r>
          </a:p>
          <a:p>
            <a:pPr marL="457200" indent="-457200">
              <a:buFont typeface="Arial" panose="020B0604020202020204" pitchFamily="34" charset="0"/>
              <a:buChar char="•"/>
            </a:pPr>
            <a:r>
              <a:rPr lang="en-US" sz="3200" dirty="0">
                <a:solidFill>
                  <a:schemeClr val="tx1"/>
                </a:solidFill>
              </a:rPr>
              <a:t>Ingress/egress to RR much wider than standard</a:t>
            </a:r>
          </a:p>
          <a:p>
            <a:pPr marL="457200" indent="-457200">
              <a:buFont typeface="Arial" panose="020B0604020202020204" pitchFamily="34" charset="0"/>
              <a:buChar char="•"/>
            </a:pPr>
            <a:r>
              <a:rPr lang="en-US" sz="3200" dirty="0">
                <a:solidFill>
                  <a:schemeClr val="tx1"/>
                </a:solidFill>
              </a:rPr>
              <a:t>Solid wall above sinks provides venting for fixtures, increases privacy for who is going in/out of the RR</a:t>
            </a:r>
          </a:p>
          <a:p>
            <a:endParaRPr lang="en-US" dirty="0"/>
          </a:p>
        </p:txBody>
      </p:sp>
      <p:pic>
        <p:nvPicPr>
          <p:cNvPr id="8" name="Content Placeholder 7" descr="A plan view of a gender natural restroom. There is a wide opening to the restroom with 7 individual toilet rooms with full height partitions and doors. The opening allows for more passive supervision. Sinks are on the outside of the restroom in the hallway. &#10;">
            <a:extLst>
              <a:ext uri="{FF2B5EF4-FFF2-40B4-BE49-F238E27FC236}">
                <a16:creationId xmlns:a16="http://schemas.microsoft.com/office/drawing/2014/main" id="{2A13F7EA-6CBF-D48C-8E4E-CEB4E81C2EB8}"/>
              </a:ext>
            </a:extLst>
          </p:cNvPr>
          <p:cNvPicPr>
            <a:picLocks noGrp="1" noChangeAspect="1"/>
          </p:cNvPicPr>
          <p:nvPr>
            <p:ph sz="half" idx="2"/>
          </p:nvPr>
        </p:nvPicPr>
        <p:blipFill>
          <a:blip r:embed="rId2"/>
          <a:stretch>
            <a:fillRect/>
          </a:stretch>
        </p:blipFill>
        <p:spPr>
          <a:xfrm>
            <a:off x="6856104" y="2381435"/>
            <a:ext cx="4420217" cy="2591162"/>
          </a:xfrm>
        </p:spPr>
      </p:pic>
    </p:spTree>
    <p:extLst>
      <p:ext uri="{BB962C8B-B14F-4D97-AF65-F5344CB8AC3E}">
        <p14:creationId xmlns:p14="http://schemas.microsoft.com/office/powerpoint/2010/main" val="209299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C527B-841E-6B42-8D82-0C5443B283CF}"/>
              </a:ext>
            </a:extLst>
          </p:cNvPr>
          <p:cNvSpPr>
            <a:spLocks noGrp="1"/>
          </p:cNvSpPr>
          <p:nvPr>
            <p:ph type="title"/>
          </p:nvPr>
        </p:nvSpPr>
        <p:spPr/>
        <p:txBody>
          <a:bodyPr anchor="t"/>
          <a:lstStyle/>
          <a:p>
            <a:r>
              <a:rPr lang="en-US" b="1" dirty="0">
                <a:solidFill>
                  <a:schemeClr val="tx1"/>
                </a:solidFill>
              </a:rPr>
              <a:t>Example 4</a:t>
            </a:r>
            <a:endParaRPr lang="en-US" b="1" dirty="0"/>
          </a:p>
        </p:txBody>
      </p:sp>
      <p:sp>
        <p:nvSpPr>
          <p:cNvPr id="5" name="Content Placeholder 4">
            <a:extLst>
              <a:ext uri="{FF2B5EF4-FFF2-40B4-BE49-F238E27FC236}">
                <a16:creationId xmlns:a16="http://schemas.microsoft.com/office/drawing/2014/main" id="{17A0E4D4-70FD-3167-09F6-DEACD6F4102A}"/>
              </a:ext>
            </a:extLst>
          </p:cNvPr>
          <p:cNvSpPr>
            <a:spLocks noGrp="1"/>
          </p:cNvSpPr>
          <p:nvPr>
            <p:ph sz="half" idx="1"/>
          </p:nvPr>
        </p:nvSpPr>
        <p:spPr/>
        <p:txBody>
          <a:bodyPr/>
          <a:lstStyle/>
          <a:p>
            <a:pPr marL="342900" indent="-342900">
              <a:buFont typeface="Arial" panose="020B0604020202020204" pitchFamily="34" charset="0"/>
              <a:buChar char="•"/>
            </a:pPr>
            <a:r>
              <a:rPr lang="en-US" sz="3200" dirty="0">
                <a:solidFill>
                  <a:schemeClr val="tx1"/>
                </a:solidFill>
              </a:rPr>
              <a:t>Open on both ends</a:t>
            </a:r>
          </a:p>
          <a:p>
            <a:pPr marL="342900" indent="-342900">
              <a:buFont typeface="Arial" panose="020B0604020202020204" pitchFamily="34" charset="0"/>
              <a:buChar char="•"/>
            </a:pPr>
            <a:r>
              <a:rPr lang="en-US" sz="3200" dirty="0">
                <a:solidFill>
                  <a:schemeClr val="tx1"/>
                </a:solidFill>
              </a:rPr>
              <a:t>More lines of sight for supervision</a:t>
            </a:r>
          </a:p>
          <a:p>
            <a:pPr marL="342900" indent="-342900">
              <a:buFont typeface="Arial" panose="020B0604020202020204" pitchFamily="34" charset="0"/>
              <a:buChar char="•"/>
            </a:pPr>
            <a:r>
              <a:rPr lang="en-US" sz="3200" dirty="0">
                <a:solidFill>
                  <a:schemeClr val="tx1"/>
                </a:solidFill>
              </a:rPr>
              <a:t>Ingress/egress to RR much wider than standard</a:t>
            </a:r>
          </a:p>
          <a:p>
            <a:endParaRPr lang="en-US" dirty="0"/>
          </a:p>
        </p:txBody>
      </p:sp>
      <p:pic>
        <p:nvPicPr>
          <p:cNvPr id="8" name="Content Placeholder 7" descr="A plan view of an all access restroom. In this design there are no doors, the hallway into restroom intentionally wider than standard, the sinks are across from the toilet rooms. This also shows 7 individual toilet rooms on the south wall. This restroom is open on both ends allowing more supervision of the restrooms. ">
            <a:extLst>
              <a:ext uri="{FF2B5EF4-FFF2-40B4-BE49-F238E27FC236}">
                <a16:creationId xmlns:a16="http://schemas.microsoft.com/office/drawing/2014/main" id="{FE4E86DB-F547-53D4-34BC-62E9399FD1A4}"/>
              </a:ext>
            </a:extLst>
          </p:cNvPr>
          <p:cNvPicPr>
            <a:picLocks noGrp="1" noChangeAspect="1"/>
          </p:cNvPicPr>
          <p:nvPr>
            <p:ph sz="half" idx="2"/>
          </p:nvPr>
        </p:nvPicPr>
        <p:blipFill>
          <a:blip r:embed="rId2"/>
          <a:stretch>
            <a:fillRect/>
          </a:stretch>
        </p:blipFill>
        <p:spPr>
          <a:xfrm>
            <a:off x="6956425" y="1351659"/>
            <a:ext cx="4314825" cy="4016375"/>
          </a:xfrm>
        </p:spPr>
      </p:pic>
    </p:spTree>
    <p:extLst>
      <p:ext uri="{BB962C8B-B14F-4D97-AF65-F5344CB8AC3E}">
        <p14:creationId xmlns:p14="http://schemas.microsoft.com/office/powerpoint/2010/main" val="417086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BF317-B02D-EE85-AAD4-B8BB82CB4097}"/>
              </a:ext>
            </a:extLst>
          </p:cNvPr>
          <p:cNvSpPr>
            <a:spLocks noGrp="1"/>
          </p:cNvSpPr>
          <p:nvPr>
            <p:ph type="title"/>
          </p:nvPr>
        </p:nvSpPr>
        <p:spPr>
          <a:xfrm>
            <a:off x="152400" y="93306"/>
            <a:ext cx="11887200" cy="3060441"/>
          </a:xfrm>
        </p:spPr>
        <p:txBody>
          <a:bodyPr>
            <a:normAutofit fontScale="90000"/>
          </a:bodyPr>
          <a:lstStyle/>
          <a:p>
            <a:r>
              <a:rPr lang="en-US" sz="4900" b="1" dirty="0">
                <a:solidFill>
                  <a:schemeClr val="tx1"/>
                </a:solidFill>
              </a:rPr>
              <a:t>Please Note: Today’s resources do not constitute a mandate that requires any new or existing restrooms be designed as all-access. </a:t>
            </a:r>
            <a:br>
              <a:rPr lang="en-US" sz="4400" dirty="0">
                <a:solidFill>
                  <a:schemeClr val="tx1"/>
                </a:solidFill>
              </a:rPr>
            </a:br>
            <a:endParaRPr lang="en-US" dirty="0"/>
          </a:p>
        </p:txBody>
      </p:sp>
      <p:sp>
        <p:nvSpPr>
          <p:cNvPr id="3" name="Content Placeholder 2">
            <a:extLst>
              <a:ext uri="{FF2B5EF4-FFF2-40B4-BE49-F238E27FC236}">
                <a16:creationId xmlns:a16="http://schemas.microsoft.com/office/drawing/2014/main" id="{078C32DB-2721-FCCE-895F-051159AEB3F3}"/>
              </a:ext>
            </a:extLst>
          </p:cNvPr>
          <p:cNvSpPr>
            <a:spLocks noGrp="1"/>
          </p:cNvSpPr>
          <p:nvPr>
            <p:ph idx="1"/>
          </p:nvPr>
        </p:nvSpPr>
        <p:spPr>
          <a:xfrm>
            <a:off x="152400" y="3429000"/>
            <a:ext cx="11887200" cy="2701212"/>
          </a:xfrm>
        </p:spPr>
        <p:txBody>
          <a:bodyPr>
            <a:normAutofit lnSpcReduction="10000"/>
          </a:bodyPr>
          <a:lstStyle/>
          <a:p>
            <a:pPr marL="0" indent="0" algn="ctr">
              <a:buNone/>
            </a:pPr>
            <a:r>
              <a:rPr lang="en-US" sz="4400" dirty="0">
                <a:solidFill>
                  <a:schemeClr val="tx1"/>
                </a:solidFill>
              </a:rPr>
              <a:t>Today we are providing </a:t>
            </a:r>
          </a:p>
          <a:p>
            <a:pPr marL="0" indent="0" algn="ctr">
              <a:buNone/>
            </a:pPr>
            <a:r>
              <a:rPr lang="en-US" sz="4400" b="1" dirty="0">
                <a:solidFill>
                  <a:schemeClr val="tx1"/>
                </a:solidFill>
              </a:rPr>
              <a:t>Guidance</a:t>
            </a:r>
            <a:r>
              <a:rPr lang="en-US" sz="4400" dirty="0">
                <a:solidFill>
                  <a:schemeClr val="tx1"/>
                </a:solidFill>
              </a:rPr>
              <a:t> </a:t>
            </a:r>
          </a:p>
          <a:p>
            <a:pPr marL="0" indent="0" algn="ctr">
              <a:buNone/>
            </a:pPr>
            <a:r>
              <a:rPr lang="en-US" sz="4400" dirty="0">
                <a:solidFill>
                  <a:schemeClr val="tx1"/>
                </a:solidFill>
              </a:rPr>
              <a:t>NOT </a:t>
            </a:r>
          </a:p>
          <a:p>
            <a:pPr marL="0" indent="0" algn="ctr">
              <a:buNone/>
            </a:pPr>
            <a:r>
              <a:rPr lang="en-US" sz="4400" b="1" dirty="0">
                <a:solidFill>
                  <a:schemeClr val="tx1"/>
                </a:solidFill>
              </a:rPr>
              <a:t>Mandates</a:t>
            </a:r>
          </a:p>
          <a:p>
            <a:endParaRPr lang="en-US" dirty="0"/>
          </a:p>
        </p:txBody>
      </p:sp>
    </p:spTree>
    <p:extLst>
      <p:ext uri="{BB962C8B-B14F-4D97-AF65-F5344CB8AC3E}">
        <p14:creationId xmlns:p14="http://schemas.microsoft.com/office/powerpoint/2010/main" val="273772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EFF6-7418-44AB-816B-2493148BBFAA}"/>
              </a:ext>
            </a:extLst>
          </p:cNvPr>
          <p:cNvSpPr>
            <a:spLocks noGrp="1"/>
          </p:cNvSpPr>
          <p:nvPr>
            <p:ph type="title"/>
          </p:nvPr>
        </p:nvSpPr>
        <p:spPr/>
        <p:txBody>
          <a:bodyPr anchor="t"/>
          <a:lstStyle/>
          <a:p>
            <a:r>
              <a:rPr lang="en-US" b="1" dirty="0">
                <a:solidFill>
                  <a:schemeClr val="tx1"/>
                </a:solidFill>
              </a:rPr>
              <a:t>Example 5</a:t>
            </a:r>
          </a:p>
        </p:txBody>
      </p:sp>
      <p:pic>
        <p:nvPicPr>
          <p:cNvPr id="4" name="Content Placeholder 3" descr="A wall mounted sign for an All Inclusive Restroom. The image has indicators showing the layout of the sign, including braille location. ">
            <a:extLst>
              <a:ext uri="{FF2B5EF4-FFF2-40B4-BE49-F238E27FC236}">
                <a16:creationId xmlns:a16="http://schemas.microsoft.com/office/drawing/2014/main" id="{E078B6A4-2D70-4BF5-8027-E4B0918052F0}"/>
              </a:ext>
            </a:extLst>
          </p:cNvPr>
          <p:cNvPicPr>
            <a:picLocks noGrp="1" noChangeAspect="1"/>
          </p:cNvPicPr>
          <p:nvPr>
            <p:ph idx="1"/>
          </p:nvPr>
        </p:nvPicPr>
        <p:blipFill>
          <a:blip r:embed="rId3"/>
          <a:stretch>
            <a:fillRect/>
          </a:stretch>
        </p:blipFill>
        <p:spPr>
          <a:xfrm>
            <a:off x="3328661" y="1529362"/>
            <a:ext cx="5534677" cy="3768106"/>
          </a:xfrm>
          <a:prstGeom prst="rect">
            <a:avLst/>
          </a:prstGeom>
        </p:spPr>
      </p:pic>
    </p:spTree>
    <p:extLst>
      <p:ext uri="{BB962C8B-B14F-4D97-AF65-F5344CB8AC3E}">
        <p14:creationId xmlns:p14="http://schemas.microsoft.com/office/powerpoint/2010/main" val="123616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426E-D4BF-FF59-296D-7A9FF16BC8A6}"/>
              </a:ext>
            </a:extLst>
          </p:cNvPr>
          <p:cNvSpPr>
            <a:spLocks noGrp="1"/>
          </p:cNvSpPr>
          <p:nvPr>
            <p:ph type="title"/>
          </p:nvPr>
        </p:nvSpPr>
        <p:spPr/>
        <p:txBody>
          <a:bodyPr/>
          <a:lstStyle/>
          <a:p>
            <a:r>
              <a:rPr lang="en-US" b="1" dirty="0">
                <a:solidFill>
                  <a:schemeClr val="tx1"/>
                </a:solidFill>
              </a:rPr>
              <a:t>Print Material vs. A Living Document</a:t>
            </a:r>
          </a:p>
        </p:txBody>
      </p:sp>
      <p:sp>
        <p:nvSpPr>
          <p:cNvPr id="3" name="Content Placeholder 2">
            <a:extLst>
              <a:ext uri="{FF2B5EF4-FFF2-40B4-BE49-F238E27FC236}">
                <a16:creationId xmlns:a16="http://schemas.microsoft.com/office/drawing/2014/main" id="{A21C8ECA-ABE7-0399-34F9-D1F2ED08FFE4}"/>
              </a:ext>
            </a:extLst>
          </p:cNvPr>
          <p:cNvSpPr>
            <a:spLocks noGrp="1"/>
          </p:cNvSpPr>
          <p:nvPr>
            <p:ph idx="1"/>
          </p:nvPr>
        </p:nvSpPr>
        <p:spPr/>
        <p:txBody>
          <a:bodyPr/>
          <a:lstStyle/>
          <a:p>
            <a:r>
              <a:rPr lang="en-US" dirty="0">
                <a:solidFill>
                  <a:schemeClr val="tx1"/>
                </a:solidFill>
              </a:rPr>
              <a:t>Link Rot, meaning cited links may change or be taken down.</a:t>
            </a:r>
          </a:p>
          <a:p>
            <a:r>
              <a:rPr lang="en-US" dirty="0">
                <a:solidFill>
                  <a:schemeClr val="tx1"/>
                </a:solidFill>
              </a:rPr>
              <a:t>Print Material Can Become Outdated.</a:t>
            </a:r>
          </a:p>
          <a:p>
            <a:r>
              <a:rPr lang="en-US" dirty="0">
                <a:solidFill>
                  <a:schemeClr val="tx1"/>
                </a:solidFill>
              </a:rPr>
              <a:t>Decision To Make the Guidance Document Web based. </a:t>
            </a:r>
          </a:p>
          <a:p>
            <a:r>
              <a:rPr lang="en-US" dirty="0">
                <a:solidFill>
                  <a:schemeClr val="tx1"/>
                </a:solidFill>
              </a:rPr>
              <a:t>The CDE All-Access Restrooms informational web page can be found here: </a:t>
            </a:r>
            <a:r>
              <a:rPr lang="en-US" dirty="0">
                <a:solidFill>
                  <a:srgbClr val="0D20D7"/>
                </a:solidFill>
                <a:hlinkClick r:id="rId2" tooltip="California Department of Education's web page with resources for All-access restrooms.">
                  <a:extLst>
                    <a:ext uri="{A12FA001-AC4F-418D-AE19-62706E023703}">
                      <ahyp:hlinkClr xmlns:ahyp="http://schemas.microsoft.com/office/drawing/2018/hyperlinkcolor" val="tx"/>
                    </a:ext>
                  </a:extLst>
                </a:hlinkClick>
              </a:rPr>
              <a:t>https://www.cde.ca.gov/ls/fa/sf/allaccessrestroom.asp</a:t>
            </a:r>
            <a:r>
              <a:rPr lang="en-US" dirty="0">
                <a:solidFill>
                  <a:schemeClr val="tx1"/>
                </a:solidFill>
              </a:rPr>
              <a:t>.</a:t>
            </a:r>
          </a:p>
        </p:txBody>
      </p:sp>
    </p:spTree>
    <p:extLst>
      <p:ext uri="{BB962C8B-B14F-4D97-AF65-F5344CB8AC3E}">
        <p14:creationId xmlns:p14="http://schemas.microsoft.com/office/powerpoint/2010/main" val="3439424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87CE89-3370-0A88-3421-4C6C74345D54}"/>
              </a:ext>
            </a:extLst>
          </p:cNvPr>
          <p:cNvSpPr>
            <a:spLocks noGrp="1"/>
          </p:cNvSpPr>
          <p:nvPr>
            <p:ph type="title"/>
          </p:nvPr>
        </p:nvSpPr>
        <p:spPr/>
        <p:txBody>
          <a:bodyPr/>
          <a:lstStyle/>
          <a:p>
            <a:r>
              <a:rPr lang="en-US" b="1" dirty="0">
                <a:solidFill>
                  <a:schemeClr val="tx1"/>
                </a:solidFill>
              </a:rPr>
              <a:t>Key Elements of the </a:t>
            </a:r>
            <a:br>
              <a:rPr lang="en-US" b="1" dirty="0">
                <a:solidFill>
                  <a:schemeClr val="tx1"/>
                </a:solidFill>
              </a:rPr>
            </a:br>
            <a:r>
              <a:rPr lang="en-US" b="1" dirty="0">
                <a:solidFill>
                  <a:schemeClr val="tx1"/>
                </a:solidFill>
              </a:rPr>
              <a:t>All-Access Restrooms Guidance Web Page</a:t>
            </a:r>
            <a:endParaRPr lang="en-US" b="1" dirty="0"/>
          </a:p>
        </p:txBody>
      </p:sp>
      <p:sp>
        <p:nvSpPr>
          <p:cNvPr id="5" name="Content Placeholder 4">
            <a:extLst>
              <a:ext uri="{FF2B5EF4-FFF2-40B4-BE49-F238E27FC236}">
                <a16:creationId xmlns:a16="http://schemas.microsoft.com/office/drawing/2014/main" id="{75879A8E-2B02-35DB-AC06-3599DA4F15DD}"/>
              </a:ext>
            </a:extLst>
          </p:cNvPr>
          <p:cNvSpPr>
            <a:spLocks noGrp="1"/>
          </p:cNvSpPr>
          <p:nvPr>
            <p:ph sz="half" idx="1"/>
          </p:nvPr>
        </p:nvSpPr>
        <p:spPr>
          <a:xfrm>
            <a:off x="923544" y="1638301"/>
            <a:ext cx="5998464" cy="4491912"/>
          </a:xfrm>
        </p:spPr>
        <p:txBody>
          <a:bodyPr>
            <a:normAutofit/>
          </a:bodyPr>
          <a:lstStyle/>
          <a:p>
            <a:r>
              <a:rPr lang="en-US" dirty="0">
                <a:solidFill>
                  <a:schemeClr val="tx1"/>
                </a:solidFill>
              </a:rPr>
              <a:t>Tab 1 Background </a:t>
            </a:r>
          </a:p>
          <a:p>
            <a:r>
              <a:rPr lang="en-US" dirty="0">
                <a:solidFill>
                  <a:schemeClr val="tx1"/>
                </a:solidFill>
              </a:rPr>
              <a:t>Tab 2 Planning </a:t>
            </a:r>
          </a:p>
          <a:p>
            <a:r>
              <a:rPr lang="en-US" dirty="0">
                <a:solidFill>
                  <a:schemeClr val="tx1"/>
                </a:solidFill>
              </a:rPr>
              <a:t>Tab 3 Design </a:t>
            </a:r>
          </a:p>
          <a:p>
            <a:r>
              <a:rPr lang="en-US" dirty="0">
                <a:solidFill>
                  <a:schemeClr val="tx1"/>
                </a:solidFill>
              </a:rPr>
              <a:t>Tab 4 Modernization </a:t>
            </a:r>
          </a:p>
          <a:p>
            <a:r>
              <a:rPr lang="en-US" dirty="0">
                <a:solidFill>
                  <a:schemeClr val="tx1"/>
                </a:solidFill>
              </a:rPr>
              <a:t>Tab 5 Cost </a:t>
            </a:r>
          </a:p>
          <a:p>
            <a:r>
              <a:rPr lang="en-US" dirty="0">
                <a:solidFill>
                  <a:schemeClr val="tx1"/>
                </a:solidFill>
              </a:rPr>
              <a:t>Tab 6 Laws </a:t>
            </a:r>
          </a:p>
          <a:p>
            <a:pPr>
              <a:lnSpc>
                <a:spcPct val="100000"/>
              </a:lnSpc>
            </a:pPr>
            <a:r>
              <a:rPr lang="en-US" dirty="0">
                <a:solidFill>
                  <a:schemeClr val="tx1"/>
                </a:solidFill>
              </a:rPr>
              <a:t>Tab 7 References </a:t>
            </a:r>
            <a:endParaRPr lang="en-US" dirty="0">
              <a:solidFill>
                <a:srgbClr val="0D20D7"/>
              </a:solidFill>
            </a:endParaRPr>
          </a:p>
          <a:p>
            <a:endParaRPr lang="en-US" dirty="0"/>
          </a:p>
        </p:txBody>
      </p:sp>
      <p:pic>
        <p:nvPicPr>
          <p:cNvPr id="8" name="Content Placeholder 7" descr="A screenshot of the web page titled All Access Restrooms. This is also the starting point for Tab 1 Background.">
            <a:extLst>
              <a:ext uri="{FF2B5EF4-FFF2-40B4-BE49-F238E27FC236}">
                <a16:creationId xmlns:a16="http://schemas.microsoft.com/office/drawing/2014/main" id="{C9BA20A8-0C9D-DA55-F831-2798458C41F3}"/>
              </a:ext>
            </a:extLst>
          </p:cNvPr>
          <p:cNvPicPr>
            <a:picLocks noGrp="1" noChangeAspect="1"/>
          </p:cNvPicPr>
          <p:nvPr>
            <p:ph sz="half" idx="2"/>
          </p:nvPr>
        </p:nvPicPr>
        <p:blipFill>
          <a:blip r:embed="rId2"/>
          <a:stretch>
            <a:fillRect/>
          </a:stretch>
        </p:blipFill>
        <p:spPr>
          <a:xfrm>
            <a:off x="7764004" y="1529362"/>
            <a:ext cx="3114967" cy="4404713"/>
          </a:xfrm>
        </p:spPr>
      </p:pic>
    </p:spTree>
    <p:extLst>
      <p:ext uri="{BB962C8B-B14F-4D97-AF65-F5344CB8AC3E}">
        <p14:creationId xmlns:p14="http://schemas.microsoft.com/office/powerpoint/2010/main" val="408823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17C18-F63F-3900-835A-59EEC68E8B18}"/>
              </a:ext>
            </a:extLst>
          </p:cNvPr>
          <p:cNvSpPr>
            <a:spLocks noGrp="1"/>
          </p:cNvSpPr>
          <p:nvPr>
            <p:ph type="title"/>
          </p:nvPr>
        </p:nvSpPr>
        <p:spPr/>
        <p:txBody>
          <a:bodyPr/>
          <a:lstStyle/>
          <a:p>
            <a:r>
              <a:rPr lang="en-US" b="1" dirty="0">
                <a:solidFill>
                  <a:schemeClr val="tx1"/>
                </a:solidFill>
              </a:rPr>
              <a:t>Tab 2 Planning</a:t>
            </a:r>
            <a:endParaRPr lang="en-US" dirty="0"/>
          </a:p>
        </p:txBody>
      </p:sp>
      <p:pic>
        <p:nvPicPr>
          <p:cNvPr id="8" name="Content Placeholder 7" descr="A screenshot of:&#10;Tab 2 Planning ">
            <a:extLst>
              <a:ext uri="{FF2B5EF4-FFF2-40B4-BE49-F238E27FC236}">
                <a16:creationId xmlns:a16="http://schemas.microsoft.com/office/drawing/2014/main" id="{95D7444A-4F24-5807-36EC-7550C0479A98}"/>
              </a:ext>
            </a:extLst>
          </p:cNvPr>
          <p:cNvPicPr>
            <a:picLocks noGrp="1" noChangeAspect="1"/>
          </p:cNvPicPr>
          <p:nvPr>
            <p:ph sz="half" idx="1"/>
          </p:nvPr>
        </p:nvPicPr>
        <p:blipFill>
          <a:blip r:embed="rId2"/>
          <a:stretch>
            <a:fillRect/>
          </a:stretch>
        </p:blipFill>
        <p:spPr>
          <a:xfrm>
            <a:off x="386499" y="1638299"/>
            <a:ext cx="3157980" cy="4324350"/>
          </a:xfrm>
        </p:spPr>
      </p:pic>
      <p:sp>
        <p:nvSpPr>
          <p:cNvPr id="6" name="Content Placeholder 5">
            <a:extLst>
              <a:ext uri="{FF2B5EF4-FFF2-40B4-BE49-F238E27FC236}">
                <a16:creationId xmlns:a16="http://schemas.microsoft.com/office/drawing/2014/main" id="{22B0E541-ABF7-1619-F672-16244DE1229E}"/>
              </a:ext>
            </a:extLst>
          </p:cNvPr>
          <p:cNvSpPr>
            <a:spLocks noGrp="1"/>
          </p:cNvSpPr>
          <p:nvPr>
            <p:ph sz="half" idx="2"/>
          </p:nvPr>
        </p:nvSpPr>
        <p:spPr>
          <a:xfrm>
            <a:off x="3714750" y="1638299"/>
            <a:ext cx="8324850" cy="4451351"/>
          </a:xfrm>
        </p:spPr>
        <p:txBody>
          <a:bodyPr/>
          <a:lstStyle/>
          <a:p>
            <a:pPr marL="571500" indent="-571500">
              <a:buFont typeface="Arial" panose="020B0604020202020204" pitchFamily="34" charset="0"/>
              <a:buChar char="•"/>
            </a:pPr>
            <a:r>
              <a:rPr lang="en-US" sz="3200" dirty="0">
                <a:solidFill>
                  <a:schemeClr val="tx1"/>
                </a:solidFill>
              </a:rPr>
              <a:t>Planning Considerations</a:t>
            </a:r>
          </a:p>
          <a:p>
            <a:pPr marL="571500" indent="-571500">
              <a:buFont typeface="Arial" panose="020B0604020202020204" pitchFamily="34" charset="0"/>
              <a:buChar char="•"/>
            </a:pPr>
            <a:r>
              <a:rPr lang="en-US" sz="3200" dirty="0">
                <a:solidFill>
                  <a:schemeClr val="tx1"/>
                </a:solidFill>
              </a:rPr>
              <a:t>Communication Strategy</a:t>
            </a:r>
          </a:p>
          <a:p>
            <a:pPr marL="571500" indent="-571500">
              <a:buFont typeface="Arial" panose="020B0604020202020204" pitchFamily="34" charset="0"/>
              <a:buChar char="•"/>
            </a:pPr>
            <a:r>
              <a:rPr lang="en-US" sz="3200" dirty="0">
                <a:solidFill>
                  <a:schemeClr val="tx1"/>
                </a:solidFill>
              </a:rPr>
              <a:t>Community Engagement</a:t>
            </a:r>
          </a:p>
          <a:p>
            <a:pPr marL="571500" indent="-571500">
              <a:buFont typeface="Arial" panose="020B0604020202020204" pitchFamily="34" charset="0"/>
              <a:buChar char="•"/>
            </a:pPr>
            <a:r>
              <a:rPr lang="en-US" sz="3200" dirty="0">
                <a:solidFill>
                  <a:schemeClr val="tx1"/>
                </a:solidFill>
              </a:rPr>
              <a:t>Planning Questions </a:t>
            </a:r>
          </a:p>
          <a:p>
            <a:endParaRPr lang="en-US" dirty="0"/>
          </a:p>
        </p:txBody>
      </p:sp>
    </p:spTree>
    <p:extLst>
      <p:ext uri="{BB962C8B-B14F-4D97-AF65-F5344CB8AC3E}">
        <p14:creationId xmlns:p14="http://schemas.microsoft.com/office/powerpoint/2010/main" val="2843903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0C71C-3786-185F-E57D-17032FC50D95}"/>
              </a:ext>
            </a:extLst>
          </p:cNvPr>
          <p:cNvSpPr>
            <a:spLocks noGrp="1"/>
          </p:cNvSpPr>
          <p:nvPr>
            <p:ph type="title"/>
          </p:nvPr>
        </p:nvSpPr>
        <p:spPr/>
        <p:txBody>
          <a:bodyPr anchor="t"/>
          <a:lstStyle/>
          <a:p>
            <a:r>
              <a:rPr lang="en-US" b="1" dirty="0">
                <a:solidFill>
                  <a:schemeClr val="tx1"/>
                </a:solidFill>
              </a:rPr>
              <a:t>Tab 3 Design</a:t>
            </a:r>
            <a:endParaRPr lang="en-US" b="1" dirty="0"/>
          </a:p>
        </p:txBody>
      </p:sp>
      <p:pic>
        <p:nvPicPr>
          <p:cNvPr id="8" name="Content Placeholder 7" descr="A screenshot of:&#10;Tab 3 Design ">
            <a:extLst>
              <a:ext uri="{FF2B5EF4-FFF2-40B4-BE49-F238E27FC236}">
                <a16:creationId xmlns:a16="http://schemas.microsoft.com/office/drawing/2014/main" id="{2817784F-C9DB-6339-6E96-BF6EA6B4FD6E}"/>
              </a:ext>
            </a:extLst>
          </p:cNvPr>
          <p:cNvPicPr>
            <a:picLocks noGrp="1" noChangeAspect="1"/>
          </p:cNvPicPr>
          <p:nvPr>
            <p:ph sz="half" idx="1"/>
          </p:nvPr>
        </p:nvPicPr>
        <p:blipFill>
          <a:blip r:embed="rId2"/>
          <a:stretch>
            <a:fillRect/>
          </a:stretch>
        </p:blipFill>
        <p:spPr>
          <a:xfrm>
            <a:off x="464420" y="1529363"/>
            <a:ext cx="3292176" cy="4085054"/>
          </a:xfrm>
        </p:spPr>
      </p:pic>
      <p:sp>
        <p:nvSpPr>
          <p:cNvPr id="6" name="Content Placeholder 5">
            <a:extLst>
              <a:ext uri="{FF2B5EF4-FFF2-40B4-BE49-F238E27FC236}">
                <a16:creationId xmlns:a16="http://schemas.microsoft.com/office/drawing/2014/main" id="{6A8EB194-3943-6AE9-40DD-654C9BDC672E}"/>
              </a:ext>
            </a:extLst>
          </p:cNvPr>
          <p:cNvSpPr>
            <a:spLocks noGrp="1"/>
          </p:cNvSpPr>
          <p:nvPr>
            <p:ph sz="half" idx="2"/>
          </p:nvPr>
        </p:nvSpPr>
        <p:spPr>
          <a:xfrm>
            <a:off x="4322879" y="1614197"/>
            <a:ext cx="7672873" cy="4871444"/>
          </a:xfrm>
        </p:spPr>
        <p:txBody>
          <a:bodyPr>
            <a:normAutofit/>
          </a:bodyPr>
          <a:lstStyle/>
          <a:p>
            <a:pPr marL="571500" indent="-571500">
              <a:buFont typeface="Arial" panose="020B0604020202020204" pitchFamily="34" charset="0"/>
              <a:buChar char="•"/>
            </a:pPr>
            <a:r>
              <a:rPr lang="en-US" sz="3600" dirty="0">
                <a:solidFill>
                  <a:schemeClr val="tx1"/>
                </a:solidFill>
              </a:rPr>
              <a:t>Safety</a:t>
            </a:r>
          </a:p>
          <a:p>
            <a:pPr marL="571500" indent="-571500">
              <a:buFont typeface="Arial" panose="020B0604020202020204" pitchFamily="34" charset="0"/>
              <a:buChar char="•"/>
            </a:pPr>
            <a:r>
              <a:rPr lang="en-US" sz="3600" dirty="0">
                <a:solidFill>
                  <a:schemeClr val="tx1"/>
                </a:solidFill>
              </a:rPr>
              <a:t>Key Design Considerations</a:t>
            </a:r>
          </a:p>
          <a:p>
            <a:pPr marL="571500" indent="-571500">
              <a:buFont typeface="Arial" panose="020B0604020202020204" pitchFamily="34" charset="0"/>
              <a:buChar char="•"/>
            </a:pPr>
            <a:r>
              <a:rPr lang="en-US" sz="3600" dirty="0">
                <a:solidFill>
                  <a:schemeClr val="tx1"/>
                </a:solidFill>
              </a:rPr>
              <a:t>Design Best Practices</a:t>
            </a:r>
          </a:p>
          <a:p>
            <a:pPr marL="571500" indent="-571500">
              <a:buFont typeface="Arial" panose="020B0604020202020204" pitchFamily="34" charset="0"/>
              <a:buChar char="•"/>
            </a:pPr>
            <a:r>
              <a:rPr lang="en-US" sz="3600" dirty="0">
                <a:solidFill>
                  <a:schemeClr val="tx1"/>
                </a:solidFill>
              </a:rPr>
              <a:t>Supplemental Design Questions</a:t>
            </a:r>
          </a:p>
          <a:p>
            <a:pPr marL="0" indent="0">
              <a:lnSpc>
                <a:spcPct val="500000"/>
              </a:lnSpc>
              <a:buNone/>
            </a:pPr>
            <a:endParaRPr lang="en-US" sz="2400" dirty="0">
              <a:solidFill>
                <a:srgbClr val="0D20D7"/>
              </a:solidFill>
            </a:endParaRPr>
          </a:p>
          <a:p>
            <a:endParaRPr lang="en-US" dirty="0"/>
          </a:p>
        </p:txBody>
      </p:sp>
    </p:spTree>
    <p:extLst>
      <p:ext uri="{BB962C8B-B14F-4D97-AF65-F5344CB8AC3E}">
        <p14:creationId xmlns:p14="http://schemas.microsoft.com/office/powerpoint/2010/main" val="1446273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CE626-F34B-509A-7367-BBE558310411}"/>
              </a:ext>
            </a:extLst>
          </p:cNvPr>
          <p:cNvSpPr>
            <a:spLocks noGrp="1"/>
          </p:cNvSpPr>
          <p:nvPr>
            <p:ph type="title"/>
          </p:nvPr>
        </p:nvSpPr>
        <p:spPr/>
        <p:txBody>
          <a:bodyPr anchor="t"/>
          <a:lstStyle/>
          <a:p>
            <a:r>
              <a:rPr lang="en-US" b="1" dirty="0">
                <a:solidFill>
                  <a:schemeClr val="tx1"/>
                </a:solidFill>
              </a:rPr>
              <a:t>Tab 4 Modernization</a:t>
            </a:r>
            <a:endParaRPr lang="en-US" b="1" dirty="0"/>
          </a:p>
        </p:txBody>
      </p:sp>
      <p:pic>
        <p:nvPicPr>
          <p:cNvPr id="8" name="Content Placeholder 7" descr="A screenshot of:&#10;Tab 4 Modernization ">
            <a:extLst>
              <a:ext uri="{FF2B5EF4-FFF2-40B4-BE49-F238E27FC236}">
                <a16:creationId xmlns:a16="http://schemas.microsoft.com/office/drawing/2014/main" id="{D056F0AE-3A20-1386-89F8-63FDAB96C03A}"/>
              </a:ext>
            </a:extLst>
          </p:cNvPr>
          <p:cNvPicPr>
            <a:picLocks noGrp="1" noChangeAspect="1"/>
          </p:cNvPicPr>
          <p:nvPr>
            <p:ph sz="half" idx="1"/>
          </p:nvPr>
        </p:nvPicPr>
        <p:blipFill>
          <a:blip r:embed="rId2"/>
          <a:stretch>
            <a:fillRect/>
          </a:stretch>
        </p:blipFill>
        <p:spPr>
          <a:xfrm>
            <a:off x="687184" y="1572126"/>
            <a:ext cx="2886075" cy="4114800"/>
          </a:xfrm>
        </p:spPr>
      </p:pic>
      <p:sp>
        <p:nvSpPr>
          <p:cNvPr id="6" name="Content Placeholder 5">
            <a:extLst>
              <a:ext uri="{FF2B5EF4-FFF2-40B4-BE49-F238E27FC236}">
                <a16:creationId xmlns:a16="http://schemas.microsoft.com/office/drawing/2014/main" id="{F5DBDF50-5465-E2FF-0F65-3DED2F24B703}"/>
              </a:ext>
            </a:extLst>
          </p:cNvPr>
          <p:cNvSpPr>
            <a:spLocks noGrp="1"/>
          </p:cNvSpPr>
          <p:nvPr>
            <p:ph sz="half" idx="2"/>
          </p:nvPr>
        </p:nvSpPr>
        <p:spPr>
          <a:xfrm>
            <a:off x="4053526" y="1572126"/>
            <a:ext cx="7986074" cy="5350330"/>
          </a:xfrm>
        </p:spPr>
        <p:txBody>
          <a:bodyPr>
            <a:normAutofit/>
          </a:bodyPr>
          <a:lstStyle/>
          <a:p>
            <a:pPr marL="571500" indent="-571500">
              <a:buFont typeface="Arial" panose="020B0604020202020204" pitchFamily="34" charset="0"/>
              <a:buChar char="•"/>
            </a:pPr>
            <a:r>
              <a:rPr lang="en-US" sz="3600" dirty="0">
                <a:solidFill>
                  <a:schemeClr val="tx1"/>
                </a:solidFill>
              </a:rPr>
              <a:t>Location</a:t>
            </a:r>
          </a:p>
          <a:p>
            <a:pPr marL="571500" indent="-571500">
              <a:buFont typeface="Arial" panose="020B0604020202020204" pitchFamily="34" charset="0"/>
              <a:buChar char="•"/>
            </a:pPr>
            <a:r>
              <a:rPr lang="en-US" sz="3600" dirty="0">
                <a:solidFill>
                  <a:schemeClr val="tx1"/>
                </a:solidFill>
              </a:rPr>
              <a:t>Restroom Availability </a:t>
            </a:r>
          </a:p>
          <a:p>
            <a:pPr marL="571500" indent="-571500">
              <a:buFont typeface="Arial" panose="020B0604020202020204" pitchFamily="34" charset="0"/>
              <a:buChar char="•"/>
            </a:pPr>
            <a:r>
              <a:rPr lang="en-US" sz="3600" dirty="0">
                <a:solidFill>
                  <a:schemeClr val="tx1"/>
                </a:solidFill>
              </a:rPr>
              <a:t>Access</a:t>
            </a:r>
          </a:p>
          <a:p>
            <a:pPr marL="571500" indent="-571500">
              <a:buFont typeface="Arial" panose="020B0604020202020204" pitchFamily="34" charset="0"/>
              <a:buChar char="•"/>
            </a:pPr>
            <a:r>
              <a:rPr lang="en-US" sz="3600" dirty="0">
                <a:solidFill>
                  <a:schemeClr val="tx1"/>
                </a:solidFill>
              </a:rPr>
              <a:t>Planning Questions</a:t>
            </a:r>
          </a:p>
          <a:p>
            <a:endParaRPr lang="en-US" dirty="0"/>
          </a:p>
        </p:txBody>
      </p:sp>
    </p:spTree>
    <p:extLst>
      <p:ext uri="{BB962C8B-B14F-4D97-AF65-F5344CB8AC3E}">
        <p14:creationId xmlns:p14="http://schemas.microsoft.com/office/powerpoint/2010/main" val="3615827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A5F09C-B92E-88C0-AB36-F652821146C3}"/>
              </a:ext>
            </a:extLst>
          </p:cNvPr>
          <p:cNvSpPr>
            <a:spLocks noGrp="1"/>
          </p:cNvSpPr>
          <p:nvPr>
            <p:ph type="title"/>
          </p:nvPr>
        </p:nvSpPr>
        <p:spPr/>
        <p:txBody>
          <a:bodyPr/>
          <a:lstStyle/>
          <a:p>
            <a:r>
              <a:rPr lang="en-US" b="1" dirty="0">
                <a:solidFill>
                  <a:schemeClr val="tx1"/>
                </a:solidFill>
              </a:rPr>
              <a:t>Tab 5 Costs</a:t>
            </a:r>
            <a:endParaRPr lang="en-US" dirty="0"/>
          </a:p>
        </p:txBody>
      </p:sp>
      <p:pic>
        <p:nvPicPr>
          <p:cNvPr id="8" name="Content Placeholder 7" descr="A screenshot of:&#10;Tab 5 Cost ">
            <a:extLst>
              <a:ext uri="{FF2B5EF4-FFF2-40B4-BE49-F238E27FC236}">
                <a16:creationId xmlns:a16="http://schemas.microsoft.com/office/drawing/2014/main" id="{7CDDDC82-8363-6529-EC3A-FCDC52C83954}"/>
              </a:ext>
            </a:extLst>
          </p:cNvPr>
          <p:cNvPicPr>
            <a:picLocks noGrp="1" noChangeAspect="1"/>
          </p:cNvPicPr>
          <p:nvPr>
            <p:ph sz="half" idx="1"/>
          </p:nvPr>
        </p:nvPicPr>
        <p:blipFill>
          <a:blip r:embed="rId2"/>
          <a:stretch>
            <a:fillRect/>
          </a:stretch>
        </p:blipFill>
        <p:spPr>
          <a:xfrm>
            <a:off x="419984" y="1800225"/>
            <a:ext cx="3312831" cy="2924175"/>
          </a:xfrm>
        </p:spPr>
      </p:pic>
      <p:sp>
        <p:nvSpPr>
          <p:cNvPr id="6" name="Content Placeholder 5">
            <a:extLst>
              <a:ext uri="{FF2B5EF4-FFF2-40B4-BE49-F238E27FC236}">
                <a16:creationId xmlns:a16="http://schemas.microsoft.com/office/drawing/2014/main" id="{58F4DABB-D8AA-B9E6-F5C9-1BC5AA7775A2}"/>
              </a:ext>
            </a:extLst>
          </p:cNvPr>
          <p:cNvSpPr>
            <a:spLocks noGrp="1"/>
          </p:cNvSpPr>
          <p:nvPr>
            <p:ph sz="half" idx="2"/>
          </p:nvPr>
        </p:nvSpPr>
        <p:spPr>
          <a:xfrm>
            <a:off x="4646645" y="1638300"/>
            <a:ext cx="7392955" cy="3950738"/>
          </a:xfrm>
        </p:spPr>
        <p:txBody>
          <a:bodyPr/>
          <a:lstStyle/>
          <a:p>
            <a:r>
              <a:rPr lang="en-US" sz="3600" dirty="0">
                <a:solidFill>
                  <a:schemeClr val="tx1"/>
                </a:solidFill>
              </a:rPr>
              <a:t>Key Financial Considerations</a:t>
            </a:r>
          </a:p>
          <a:p>
            <a:endParaRPr lang="en-US" dirty="0"/>
          </a:p>
        </p:txBody>
      </p:sp>
    </p:spTree>
    <p:extLst>
      <p:ext uri="{BB962C8B-B14F-4D97-AF65-F5344CB8AC3E}">
        <p14:creationId xmlns:p14="http://schemas.microsoft.com/office/powerpoint/2010/main" val="2059025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F2A4E-6B09-0ACF-9722-5EAD969B1E7B}"/>
              </a:ext>
            </a:extLst>
          </p:cNvPr>
          <p:cNvSpPr>
            <a:spLocks noGrp="1"/>
          </p:cNvSpPr>
          <p:nvPr>
            <p:ph type="title"/>
          </p:nvPr>
        </p:nvSpPr>
        <p:spPr/>
        <p:txBody>
          <a:bodyPr anchor="t"/>
          <a:lstStyle/>
          <a:p>
            <a:r>
              <a:rPr lang="en-US" b="1" dirty="0">
                <a:solidFill>
                  <a:schemeClr val="tx1"/>
                </a:solidFill>
              </a:rPr>
              <a:t>Tab 6 Laws</a:t>
            </a:r>
            <a:endParaRPr lang="en-US" b="1" dirty="0"/>
          </a:p>
        </p:txBody>
      </p:sp>
      <p:pic>
        <p:nvPicPr>
          <p:cNvPr id="8" name="Content Placeholder 7" descr="A screenshot of:&#10;Tab 6 Laws &#10;">
            <a:extLst>
              <a:ext uri="{FF2B5EF4-FFF2-40B4-BE49-F238E27FC236}">
                <a16:creationId xmlns:a16="http://schemas.microsoft.com/office/drawing/2014/main" id="{9685B5AB-75ED-5987-A980-90A9475B5CE5}"/>
              </a:ext>
            </a:extLst>
          </p:cNvPr>
          <p:cNvPicPr>
            <a:picLocks noGrp="1" noChangeAspect="1"/>
          </p:cNvPicPr>
          <p:nvPr>
            <p:ph sz="half" idx="1"/>
          </p:nvPr>
        </p:nvPicPr>
        <p:blipFill>
          <a:blip r:embed="rId2"/>
          <a:stretch>
            <a:fillRect/>
          </a:stretch>
        </p:blipFill>
        <p:spPr>
          <a:xfrm>
            <a:off x="429351" y="1570638"/>
            <a:ext cx="2679609" cy="3955614"/>
          </a:xfrm>
        </p:spPr>
      </p:pic>
      <p:sp>
        <p:nvSpPr>
          <p:cNvPr id="6" name="Content Placeholder 5">
            <a:extLst>
              <a:ext uri="{FF2B5EF4-FFF2-40B4-BE49-F238E27FC236}">
                <a16:creationId xmlns:a16="http://schemas.microsoft.com/office/drawing/2014/main" id="{C3B11824-A9E5-9BEA-F578-603AAEEFB977}"/>
              </a:ext>
            </a:extLst>
          </p:cNvPr>
          <p:cNvSpPr>
            <a:spLocks noGrp="1"/>
          </p:cNvSpPr>
          <p:nvPr>
            <p:ph sz="half" idx="2"/>
          </p:nvPr>
        </p:nvSpPr>
        <p:spPr>
          <a:xfrm>
            <a:off x="3733013" y="1659119"/>
            <a:ext cx="7139203" cy="2830586"/>
          </a:xfrm>
        </p:spPr>
        <p:txBody>
          <a:bodyPr anchor="t">
            <a:normAutofit/>
          </a:bodyPr>
          <a:lstStyle/>
          <a:p>
            <a:pPr>
              <a:lnSpc>
                <a:spcPct val="100000"/>
              </a:lnSpc>
            </a:pPr>
            <a:r>
              <a:rPr lang="en-US" sz="3600" dirty="0">
                <a:solidFill>
                  <a:schemeClr val="tx1"/>
                </a:solidFill>
              </a:rPr>
              <a:t>Laws: provided in one location</a:t>
            </a:r>
          </a:p>
          <a:p>
            <a:pPr marL="0" indent="0">
              <a:lnSpc>
                <a:spcPct val="920000"/>
              </a:lnSpc>
              <a:buNone/>
            </a:pPr>
            <a:endParaRPr lang="en-US" sz="9600" dirty="0">
              <a:solidFill>
                <a:srgbClr val="0D20D7"/>
              </a:solidFill>
            </a:endParaRPr>
          </a:p>
          <a:p>
            <a:endParaRPr lang="en-US" dirty="0"/>
          </a:p>
        </p:txBody>
      </p:sp>
    </p:spTree>
    <p:extLst>
      <p:ext uri="{BB962C8B-B14F-4D97-AF65-F5344CB8AC3E}">
        <p14:creationId xmlns:p14="http://schemas.microsoft.com/office/powerpoint/2010/main" val="3642536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457F14-EEC9-01B6-D416-F2E3193F2019}"/>
              </a:ext>
            </a:extLst>
          </p:cNvPr>
          <p:cNvSpPr>
            <a:spLocks noGrp="1"/>
          </p:cNvSpPr>
          <p:nvPr>
            <p:ph type="title"/>
          </p:nvPr>
        </p:nvSpPr>
        <p:spPr/>
        <p:txBody>
          <a:bodyPr anchor="t"/>
          <a:lstStyle/>
          <a:p>
            <a:r>
              <a:rPr lang="en-US" b="1" dirty="0">
                <a:solidFill>
                  <a:schemeClr val="tx1"/>
                </a:solidFill>
              </a:rPr>
              <a:t>Tab 7 References</a:t>
            </a:r>
            <a:endParaRPr lang="en-US" b="1" dirty="0"/>
          </a:p>
        </p:txBody>
      </p:sp>
      <p:pic>
        <p:nvPicPr>
          <p:cNvPr id="8" name="Content Placeholder 7" descr="A screenshot of:&#10;Tab 7 References ">
            <a:extLst>
              <a:ext uri="{FF2B5EF4-FFF2-40B4-BE49-F238E27FC236}">
                <a16:creationId xmlns:a16="http://schemas.microsoft.com/office/drawing/2014/main" id="{F790B12F-FDCA-48BD-E915-039B9275FB2B}"/>
              </a:ext>
            </a:extLst>
          </p:cNvPr>
          <p:cNvPicPr>
            <a:picLocks noGrp="1" noChangeAspect="1"/>
          </p:cNvPicPr>
          <p:nvPr>
            <p:ph sz="half" idx="1"/>
          </p:nvPr>
        </p:nvPicPr>
        <p:blipFill>
          <a:blip r:embed="rId2"/>
          <a:stretch>
            <a:fillRect/>
          </a:stretch>
        </p:blipFill>
        <p:spPr>
          <a:xfrm>
            <a:off x="347237" y="1638299"/>
            <a:ext cx="2744755" cy="4153248"/>
          </a:xfrm>
        </p:spPr>
      </p:pic>
      <p:sp>
        <p:nvSpPr>
          <p:cNvPr id="6" name="Content Placeholder 5">
            <a:extLst>
              <a:ext uri="{FF2B5EF4-FFF2-40B4-BE49-F238E27FC236}">
                <a16:creationId xmlns:a16="http://schemas.microsoft.com/office/drawing/2014/main" id="{A235BF98-FCBE-F470-4D5C-9DB2A587A110}"/>
              </a:ext>
            </a:extLst>
          </p:cNvPr>
          <p:cNvSpPr>
            <a:spLocks noGrp="1"/>
          </p:cNvSpPr>
          <p:nvPr>
            <p:ph sz="half" idx="2"/>
          </p:nvPr>
        </p:nvSpPr>
        <p:spPr>
          <a:xfrm>
            <a:off x="3355943" y="1638299"/>
            <a:ext cx="8683658" cy="3482341"/>
          </a:xfrm>
        </p:spPr>
        <p:txBody>
          <a:bodyPr>
            <a:normAutofit/>
          </a:bodyPr>
          <a:lstStyle/>
          <a:p>
            <a:pPr marL="571500" indent="-571500">
              <a:buFont typeface="Arial" panose="020B0604020202020204" pitchFamily="34" charset="0"/>
              <a:buChar char="•"/>
            </a:pPr>
            <a:r>
              <a:rPr lang="en-US" sz="3600" dirty="0">
                <a:solidFill>
                  <a:schemeClr val="tx1"/>
                </a:solidFill>
              </a:rPr>
              <a:t>Cunningham Document </a:t>
            </a:r>
          </a:p>
          <a:p>
            <a:pPr marL="571500" indent="-571500">
              <a:buFont typeface="Arial" panose="020B0604020202020204" pitchFamily="34" charset="0"/>
              <a:buChar char="•"/>
            </a:pPr>
            <a:r>
              <a:rPr lang="en-US" sz="3600" dirty="0">
                <a:solidFill>
                  <a:schemeClr val="tx1"/>
                </a:solidFill>
              </a:rPr>
              <a:t>Other research provided</a:t>
            </a:r>
            <a:endParaRPr lang="en-US" sz="4000" dirty="0">
              <a:solidFill>
                <a:schemeClr val="tx1"/>
              </a:solidFill>
            </a:endParaRPr>
          </a:p>
          <a:p>
            <a:pPr marL="0" indent="0">
              <a:lnSpc>
                <a:spcPct val="900000"/>
              </a:lnSpc>
              <a:buNone/>
            </a:pPr>
            <a:endParaRPr lang="en-US" sz="2800" dirty="0">
              <a:solidFill>
                <a:srgbClr val="0D20D7"/>
              </a:solidFill>
            </a:endParaRPr>
          </a:p>
          <a:p>
            <a:endParaRPr lang="en-US" dirty="0"/>
          </a:p>
        </p:txBody>
      </p:sp>
    </p:spTree>
    <p:extLst>
      <p:ext uri="{BB962C8B-B14F-4D97-AF65-F5344CB8AC3E}">
        <p14:creationId xmlns:p14="http://schemas.microsoft.com/office/powerpoint/2010/main" val="242142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32E7-7329-41B6-A47A-5C7EF35B7860}"/>
              </a:ext>
            </a:extLst>
          </p:cNvPr>
          <p:cNvSpPr>
            <a:spLocks noGrp="1"/>
          </p:cNvSpPr>
          <p:nvPr>
            <p:ph type="title"/>
          </p:nvPr>
        </p:nvSpPr>
        <p:spPr>
          <a:xfrm>
            <a:off x="2512380" y="622899"/>
            <a:ext cx="6524939" cy="1325563"/>
          </a:xfrm>
        </p:spPr>
        <p:txBody>
          <a:bodyPr/>
          <a:lstStyle/>
          <a:p>
            <a:r>
              <a:rPr lang="en-US" b="1" dirty="0">
                <a:solidFill>
                  <a:schemeClr val="tx1"/>
                </a:solidFill>
              </a:rPr>
              <a:t>Wrap-Up</a:t>
            </a:r>
          </a:p>
        </p:txBody>
      </p:sp>
      <p:sp>
        <p:nvSpPr>
          <p:cNvPr id="3" name="Content Placeholder 2">
            <a:extLst>
              <a:ext uri="{FF2B5EF4-FFF2-40B4-BE49-F238E27FC236}">
                <a16:creationId xmlns:a16="http://schemas.microsoft.com/office/drawing/2014/main" id="{3A9E089F-B09B-47C1-8475-5CE46731056A}"/>
              </a:ext>
            </a:extLst>
          </p:cNvPr>
          <p:cNvSpPr>
            <a:spLocks noGrp="1"/>
          </p:cNvSpPr>
          <p:nvPr>
            <p:ph idx="1"/>
          </p:nvPr>
        </p:nvSpPr>
        <p:spPr>
          <a:xfrm>
            <a:off x="4423446" y="2119535"/>
            <a:ext cx="3149205" cy="1538066"/>
          </a:xfrm>
        </p:spPr>
        <p:txBody>
          <a:bodyPr/>
          <a:lstStyle/>
          <a:p>
            <a:r>
              <a:rPr lang="en-US" dirty="0">
                <a:solidFill>
                  <a:schemeClr val="tx1"/>
                </a:solidFill>
              </a:rPr>
              <a:t>Questions?</a:t>
            </a:r>
          </a:p>
          <a:p>
            <a:r>
              <a:rPr lang="en-US" dirty="0">
                <a:solidFill>
                  <a:schemeClr val="tx1"/>
                </a:solidFill>
              </a:rPr>
              <a:t>Comments?</a:t>
            </a:r>
          </a:p>
        </p:txBody>
      </p:sp>
    </p:spTree>
    <p:extLst>
      <p:ext uri="{BB962C8B-B14F-4D97-AF65-F5344CB8AC3E}">
        <p14:creationId xmlns:p14="http://schemas.microsoft.com/office/powerpoint/2010/main" val="210972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AA52-A13D-9D0C-4D74-20DE39224E5B}"/>
              </a:ext>
            </a:extLst>
          </p:cNvPr>
          <p:cNvSpPr>
            <a:spLocks noGrp="1"/>
          </p:cNvSpPr>
          <p:nvPr>
            <p:ph type="title"/>
          </p:nvPr>
        </p:nvSpPr>
        <p:spPr>
          <a:xfrm>
            <a:off x="152400" y="203799"/>
            <a:ext cx="11887200" cy="1325563"/>
          </a:xfrm>
        </p:spPr>
        <p:txBody>
          <a:bodyPr anchor="t">
            <a:normAutofit fontScale="90000"/>
          </a:bodyPr>
          <a:lstStyle/>
          <a:p>
            <a:pPr marL="0" indent="0"/>
            <a:r>
              <a:rPr lang="en-US" sz="4900" b="1" dirty="0">
                <a:solidFill>
                  <a:schemeClr val="tx1"/>
                </a:solidFill>
              </a:rPr>
              <a:t>Office of Learning Environments (OLE) </a:t>
            </a:r>
            <a:br>
              <a:rPr lang="en-US" sz="4900" b="1" dirty="0">
                <a:solidFill>
                  <a:schemeClr val="tx1"/>
                </a:solidFill>
              </a:rPr>
            </a:br>
            <a:r>
              <a:rPr lang="en-US" sz="4900" b="1" dirty="0">
                <a:solidFill>
                  <a:schemeClr val="tx1"/>
                </a:solidFill>
              </a:rPr>
              <a:t>gender-neutral restrooms research team</a:t>
            </a:r>
            <a:br>
              <a:rPr lang="en-US" sz="4400" b="1" dirty="0">
                <a:solidFill>
                  <a:schemeClr val="tx1"/>
                </a:solidFill>
              </a:rPr>
            </a:br>
            <a:endParaRPr lang="en-US" dirty="0"/>
          </a:p>
        </p:txBody>
      </p:sp>
      <p:sp>
        <p:nvSpPr>
          <p:cNvPr id="3" name="Content Placeholder 2">
            <a:extLst>
              <a:ext uri="{FF2B5EF4-FFF2-40B4-BE49-F238E27FC236}">
                <a16:creationId xmlns:a16="http://schemas.microsoft.com/office/drawing/2014/main" id="{6BA3E1C3-33AD-CA2F-F9CD-B1A1DAD71F43}"/>
              </a:ext>
            </a:extLst>
          </p:cNvPr>
          <p:cNvSpPr>
            <a:spLocks noGrp="1"/>
          </p:cNvSpPr>
          <p:nvPr>
            <p:ph idx="1"/>
          </p:nvPr>
        </p:nvSpPr>
        <p:spPr/>
        <p:txBody>
          <a:bodyPr/>
          <a:lstStyle/>
          <a:p>
            <a:pPr algn="ctr"/>
            <a:r>
              <a:rPr lang="en-US" sz="3200" dirty="0">
                <a:solidFill>
                  <a:schemeClr val="tx1"/>
                </a:solidFill>
              </a:rPr>
              <a:t>Diane Waters</a:t>
            </a:r>
          </a:p>
          <a:p>
            <a:pPr algn="ctr"/>
            <a:r>
              <a:rPr lang="en-US" sz="3200" dirty="0">
                <a:solidFill>
                  <a:schemeClr val="tx1"/>
                </a:solidFill>
              </a:rPr>
              <a:t>Bryan D. Boyd</a:t>
            </a:r>
          </a:p>
          <a:p>
            <a:pPr algn="ctr"/>
            <a:r>
              <a:rPr lang="en-US" sz="3200" dirty="0">
                <a:solidFill>
                  <a:schemeClr val="tx1"/>
                </a:solidFill>
              </a:rPr>
              <a:t>John Gordon</a:t>
            </a:r>
          </a:p>
          <a:p>
            <a:pPr algn="ctr"/>
            <a:r>
              <a:rPr lang="en-US" sz="3200" dirty="0">
                <a:solidFill>
                  <a:schemeClr val="tx1"/>
                </a:solidFill>
              </a:rPr>
              <a:t>Molly Stitt</a:t>
            </a:r>
          </a:p>
          <a:p>
            <a:pPr algn="ctr"/>
            <a:r>
              <a:rPr lang="en-US" sz="3200" dirty="0">
                <a:solidFill>
                  <a:schemeClr val="tx1"/>
                </a:solidFill>
              </a:rPr>
              <a:t>Lesley Taylor</a:t>
            </a:r>
          </a:p>
          <a:p>
            <a:endParaRPr lang="en-US" dirty="0"/>
          </a:p>
        </p:txBody>
      </p:sp>
    </p:spTree>
    <p:extLst>
      <p:ext uri="{BB962C8B-B14F-4D97-AF65-F5344CB8AC3E}">
        <p14:creationId xmlns:p14="http://schemas.microsoft.com/office/powerpoint/2010/main" val="212820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0EC3-158B-DE41-0594-8D4A30721CEB}"/>
              </a:ext>
            </a:extLst>
          </p:cNvPr>
          <p:cNvSpPr>
            <a:spLocks noGrp="1"/>
          </p:cNvSpPr>
          <p:nvPr>
            <p:ph type="title"/>
          </p:nvPr>
        </p:nvSpPr>
        <p:spPr>
          <a:xfrm>
            <a:off x="152400" y="203799"/>
            <a:ext cx="11887200" cy="5888776"/>
          </a:xfrm>
        </p:spPr>
        <p:txBody>
          <a:bodyPr/>
          <a:lstStyle/>
          <a:p>
            <a:r>
              <a:rPr lang="en-US" b="1" dirty="0">
                <a:solidFill>
                  <a:schemeClr val="tx1"/>
                </a:solidFill>
              </a:rPr>
              <a:t>When I say “public school restrooms” </a:t>
            </a:r>
            <a:br>
              <a:rPr lang="en-US" b="1" dirty="0">
                <a:solidFill>
                  <a:schemeClr val="tx1"/>
                </a:solidFill>
              </a:rPr>
            </a:br>
            <a:r>
              <a:rPr lang="en-US" b="1" dirty="0">
                <a:solidFill>
                  <a:schemeClr val="tx1"/>
                </a:solidFill>
              </a:rPr>
              <a:t>what comes to mind?</a:t>
            </a:r>
            <a:r>
              <a:rPr lang="en-US" dirty="0"/>
              <a:t>?</a:t>
            </a:r>
          </a:p>
        </p:txBody>
      </p:sp>
    </p:spTree>
    <p:extLst>
      <p:ext uri="{BB962C8B-B14F-4D97-AF65-F5344CB8AC3E}">
        <p14:creationId xmlns:p14="http://schemas.microsoft.com/office/powerpoint/2010/main" val="3828527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2ACC-FC32-BBC6-AF1A-1B47B35D1EA5}"/>
              </a:ext>
            </a:extLst>
          </p:cNvPr>
          <p:cNvSpPr>
            <a:spLocks noGrp="1"/>
          </p:cNvSpPr>
          <p:nvPr>
            <p:ph type="title"/>
          </p:nvPr>
        </p:nvSpPr>
        <p:spPr/>
        <p:txBody>
          <a:bodyPr/>
          <a:lstStyle/>
          <a:p>
            <a:r>
              <a:rPr lang="en-US" dirty="0">
                <a:solidFill>
                  <a:schemeClr val="tx1"/>
                </a:solidFill>
              </a:rPr>
              <a:t> </a:t>
            </a:r>
            <a:r>
              <a:rPr lang="en-US" b="1" dirty="0">
                <a:solidFill>
                  <a:schemeClr val="tx1"/>
                </a:solidFill>
              </a:rPr>
              <a:t>Standard Gender Specific Restroom </a:t>
            </a:r>
          </a:p>
        </p:txBody>
      </p:sp>
      <p:pic>
        <p:nvPicPr>
          <p:cNvPr id="4" name="Content Placeholder 3" descr="A Standard gender specific restroom with two wall mounted sinks and 6 individual bathroom stalls with gaps under and over the stalls.  ">
            <a:extLst>
              <a:ext uri="{FF2B5EF4-FFF2-40B4-BE49-F238E27FC236}">
                <a16:creationId xmlns:a16="http://schemas.microsoft.com/office/drawing/2014/main" id="{9AFBDA77-F59C-F787-5903-E2947044F0F9}"/>
              </a:ext>
            </a:extLst>
          </p:cNvPr>
          <p:cNvPicPr>
            <a:picLocks noGrp="1" noChangeAspect="1"/>
          </p:cNvPicPr>
          <p:nvPr>
            <p:ph idx="1"/>
          </p:nvPr>
        </p:nvPicPr>
        <p:blipFill>
          <a:blip r:embed="rId2"/>
          <a:stretch>
            <a:fillRect/>
          </a:stretch>
        </p:blipFill>
        <p:spPr>
          <a:xfrm>
            <a:off x="2511432" y="1551853"/>
            <a:ext cx="6492610" cy="4543110"/>
          </a:xfrm>
          <a:prstGeom prst="rect">
            <a:avLst/>
          </a:prstGeom>
        </p:spPr>
      </p:pic>
    </p:spTree>
    <p:extLst>
      <p:ext uri="{BB962C8B-B14F-4D97-AF65-F5344CB8AC3E}">
        <p14:creationId xmlns:p14="http://schemas.microsoft.com/office/powerpoint/2010/main" val="270779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4666-6D6F-37BF-2E70-8617F8AC108A}"/>
              </a:ext>
            </a:extLst>
          </p:cNvPr>
          <p:cNvSpPr>
            <a:spLocks noGrp="1"/>
          </p:cNvSpPr>
          <p:nvPr>
            <p:ph type="title"/>
          </p:nvPr>
        </p:nvSpPr>
        <p:spPr>
          <a:xfrm>
            <a:off x="152400" y="203799"/>
            <a:ext cx="11887200" cy="5970758"/>
          </a:xfrm>
        </p:spPr>
        <p:txBody>
          <a:bodyPr anchor="ctr"/>
          <a:lstStyle/>
          <a:p>
            <a:pPr>
              <a:lnSpc>
                <a:spcPct val="100000"/>
              </a:lnSpc>
            </a:pPr>
            <a:r>
              <a:rPr lang="en-US" sz="4400" b="1" dirty="0">
                <a:solidFill>
                  <a:schemeClr val="tx1"/>
                </a:solidFill>
              </a:rPr>
              <a:t>When I say</a:t>
            </a:r>
            <a:br>
              <a:rPr lang="en-US" sz="4400" b="1" dirty="0">
                <a:solidFill>
                  <a:schemeClr val="tx1"/>
                </a:solidFill>
              </a:rPr>
            </a:br>
            <a:r>
              <a:rPr lang="en-US" sz="4400" b="1" dirty="0">
                <a:solidFill>
                  <a:schemeClr val="tx1"/>
                </a:solidFill>
              </a:rPr>
              <a:t>“All Access Restrooms”</a:t>
            </a:r>
            <a:br>
              <a:rPr lang="en-US" sz="4400" b="1" dirty="0">
                <a:solidFill>
                  <a:schemeClr val="tx1"/>
                </a:solidFill>
              </a:rPr>
            </a:br>
            <a:r>
              <a:rPr lang="en-US" sz="4400" b="1" dirty="0">
                <a:solidFill>
                  <a:schemeClr val="tx1"/>
                </a:solidFill>
              </a:rPr>
              <a:t>What comes to mind?</a:t>
            </a:r>
            <a:endParaRPr lang="en-US" b="1" dirty="0"/>
          </a:p>
        </p:txBody>
      </p:sp>
    </p:spTree>
    <p:extLst>
      <p:ext uri="{BB962C8B-B14F-4D97-AF65-F5344CB8AC3E}">
        <p14:creationId xmlns:p14="http://schemas.microsoft.com/office/powerpoint/2010/main" val="60365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47947B-C83E-8001-A1EC-E7DA9C48DC66}"/>
              </a:ext>
            </a:extLst>
          </p:cNvPr>
          <p:cNvSpPr>
            <a:spLocks noGrp="1"/>
          </p:cNvSpPr>
          <p:nvPr>
            <p:ph type="title"/>
          </p:nvPr>
        </p:nvSpPr>
        <p:spPr/>
        <p:txBody>
          <a:bodyPr/>
          <a:lstStyle/>
          <a:p>
            <a:r>
              <a:rPr lang="en-US" b="1" dirty="0">
                <a:solidFill>
                  <a:schemeClr val="tx1"/>
                </a:solidFill>
                <a:effectLst/>
                <a:ea typeface="Calibri" panose="020F0502020204030204" pitchFamily="34" charset="0"/>
              </a:rPr>
              <a:t>Examples of All Access Restrooms</a:t>
            </a:r>
            <a:endParaRPr lang="en-US" dirty="0"/>
          </a:p>
        </p:txBody>
      </p:sp>
      <p:pic>
        <p:nvPicPr>
          <p:cNvPr id="8" name="Content Placeholder 7" descr="An examples of an all access restrooms.">
            <a:extLst>
              <a:ext uri="{FF2B5EF4-FFF2-40B4-BE49-F238E27FC236}">
                <a16:creationId xmlns:a16="http://schemas.microsoft.com/office/drawing/2014/main" id="{743ED990-8D17-FE6C-481C-A7AAEB00EE71}"/>
              </a:ext>
            </a:extLst>
          </p:cNvPr>
          <p:cNvPicPr>
            <a:picLocks noGrp="1" noChangeAspect="1"/>
          </p:cNvPicPr>
          <p:nvPr>
            <p:ph idx="1"/>
          </p:nvPr>
        </p:nvPicPr>
        <p:blipFill>
          <a:blip r:embed="rId2"/>
          <a:stretch>
            <a:fillRect/>
          </a:stretch>
        </p:blipFill>
        <p:spPr>
          <a:xfrm>
            <a:off x="161925" y="1860550"/>
            <a:ext cx="11868150" cy="4248019"/>
          </a:xfrm>
        </p:spPr>
      </p:pic>
    </p:spTree>
    <p:extLst>
      <p:ext uri="{BB962C8B-B14F-4D97-AF65-F5344CB8AC3E}">
        <p14:creationId xmlns:p14="http://schemas.microsoft.com/office/powerpoint/2010/main" val="106688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424A-FC77-4386-9F86-F5B46D42DCB0}"/>
              </a:ext>
            </a:extLst>
          </p:cNvPr>
          <p:cNvSpPr>
            <a:spLocks noGrp="1"/>
          </p:cNvSpPr>
          <p:nvPr>
            <p:ph type="title"/>
          </p:nvPr>
        </p:nvSpPr>
        <p:spPr/>
        <p:txBody>
          <a:bodyPr/>
          <a:lstStyle/>
          <a:p>
            <a:r>
              <a:rPr lang="en-US" b="1" dirty="0">
                <a:solidFill>
                  <a:schemeClr val="tx1"/>
                </a:solidFill>
              </a:rPr>
              <a:t>Today’s Objectives</a:t>
            </a:r>
          </a:p>
        </p:txBody>
      </p:sp>
      <p:sp>
        <p:nvSpPr>
          <p:cNvPr id="3" name="Content Placeholder 2">
            <a:extLst>
              <a:ext uri="{FF2B5EF4-FFF2-40B4-BE49-F238E27FC236}">
                <a16:creationId xmlns:a16="http://schemas.microsoft.com/office/drawing/2014/main" id="{0F969971-A171-48B8-AAB0-5AC933A772F5}"/>
              </a:ext>
            </a:extLst>
          </p:cNvPr>
          <p:cNvSpPr>
            <a:spLocks noGrp="1"/>
          </p:cNvSpPr>
          <p:nvPr>
            <p:ph idx="1"/>
          </p:nvPr>
        </p:nvSpPr>
        <p:spPr>
          <a:xfrm>
            <a:off x="76200" y="2508311"/>
            <a:ext cx="12039600" cy="5015901"/>
          </a:xfrm>
        </p:spPr>
        <p:txBody>
          <a:bodyPr/>
          <a:lstStyle/>
          <a:p>
            <a:pPr marL="514350" lvl="0" indent="-514350">
              <a:buFont typeface="+mj-lt"/>
              <a:buAutoNum type="arabicPeriod"/>
            </a:pPr>
            <a:r>
              <a:rPr lang="en-US" dirty="0">
                <a:solidFill>
                  <a:schemeClr val="tx1"/>
                </a:solidFill>
              </a:rPr>
              <a:t>Provide a quick overview of our process.</a:t>
            </a:r>
          </a:p>
          <a:p>
            <a:pPr marL="514350" indent="-514350">
              <a:buFont typeface="+mj-lt"/>
              <a:buAutoNum type="arabicPeriod"/>
            </a:pPr>
            <a:r>
              <a:rPr lang="en-US" dirty="0">
                <a:solidFill>
                  <a:schemeClr val="tx1"/>
                </a:solidFill>
              </a:rPr>
              <a:t>Provide optimal design elements for multi-user gender-neutral restrooms from a broad base of stakeholder input.</a:t>
            </a:r>
          </a:p>
          <a:p>
            <a:pPr marL="514350" indent="-514350">
              <a:buFont typeface="+mj-lt"/>
              <a:buAutoNum type="arabicPeriod"/>
            </a:pPr>
            <a:r>
              <a:rPr lang="en-US" dirty="0">
                <a:solidFill>
                  <a:schemeClr val="tx1"/>
                </a:solidFill>
              </a:rPr>
              <a:t>Provide an opportunity for you to ask questions.</a:t>
            </a:r>
          </a:p>
        </p:txBody>
      </p:sp>
    </p:spTree>
    <p:extLst>
      <p:ext uri="{BB962C8B-B14F-4D97-AF65-F5344CB8AC3E}">
        <p14:creationId xmlns:p14="http://schemas.microsoft.com/office/powerpoint/2010/main" val="743067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92F851-E261-4B7D-8A2F-8C493054D982}"/>
              </a:ext>
            </a:extLst>
          </p:cNvPr>
          <p:cNvSpPr>
            <a:spLocks noGrp="1"/>
          </p:cNvSpPr>
          <p:nvPr>
            <p:ph type="title"/>
          </p:nvPr>
        </p:nvSpPr>
        <p:spPr/>
        <p:txBody>
          <a:bodyPr/>
          <a:lstStyle/>
          <a:p>
            <a:r>
              <a:rPr lang="en-US" b="1" dirty="0">
                <a:solidFill>
                  <a:schemeClr val="tx1"/>
                </a:solidFill>
              </a:rPr>
              <a:t>Why (Our Challenge)</a:t>
            </a:r>
          </a:p>
        </p:txBody>
      </p:sp>
      <p:sp>
        <p:nvSpPr>
          <p:cNvPr id="5" name="Content Placeholder 4">
            <a:extLst>
              <a:ext uri="{FF2B5EF4-FFF2-40B4-BE49-F238E27FC236}">
                <a16:creationId xmlns:a16="http://schemas.microsoft.com/office/drawing/2014/main" id="{8066F11C-3532-4C0F-BA85-E0776F704C79}"/>
              </a:ext>
            </a:extLst>
          </p:cNvPr>
          <p:cNvSpPr>
            <a:spLocks noGrp="1"/>
          </p:cNvSpPr>
          <p:nvPr>
            <p:ph idx="1"/>
          </p:nvPr>
        </p:nvSpPr>
        <p:spPr/>
        <p:txBody>
          <a:bodyPr vert="horz" lIns="91440" tIns="45720" rIns="91440" bIns="45720" rtlCol="0" anchor="t">
            <a:normAutofit/>
          </a:bodyPr>
          <a:lstStyle/>
          <a:p>
            <a:r>
              <a:rPr lang="en-US" dirty="0">
                <a:solidFill>
                  <a:schemeClr val="tx1"/>
                </a:solidFill>
                <a:cs typeface="Arial"/>
              </a:rPr>
              <a:t>Many schools have begun to favor inclusive multi-user toilet facilities over costly single-user facilities</a:t>
            </a:r>
          </a:p>
          <a:p>
            <a:pPr marL="0" indent="0">
              <a:buNone/>
            </a:pPr>
            <a:endParaRPr lang="en-US" dirty="0">
              <a:solidFill>
                <a:schemeClr val="tx1"/>
              </a:solidFill>
            </a:endParaRPr>
          </a:p>
          <a:p>
            <a:r>
              <a:rPr lang="en-US" dirty="0">
                <a:solidFill>
                  <a:schemeClr val="tx1"/>
                </a:solidFill>
                <a:cs typeface="Arial"/>
              </a:rPr>
              <a:t>LEAs and architects are submitting multi-user gender-neutral restrooms in their plan approval requests, as well as seeking early input and guidance from CDE during the design phase</a:t>
            </a:r>
            <a:endParaRPr lang="en-US" dirty="0">
              <a:solidFill>
                <a:schemeClr val="tx1"/>
              </a:solidFill>
            </a:endParaRPr>
          </a:p>
        </p:txBody>
      </p:sp>
    </p:spTree>
    <p:extLst>
      <p:ext uri="{BB962C8B-B14F-4D97-AF65-F5344CB8AC3E}">
        <p14:creationId xmlns:p14="http://schemas.microsoft.com/office/powerpoint/2010/main" val="1420820861"/>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2635</TotalTime>
  <Words>799</Words>
  <Application>Microsoft Office PowerPoint</Application>
  <PresentationFormat>Widescreen</PresentationFormat>
  <Paragraphs>115</Paragraphs>
  <Slides>29</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Calibri Light</vt:lpstr>
      <vt:lpstr>CDE Set 1</vt:lpstr>
      <vt:lpstr>Custom Design</vt:lpstr>
      <vt:lpstr>CDE Set 2</vt:lpstr>
      <vt:lpstr>All Access Restrooms Presented by the  School Facilities and Transportation Services Division Presentation date (February 2023) </vt:lpstr>
      <vt:lpstr>Please Note: Today’s resources do not constitute a mandate that requires any new or existing restrooms be designed as all-access.  </vt:lpstr>
      <vt:lpstr>Office of Learning Environments (OLE)  gender-neutral restrooms research team </vt:lpstr>
      <vt:lpstr>When I say “public school restrooms”  what comes to mind??</vt:lpstr>
      <vt:lpstr> Standard Gender Specific Restroom </vt:lpstr>
      <vt:lpstr>When I say “All Access Restrooms” What comes to mind?</vt:lpstr>
      <vt:lpstr>Examples of All Access Restrooms</vt:lpstr>
      <vt:lpstr>Today’s Objectives</vt:lpstr>
      <vt:lpstr>Why (Our Challenge)</vt:lpstr>
      <vt:lpstr>What (Our Outcome)</vt:lpstr>
      <vt:lpstr>Key Events: All Access Restroom Team </vt:lpstr>
      <vt:lpstr>Key Events: All Access Restroom Team (cont.)</vt:lpstr>
      <vt:lpstr>All Inclusive Restroom Design: Cunningham </vt:lpstr>
      <vt:lpstr>External Focus Groups: Safety Students learn in an environment that is physically and emotionally safe. </vt:lpstr>
      <vt:lpstr>Common Design Features</vt:lpstr>
      <vt:lpstr>Example 1</vt:lpstr>
      <vt:lpstr>Example 2</vt:lpstr>
      <vt:lpstr>Example 3</vt:lpstr>
      <vt:lpstr>Example 4</vt:lpstr>
      <vt:lpstr>Example 5</vt:lpstr>
      <vt:lpstr>Print Material vs. A Living Document</vt:lpstr>
      <vt:lpstr>Key Elements of the  All-Access Restrooms Guidance Web Page</vt:lpstr>
      <vt:lpstr>Tab 2 Planning</vt:lpstr>
      <vt:lpstr>Tab 3 Design</vt:lpstr>
      <vt:lpstr>Tab 4 Modernization</vt:lpstr>
      <vt:lpstr>Tab 5 Costs</vt:lpstr>
      <vt:lpstr>Tab 6 Laws</vt:lpstr>
      <vt:lpstr>Tab 7 References</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Access Restroom Presentation - Facilities (CA Dept of Education)</dc:title>
  <dc:subject>All Access Restrooms presentation from CASH 2023</dc:subject>
  <dc:creator>Lesley Taylor</dc:creator>
  <cp:keywords>CASH, schools, district, annual</cp:keywords>
  <cp:lastModifiedBy>Lue Yang</cp:lastModifiedBy>
  <cp:revision>136</cp:revision>
  <dcterms:created xsi:type="dcterms:W3CDTF">2021-02-02T22:11:10Z</dcterms:created>
  <dcterms:modified xsi:type="dcterms:W3CDTF">2023-04-06T19:54:27Z</dcterms:modified>
</cp:coreProperties>
</file>