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  <p:sldMasterId id="2147483659" r:id="rId5"/>
    <p:sldMasterId id="2147483648" r:id="rId6"/>
    <p:sldMasterId id="2147483723" r:id="rId7"/>
    <p:sldMasterId id="2147483671" r:id="rId8"/>
    <p:sldMasterId id="2147483676" r:id="rId9"/>
    <p:sldMasterId id="2147483681" r:id="rId10"/>
    <p:sldMasterId id="2147483699" r:id="rId11"/>
    <p:sldMasterId id="2147483705" r:id="rId12"/>
    <p:sldMasterId id="2147483710" r:id="rId13"/>
    <p:sldMasterId id="2147483715" r:id="rId14"/>
  </p:sldMasterIdLst>
  <p:notesMasterIdLst>
    <p:notesMasterId r:id="rId37"/>
  </p:notesMasterIdLst>
  <p:handoutMasterIdLst>
    <p:handoutMasterId r:id="rId38"/>
  </p:handoutMasterIdLst>
  <p:sldIdLst>
    <p:sldId id="256" r:id="rId15"/>
    <p:sldId id="257" r:id="rId16"/>
    <p:sldId id="264" r:id="rId17"/>
    <p:sldId id="363" r:id="rId18"/>
    <p:sldId id="362" r:id="rId19"/>
    <p:sldId id="361" r:id="rId20"/>
    <p:sldId id="359" r:id="rId21"/>
    <p:sldId id="354" r:id="rId22"/>
    <p:sldId id="356" r:id="rId23"/>
    <p:sldId id="357" r:id="rId24"/>
    <p:sldId id="343" r:id="rId25"/>
    <p:sldId id="346" r:id="rId26"/>
    <p:sldId id="351" r:id="rId27"/>
    <p:sldId id="345" r:id="rId28"/>
    <p:sldId id="259" r:id="rId29"/>
    <p:sldId id="352" r:id="rId30"/>
    <p:sldId id="261" r:id="rId31"/>
    <p:sldId id="262" r:id="rId32"/>
    <p:sldId id="339" r:id="rId33"/>
    <p:sldId id="342" r:id="rId34"/>
    <p:sldId id="341" r:id="rId35"/>
    <p:sldId id="32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C3F33A-708E-1B43-C893-CD8FF36A412A}" name="Virginia Early" initials="VE" userId="S::vearly@cde.ca.gov::42929ea7-4389-4ffc-bd0b-f8133d7ef99f" providerId="AD"/>
  <p188:author id="{5FE3017A-E5DB-B171-9214-28469186A366}" name="Alana Andrade" initials="AA" userId="S::aandrade@cde.ca.gov::d336b2b8-3478-4328-8ca2-dbdae80dba75" providerId="AD"/>
  <p188:author id="{19A4E8D3-7556-E75D-58B0-40467B081C92}" name="Jordan Clegg" initials="JC" userId="S::jclegg@cde.ca.gov::337849d6-6fc7-4f05-a7ed-c724ee339b5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isa Velarde" initials="LV" lastIdx="2" clrIdx="6"/>
  <p:cmAuthor id="1" name="Stephen Propheter" initials="SP" lastIdx="6" clrIdx="0"/>
  <p:cmAuthor id="8" name="Virginia Early" initials="VE" lastIdx="5" clrIdx="7"/>
  <p:cmAuthor id="2" name="Stephen Propheter" initials="SP [2]" lastIdx="1" clrIdx="1"/>
  <p:cmAuthor id="9" name="Deborah Rawson" initials="DR" lastIdx="1" clrIdx="8"/>
  <p:cmAuthor id="3" name="Alana Andrade" initials="AA" lastIdx="13" clrIdx="2"/>
  <p:cmAuthor id="4" name="Guadalupe Romo-Zendejas" initials="GR" lastIdx="4" clrIdx="3"/>
  <p:cmAuthor id="5" name="Barbara Lindsay" initials="BL" lastIdx="7" clrIdx="4"/>
  <p:cmAuthor id="6" name="Erica Otiono" initials="EO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0"/>
    <a:srgbClr val="0C4A6D"/>
    <a:srgbClr val="80FF80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9AC54-8D60-4906-A4DD-31B87456DBC7}" v="1" dt="2021-01-19T22:58:52.379"/>
    <p1510:client id="{97E091F0-ADBC-41BF-BFB5-7EEE62209BE0}" v="1" dt="2021-01-19T22:04:48.022"/>
    <p1510:client id="{B5837663-1035-4D52-B6B0-4B6732AB3848}" v="9" dt="2021-01-21T23:51:58.117"/>
    <p1510:client id="{BED3CFA0-97A4-760B-85F4-1E9E9D44EEA4}" v="67" dt="2021-01-19T23:18:38.933"/>
    <p1510:client id="{F040A377-EC69-4E7D-91E4-0BF934E31735}" v="23" dt="2021-01-19T22:48:28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87745" autoAdjust="0"/>
  </p:normalViewPr>
  <p:slideViewPr>
    <p:cSldViewPr snapToGrid="0">
      <p:cViewPr varScale="1">
        <p:scale>
          <a:sx n="59" d="100"/>
          <a:sy n="59" d="100"/>
        </p:scale>
        <p:origin x="7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211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17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8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4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8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9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1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2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96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9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0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92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11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11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1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01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05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1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04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</a:pPr>
            <a:endParaRPr lang="en-US" dirty="0"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en-US" dirty="0">
              <a:latin typeface="Helvetica Neue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52AC79-A108-4FDF-A0BE-96CEB0D6FF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84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560828" cy="4610544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683102" y="8713381"/>
            <a:ext cx="1041992" cy="430619"/>
          </a:xfrm>
        </p:spPr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18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89997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i="1" dirty="0">
              <a:solidFill>
                <a:srgbClr val="FF0000"/>
              </a:solidFill>
            </a:endParaRPr>
          </a:p>
          <a:p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7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1"/>
            <a:ext cx="11680022" cy="147828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E983-71A8-42AF-8B02-DF032CB2DD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14475" y="1800225"/>
            <a:ext cx="9260205" cy="3136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23D04-3364-48A1-8C52-3E096EB1D0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ABE33-0FEF-4AEF-BB15-35E38E99C1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D103B-1061-4ECB-8ABC-3201A14B7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564E71-7449-4903-AD7B-86B66FDFDF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9501A-B345-47C2-B9AC-C16D979C72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0907EB-609B-4428-ACD3-90246188C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3pPr>
            <a:lvl4pPr marL="1657350" indent="-2857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EB7F6-0C65-4A88-BD3C-24AC894FE8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2400" y="1638300"/>
            <a:ext cx="5852160" cy="50159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A1727-E17E-46EE-B40A-8B7F00CA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CF5B4F-051D-4897-BF09-E083248B0A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B70A05-58F7-4F52-9875-CBBCA8B5E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645B7-F339-415C-9DE7-347D9B05EA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E7ADF-5D38-40A1-9364-DE3CA5509A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5D82-F00D-4AD9-9A23-92CD90EA7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CFF536-4803-4D5C-8502-AB818EA5A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DED18-332A-429B-A990-C9E1F271C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F0585-08F3-4740-8B27-11E3B730B3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F78FC-3606-4592-8589-3CD4761A1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555" y="2015632"/>
            <a:ext cx="2355839" cy="2380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4732" y="320530"/>
            <a:ext cx="6262536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42E7CEF-D6BE-404A-BE66-1210F77C8D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479" y="1494205"/>
            <a:ext cx="1798266" cy="34356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F1E088-9862-4D49-B4FB-C4A8EB4E8B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65450" y="3998913"/>
            <a:ext cx="6261100" cy="641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3672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D138C-049F-453B-89D6-4FE4E464AB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9DA1F0A-11FE-4048-9856-F99DA11F8AD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24" y="4298650"/>
            <a:ext cx="1209151" cy="24057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8E45E-5814-4922-8D60-6F04340A6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51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1"/>
            <a:ext cx="11887200" cy="44196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C242D72-02E1-47EB-8FAF-3685D1108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66478" y="4586502"/>
            <a:ext cx="2043830" cy="206978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B8A22-0D02-45A6-83C4-BF53EB5C1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2EFF30-79C0-43AC-B860-EE9CC409D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1FDC-B69D-412F-A388-FAB53FDC0D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28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2280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BA3769-9C0F-4F8D-A4FD-1D00A03775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09AE68-C82E-40D7-A973-6A63226927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122738"/>
            <a:ext cx="5851525" cy="197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345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376382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6300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7170700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9499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867816" y="1390650"/>
            <a:ext cx="9153525" cy="3347821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849D08-6696-4DD8-8389-FE964538D7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D2AC5-D2D1-4593-881B-E17BEFD05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CDC82-488F-49A3-92EE-BB31606E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61E7B-5EF9-49CF-B66F-D2E8237E8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704" r:id="rId4"/>
    <p:sldLayoutId id="2147483658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11" r:id="rId5"/>
    <p:sldLayoutId id="2147483712" r:id="rId6"/>
    <p:sldLayoutId id="2147483713" r:id="rId7"/>
    <p:sldLayoutId id="2147483714" r:id="rId8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BEA52-1562-4A7C-84BB-21667EAB0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0A2A1055-459E-4AC3-ACE0-742A8878B1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20" r:id="rId2"/>
    <p:sldLayoutId id="2147483721" r:id="rId3"/>
    <p:sldLayoutId id="2147483722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623EC-2457-4914-A400-1D7284163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80F8AE4B-A7EE-4FB3-A75F-5EC0F3EAC8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6EDA0-B6A1-4573-BF3B-ADCA166C1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73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33C4B14C-B406-442F-8D71-668A674C5C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B21DF1-DF34-4171-AB97-A671C010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A9887-BBF3-4C9A-A7D5-50596165F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8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B6F27B01-A2D5-45F4-B454-68E183B7C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rgbClr val="0C4A6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rgbClr val="0C4A6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rgbClr val="0C4A6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2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54025-CD00-4B2F-9506-BCDF1A80D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97AC809-9834-4FA4-B6F7-B5523D881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E943-1104-4299-9673-BEF3CACA3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236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614608DE-72A6-4621-8C24-CDFC0FE1E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6" r:id="rId2"/>
    <p:sldLayoutId id="2147483701" r:id="rId3"/>
    <p:sldLayoutId id="2147483698" r:id="rId4"/>
    <p:sldLayoutId id="2147483697" r:id="rId5"/>
    <p:sldLayoutId id="2147483702" r:id="rId6"/>
    <p:sldLayoutId id="2147483703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2AA74813-043C-43CB-9E82-7CAA19F318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LCDEmergency@cde.ca.g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hs.ca.gov/home/master-plan-for-early-learning-and-care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atepln@cde.ca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0.xml"/><Relationship Id="rId4" Type="http://schemas.openxmlformats.org/officeDocument/2006/relationships/hyperlink" Target="https://www.cde.ca.gov/sp/cd/re/stateplan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Webinar on COVID-19 Guidance for </a:t>
            </a:r>
            <a:br>
              <a:rPr lang="en-US" sz="3800">
                <a:cs typeface="Arial"/>
              </a:rPr>
            </a:br>
            <a:r>
              <a:rPr lang="en-US" sz="3800" b="1"/>
              <a:t>Early Learning and Care Contractors</a:t>
            </a:r>
            <a:endParaRPr lang="en-US" sz="3800"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57D74-972F-4C24-B1AE-01E7E3D66C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Early Learning and Care Division and </a:t>
            </a:r>
          </a:p>
          <a:p>
            <a:pPr marL="0" indent="0" algn="ctr">
              <a:buNone/>
            </a:pPr>
            <a:r>
              <a:rPr lang="en-US" sz="2800" b="1">
                <a:ea typeface="+mn-lt"/>
                <a:cs typeface="+mn-lt"/>
              </a:rPr>
              <a:t>Fiscal and Administrative Services Division</a:t>
            </a:r>
            <a:endParaRPr lang="en-US" sz="2800" b="1">
              <a:cs typeface="Arial"/>
            </a:endParaRPr>
          </a:p>
          <a:p>
            <a:pPr algn="ctr"/>
            <a:endParaRPr lang="en-US" sz="2800" b="1">
              <a:cs typeface="Arial"/>
            </a:endParaRP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Date:  January 19, 2021</a:t>
            </a:r>
          </a:p>
          <a:p>
            <a:pPr marL="0" indent="0" algn="ctr">
              <a:buNone/>
            </a:pPr>
            <a:r>
              <a:rPr lang="en-US" sz="2800" b="1">
                <a:cs typeface="Arial"/>
              </a:rPr>
              <a:t>Time:  4:00 PM – 5:00 PM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8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BB2D-DFA2-45AD-89E1-DA798524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Fiscal Updates</a:t>
            </a:r>
            <a:endParaRPr lang="en-US" sz="3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2B08-F75F-46BC-AEA2-B95B1DD8B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Rate Increase Applications</a:t>
            </a:r>
            <a:endParaRPr lang="en-US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/>
              <a:t>Extention to due date: January 28, 2021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Allocation of $110 million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/>
              <a:t>Data collection for cost associated with providing care to school-age children closed January 11, 2021 </a:t>
            </a:r>
            <a:endParaRPr lang="en-US">
              <a:cs typeface="Arial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/>
              <a:t>December reports will be basis for emergency childcare extension allocations and waived family fee allocations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647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E8CB-3E47-49CF-BB6C-3FDDD831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Program Quality Implementation Updates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0952-A546-4976-8866-9F227616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>
                <a:cs typeface="Arial" panose="020B0604020202020204"/>
              </a:rPr>
              <a:t>Program Quality Management Bulletin (MB 21-02) </a:t>
            </a:r>
          </a:p>
          <a:p>
            <a:pPr>
              <a:spcAft>
                <a:spcPts val="1200"/>
              </a:spcAft>
            </a:pPr>
            <a:r>
              <a:rPr lang="en-US"/>
              <a:t>The purpose of this MB:</a:t>
            </a:r>
          </a:p>
          <a:p>
            <a:pPr lvl="1">
              <a:spcAft>
                <a:spcPts val="1200"/>
              </a:spcAft>
            </a:pPr>
            <a:r>
              <a:rPr lang="en-US"/>
              <a:t>Provide guidance and reminders to contactors related to meeting contractual requirements, regarding program quality</a:t>
            </a:r>
            <a:endParaRPr lang="en-US">
              <a:cs typeface="Arial"/>
            </a:endParaRPr>
          </a:p>
          <a:p>
            <a:pPr lvl="1"/>
            <a:r>
              <a:rPr lang="en-US"/>
              <a:t>Provide contractors with additional guidance regarding the implementation of requirements during the COVID-19 State of Emergency</a:t>
            </a:r>
            <a:endParaRPr lang="en-US">
              <a:cs typeface="Arial"/>
            </a:endParaRPr>
          </a:p>
          <a:p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5C1D-CA62-4DF6-A714-58482BBEA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9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E8CB-3E47-49CF-BB6C-3FDDD831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Program Quality Implementation Updates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0952-A546-4976-8866-9F227616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Arial" panose="020B0604020202020204"/>
              </a:rPr>
              <a:t>Program Quality Management Bulletin (MB 21-02) </a:t>
            </a:r>
          </a:p>
          <a:p>
            <a:r>
              <a:rPr lang="en-US">
                <a:cs typeface="Arial" panose="020B0604020202020204"/>
              </a:rPr>
              <a:t>The directive of this MB:</a:t>
            </a:r>
          </a:p>
          <a:p>
            <a:pPr lvl="1"/>
            <a:r>
              <a:rPr lang="en-US">
                <a:cs typeface="Arial" panose="020B0604020202020204"/>
              </a:rPr>
              <a:t>All state-subsidized ELC programs are required to continue to provide quality program components to all currently enrolled children and families in compliance with </a:t>
            </a:r>
            <a:r>
              <a:rPr lang="en-US" i="1">
                <a:cs typeface="Arial"/>
              </a:rPr>
              <a:t>California Code of Regulations (5 CCR) </a:t>
            </a:r>
            <a:r>
              <a:rPr lang="en-US">
                <a:cs typeface="Arial"/>
              </a:rPr>
              <a:t>sections 18273 through 18281 and </a:t>
            </a:r>
            <a:r>
              <a:rPr lang="en-US" i="1">
                <a:ea typeface="Arial" panose="020B0604020202020204" pitchFamily="34" charset="0"/>
                <a:cs typeface="Arial"/>
              </a:rPr>
              <a:t>Education Code (</a:t>
            </a:r>
            <a:r>
              <a:rPr lang="en-US" i="1">
                <a:cs typeface="Arial"/>
              </a:rPr>
              <a:t>EC) </a:t>
            </a:r>
            <a:r>
              <a:rPr lang="en-US">
                <a:cs typeface="Arial"/>
              </a:rPr>
              <a:t>Section 8203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5C1D-CA62-4DF6-A714-58482BBEA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2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B58F-1E34-4E16-A6E7-F4648339B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Program Quality Elements Addressed in Management Bulletin 21-02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3144-2A89-4838-A764-90F2E3AE75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Parent Involvement and Education</a:t>
            </a:r>
            <a:endParaRPr lang="en-US"/>
          </a:p>
          <a:p>
            <a:pPr marL="457200" indent="-4572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Education Programs</a:t>
            </a:r>
          </a:p>
          <a:p>
            <a:pPr marL="457200" indent="-4572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Staff Development</a:t>
            </a:r>
          </a:p>
          <a:p>
            <a:pPr marL="457200" indent="-4572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Developmental Profile Requirements</a:t>
            </a:r>
          </a:p>
          <a:p>
            <a:pPr marL="457200" indent="-457200">
              <a:buFont typeface="Arial"/>
              <a:buChar char="•"/>
            </a:pPr>
            <a:r>
              <a:rPr lang="en-US">
                <a:ea typeface="+mn-lt"/>
                <a:cs typeface="+mn-lt"/>
              </a:rPr>
              <a:t>Parent Survey</a:t>
            </a: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FF184-707A-4B2D-BCCF-FCAA6936AD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>
                <a:ea typeface="+mn-lt"/>
                <a:cs typeface="+mn-lt"/>
              </a:rPr>
              <a:t>Health and Social Services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Environmental Rating Scales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Nutrition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Program Self Evaluation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Staffing Ratios</a:t>
            </a:r>
          </a:p>
          <a:p>
            <a:pPr marL="457200" indent="-457200"/>
            <a:r>
              <a:rPr lang="en-US">
                <a:ea typeface="+mn-lt"/>
                <a:cs typeface="+mn-lt"/>
              </a:rPr>
              <a:t>Contract Monitoring Reviews</a:t>
            </a: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8E8BC-F2BD-47F8-9D7D-798AC689AA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E8CB-3E47-49CF-BB6C-3FDDD8314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Program Quality Implementation Updates (3)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0952-A546-4976-8866-9F2276163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Arial" panose="020B0604020202020204"/>
              </a:rPr>
              <a:t>Program Quality Management Bulletin (MB 21-02) </a:t>
            </a:r>
          </a:p>
          <a:p>
            <a:r>
              <a:rPr lang="en-US">
                <a:ea typeface="+mn-lt"/>
                <a:cs typeface="+mn-lt"/>
              </a:rPr>
              <a:t>This MB provides many resources to support program quality whether providing in-person or distance learning services.</a:t>
            </a:r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r>
              <a:rPr lang="en-US">
                <a:cs typeface="Arial" panose="020B0604020202020204"/>
              </a:rPr>
              <a:t>The Early Learning and Care Division (ELCD) will be announcing a webinar for MB 21-02 which will provide more in-depth guidance regarding program quality requirements for children, families, and staff. </a:t>
            </a:r>
            <a:endParaRPr lang="en-US"/>
          </a:p>
          <a:p>
            <a:endParaRPr lang="en-US">
              <a:cs typeface="Arial" panose="020B0604020202020204"/>
            </a:endParaRPr>
          </a:p>
          <a:p>
            <a:pPr marL="0" indent="0">
              <a:buNone/>
            </a:pPr>
            <a:endParaRPr lang="en-US">
              <a:cs typeface="Arial" panose="020B0604020202020204"/>
            </a:endParaRPr>
          </a:p>
          <a:p>
            <a:endParaRPr lang="en-US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55C1D-CA62-4DF6-A714-58482BBEA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5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82E8-2880-4947-B42C-13280EF4A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Resource and Referral Services During COVID-19</a:t>
            </a:r>
            <a:endParaRPr lang="en-US" sz="3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3D74-6339-466C-90DF-EE47050E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9362"/>
            <a:ext cx="11887200" cy="51248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ea typeface="+mn-lt"/>
                <a:cs typeface="+mn-lt"/>
              </a:rPr>
              <a:t>Resource and Referrals (R&amp;Rs) must:</a:t>
            </a:r>
            <a:endParaRPr lang="en-US" sz="2800"/>
          </a:p>
          <a:p>
            <a:pPr marL="0" indent="0">
              <a:buNone/>
            </a:pPr>
            <a:endParaRPr lang="en-US" sz="2800">
              <a:ea typeface="Arial" panose="020B0604020202020204" pitchFamily="34" charset="0"/>
              <a:cs typeface="Arial"/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2600">
                <a:effectLst/>
                <a:ea typeface="Arial" panose="020B0604020202020204" pitchFamily="34" charset="0"/>
                <a:cs typeface="Arial"/>
              </a:rPr>
              <a:t>Continue to provide </a:t>
            </a:r>
            <a:r>
              <a:rPr lang="en-US" sz="2600">
                <a:ea typeface="Arial" panose="020B0604020202020204" pitchFamily="34" charset="0"/>
                <a:cs typeface="Arial"/>
              </a:rPr>
              <a:t>resource</a:t>
            </a:r>
            <a:r>
              <a:rPr lang="en-US" sz="2600">
                <a:effectLst/>
                <a:ea typeface="Arial" panose="020B0604020202020204" pitchFamily="34" charset="0"/>
                <a:cs typeface="Arial"/>
              </a:rPr>
              <a:t> and </a:t>
            </a:r>
            <a:r>
              <a:rPr lang="en-US" sz="2600">
                <a:ea typeface="Arial" panose="020B0604020202020204" pitchFamily="34" charset="0"/>
                <a:cs typeface="Arial"/>
              </a:rPr>
              <a:t>referrals to</a:t>
            </a:r>
            <a:r>
              <a:rPr lang="en-US" sz="2600">
                <a:effectLst/>
                <a:ea typeface="Arial" panose="020B0604020202020204" pitchFamily="34" charset="0"/>
                <a:cs typeface="Arial"/>
              </a:rPr>
              <a:t> all parents looking for childcare as described in</a:t>
            </a:r>
            <a:r>
              <a:rPr lang="en-US" sz="2600" i="1">
                <a:effectLst/>
                <a:ea typeface="Arial" panose="020B0604020202020204" pitchFamily="34" charset="0"/>
                <a:cs typeface="Arial"/>
              </a:rPr>
              <a:t> EC </a:t>
            </a:r>
            <a:r>
              <a:rPr lang="en-US" sz="2600">
                <a:effectLst/>
                <a:ea typeface="Arial" panose="020B0604020202020204" pitchFamily="34" charset="0"/>
                <a:cs typeface="Arial"/>
              </a:rPr>
              <a:t>sections 8212–8216.</a:t>
            </a:r>
            <a:endParaRPr lang="en-US" sz="2600"/>
          </a:p>
          <a:p>
            <a:pPr>
              <a:spcBef>
                <a:spcPts val="1800"/>
              </a:spcBef>
            </a:pPr>
            <a:r>
              <a:rPr lang="en-US" sz="2600"/>
              <a:t>Continue </a:t>
            </a:r>
            <a:r>
              <a:rPr lang="en-US" sz="2600">
                <a:ea typeface="+mn-lt"/>
                <a:cs typeface="+mn-lt"/>
              </a:rPr>
              <a:t>to the extent possible, to assist families whose children are receiving Emergency Childcare, with resource and referrals to access and navigate on-going subsidized or nonsubsidized childcare services, meeting the family need. </a:t>
            </a:r>
            <a:endParaRPr lang="en-US" sz="2600">
              <a:cs typeface="Arial"/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2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2322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C8D8-BF20-4643-9427-6810C941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Resource and Referral Provider Vacancy Updating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3F2EB-E9C6-4061-9D02-0EE3339FB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51" y="1722267"/>
            <a:ext cx="11567771" cy="5133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Considering the current evolving public health emergency, Resource and Referrals (R&amp;Rs) are strongly encouraged to:</a:t>
            </a:r>
            <a:endParaRPr lang="en-US"/>
          </a:p>
          <a:p>
            <a:pPr marL="514350" indent="-514350">
              <a:spcBef>
                <a:spcPts val="1800"/>
              </a:spcBef>
              <a:spcAft>
                <a:spcPts val="1200"/>
              </a:spcAft>
              <a:buAutoNum type="arabicPeriod"/>
            </a:pPr>
            <a:r>
              <a:rPr lang="en-US">
                <a:ea typeface="+mn-lt"/>
                <a:cs typeface="+mn-lt"/>
              </a:rPr>
              <a:t>Collect data on childcare supply </a:t>
            </a:r>
            <a:r>
              <a:rPr lang="en-US" b="1">
                <a:solidFill>
                  <a:schemeClr val="accent4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no less than once a month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>
                <a:ea typeface="+mn-lt"/>
                <a:cs typeface="+mn-lt"/>
              </a:rPr>
              <a:t>to maintain the availability of childcare in real time.</a:t>
            </a:r>
          </a:p>
          <a:p>
            <a:pPr marL="514350" indent="-514350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>
                <a:ea typeface="+mn-lt"/>
                <a:cs typeface="+mn-lt"/>
              </a:rPr>
              <a:t>Provide guidance to childcare providers so that they self-report any closure, both temporary and ongoing not captured by the monthly update.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endParaRPr lang="en-US">
              <a:solidFill>
                <a:srgbClr val="FFFFFF"/>
              </a:solidFill>
              <a:cs typeface="Arial"/>
            </a:endParaRPr>
          </a:p>
          <a:p>
            <a:pPr lvl="1">
              <a:buFont typeface="Wingdings" panose="020B0604020202020204" pitchFamily="34" charset="0"/>
              <a:buChar char="Ø"/>
            </a:pPr>
            <a:endParaRPr lang="en-US">
              <a:solidFill>
                <a:srgbClr val="FFFFFF"/>
              </a:solidFill>
              <a:cs typeface="Arial"/>
            </a:endParaRPr>
          </a:p>
          <a:p>
            <a:pPr marL="1371600" lvl="3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1371600" lvl="3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1371600" lvl="3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1371600" lvl="3" indent="0">
              <a:buNone/>
            </a:pPr>
            <a:endParaRPr lang="en-US">
              <a:solidFill>
                <a:srgbClr val="000000"/>
              </a:solidFill>
              <a:cs typeface="Arial"/>
            </a:endParaRPr>
          </a:p>
          <a:p>
            <a:pPr marL="457200" lvl="1" indent="0">
              <a:buNone/>
            </a:pPr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07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E82E8-2880-4947-B42C-13280EF4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5358"/>
            <a:ext cx="11887200" cy="1117745"/>
          </a:xfrm>
        </p:spPr>
        <p:txBody>
          <a:bodyPr>
            <a:normAutofit fontScale="90000"/>
          </a:bodyPr>
          <a:lstStyle/>
          <a:p>
            <a:r>
              <a:rPr lang="en-US" sz="3800" b="1">
                <a:cs typeface="Arial"/>
              </a:rPr>
              <a:t>Resource and Referral Services During COVID-19 (2)</a:t>
            </a:r>
            <a:endParaRPr lang="en-US" sz="38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23D74-6339-466C-90DF-EE47050E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55389"/>
            <a:ext cx="11887200" cy="5698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800" dirty="0">
                <a:ea typeface="+mn-lt"/>
                <a:cs typeface="+mn-lt"/>
              </a:rPr>
              <a:t>MB 21-01 updates include: </a:t>
            </a:r>
            <a:endParaRPr lang="en-US" dirty="0">
              <a:ea typeface="+mn-lt"/>
              <a:cs typeface="+mn-lt"/>
            </a:endParaRPr>
          </a:p>
          <a:p>
            <a:r>
              <a:rPr lang="en-US" sz="2600" dirty="0">
                <a:cs typeface="Arial"/>
              </a:rPr>
              <a:t>Update the state </a:t>
            </a:r>
            <a:r>
              <a:rPr lang="en-US" sz="2600" strike="sngStrike" dirty="0">
                <a:cs typeface="Arial"/>
              </a:rPr>
              <a:t>Mychildcare.ca.gov</a:t>
            </a:r>
            <a:r>
              <a:rPr lang="en-US" sz="2600" dirty="0">
                <a:cs typeface="Arial"/>
              </a:rPr>
              <a:t> [Link no longer available] as often as possible or as data becomes available</a:t>
            </a:r>
          </a:p>
          <a:p>
            <a:r>
              <a:rPr lang="en-US" sz="2600" dirty="0">
                <a:cs typeface="Arial"/>
              </a:rPr>
              <a:t>Update the My Child Care Plan (MCCP) databases as often as possible</a:t>
            </a:r>
          </a:p>
          <a:p>
            <a:pPr marL="457200" lvl="1" indent="0">
              <a:buNone/>
            </a:pPr>
            <a:r>
              <a:rPr lang="en-US" sz="2600" dirty="0">
                <a:ea typeface="+mn-lt"/>
                <a:cs typeface="+mn-lt"/>
              </a:rPr>
              <a:t>‒</a:t>
            </a:r>
            <a:r>
              <a:rPr lang="en-US" sz="2600" dirty="0">
                <a:cs typeface="Arial"/>
              </a:rPr>
              <a:t>Status changes: “Active and booked to capacity”; “Active with vacancy”; “Inactive but willing to open with technical assistance”; “Inactive closed”</a:t>
            </a:r>
          </a:p>
          <a:p>
            <a:pPr marL="457200" lvl="1" indent="0">
              <a:buNone/>
            </a:pPr>
            <a:r>
              <a:rPr lang="en-US" sz="2600" dirty="0">
                <a:cs typeface="Arial"/>
              </a:rPr>
              <a:t>‒Age categories: 0-23 months; two to five (2 to 5) years; six (6) and up</a:t>
            </a:r>
          </a:p>
          <a:p>
            <a:r>
              <a:rPr lang="en-US" sz="2600" dirty="0">
                <a:cs typeface="Arial"/>
              </a:rPr>
              <a:t>Provide childcare referrals within 24 hours of request</a:t>
            </a:r>
          </a:p>
          <a:p>
            <a:r>
              <a:rPr lang="en-US" sz="2600" dirty="0">
                <a:cs typeface="Arial"/>
              </a:rPr>
              <a:t>Connect providers to California Preventative Health and Safety Practices course on California Early Childhood Online (CECO) </a:t>
            </a:r>
          </a:p>
          <a:p>
            <a:r>
              <a:rPr lang="en-US" sz="2600" dirty="0">
                <a:cs typeface="Arial"/>
              </a:rPr>
              <a:t>Provide </a:t>
            </a:r>
            <a:r>
              <a:rPr lang="en-US" sz="2600" dirty="0" err="1">
                <a:cs typeface="Arial"/>
              </a:rPr>
              <a:t>TrustLine</a:t>
            </a:r>
            <a:r>
              <a:rPr lang="en-US" sz="2600" dirty="0">
                <a:cs typeface="Arial"/>
              </a:rPr>
              <a:t> application assistance and coordination</a:t>
            </a:r>
          </a:p>
          <a:p>
            <a:pPr marL="0" indent="0">
              <a:buNone/>
            </a:pP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00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4E8E-3F2D-4C63-8002-C8A7AAB5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Local Planning Councils During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8023-613D-4A58-8F7C-BE577F671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Remain operational and as accessible as possible</a:t>
            </a:r>
          </a:p>
          <a:p>
            <a:r>
              <a:rPr lang="en-US"/>
              <a:t>Identify and assess local childcare needs</a:t>
            </a:r>
          </a:p>
          <a:p>
            <a:r>
              <a:rPr lang="en-US"/>
              <a:t>Collaborate to meet local childcare needs</a:t>
            </a:r>
          </a:p>
          <a:p>
            <a:r>
              <a:rPr lang="en-US"/>
              <a:t>Report newly emerging childcare needs of all families in the community to CDE and CDSS</a:t>
            </a:r>
          </a:p>
          <a:p>
            <a:r>
              <a:rPr lang="en-US"/>
              <a:t>Continue to direct community to available resources that encourage best practices and strategies to support families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1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690" y="1959293"/>
            <a:ext cx="3592011" cy="862576"/>
          </a:xfrm>
        </p:spPr>
        <p:txBody>
          <a:bodyPr>
            <a:normAutofit/>
          </a:bodyPr>
          <a:lstStyle/>
          <a:p>
            <a:r>
              <a:rPr lang="en-US">
                <a:cs typeface="Arial"/>
              </a:rPr>
              <a:t>Questions</a:t>
            </a:r>
          </a:p>
        </p:txBody>
      </p:sp>
      <p:pic>
        <p:nvPicPr>
          <p:cNvPr id="6" name="Picture 5" descr="Photo of a little girl placing her name tag on a wall">
            <a:extLst>
              <a:ext uri="{FF2B5EF4-FFF2-40B4-BE49-F238E27FC236}">
                <a16:creationId xmlns:a16="http://schemas.microsoft.com/office/drawing/2014/main" id="{190E204C-EB22-4661-B6B1-ACE7F898F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9" y="914120"/>
            <a:ext cx="6756361" cy="44965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05040" y="4409440"/>
            <a:ext cx="4520307" cy="15124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/>
              <a:t>Photo Credit: Robla School District ECE Program (Preschool); Sacramento, CA</a:t>
            </a:r>
            <a:endParaRPr lang="en-US" sz="260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7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cs typeface="Arial"/>
              </a:rPr>
              <a:t>Welcome and </a:t>
            </a:r>
            <a:r>
              <a:rPr lang="en-US">
                <a:cs typeface="Arial"/>
              </a:rPr>
              <a:t>Introductions</a:t>
            </a:r>
            <a:endParaRPr lang="en-US" sz="3800" b="1">
              <a:cs typeface="Arial"/>
            </a:endParaRPr>
          </a:p>
        </p:txBody>
      </p:sp>
      <p:pic>
        <p:nvPicPr>
          <p:cNvPr id="4" name="Picture 4" descr="Children in early learning programs, a sign saying &quot;Everyone Belongs, Todos Somos Unidos&quot;">
            <a:extLst>
              <a:ext uri="{FF2B5EF4-FFF2-40B4-BE49-F238E27FC236}">
                <a16:creationId xmlns:a16="http://schemas.microsoft.com/office/drawing/2014/main" id="{AEEDEEF5-836A-479E-9CAA-0D355D04D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50" r="2037" b="3858"/>
          <a:stretch/>
        </p:blipFill>
        <p:spPr>
          <a:xfrm>
            <a:off x="2622742" y="1674726"/>
            <a:ext cx="6917719" cy="42542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62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5D0A-ACE7-4573-90AC-0580A20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853"/>
            <a:ext cx="11887200" cy="842552"/>
          </a:xfrm>
        </p:spPr>
        <p:txBody>
          <a:bodyPr>
            <a:normAutofit/>
          </a:bodyPr>
          <a:lstStyle/>
          <a:p>
            <a:r>
              <a:rPr lang="en-US" b="1">
                <a:cs typeface="Arial"/>
              </a:rPr>
              <a:t>Resources</a:t>
            </a:r>
            <a:endParaRPr lang="en-US">
              <a:cs typeface="Arial" panose="020B0604020202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BAFC1-8BE9-4377-8016-60D037472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14186"/>
            <a:ext cx="11887200" cy="50887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/>
            </a:pPr>
            <a:r>
              <a:rPr lang="en-US" sz="2400" dirty="0">
                <a:ea typeface="+mn-lt"/>
                <a:cs typeface="+mn-lt"/>
              </a:rPr>
              <a:t>Webinar slides, MBs, Frequently Asked Questions (FAQs), can be found on the ELCD COVID-19 Guidance web page at: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FFFF80"/>
                </a:solidFill>
                <a:ea typeface="+mn-lt"/>
                <a:cs typeface="+mn-lt"/>
                <a:hlinkClick r:id="rId3" tooltip="Link to the ELCD COVID-19 Guidance web page"/>
              </a:rPr>
              <a:t>https://www.cde.ca.gov/sp/cd/re/elcdcovid19.asp</a:t>
            </a:r>
            <a:endParaRPr lang="en-US" sz="2400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400" dirty="0">
                <a:ea typeface="+mn-lt"/>
                <a:cs typeface="+mn-lt"/>
              </a:rPr>
              <a:t>You may submit additional questions to the ELCD Emergency email inbox at:</a:t>
            </a:r>
            <a:endParaRPr lang="en-US" sz="24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FFFF80"/>
                </a:solidFill>
                <a:ea typeface="+mn-lt"/>
                <a:cs typeface="+mn-lt"/>
                <a:hlinkClick r:id="rId4" tooltip="Link to ELCD Emergency e-mail"/>
              </a:rPr>
              <a:t>ELCDEmergency@cde.ca.gov</a:t>
            </a:r>
            <a:endParaRPr lang="en-US" sz="2400" dirty="0">
              <a:solidFill>
                <a:srgbClr val="FFFF80"/>
              </a:solidFill>
              <a:ea typeface="+mn-lt"/>
              <a:cs typeface="+mn-lt"/>
            </a:endParaRPr>
          </a:p>
          <a:p>
            <a:pPr>
              <a:buFont typeface="Arial"/>
            </a:pPr>
            <a:endParaRPr lang="en-US" sz="2400" dirty="0">
              <a:ea typeface="+mn-lt"/>
              <a:cs typeface="+mn-lt"/>
            </a:endParaRPr>
          </a:p>
          <a:p>
            <a:pPr>
              <a:buFont typeface="Arial"/>
            </a:pPr>
            <a:r>
              <a:rPr lang="en-US" sz="2400" dirty="0">
                <a:ea typeface="+mn-lt"/>
                <a:cs typeface="+mn-lt"/>
              </a:rPr>
              <a:t>To contact your assigned PQI Office Regional Consultant, a list of consultants can be found on the ELCD Consultant Regional Assignments web page at:</a:t>
            </a:r>
            <a:r>
              <a:rPr lang="en-US" sz="2400" dirty="0">
                <a:cs typeface="Arial" panose="020B0604020202020204"/>
              </a:rPr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u="sng" dirty="0">
                <a:solidFill>
                  <a:srgbClr val="FFFF80"/>
                </a:solidFill>
                <a:cs typeface="Arial" panose="020B0604020202020204"/>
                <a:hlinkClick r:id="rId5" tooltip="Link to ELCD Consultant Regional Assignments web page"/>
              </a:rPr>
              <a:t>https://www.cde.ca.gov/sp/cd/ci/assignments.asp</a:t>
            </a:r>
            <a:endParaRPr lang="en-US" sz="2400" u="sng" dirty="0">
              <a:solidFill>
                <a:srgbClr val="FFFF80"/>
              </a:solidFill>
              <a:cs typeface="Arial" panose="020B060402020202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/>
              </a:rPr>
              <a:t>Consultants are most easily reached by email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cs typeface="Arial" panose="020B0604020202020204"/>
              </a:rPr>
              <a:t>or</a:t>
            </a:r>
            <a:r>
              <a:rPr lang="en-US" sz="2400" dirty="0">
                <a:ea typeface="+mn-lt"/>
                <a:cs typeface="+mn-lt"/>
              </a:rPr>
              <a:t> by phone at (916) 322-6233</a:t>
            </a:r>
            <a:endParaRPr lang="en-US" sz="24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3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6E97-30F5-4F91-BF6E-C98F7B1A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Resources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667B-3874-437E-9D99-A1734A1E0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To contact your Child and Adult Care Food Program County Analyst, a list can be found at: </a:t>
            </a:r>
            <a:endParaRPr lang="en-US" sz="2400" dirty="0"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strike="sngStrike" dirty="0">
                <a:ea typeface="+mn-lt"/>
                <a:cs typeface="+mn-lt"/>
              </a:rPr>
              <a:t>https://www.cde.ca.gov/ls/nu/cc/cacfpcontact.asp</a:t>
            </a:r>
            <a:r>
              <a:rPr lang="en-US" sz="2400" dirty="0">
                <a:ea typeface="+mn-lt"/>
                <a:cs typeface="+mn-lt"/>
              </a:rPr>
              <a:t> [Link no longer available</a:t>
            </a:r>
          </a:p>
          <a:p>
            <a:pPr marL="457200" lvl="1" indent="0">
              <a:buNone/>
            </a:pPr>
            <a:endParaRPr lang="en-US" sz="2400" dirty="0">
              <a:cs typeface="Arial" panose="020B0604020202020204"/>
            </a:endParaRPr>
          </a:p>
          <a:p>
            <a:r>
              <a:rPr lang="en-US" sz="2400" dirty="0">
                <a:cs typeface="Arial" panose="020B0604020202020204"/>
              </a:rPr>
              <a:t>To access the main page of the Child and Adult Care Food Program, where you can find links to trainings and so much more, please visit: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strike="sngStrike" dirty="0">
                <a:ea typeface="+mn-lt"/>
                <a:cs typeface="+mn-lt"/>
              </a:rPr>
              <a:t>https://www.cde.ca.gov/ls/nu/cc/</a:t>
            </a:r>
            <a:r>
              <a:rPr lang="en-US" sz="2400" dirty="0">
                <a:ea typeface="+mn-lt"/>
                <a:cs typeface="+mn-lt"/>
              </a:rPr>
              <a:t> [Link no longer available]</a:t>
            </a:r>
          </a:p>
          <a:p>
            <a:pPr marL="457200" lvl="1">
              <a:buFont typeface="Wingdings" panose="020B0604020202020204" pitchFamily="34" charset="0"/>
              <a:buChar char="Ø"/>
            </a:pPr>
            <a:endParaRPr lang="en-US" sz="2400" u="sng" dirty="0">
              <a:ea typeface="+mn-lt"/>
              <a:cs typeface="+mn-lt"/>
            </a:endParaRPr>
          </a:p>
          <a:p>
            <a:r>
              <a:rPr lang="en-US" sz="2400" dirty="0">
                <a:cs typeface="Arial" panose="020B0604020202020204"/>
              </a:rPr>
              <a:t>For more information about the Master Plan for Early Learning and Care, please visit </a:t>
            </a:r>
            <a:endParaRPr lang="en-US" sz="2400" dirty="0">
              <a:ea typeface="+mn-lt"/>
              <a:cs typeface="+mn-lt"/>
            </a:endParaRPr>
          </a:p>
          <a:p>
            <a:pPr lvl="1">
              <a:buFont typeface="Wingdings" panose="020B0604020202020204" pitchFamily="34" charset="0"/>
              <a:buChar char="Ø"/>
            </a:pPr>
            <a:r>
              <a:rPr lang="en-US" sz="2400" dirty="0">
                <a:solidFill>
                  <a:srgbClr val="FFFF80"/>
                </a:solidFill>
                <a:ea typeface="+mn-lt"/>
                <a:cs typeface="+mn-lt"/>
                <a:hlinkClick r:id="rId3" tooltip="Link to the ELC Master Plan web page"/>
              </a:rPr>
              <a:t>https://www.chhs.ca.gov/home/master-plan-for-early-learning-and-care/</a:t>
            </a:r>
            <a:r>
              <a:rPr lang="en-US" sz="2400" dirty="0">
                <a:solidFill>
                  <a:srgbClr val="FFFF80"/>
                </a:solidFill>
                <a:ea typeface="+mn-lt"/>
                <a:cs typeface="+mn-lt"/>
              </a:rPr>
              <a:t> </a:t>
            </a:r>
            <a:endParaRPr lang="en-US" sz="2400" dirty="0">
              <a:solidFill>
                <a:srgbClr val="FFFF80"/>
              </a:solidFill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71115-F472-4E06-8ED7-EDD5767FD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3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FA7D-562D-4984-95BF-99CDB8087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25" y="1511374"/>
            <a:ext cx="4685612" cy="708081"/>
          </a:xfrm>
        </p:spPr>
        <p:txBody>
          <a:bodyPr/>
          <a:lstStyle/>
          <a:p>
            <a:r>
              <a:rPr lang="en-US"/>
              <a:t>Closing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8E2CA6-0A54-4186-A030-A4A26B5C9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965" y="4228123"/>
            <a:ext cx="5546072" cy="990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cs typeface="Arial" panose="020B0604020202020204"/>
              </a:rPr>
              <a:t>Photo Credit: </a:t>
            </a:r>
            <a:r>
              <a:rPr lang="en-US" sz="2400">
                <a:ea typeface="+mn-lt"/>
                <a:cs typeface="+mn-lt"/>
              </a:rPr>
              <a:t>Kidango Decoto Center</a:t>
            </a:r>
            <a:r>
              <a:rPr lang="en-US" sz="2400">
                <a:ea typeface="+mn-lt"/>
                <a:cs typeface="Arial" panose="020B0604020202020204"/>
              </a:rPr>
              <a:t>;</a:t>
            </a:r>
            <a:r>
              <a:rPr lang="en-US" sz="2400">
                <a:cs typeface="Arial" panose="020B0604020202020204"/>
              </a:rPr>
              <a:t> Union City, 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C38F1-3A0E-4DBB-BE0D-52FB51B22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Content Placeholder 7" descr="Photo of a small child crawling out of a play-tunnel on a playground">
            <a:extLst>
              <a:ext uri="{FF2B5EF4-FFF2-40B4-BE49-F238E27FC236}">
                <a16:creationId xmlns:a16="http://schemas.microsoft.com/office/drawing/2014/main" id="{ABE983CC-926C-423E-97E3-F5E0F1EB06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506880"/>
            <a:ext cx="6343355" cy="5208027"/>
          </a:xfrm>
        </p:spPr>
      </p:pic>
    </p:spTree>
    <p:extLst>
      <p:ext uri="{BB962C8B-B14F-4D97-AF65-F5344CB8AC3E}">
        <p14:creationId xmlns:p14="http://schemas.microsoft.com/office/powerpoint/2010/main" val="17354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3AFC1-43B5-4C3E-9AC1-44AB5E1DD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191"/>
            <a:ext cx="11887200" cy="1347636"/>
          </a:xfrm>
        </p:spPr>
        <p:txBody>
          <a:bodyPr>
            <a:normAutofit/>
          </a:bodyPr>
          <a:lstStyle/>
          <a:p>
            <a:r>
              <a:rPr lang="en-US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9FDF7-D849-46D6-A060-473F9A2E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12806"/>
            <a:ext cx="11887200" cy="44136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/>
              <a:t>Introduction and Director's Welcome</a:t>
            </a:r>
            <a:endParaRPr lang="en-US" sz="2800">
              <a:cs typeface="Arial"/>
            </a:endParaRPr>
          </a:p>
          <a:p>
            <a:r>
              <a:rPr lang="en-US" sz="2800">
                <a:cs typeface="Arial"/>
              </a:rPr>
              <a:t>2021-2022 Governor's Budget</a:t>
            </a:r>
          </a:p>
          <a:p>
            <a:r>
              <a:rPr lang="en-US" sz="2800"/>
              <a:t>Program Quality Implementation (PQI) Updates</a:t>
            </a:r>
            <a:endParaRPr lang="en-US" sz="2800">
              <a:cs typeface="Arial"/>
            </a:endParaRPr>
          </a:p>
          <a:p>
            <a:r>
              <a:rPr lang="en-US" sz="2800">
                <a:cs typeface="Arial"/>
              </a:rPr>
              <a:t>Fiscal Updates</a:t>
            </a:r>
          </a:p>
          <a:p>
            <a:r>
              <a:rPr lang="en-US" sz="2800"/>
              <a:t>Questions</a:t>
            </a:r>
            <a:endParaRPr lang="en-US" sz="2800">
              <a:cs typeface="Arial"/>
            </a:endParaRPr>
          </a:p>
          <a:p>
            <a:r>
              <a:rPr lang="en-US" sz="2800">
                <a:cs typeface="Arial"/>
              </a:rPr>
              <a:t>Closing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FFBC-9F0D-416C-B3AF-583786A4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6568"/>
            <a:ext cx="11887200" cy="1052025"/>
          </a:xfrm>
        </p:spPr>
        <p:txBody>
          <a:bodyPr>
            <a:normAutofit/>
          </a:bodyPr>
          <a:lstStyle/>
          <a:p>
            <a:r>
              <a:rPr lang="en-US" sz="3800" b="1"/>
              <a:t>2021-22 Governor’s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5DD9-7E0E-4A88-BD4A-5998C9DF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4611"/>
            <a:ext cx="11887200" cy="517021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>
                <a:effectLst/>
                <a:ea typeface="Times New Roman" panose="02020603050405020304" pitchFamily="18" charset="0"/>
                <a:cs typeface="Times New Roman"/>
              </a:rPr>
              <a:t>Fiscal Changes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400">
                <a:ea typeface="Calibri" panose="020F0502020204030204" pitchFamily="34" charset="0"/>
                <a:cs typeface="Times New Roman"/>
              </a:rPr>
              <a:t>T</a:t>
            </a:r>
            <a:r>
              <a:rPr lang="en-US" sz="2400">
                <a:effectLst/>
                <a:ea typeface="Calibri" panose="020F0502020204030204" pitchFamily="34" charset="0"/>
                <a:cs typeface="Times New Roman"/>
              </a:rPr>
              <a:t>he Governor’s Budget proposes</a:t>
            </a:r>
            <a:r>
              <a:rPr lang="en-US" sz="2400" i="1">
                <a:effectLst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2400">
                <a:effectLst/>
                <a:ea typeface="Calibri" panose="020F0502020204030204" pitchFamily="34" charset="0"/>
                <a:cs typeface="Times New Roman"/>
              </a:rPr>
              <a:t>$4.4 billion for </a:t>
            </a:r>
            <a:r>
              <a:rPr lang="en-US" sz="2400">
                <a:ea typeface="Calibri" panose="020F0502020204030204" pitchFamily="34" charset="0"/>
                <a:cs typeface="Times New Roman"/>
              </a:rPr>
              <a:t>childcare </a:t>
            </a:r>
            <a:r>
              <a:rPr lang="en-US" sz="2400">
                <a:effectLst/>
                <a:ea typeface="Calibri" panose="020F0502020204030204" pitchFamily="34" charset="0"/>
                <a:cs typeface="Times New Roman"/>
              </a:rPr>
              <a:t>programs administered by the California Department of Education (CDE) and the California Department of Social Services (CDSS), compared to $4.6 billion in the </a:t>
            </a:r>
            <a:r>
              <a:rPr lang="en-US" sz="2400" i="1">
                <a:effectLst/>
                <a:ea typeface="Calibri" panose="020F0502020204030204" pitchFamily="34" charset="0"/>
                <a:cs typeface="Times New Roman"/>
              </a:rPr>
              <a:t>2020-21 Budget Act, </a:t>
            </a:r>
            <a:r>
              <a:rPr lang="en-US" sz="2400">
                <a:effectLst/>
                <a:ea typeface="Calibri" panose="020F0502020204030204" pitchFamily="34" charset="0"/>
                <a:cs typeface="Times New Roman"/>
              </a:rPr>
              <a:t>a 5 percent </a:t>
            </a:r>
            <a:r>
              <a:rPr lang="en-US" sz="2400">
                <a:ea typeface="Calibri" panose="020F0502020204030204" pitchFamily="34" charset="0"/>
                <a:cs typeface="Times New Roman"/>
              </a:rPr>
              <a:t>decrease</a:t>
            </a:r>
            <a:endParaRPr 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2400"/>
              <a:t>Decrease largely due to the removal of $350 million in one-time federal CARES Act funding. Despite the decrease, the state has seen an increased investment of $189 million in ongoing state resources.</a:t>
            </a:r>
            <a:endParaRPr lang="en-US" sz="2400">
              <a:cs typeface="Arial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2400">
                <a:effectLst/>
                <a:ea typeface="Calibri" panose="020F0502020204030204" pitchFamily="34" charset="0"/>
                <a:cs typeface="Times New Roman"/>
              </a:rPr>
              <a:t>Of the $4.4 billion proposed between departments:</a:t>
            </a:r>
            <a:r>
              <a:rPr lang="en-US" sz="2400">
                <a:ea typeface="Calibri" panose="020F0502020204030204" pitchFamily="34" charset="0"/>
                <a:cs typeface="Times New Roman"/>
              </a:rPr>
              <a:t> </a:t>
            </a: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2400"/>
              <a:t>$1.3 billion for CDE programs</a:t>
            </a:r>
            <a:endParaRPr lang="en-US" sz="2400">
              <a:cs typeface="Arial"/>
            </a:endParaRP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 sz="2400"/>
              <a:t>$3 billion for CDSS programs (this includes $2.6 billion in programs transferring from CDE to CDSS)</a:t>
            </a:r>
            <a:endParaRPr lang="en-US" sz="2400">
              <a:cs typeface="Arial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FFBC-9F0D-416C-B3AF-583786A4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6107"/>
            <a:ext cx="11887200" cy="1032486"/>
          </a:xfrm>
        </p:spPr>
        <p:txBody>
          <a:bodyPr>
            <a:normAutofit/>
          </a:bodyPr>
          <a:lstStyle/>
          <a:p>
            <a:r>
              <a:rPr lang="en-US" sz="3800" b="1"/>
              <a:t>2021-22 Governor’s Budget (2)</a:t>
            </a:r>
            <a:endParaRPr lang="en-US" sz="3800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5DD9-7E0E-4A88-BD4A-5998C9DF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27534"/>
            <a:ext cx="11887200" cy="520054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Bef>
                <a:spcPts val="200"/>
              </a:spcBef>
              <a:buNone/>
            </a:pPr>
            <a:r>
              <a:rPr lang="en-US" sz="2800" b="1">
                <a:cs typeface="Times New Roman"/>
              </a:rPr>
              <a:t>Child Care Slots</a:t>
            </a:r>
            <a:endParaRPr lang="en-US" sz="2800">
              <a:cs typeface="Times New Roman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ea typeface="Calibri" panose="020F0502020204030204" pitchFamily="34" charset="0"/>
                <a:cs typeface="Times New Roman"/>
              </a:rPr>
              <a:t>$21 million in current year and $44 million in 2021-22 in Proposition 64 funding for additional Alternative Payment Program slots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800" b="1">
                <a:effectLst/>
                <a:ea typeface="Times New Roman" panose="02020603050405020304" pitchFamily="18" charset="0"/>
                <a:cs typeface="Times New Roman"/>
              </a:rPr>
              <a:t>Cost of Living Adjustments (COLA)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ea typeface="Times New Roman" panose="02020603050405020304" pitchFamily="18" charset="0"/>
                <a:cs typeface="Times New Roman"/>
              </a:rPr>
              <a:t>$38.5 million to fund a 1.5% COLA for both Proposition 98 and non-Proposition 98 direct service programs, including state preschool, general </a:t>
            </a:r>
            <a:r>
              <a:rPr lang="en-US" sz="2400">
                <a:ea typeface="Times New Roman" panose="02020603050405020304" pitchFamily="18" charset="0"/>
                <a:cs typeface="Times New Roman"/>
              </a:rPr>
              <a:t>childcare</a:t>
            </a:r>
            <a:r>
              <a:rPr lang="en-US" sz="2400">
                <a:effectLst/>
                <a:ea typeface="Times New Roman" panose="02020603050405020304" pitchFamily="18" charset="0"/>
                <a:cs typeface="Times New Roman"/>
              </a:rPr>
              <a:t>, alternative payment and migrant centers</a:t>
            </a:r>
            <a:endParaRPr lang="en-US" sz="2400">
              <a:effectLst/>
              <a:ea typeface="Calibri" panose="020F0502020204030204" pitchFamily="34" charset="0"/>
              <a:cs typeface="Times New Roman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800" b="1">
                <a:effectLst/>
                <a:ea typeface="Times New Roman" panose="02020603050405020304" pitchFamily="18" charset="0"/>
                <a:cs typeface="Times New Roman"/>
              </a:rPr>
              <a:t>One-Time Emergency Supports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ea typeface="Calibri" panose="020F0502020204030204" pitchFamily="34" charset="0"/>
                <a:cs typeface="Times New Roman"/>
              </a:rPr>
              <a:t>$55 million in non-Proposition 98 General Fund to support childcare providers and family needs as a result of the COVID-19 pandemic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ea typeface="Arial" panose="020B0604020202020204" pitchFamily="34" charset="0"/>
                <a:cs typeface="Times New Roman"/>
              </a:rPr>
              <a:t>$9.9 million in non-Proposition 98 funds to extend families time limit in </a:t>
            </a:r>
            <a:r>
              <a:rPr lang="en-US" sz="2400"/>
              <a:t>California Work Opportunity and Responsibility to Kids (</a:t>
            </a:r>
            <a:r>
              <a:rPr lang="en-US" sz="2400">
                <a:effectLst/>
                <a:ea typeface="Arial" panose="020B0604020202020204" pitchFamily="34" charset="0"/>
                <a:cs typeface="Times New Roman"/>
              </a:rPr>
              <a:t>CalWORKs) Stage Two </a:t>
            </a:r>
            <a:r>
              <a:rPr lang="en-US" sz="2400">
                <a:ea typeface="Arial" panose="020B0604020202020204" pitchFamily="34" charset="0"/>
                <a:cs typeface="Times New Roman"/>
              </a:rPr>
              <a:t>childcare</a:t>
            </a:r>
            <a:r>
              <a:rPr lang="en-US" sz="2400">
                <a:effectLst/>
                <a:ea typeface="Arial" panose="020B0604020202020204" pitchFamily="34" charset="0"/>
                <a:cs typeface="Times New Roman"/>
              </a:rPr>
              <a:t> programs due to the COVID-19 pandemic</a:t>
            </a:r>
            <a:endParaRPr lang="en-US" sz="2400">
              <a:effectLst/>
              <a:ea typeface="Calibri" panose="020F0502020204030204" pitchFamily="34" charset="0"/>
              <a:cs typeface="Times New Roman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5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FFBC-9F0D-416C-B3AF-583786A4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887200" cy="1325563"/>
          </a:xfrm>
        </p:spPr>
        <p:txBody>
          <a:bodyPr>
            <a:normAutofit/>
          </a:bodyPr>
          <a:lstStyle/>
          <a:p>
            <a:r>
              <a:rPr lang="en-US" sz="3800" b="1"/>
              <a:t>2021-22 Governor’s Budget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5DD9-7E0E-4A88-BD4A-5998C9DF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53199"/>
            <a:ext cx="11887200" cy="507328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b="1" dirty="0">
                <a:ea typeface="Calibri" panose="020F0502020204030204" pitchFamily="34" charset="0"/>
                <a:cs typeface="Times New Roman"/>
              </a:rPr>
              <a:t>Budget Alignment With Early Learning and Care (ELC) Master Plan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In addition, the GB proposes the following investments for Transitional Kindergarten (TK) expansion to support the vision outlined in the ELC Master Plan: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$</a:t>
            </a:r>
            <a:r>
              <a:rPr lang="en-US" sz="2400" dirty="0">
                <a:ea typeface="Calibri" panose="020F0502020204030204" pitchFamily="34" charset="0"/>
                <a:cs typeface="Arial"/>
              </a:rPr>
              <a:t>250</a:t>
            </a: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 </a:t>
            </a:r>
            <a:r>
              <a:rPr lang="en-US" sz="2400" dirty="0">
                <a:ea typeface="Calibri" panose="020F0502020204030204" pitchFamily="34" charset="0"/>
                <a:cs typeface="Arial"/>
              </a:rPr>
              <a:t>million </a:t>
            </a: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in one-time Proposition 98 </a:t>
            </a:r>
            <a:r>
              <a:rPr lang="en-US" sz="2400" dirty="0">
                <a:ea typeface="Calibri" panose="020F0502020204030204" pitchFamily="34" charset="0"/>
                <a:cs typeface="Arial"/>
              </a:rPr>
              <a:t>funding</a:t>
            </a: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 for incentive grants for local educational agencies (LEAs) that offer early access to TK for expansion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$200 million in one-time non-Proposition 98 General Fund for school districts to construct and retrofit existing facilities to support TK and full-day Kindergarten programs and promote greater access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$50 million in one-time </a:t>
            </a:r>
            <a:r>
              <a:rPr lang="en-US" sz="2400" dirty="0">
                <a:ea typeface="Calibri" panose="020F0502020204030204" pitchFamily="34" charset="0"/>
                <a:cs typeface="Arial"/>
              </a:rPr>
              <a:t>Proposition</a:t>
            </a:r>
            <a:r>
              <a:rPr lang="en-US" sz="2400" dirty="0">
                <a:effectLst/>
                <a:ea typeface="Calibri" panose="020F0502020204030204" pitchFamily="34" charset="0"/>
                <a:cs typeface="Arial"/>
              </a:rPr>
              <a:t> 98 funding to support the preparation of TK teachers and provide both TK and kindergarten teachers with professional development</a:t>
            </a: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1034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1FFBC-9F0D-416C-B3AF-583786A45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/>
              <a:t>2021-22 Governor’s Budget (4)</a:t>
            </a:r>
            <a:endParaRPr lang="en-US" sz="3800" b="1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45DD9-7E0E-4A88-BD4A-5998C9DF0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46238"/>
            <a:ext cx="11887200" cy="43655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effectLst/>
                <a:ea typeface="Times New Roman" panose="02020603050405020304" pitchFamily="18" charset="0"/>
                <a:cs typeface="Times New Roman"/>
              </a:rPr>
              <a:t>Special Education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>
                <a:cs typeface="Times New Roman"/>
              </a:rPr>
              <a:t>Lastly, the GB proposed investments to support early intervention and inclusive early learning environments. Specifically, as it relates to special education:</a:t>
            </a:r>
          </a:p>
          <a:p>
            <a:pPr marR="0" lvl="1">
              <a:spcAft>
                <a:spcPts val="1200"/>
              </a:spcAft>
              <a:buFont typeface="Arial" panose="020B0604020202020204" pitchFamily="34" charset="0"/>
              <a:buChar char="‒"/>
            </a:pPr>
            <a:r>
              <a:rPr lang="en-US"/>
              <a:t>$300 million ongoing Proposition 98 General Fund for the Special Education Early Intervention Grant to increase services for infants, toddlers, and preschoolers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endParaRPr lang="en-US" sz="2400">
              <a:effectLst/>
              <a:ea typeface="Calibri" panose="020F0502020204030204" pitchFamily="34" charset="0"/>
              <a:cs typeface="Arial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5372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/>
            </a:br>
            <a:r>
              <a:rPr lang="en-US" sz="3800" b="1"/>
              <a:t>Submittal Timeline for the 2022-24 State Child Care and Development Fund (CCDF)  </a:t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362"/>
            <a:ext cx="11961043" cy="4583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/>
              <a:t>Three-year plan is due by July 1, 2021, </a:t>
            </a:r>
            <a:r>
              <a:rPr lang="en-US" sz="2800">
                <a:latin typeface="Arial"/>
                <a:cs typeface="Arial"/>
              </a:rPr>
              <a:t>prior to the reporting period</a:t>
            </a:r>
          </a:p>
          <a:p>
            <a:pPr>
              <a:spcAft>
                <a:spcPts val="600"/>
              </a:spcAft>
            </a:pPr>
            <a:r>
              <a:rPr lang="en-US" sz="2800"/>
              <a:t>The CDE is writing the plan in collaboration with representatives from the CDSS</a:t>
            </a:r>
            <a:endParaRPr lang="en-US" sz="2800"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2800">
                <a:latin typeface="Arial"/>
                <a:cs typeface="Arial"/>
              </a:rPr>
              <a:t>The CCDF 2022-24 plan will cover the federal fiscal year period October 1, 2021 through September 30, 2024</a:t>
            </a:r>
          </a:p>
          <a:p>
            <a:pPr>
              <a:spcAft>
                <a:spcPts val="600"/>
              </a:spcAft>
            </a:pPr>
            <a:r>
              <a:rPr lang="en-US" sz="2800">
                <a:latin typeface="Arial"/>
                <a:cs typeface="Arial"/>
              </a:rPr>
              <a:t>Early Learning and Care Stakeholders Input Session and the Tribal Partners Input session were held earlier this month. 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>
                <a:latin typeface="Arial"/>
                <a:cs typeface="Arial"/>
              </a:rPr>
              <a:t>Early Childhood Policy Council input session will be held on February 3, 2021</a:t>
            </a:r>
          </a:p>
          <a:p>
            <a:pPr>
              <a:spcAft>
                <a:spcPts val="600"/>
              </a:spcAft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14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B00A-8284-43BE-9BF1-6A79D917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>
                <a:ea typeface="+mj-lt"/>
                <a:cs typeface="+mj-lt"/>
              </a:rPr>
              <a:t>Submittal Timeline for the 2022-24 State Child Care and Development Fund (CCDF) (2)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86974-120E-4077-825F-C9BFE1C83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362"/>
            <a:ext cx="11961043" cy="4583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Public comment received through </a:t>
            </a:r>
            <a:r>
              <a:rPr lang="en-US" dirty="0">
                <a:solidFill>
                  <a:srgbClr val="FFFF80"/>
                </a:solidFill>
                <a:latin typeface="Arial"/>
                <a:cs typeface="Arial"/>
                <a:hlinkClick r:id="rId3" tooltip="State PLN public comment e-mail addre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statepln@cde.ca.gov</a:t>
            </a:r>
            <a:r>
              <a:rPr lang="en-US" dirty="0">
                <a:latin typeface="Arial"/>
                <a:cs typeface="Arial"/>
              </a:rPr>
              <a:t> from February 15 – March 16, 2021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Public hearing will be scheduled sometime the week of March 1, 2021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A full timeline of events and the plan pre-print (version 1) can be found at: </a:t>
            </a:r>
            <a:r>
              <a:rPr lang="en-US" dirty="0">
                <a:solidFill>
                  <a:srgbClr val="FFFF80"/>
                </a:solidFill>
                <a:latin typeface="Arial"/>
                <a:cs typeface="Arial"/>
                <a:hlinkClick r:id="rId4" tooltip="Link to CCDF State Plan web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https://www.cde.ca.gov/sp/cd/re/stateplan.asp</a:t>
            </a:r>
            <a:endParaRPr lang="en-US" dirty="0">
              <a:solidFill>
                <a:srgbClr val="FFFF80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Submittal no later than June 30, 2021</a:t>
            </a: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25422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1E1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2" ma:contentTypeDescription="Create a new document." ma:contentTypeScope="" ma:versionID="3f12b9fb6a82d53c8f045e9df70566d4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67c2e0de8315951159b03addbfd79343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A24223-1B0F-4CD5-B668-16E6DC505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E1FD2-2660-4B81-9AF6-B47E34FB289B}">
  <ds:schemaRefs>
    <ds:schemaRef ds:uri="http://purl.org/dc/terms/"/>
    <ds:schemaRef ds:uri="f89dec18-d0c2-45d2-8a15-31051f2519f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aae30ff-d7bc-47e3-882e-cd3423d00d62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BBE173-A3C3-46E9-B17F-C3B4B2202C3F}">
  <ds:schemaRefs>
    <ds:schemaRef ds:uri="1aae30ff-d7bc-47e3-882e-cd3423d00d62"/>
    <ds:schemaRef ds:uri="f89dec18-d0c2-45d2-8a15-31051f251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1589</Words>
  <Application>Microsoft Office PowerPoint</Application>
  <PresentationFormat>Widescreen</PresentationFormat>
  <Paragraphs>196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9" baseType="lpstr">
      <vt:lpstr>Arial</vt:lpstr>
      <vt:lpstr>Calibri</vt:lpstr>
      <vt:lpstr>Courier New</vt:lpstr>
      <vt:lpstr>Helvetica Neue</vt:lpstr>
      <vt:lpstr>Symbol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CDE Set 1</vt:lpstr>
      <vt:lpstr>CDE Set 1</vt:lpstr>
      <vt:lpstr>Webinar on COVID-19 Guidance for  Early Learning and Care Contractors</vt:lpstr>
      <vt:lpstr>Welcome and Introductions</vt:lpstr>
      <vt:lpstr>Meeting Agenda</vt:lpstr>
      <vt:lpstr>2021-22 Governor’s Budget</vt:lpstr>
      <vt:lpstr>2021-22 Governor’s Budget (2)</vt:lpstr>
      <vt:lpstr>2021-22 Governor’s Budget (3)</vt:lpstr>
      <vt:lpstr>2021-22 Governor’s Budget (4)</vt:lpstr>
      <vt:lpstr> Submittal Timeline for the 2022-24 State Child Care and Development Fund (CCDF)   </vt:lpstr>
      <vt:lpstr>Submittal Timeline for the 2022-24 State Child Care and Development Fund (CCDF) (2)</vt:lpstr>
      <vt:lpstr>Fiscal Updates</vt:lpstr>
      <vt:lpstr>Program Quality Implementation Updates</vt:lpstr>
      <vt:lpstr>Program Quality Implementation Updates (2)</vt:lpstr>
      <vt:lpstr>Program Quality Elements Addressed in Management Bulletin 21-02</vt:lpstr>
      <vt:lpstr>Program Quality Implementation Updates (3)</vt:lpstr>
      <vt:lpstr>Resource and Referral Services During COVID-19</vt:lpstr>
      <vt:lpstr>Resource and Referral Provider Vacancy Updating</vt:lpstr>
      <vt:lpstr>Resource and Referral Services During COVID-19 (2)</vt:lpstr>
      <vt:lpstr>Local Planning Councils During COVID-19</vt:lpstr>
      <vt:lpstr>Questions</vt:lpstr>
      <vt:lpstr>Resources</vt:lpstr>
      <vt:lpstr>Resources (2)</vt:lpstr>
      <vt:lpstr>Closing</vt:lpstr>
    </vt:vector>
  </TitlesOfParts>
  <Manager/>
  <Company>California Department of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0119 - Resources (CA Dept of Education)</dc:title>
  <dc:subject>Early Learning and Care Division Webinar on COVID-19 Guidance January 19 2021.</dc:subject>
  <dc:creator>Eric Dunk</dc:creator>
  <cp:keywords/>
  <dc:description/>
  <cp:lastModifiedBy>Alice Ludwig</cp:lastModifiedBy>
  <cp:revision>11</cp:revision>
  <dcterms:created xsi:type="dcterms:W3CDTF">2020-08-25T03:09:04Z</dcterms:created>
  <dcterms:modified xsi:type="dcterms:W3CDTF">2023-11-17T17:52:44Z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