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71"/>
  </p:notesMasterIdLst>
  <p:sldIdLst>
    <p:sldId id="256" r:id="rId5"/>
    <p:sldId id="338" r:id="rId6"/>
    <p:sldId id="315" r:id="rId7"/>
    <p:sldId id="411" r:id="rId8"/>
    <p:sldId id="412" r:id="rId9"/>
    <p:sldId id="413" r:id="rId10"/>
    <p:sldId id="414" r:id="rId11"/>
    <p:sldId id="415" r:id="rId12"/>
    <p:sldId id="416" r:id="rId13"/>
    <p:sldId id="417" r:id="rId14"/>
    <p:sldId id="418" r:id="rId15"/>
    <p:sldId id="444" r:id="rId16"/>
    <p:sldId id="432" r:id="rId17"/>
    <p:sldId id="435" r:id="rId18"/>
    <p:sldId id="440" r:id="rId19"/>
    <p:sldId id="433" r:id="rId20"/>
    <p:sldId id="434" r:id="rId21"/>
    <p:sldId id="419" r:id="rId22"/>
    <p:sldId id="420" r:id="rId23"/>
    <p:sldId id="421" r:id="rId24"/>
    <p:sldId id="422" r:id="rId25"/>
    <p:sldId id="423" r:id="rId26"/>
    <p:sldId id="424" r:id="rId27"/>
    <p:sldId id="425" r:id="rId28"/>
    <p:sldId id="426" r:id="rId29"/>
    <p:sldId id="427" r:id="rId30"/>
    <p:sldId id="428" r:id="rId31"/>
    <p:sldId id="429" r:id="rId32"/>
    <p:sldId id="436" r:id="rId33"/>
    <p:sldId id="430" r:id="rId34"/>
    <p:sldId id="431" r:id="rId35"/>
    <p:sldId id="437" r:id="rId36"/>
    <p:sldId id="438" r:id="rId37"/>
    <p:sldId id="439" r:id="rId38"/>
    <p:sldId id="354" r:id="rId39"/>
    <p:sldId id="339" r:id="rId40"/>
    <p:sldId id="355" r:id="rId41"/>
    <p:sldId id="388" r:id="rId42"/>
    <p:sldId id="389" r:id="rId43"/>
    <p:sldId id="395" r:id="rId44"/>
    <p:sldId id="390" r:id="rId45"/>
    <p:sldId id="391" r:id="rId46"/>
    <p:sldId id="392" r:id="rId47"/>
    <p:sldId id="393" r:id="rId48"/>
    <p:sldId id="394" r:id="rId49"/>
    <p:sldId id="396" r:id="rId50"/>
    <p:sldId id="445" r:id="rId51"/>
    <p:sldId id="441" r:id="rId52"/>
    <p:sldId id="442" r:id="rId53"/>
    <p:sldId id="397" r:id="rId54"/>
    <p:sldId id="398" r:id="rId55"/>
    <p:sldId id="399" r:id="rId56"/>
    <p:sldId id="400" r:id="rId57"/>
    <p:sldId id="401" r:id="rId58"/>
    <p:sldId id="402" r:id="rId59"/>
    <p:sldId id="403" r:id="rId60"/>
    <p:sldId id="409" r:id="rId61"/>
    <p:sldId id="404" r:id="rId62"/>
    <p:sldId id="410" r:id="rId63"/>
    <p:sldId id="405" r:id="rId64"/>
    <p:sldId id="406" r:id="rId65"/>
    <p:sldId id="407" r:id="rId66"/>
    <p:sldId id="387" r:id="rId67"/>
    <p:sldId id="323" r:id="rId68"/>
    <p:sldId id="408" r:id="rId69"/>
    <p:sldId id="443" r:id="rId70"/>
  </p:sldIdLst>
  <p:sldSz cx="12192000" cy="6858000"/>
  <p:notesSz cx="3629025"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tephen Propheter" initials="SP [2]" lastIdx="1" clrIdx="6"/>
  <p:cmAuthor id="1" name="Alana Andrade" initials="AA" lastIdx="16" clrIdx="0"/>
  <p:cmAuthor id="8" name="Ristyn Woolley" initials="RW" lastIdx="10" clrIdx="7"/>
  <p:cmAuthor id="2" name="Virginia Early" initials="VE" lastIdx="6" clrIdx="1"/>
  <p:cmAuthor id="9" name="Crystal Devlin" initials="CD" lastIdx="1" clrIdx="8"/>
  <p:cmAuthor id="3" name="Nancy DeArmond" initials="ND" lastIdx="10" clrIdx="2"/>
  <p:cmAuthor id="10" name="Crystal Devlin" initials="CD [2]" lastIdx="2" clrIdx="9"/>
  <p:cmAuthor id="4" name="Megan Jones" initials="MJ" lastIdx="7" clrIdx="3"/>
  <p:cmAuthor id="5" name="Andrea Johnson" initials="AJ" lastIdx="4" clrIdx="4"/>
  <p:cmAuthor id="6" name="Stephen Propheter" initials="SP" lastIdx="2"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E20C77-6F2F-4217-96CF-B3C4968DD3D7}" v="1" dt="2020-04-27T02:01:22.4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33" autoAdjust="0"/>
    <p:restoredTop sz="67246" autoAdjust="0"/>
  </p:normalViewPr>
  <p:slideViewPr>
    <p:cSldViewPr snapToGrid="0">
      <p:cViewPr varScale="1">
        <p:scale>
          <a:sx n="67" d="100"/>
          <a:sy n="67" d="100"/>
        </p:scale>
        <p:origin x="824" y="23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Propheter" userId="S::spropheter@cde.ca.gov::11fb58e5-2f2b-4a13-b081-018d2675a5df" providerId="AD" clId="Web-{673F7C59-2BED-4D58-9A5D-68E7232A3504}"/>
    <pc:docChg chg="modSld">
      <pc:chgData name="Stephen Propheter" userId="S::spropheter@cde.ca.gov::11fb58e5-2f2b-4a13-b081-018d2675a5df" providerId="AD" clId="Web-{673F7C59-2BED-4D58-9A5D-68E7232A3504}" dt="2020-04-24T04:10:08.262" v="410"/>
      <pc:docMkLst>
        <pc:docMk/>
      </pc:docMkLst>
      <pc:sldChg chg="modNotes">
        <pc:chgData name="Stephen Propheter" userId="S::spropheter@cde.ca.gov::11fb58e5-2f2b-4a13-b081-018d2675a5df" providerId="AD" clId="Web-{673F7C59-2BED-4D58-9A5D-68E7232A3504}" dt="2020-04-24T04:10:08.262" v="410"/>
        <pc:sldMkLst>
          <pc:docMk/>
          <pc:sldMk cId="0" sldId="256"/>
        </pc:sldMkLst>
      </pc:sldChg>
    </pc:docChg>
  </pc:docChgLst>
  <pc:docChgLst>
    <pc:chgData name="Stephen Propheter" userId="S::spropheter@cde.ca.gov::11fb58e5-2f2b-4a13-b081-018d2675a5df" providerId="AD" clId="Web-{32E5CE36-2A7F-4618-81A1-FA23F72E4349}"/>
    <pc:docChg chg="modSld">
      <pc:chgData name="Stephen Propheter" userId="S::spropheter@cde.ca.gov::11fb58e5-2f2b-4a13-b081-018d2675a5df" providerId="AD" clId="Web-{32E5CE36-2A7F-4618-81A1-FA23F72E4349}" dt="2020-04-24T16:58:51.925" v="149"/>
      <pc:docMkLst>
        <pc:docMk/>
      </pc:docMkLst>
      <pc:sldChg chg="modNotes">
        <pc:chgData name="Stephen Propheter" userId="S::spropheter@cde.ca.gov::11fb58e5-2f2b-4a13-b081-018d2675a5df" providerId="AD" clId="Web-{32E5CE36-2A7F-4618-81A1-FA23F72E4349}" dt="2020-04-24T16:58:51.925" v="149"/>
        <pc:sldMkLst>
          <pc:docMk/>
          <pc:sldMk cId="0" sldId="256"/>
        </pc:sldMkLst>
      </pc:sldChg>
    </pc:docChg>
  </pc:docChgLst>
  <pc:docChgLst>
    <pc:chgData name="Stephen Propheter" userId="S::spropheter@cde.ca.gov::11fb58e5-2f2b-4a13-b081-018d2675a5df" providerId="AD" clId="Web-{079BA957-77A1-4BB4-91D3-A2A458D6B813}"/>
    <pc:docChg chg="modSld">
      <pc:chgData name="Stephen Propheter" userId="S::spropheter@cde.ca.gov::11fb58e5-2f2b-4a13-b081-018d2675a5df" providerId="AD" clId="Web-{079BA957-77A1-4BB4-91D3-A2A458D6B813}" dt="2020-04-24T04:35:48.335" v="789"/>
      <pc:docMkLst>
        <pc:docMk/>
      </pc:docMkLst>
      <pc:sldChg chg="modNotes">
        <pc:chgData name="Stephen Propheter" userId="S::spropheter@cde.ca.gov::11fb58e5-2f2b-4a13-b081-018d2675a5df" providerId="AD" clId="Web-{079BA957-77A1-4BB4-91D3-A2A458D6B813}" dt="2020-04-24T04:35:48.335" v="789"/>
        <pc:sldMkLst>
          <pc:docMk/>
          <pc:sldMk cId="0" sldId="256"/>
        </pc:sldMkLst>
      </pc:sldChg>
    </pc:docChg>
  </pc:docChgLst>
  <pc:docChgLst>
    <pc:chgData name="Lisa Velarde" userId="b29271e0-9596-4652-8d1f-ee6415fef153" providerId="ADAL" clId="{CFE20C77-6F2F-4217-96CF-B3C4968DD3D7}"/>
    <pc:docChg chg="modNotesMaster">
      <pc:chgData name="Lisa Velarde" userId="b29271e0-9596-4652-8d1f-ee6415fef153" providerId="ADAL" clId="{CFE20C77-6F2F-4217-96CF-B3C4968DD3D7}" dt="2020-04-27T02:01:22.427" v="0"/>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3"/>
            <a:ext cx="1643248" cy="20612073"/>
          </a:xfrm>
          <a:prstGeom prst="rect">
            <a:avLst/>
          </a:prstGeom>
        </p:spPr>
        <p:txBody>
          <a:bodyPr vert="horz" lIns="313668" tIns="156833" rIns="313668" bIns="156833" rtlCol="0"/>
          <a:lstStyle>
            <a:lvl1pPr algn="l">
              <a:defRPr sz="4100"/>
            </a:lvl1pPr>
          </a:lstStyle>
          <a:p>
            <a:endParaRPr lang="en-US"/>
          </a:p>
        </p:txBody>
      </p:sp>
      <p:sp>
        <p:nvSpPr>
          <p:cNvPr id="3" name="Date Placeholder 2"/>
          <p:cNvSpPr>
            <a:spLocks noGrp="1"/>
          </p:cNvSpPr>
          <p:nvPr>
            <p:ph type="dt" idx="1"/>
          </p:nvPr>
        </p:nvSpPr>
        <p:spPr>
          <a:xfrm>
            <a:off x="2147985" y="13"/>
            <a:ext cx="1643248" cy="20612073"/>
          </a:xfrm>
          <a:prstGeom prst="rect">
            <a:avLst/>
          </a:prstGeom>
        </p:spPr>
        <p:txBody>
          <a:bodyPr vert="horz" lIns="313668" tIns="156833" rIns="313668" bIns="156833" rtlCol="0"/>
          <a:lstStyle>
            <a:lvl1pPr algn="r">
              <a:defRPr sz="4100"/>
            </a:lvl1pPr>
          </a:lstStyle>
          <a:p>
            <a:fld id="{4AEA3BCF-995B-40B9-9FA9-5E51654241DC}" type="datetimeFigureOut">
              <a:rPr lang="en-US" smtClean="0"/>
              <a:t>8/1/2023</a:t>
            </a:fld>
            <a:endParaRPr lang="en-US"/>
          </a:p>
        </p:txBody>
      </p:sp>
      <p:sp>
        <p:nvSpPr>
          <p:cNvPr id="4" name="Slide Image Placeholder 3"/>
          <p:cNvSpPr>
            <a:spLocks noGrp="1" noRot="1" noChangeAspect="1"/>
          </p:cNvSpPr>
          <p:nvPr>
            <p:ph type="sldImg" idx="2"/>
          </p:nvPr>
        </p:nvSpPr>
        <p:spPr>
          <a:xfrm>
            <a:off x="-121350088" y="51344513"/>
            <a:ext cx="246491126" cy="138652250"/>
          </a:xfrm>
          <a:prstGeom prst="rect">
            <a:avLst/>
          </a:prstGeom>
          <a:noFill/>
          <a:ln w="12700">
            <a:solidFill>
              <a:prstClr val="black"/>
            </a:solidFill>
          </a:ln>
        </p:spPr>
        <p:txBody>
          <a:bodyPr vert="horz" lIns="313668" tIns="156833" rIns="313668" bIns="156833" rtlCol="0" anchor="ctr"/>
          <a:lstStyle/>
          <a:p>
            <a:endParaRPr lang="en-US"/>
          </a:p>
        </p:txBody>
      </p:sp>
      <p:sp>
        <p:nvSpPr>
          <p:cNvPr id="5" name="Notes Placeholder 4"/>
          <p:cNvSpPr>
            <a:spLocks noGrp="1"/>
          </p:cNvSpPr>
          <p:nvPr>
            <p:ph type="body" sz="quarter" idx="3"/>
          </p:nvPr>
        </p:nvSpPr>
        <p:spPr>
          <a:xfrm>
            <a:off x="379212" y="197704460"/>
            <a:ext cx="3033686" cy="161758193"/>
          </a:xfrm>
          <a:prstGeom prst="rect">
            <a:avLst/>
          </a:prstGeom>
        </p:spPr>
        <p:txBody>
          <a:bodyPr vert="horz" lIns="313668" tIns="156833" rIns="313668" bIns="15683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390202452"/>
            <a:ext cx="1643248" cy="20612020"/>
          </a:xfrm>
          <a:prstGeom prst="rect">
            <a:avLst/>
          </a:prstGeom>
        </p:spPr>
        <p:txBody>
          <a:bodyPr vert="horz" lIns="313668" tIns="156833" rIns="313668" bIns="156833" rtlCol="0" anchor="b"/>
          <a:lstStyle>
            <a:lvl1pPr algn="l">
              <a:defRPr sz="4100"/>
            </a:lvl1pPr>
          </a:lstStyle>
          <a:p>
            <a:endParaRPr lang="en-US"/>
          </a:p>
        </p:txBody>
      </p:sp>
      <p:sp>
        <p:nvSpPr>
          <p:cNvPr id="7" name="Slide Number Placeholder 6"/>
          <p:cNvSpPr>
            <a:spLocks noGrp="1"/>
          </p:cNvSpPr>
          <p:nvPr>
            <p:ph type="sldNum" sz="quarter" idx="5"/>
          </p:nvPr>
        </p:nvSpPr>
        <p:spPr>
          <a:xfrm>
            <a:off x="2147985" y="390202452"/>
            <a:ext cx="1643248" cy="20612020"/>
          </a:xfrm>
          <a:prstGeom prst="rect">
            <a:avLst/>
          </a:prstGeom>
        </p:spPr>
        <p:txBody>
          <a:bodyPr vert="horz" lIns="313668" tIns="156833" rIns="313668" bIns="156833" rtlCol="0" anchor="b"/>
          <a:lstStyle>
            <a:lvl1pPr algn="r">
              <a:defRPr sz="4100"/>
            </a:lvl1pPr>
          </a:lstStyle>
          <a:p>
            <a:fld id="{FE656D0B-CA4F-4977-BB5D-75790E40D37A}" type="slidenum">
              <a:rPr lang="en-US" smtClean="0"/>
              <a:t>‹#›</a:t>
            </a:fld>
            <a:endParaRPr lang="en-US"/>
          </a:p>
        </p:txBody>
      </p:sp>
    </p:spTree>
    <p:extLst>
      <p:ext uri="{BB962C8B-B14F-4D97-AF65-F5344CB8AC3E}">
        <p14:creationId xmlns:p14="http://schemas.microsoft.com/office/powerpoint/2010/main" val="1825541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cde.ca.gov/sp/cd/re/rragencylist.asp"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656D0B-CA4F-4977-BB5D-75790E40D37A}" type="slidenum">
              <a:rPr lang="en-US" smtClean="0"/>
              <a:t>1</a:t>
            </a:fld>
            <a:endParaRPr lang="en-US"/>
          </a:p>
        </p:txBody>
      </p:sp>
    </p:spTree>
    <p:extLst>
      <p:ext uri="{BB962C8B-B14F-4D97-AF65-F5344CB8AC3E}">
        <p14:creationId xmlns:p14="http://schemas.microsoft.com/office/powerpoint/2010/main" val="868371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10</a:t>
            </a:fld>
            <a:endParaRPr lang="en-US"/>
          </a:p>
        </p:txBody>
      </p:sp>
    </p:spTree>
    <p:extLst>
      <p:ext uri="{BB962C8B-B14F-4D97-AF65-F5344CB8AC3E}">
        <p14:creationId xmlns:p14="http://schemas.microsoft.com/office/powerpoint/2010/main" val="157351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11</a:t>
            </a:fld>
            <a:endParaRPr lang="en-US"/>
          </a:p>
        </p:txBody>
      </p:sp>
    </p:spTree>
    <p:extLst>
      <p:ext uri="{BB962C8B-B14F-4D97-AF65-F5344CB8AC3E}">
        <p14:creationId xmlns:p14="http://schemas.microsoft.com/office/powerpoint/2010/main" val="761565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12</a:t>
            </a:fld>
            <a:endParaRPr lang="en-US"/>
          </a:p>
        </p:txBody>
      </p:sp>
    </p:spTree>
    <p:extLst>
      <p:ext uri="{BB962C8B-B14F-4D97-AF65-F5344CB8AC3E}">
        <p14:creationId xmlns:p14="http://schemas.microsoft.com/office/powerpoint/2010/main" val="3981770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87173" indent="-587173">
              <a:buFont typeface="Arial"/>
              <a:buChar char="•"/>
            </a:pPr>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13</a:t>
            </a:fld>
            <a:endParaRPr lang="en-US"/>
          </a:p>
        </p:txBody>
      </p:sp>
    </p:spTree>
    <p:extLst>
      <p:ext uri="{BB962C8B-B14F-4D97-AF65-F5344CB8AC3E}">
        <p14:creationId xmlns:p14="http://schemas.microsoft.com/office/powerpoint/2010/main" val="1682483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14</a:t>
            </a:fld>
            <a:endParaRPr lang="en-US"/>
          </a:p>
        </p:txBody>
      </p:sp>
    </p:spTree>
    <p:extLst>
      <p:ext uri="{BB962C8B-B14F-4D97-AF65-F5344CB8AC3E}">
        <p14:creationId xmlns:p14="http://schemas.microsoft.com/office/powerpoint/2010/main" val="38942526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15</a:t>
            </a:fld>
            <a:endParaRPr lang="en-US"/>
          </a:p>
        </p:txBody>
      </p:sp>
    </p:spTree>
    <p:extLst>
      <p:ext uri="{BB962C8B-B14F-4D97-AF65-F5344CB8AC3E}">
        <p14:creationId xmlns:p14="http://schemas.microsoft.com/office/powerpoint/2010/main" val="532136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16</a:t>
            </a:fld>
            <a:endParaRPr lang="en-US"/>
          </a:p>
        </p:txBody>
      </p:sp>
    </p:spTree>
    <p:extLst>
      <p:ext uri="{BB962C8B-B14F-4D97-AF65-F5344CB8AC3E}">
        <p14:creationId xmlns:p14="http://schemas.microsoft.com/office/powerpoint/2010/main" val="2454922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17</a:t>
            </a:fld>
            <a:endParaRPr lang="en-US"/>
          </a:p>
        </p:txBody>
      </p:sp>
    </p:spTree>
    <p:extLst>
      <p:ext uri="{BB962C8B-B14F-4D97-AF65-F5344CB8AC3E}">
        <p14:creationId xmlns:p14="http://schemas.microsoft.com/office/powerpoint/2010/main" val="1262430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18</a:t>
            </a:fld>
            <a:endParaRPr lang="en-US"/>
          </a:p>
        </p:txBody>
      </p:sp>
    </p:spTree>
    <p:extLst>
      <p:ext uri="{BB962C8B-B14F-4D97-AF65-F5344CB8AC3E}">
        <p14:creationId xmlns:p14="http://schemas.microsoft.com/office/powerpoint/2010/main" val="3221682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19</a:t>
            </a:fld>
            <a:endParaRPr lang="en-US"/>
          </a:p>
        </p:txBody>
      </p:sp>
    </p:spTree>
    <p:extLst>
      <p:ext uri="{BB962C8B-B14F-4D97-AF65-F5344CB8AC3E}">
        <p14:creationId xmlns:p14="http://schemas.microsoft.com/office/powerpoint/2010/main" val="900910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2</a:t>
            </a:fld>
            <a:endParaRPr lang="en-US"/>
          </a:p>
        </p:txBody>
      </p:sp>
    </p:spTree>
    <p:extLst>
      <p:ext uri="{BB962C8B-B14F-4D97-AF65-F5344CB8AC3E}">
        <p14:creationId xmlns:p14="http://schemas.microsoft.com/office/powerpoint/2010/main" val="34498079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hlinkClick r:id="rId3">
                <a:extLst>
                  <a:ext uri="{A12FA001-AC4F-418D-AE19-62706E023703}">
                    <ahyp:hlinkClr xmlns:ahyp="http://schemas.microsoft.com/office/drawing/2018/hyperlinkcolor" val="tx"/>
                  </a:ext>
                </a:extLst>
              </a:hlinkClick>
            </a:endParaRPr>
          </a:p>
        </p:txBody>
      </p:sp>
      <p:sp>
        <p:nvSpPr>
          <p:cNvPr id="4" name="Slide Number Placeholder 3"/>
          <p:cNvSpPr>
            <a:spLocks noGrp="1"/>
          </p:cNvSpPr>
          <p:nvPr>
            <p:ph type="sldNum" sz="quarter" idx="5"/>
          </p:nvPr>
        </p:nvSpPr>
        <p:spPr/>
        <p:txBody>
          <a:bodyPr/>
          <a:lstStyle/>
          <a:p>
            <a:fld id="{FE656D0B-CA4F-4977-BB5D-75790E40D37A}" type="slidenum">
              <a:rPr lang="en-US" smtClean="0"/>
              <a:t>20</a:t>
            </a:fld>
            <a:endParaRPr lang="en-US"/>
          </a:p>
        </p:txBody>
      </p:sp>
    </p:spTree>
    <p:extLst>
      <p:ext uri="{BB962C8B-B14F-4D97-AF65-F5344CB8AC3E}">
        <p14:creationId xmlns:p14="http://schemas.microsoft.com/office/powerpoint/2010/main" val="2841798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21</a:t>
            </a:fld>
            <a:endParaRPr lang="en-US"/>
          </a:p>
        </p:txBody>
      </p:sp>
    </p:spTree>
    <p:extLst>
      <p:ext uri="{BB962C8B-B14F-4D97-AF65-F5344CB8AC3E}">
        <p14:creationId xmlns:p14="http://schemas.microsoft.com/office/powerpoint/2010/main" val="12468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22</a:t>
            </a:fld>
            <a:endParaRPr lang="en-US"/>
          </a:p>
        </p:txBody>
      </p:sp>
    </p:spTree>
    <p:extLst>
      <p:ext uri="{BB962C8B-B14F-4D97-AF65-F5344CB8AC3E}">
        <p14:creationId xmlns:p14="http://schemas.microsoft.com/office/powerpoint/2010/main" val="28502264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23</a:t>
            </a:fld>
            <a:endParaRPr lang="en-US"/>
          </a:p>
        </p:txBody>
      </p:sp>
    </p:spTree>
    <p:extLst>
      <p:ext uri="{BB962C8B-B14F-4D97-AF65-F5344CB8AC3E}">
        <p14:creationId xmlns:p14="http://schemas.microsoft.com/office/powerpoint/2010/main" val="22699630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24</a:t>
            </a:fld>
            <a:endParaRPr lang="en-US"/>
          </a:p>
        </p:txBody>
      </p:sp>
    </p:spTree>
    <p:extLst>
      <p:ext uri="{BB962C8B-B14F-4D97-AF65-F5344CB8AC3E}">
        <p14:creationId xmlns:p14="http://schemas.microsoft.com/office/powerpoint/2010/main" val="34870290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25</a:t>
            </a:fld>
            <a:endParaRPr lang="en-US"/>
          </a:p>
        </p:txBody>
      </p:sp>
    </p:spTree>
    <p:extLst>
      <p:ext uri="{BB962C8B-B14F-4D97-AF65-F5344CB8AC3E}">
        <p14:creationId xmlns:p14="http://schemas.microsoft.com/office/powerpoint/2010/main" val="1791158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spcAft>
                <a:spcPts val="4116"/>
              </a:spcAft>
            </a:pPr>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26</a:t>
            </a:fld>
            <a:endParaRPr lang="en-US"/>
          </a:p>
        </p:txBody>
      </p:sp>
    </p:spTree>
    <p:extLst>
      <p:ext uri="{BB962C8B-B14F-4D97-AF65-F5344CB8AC3E}">
        <p14:creationId xmlns:p14="http://schemas.microsoft.com/office/powerpoint/2010/main" val="29892760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spcBef>
                <a:spcPct val="20000"/>
              </a:spcBef>
              <a:spcAft>
                <a:spcPct val="0"/>
              </a:spcAft>
            </a:pPr>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27</a:t>
            </a:fld>
            <a:endParaRPr lang="en-US"/>
          </a:p>
        </p:txBody>
      </p:sp>
    </p:spTree>
    <p:extLst>
      <p:ext uri="{BB962C8B-B14F-4D97-AF65-F5344CB8AC3E}">
        <p14:creationId xmlns:p14="http://schemas.microsoft.com/office/powerpoint/2010/main" val="39933788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28</a:t>
            </a:fld>
            <a:endParaRPr lang="en-US"/>
          </a:p>
        </p:txBody>
      </p:sp>
    </p:spTree>
    <p:extLst>
      <p:ext uri="{BB962C8B-B14F-4D97-AF65-F5344CB8AC3E}">
        <p14:creationId xmlns:p14="http://schemas.microsoft.com/office/powerpoint/2010/main" val="13736303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29</a:t>
            </a:fld>
            <a:endParaRPr lang="en-US"/>
          </a:p>
        </p:txBody>
      </p:sp>
    </p:spTree>
    <p:extLst>
      <p:ext uri="{BB962C8B-B14F-4D97-AF65-F5344CB8AC3E}">
        <p14:creationId xmlns:p14="http://schemas.microsoft.com/office/powerpoint/2010/main" val="3433557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defRPr/>
            </a:pPr>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3</a:t>
            </a:fld>
            <a:endParaRPr lang="en-US"/>
          </a:p>
        </p:txBody>
      </p:sp>
    </p:spTree>
    <p:extLst>
      <p:ext uri="{BB962C8B-B14F-4D97-AF65-F5344CB8AC3E}">
        <p14:creationId xmlns:p14="http://schemas.microsoft.com/office/powerpoint/2010/main" val="28971113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spcAft>
                <a:spcPct val="0"/>
              </a:spcAft>
            </a:pPr>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30</a:t>
            </a:fld>
            <a:endParaRPr lang="en-US"/>
          </a:p>
        </p:txBody>
      </p:sp>
    </p:spTree>
    <p:extLst>
      <p:ext uri="{BB962C8B-B14F-4D97-AF65-F5344CB8AC3E}">
        <p14:creationId xmlns:p14="http://schemas.microsoft.com/office/powerpoint/2010/main" val="32964060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2744"/>
              </a:spcAft>
            </a:pPr>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31</a:t>
            </a:fld>
            <a:endParaRPr lang="en-US"/>
          </a:p>
        </p:txBody>
      </p:sp>
    </p:spTree>
    <p:extLst>
      <p:ext uri="{BB962C8B-B14F-4D97-AF65-F5344CB8AC3E}">
        <p14:creationId xmlns:p14="http://schemas.microsoft.com/office/powerpoint/2010/main" val="12032185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32</a:t>
            </a:fld>
            <a:endParaRPr lang="en-US"/>
          </a:p>
        </p:txBody>
      </p:sp>
    </p:spTree>
    <p:extLst>
      <p:ext uri="{BB962C8B-B14F-4D97-AF65-F5344CB8AC3E}">
        <p14:creationId xmlns:p14="http://schemas.microsoft.com/office/powerpoint/2010/main" val="17711399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33</a:t>
            </a:fld>
            <a:endParaRPr lang="en-US"/>
          </a:p>
        </p:txBody>
      </p:sp>
    </p:spTree>
    <p:extLst>
      <p:ext uri="{BB962C8B-B14F-4D97-AF65-F5344CB8AC3E}">
        <p14:creationId xmlns:p14="http://schemas.microsoft.com/office/powerpoint/2010/main" val="16206959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34</a:t>
            </a:fld>
            <a:endParaRPr lang="en-US"/>
          </a:p>
        </p:txBody>
      </p:sp>
    </p:spTree>
    <p:extLst>
      <p:ext uri="{BB962C8B-B14F-4D97-AF65-F5344CB8AC3E}">
        <p14:creationId xmlns:p14="http://schemas.microsoft.com/office/powerpoint/2010/main" val="5314623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35</a:t>
            </a:fld>
            <a:endParaRPr lang="en-US"/>
          </a:p>
        </p:txBody>
      </p:sp>
    </p:spTree>
    <p:extLst>
      <p:ext uri="{BB962C8B-B14F-4D97-AF65-F5344CB8AC3E}">
        <p14:creationId xmlns:p14="http://schemas.microsoft.com/office/powerpoint/2010/main" val="6774329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spcAft>
                <a:spcPct val="0"/>
              </a:spcAft>
            </a:pPr>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36</a:t>
            </a:fld>
            <a:endParaRPr lang="en-US"/>
          </a:p>
        </p:txBody>
      </p:sp>
    </p:spTree>
    <p:extLst>
      <p:ext uri="{BB962C8B-B14F-4D97-AF65-F5344CB8AC3E}">
        <p14:creationId xmlns:p14="http://schemas.microsoft.com/office/powerpoint/2010/main" val="31899720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37</a:t>
            </a:fld>
            <a:endParaRPr lang="en-US"/>
          </a:p>
        </p:txBody>
      </p:sp>
    </p:spTree>
    <p:extLst>
      <p:ext uri="{BB962C8B-B14F-4D97-AF65-F5344CB8AC3E}">
        <p14:creationId xmlns:p14="http://schemas.microsoft.com/office/powerpoint/2010/main" val="24063890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38</a:t>
            </a:fld>
            <a:endParaRPr lang="en-US"/>
          </a:p>
        </p:txBody>
      </p:sp>
    </p:spTree>
    <p:extLst>
      <p:ext uri="{BB962C8B-B14F-4D97-AF65-F5344CB8AC3E}">
        <p14:creationId xmlns:p14="http://schemas.microsoft.com/office/powerpoint/2010/main" val="36536053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39</a:t>
            </a:fld>
            <a:endParaRPr lang="en-US"/>
          </a:p>
        </p:txBody>
      </p:sp>
    </p:spTree>
    <p:extLst>
      <p:ext uri="{BB962C8B-B14F-4D97-AF65-F5344CB8AC3E}">
        <p14:creationId xmlns:p14="http://schemas.microsoft.com/office/powerpoint/2010/main" val="222743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4</a:t>
            </a:fld>
            <a:endParaRPr lang="en-US"/>
          </a:p>
        </p:txBody>
      </p:sp>
    </p:spTree>
    <p:extLst>
      <p:ext uri="{BB962C8B-B14F-4D97-AF65-F5344CB8AC3E}">
        <p14:creationId xmlns:p14="http://schemas.microsoft.com/office/powerpoint/2010/main" val="16631420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40</a:t>
            </a:fld>
            <a:endParaRPr lang="en-US"/>
          </a:p>
        </p:txBody>
      </p:sp>
    </p:spTree>
    <p:extLst>
      <p:ext uri="{BB962C8B-B14F-4D97-AF65-F5344CB8AC3E}">
        <p14:creationId xmlns:p14="http://schemas.microsoft.com/office/powerpoint/2010/main" val="39353620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41</a:t>
            </a:fld>
            <a:endParaRPr lang="en-US"/>
          </a:p>
        </p:txBody>
      </p:sp>
    </p:spTree>
    <p:extLst>
      <p:ext uri="{BB962C8B-B14F-4D97-AF65-F5344CB8AC3E}">
        <p14:creationId xmlns:p14="http://schemas.microsoft.com/office/powerpoint/2010/main" val="31295371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42</a:t>
            </a:fld>
            <a:endParaRPr lang="en-US"/>
          </a:p>
        </p:txBody>
      </p:sp>
    </p:spTree>
    <p:extLst>
      <p:ext uri="{BB962C8B-B14F-4D97-AF65-F5344CB8AC3E}">
        <p14:creationId xmlns:p14="http://schemas.microsoft.com/office/powerpoint/2010/main" val="14395160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43</a:t>
            </a:fld>
            <a:endParaRPr lang="en-US"/>
          </a:p>
        </p:txBody>
      </p:sp>
    </p:spTree>
    <p:extLst>
      <p:ext uri="{BB962C8B-B14F-4D97-AF65-F5344CB8AC3E}">
        <p14:creationId xmlns:p14="http://schemas.microsoft.com/office/powerpoint/2010/main" val="21019678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44</a:t>
            </a:fld>
            <a:endParaRPr lang="en-US"/>
          </a:p>
        </p:txBody>
      </p:sp>
    </p:spTree>
    <p:extLst>
      <p:ext uri="{BB962C8B-B14F-4D97-AF65-F5344CB8AC3E}">
        <p14:creationId xmlns:p14="http://schemas.microsoft.com/office/powerpoint/2010/main" val="23232764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45</a:t>
            </a:fld>
            <a:endParaRPr lang="en-US"/>
          </a:p>
        </p:txBody>
      </p:sp>
    </p:spTree>
    <p:extLst>
      <p:ext uri="{BB962C8B-B14F-4D97-AF65-F5344CB8AC3E}">
        <p14:creationId xmlns:p14="http://schemas.microsoft.com/office/powerpoint/2010/main" val="42054864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46</a:t>
            </a:fld>
            <a:endParaRPr lang="en-US"/>
          </a:p>
        </p:txBody>
      </p:sp>
    </p:spTree>
    <p:extLst>
      <p:ext uri="{BB962C8B-B14F-4D97-AF65-F5344CB8AC3E}">
        <p14:creationId xmlns:p14="http://schemas.microsoft.com/office/powerpoint/2010/main" val="6718892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47</a:t>
            </a:fld>
            <a:endParaRPr lang="en-US"/>
          </a:p>
        </p:txBody>
      </p:sp>
    </p:spTree>
    <p:extLst>
      <p:ext uri="{BB962C8B-B14F-4D97-AF65-F5344CB8AC3E}">
        <p14:creationId xmlns:p14="http://schemas.microsoft.com/office/powerpoint/2010/main" val="1156719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48</a:t>
            </a:fld>
            <a:endParaRPr lang="en-US"/>
          </a:p>
        </p:txBody>
      </p:sp>
    </p:spTree>
    <p:extLst>
      <p:ext uri="{BB962C8B-B14F-4D97-AF65-F5344CB8AC3E}">
        <p14:creationId xmlns:p14="http://schemas.microsoft.com/office/powerpoint/2010/main" val="102058520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49</a:t>
            </a:fld>
            <a:endParaRPr lang="en-US"/>
          </a:p>
        </p:txBody>
      </p:sp>
    </p:spTree>
    <p:extLst>
      <p:ext uri="{BB962C8B-B14F-4D97-AF65-F5344CB8AC3E}">
        <p14:creationId xmlns:p14="http://schemas.microsoft.com/office/powerpoint/2010/main" val="1731611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spcAft>
                <a:spcPct val="0"/>
              </a:spcAft>
            </a:pPr>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5</a:t>
            </a:fld>
            <a:endParaRPr lang="en-US"/>
          </a:p>
        </p:txBody>
      </p:sp>
    </p:spTree>
    <p:extLst>
      <p:ext uri="{BB962C8B-B14F-4D97-AF65-F5344CB8AC3E}">
        <p14:creationId xmlns:p14="http://schemas.microsoft.com/office/powerpoint/2010/main" val="33352885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50</a:t>
            </a:fld>
            <a:endParaRPr lang="en-US"/>
          </a:p>
        </p:txBody>
      </p:sp>
    </p:spTree>
    <p:extLst>
      <p:ext uri="{BB962C8B-B14F-4D97-AF65-F5344CB8AC3E}">
        <p14:creationId xmlns:p14="http://schemas.microsoft.com/office/powerpoint/2010/main" val="31274577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51</a:t>
            </a:fld>
            <a:endParaRPr lang="en-US"/>
          </a:p>
        </p:txBody>
      </p:sp>
    </p:spTree>
    <p:extLst>
      <p:ext uri="{BB962C8B-B14F-4D97-AF65-F5344CB8AC3E}">
        <p14:creationId xmlns:p14="http://schemas.microsoft.com/office/powerpoint/2010/main" val="7780827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52</a:t>
            </a:fld>
            <a:endParaRPr lang="en-US"/>
          </a:p>
        </p:txBody>
      </p:sp>
    </p:spTree>
    <p:extLst>
      <p:ext uri="{BB962C8B-B14F-4D97-AF65-F5344CB8AC3E}">
        <p14:creationId xmlns:p14="http://schemas.microsoft.com/office/powerpoint/2010/main" val="42366346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53</a:t>
            </a:fld>
            <a:endParaRPr lang="en-US"/>
          </a:p>
        </p:txBody>
      </p:sp>
    </p:spTree>
    <p:extLst>
      <p:ext uri="{BB962C8B-B14F-4D97-AF65-F5344CB8AC3E}">
        <p14:creationId xmlns:p14="http://schemas.microsoft.com/office/powerpoint/2010/main" val="344762300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54</a:t>
            </a:fld>
            <a:endParaRPr lang="en-US"/>
          </a:p>
        </p:txBody>
      </p:sp>
    </p:spTree>
    <p:extLst>
      <p:ext uri="{BB962C8B-B14F-4D97-AF65-F5344CB8AC3E}">
        <p14:creationId xmlns:p14="http://schemas.microsoft.com/office/powerpoint/2010/main" val="325992764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55</a:t>
            </a:fld>
            <a:endParaRPr lang="en-US"/>
          </a:p>
        </p:txBody>
      </p:sp>
    </p:spTree>
    <p:extLst>
      <p:ext uri="{BB962C8B-B14F-4D97-AF65-F5344CB8AC3E}">
        <p14:creationId xmlns:p14="http://schemas.microsoft.com/office/powerpoint/2010/main" val="356472570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56</a:t>
            </a:fld>
            <a:endParaRPr lang="en-US"/>
          </a:p>
        </p:txBody>
      </p:sp>
    </p:spTree>
    <p:extLst>
      <p:ext uri="{BB962C8B-B14F-4D97-AF65-F5344CB8AC3E}">
        <p14:creationId xmlns:p14="http://schemas.microsoft.com/office/powerpoint/2010/main" val="293806664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57</a:t>
            </a:fld>
            <a:endParaRPr lang="en-US"/>
          </a:p>
        </p:txBody>
      </p:sp>
    </p:spTree>
    <p:extLst>
      <p:ext uri="{BB962C8B-B14F-4D97-AF65-F5344CB8AC3E}">
        <p14:creationId xmlns:p14="http://schemas.microsoft.com/office/powerpoint/2010/main" val="40361811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58</a:t>
            </a:fld>
            <a:endParaRPr lang="en-US"/>
          </a:p>
        </p:txBody>
      </p:sp>
    </p:spTree>
    <p:extLst>
      <p:ext uri="{BB962C8B-B14F-4D97-AF65-F5344CB8AC3E}">
        <p14:creationId xmlns:p14="http://schemas.microsoft.com/office/powerpoint/2010/main" val="106582716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59</a:t>
            </a:fld>
            <a:endParaRPr lang="en-US"/>
          </a:p>
        </p:txBody>
      </p:sp>
    </p:spTree>
    <p:extLst>
      <p:ext uri="{BB962C8B-B14F-4D97-AF65-F5344CB8AC3E}">
        <p14:creationId xmlns:p14="http://schemas.microsoft.com/office/powerpoint/2010/main" val="695235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6</a:t>
            </a:fld>
            <a:endParaRPr lang="en-US"/>
          </a:p>
        </p:txBody>
      </p:sp>
    </p:spTree>
    <p:extLst>
      <p:ext uri="{BB962C8B-B14F-4D97-AF65-F5344CB8AC3E}">
        <p14:creationId xmlns:p14="http://schemas.microsoft.com/office/powerpoint/2010/main" val="414166303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60</a:t>
            </a:fld>
            <a:endParaRPr lang="en-US"/>
          </a:p>
        </p:txBody>
      </p:sp>
    </p:spTree>
    <p:extLst>
      <p:ext uri="{BB962C8B-B14F-4D97-AF65-F5344CB8AC3E}">
        <p14:creationId xmlns:p14="http://schemas.microsoft.com/office/powerpoint/2010/main" val="143787687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61</a:t>
            </a:fld>
            <a:endParaRPr lang="en-US"/>
          </a:p>
        </p:txBody>
      </p:sp>
    </p:spTree>
    <p:extLst>
      <p:ext uri="{BB962C8B-B14F-4D97-AF65-F5344CB8AC3E}">
        <p14:creationId xmlns:p14="http://schemas.microsoft.com/office/powerpoint/2010/main" val="185640523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62</a:t>
            </a:fld>
            <a:endParaRPr lang="en-US"/>
          </a:p>
        </p:txBody>
      </p:sp>
    </p:spTree>
    <p:extLst>
      <p:ext uri="{BB962C8B-B14F-4D97-AF65-F5344CB8AC3E}">
        <p14:creationId xmlns:p14="http://schemas.microsoft.com/office/powerpoint/2010/main" val="193466159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63</a:t>
            </a:fld>
            <a:endParaRPr lang="en-US"/>
          </a:p>
        </p:txBody>
      </p:sp>
    </p:spTree>
    <p:extLst>
      <p:ext uri="{BB962C8B-B14F-4D97-AF65-F5344CB8AC3E}">
        <p14:creationId xmlns:p14="http://schemas.microsoft.com/office/powerpoint/2010/main" val="275717686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64</a:t>
            </a:fld>
            <a:endParaRPr lang="en-US"/>
          </a:p>
        </p:txBody>
      </p:sp>
    </p:spTree>
    <p:extLst>
      <p:ext uri="{BB962C8B-B14F-4D97-AF65-F5344CB8AC3E}">
        <p14:creationId xmlns:p14="http://schemas.microsoft.com/office/powerpoint/2010/main" val="218365313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65</a:t>
            </a:fld>
            <a:endParaRPr lang="en-US"/>
          </a:p>
        </p:txBody>
      </p:sp>
    </p:spTree>
    <p:extLst>
      <p:ext uri="{BB962C8B-B14F-4D97-AF65-F5344CB8AC3E}">
        <p14:creationId xmlns:p14="http://schemas.microsoft.com/office/powerpoint/2010/main" val="14505170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66</a:t>
            </a:fld>
            <a:endParaRPr lang="en-US"/>
          </a:p>
        </p:txBody>
      </p:sp>
    </p:spTree>
    <p:extLst>
      <p:ext uri="{BB962C8B-B14F-4D97-AF65-F5344CB8AC3E}">
        <p14:creationId xmlns:p14="http://schemas.microsoft.com/office/powerpoint/2010/main" val="1003981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7</a:t>
            </a:fld>
            <a:endParaRPr lang="en-US"/>
          </a:p>
        </p:txBody>
      </p:sp>
    </p:spTree>
    <p:extLst>
      <p:ext uri="{BB962C8B-B14F-4D97-AF65-F5344CB8AC3E}">
        <p14:creationId xmlns:p14="http://schemas.microsoft.com/office/powerpoint/2010/main" val="3491899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8</a:t>
            </a:fld>
            <a:endParaRPr lang="en-US"/>
          </a:p>
        </p:txBody>
      </p:sp>
    </p:spTree>
    <p:extLst>
      <p:ext uri="{BB962C8B-B14F-4D97-AF65-F5344CB8AC3E}">
        <p14:creationId xmlns:p14="http://schemas.microsoft.com/office/powerpoint/2010/main" val="1890521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656D0B-CA4F-4977-BB5D-75790E40D37A}" type="slidenum">
              <a:rPr lang="en-US" smtClean="0"/>
              <a:t>9</a:t>
            </a:fld>
            <a:endParaRPr lang="en-US"/>
          </a:p>
        </p:txBody>
      </p:sp>
    </p:spTree>
    <p:extLst>
      <p:ext uri="{BB962C8B-B14F-4D97-AF65-F5344CB8AC3E}">
        <p14:creationId xmlns:p14="http://schemas.microsoft.com/office/powerpoint/2010/main" val="4107580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a:solidFill>
                  <a:srgbClr val="070C51"/>
                </a:solidFill>
                <a:latin typeface="Arial" panose="020B0604020202020204" pitchFamily="34" charset="0"/>
              </a:rPr>
              <a:t>CALIFORNIA DEPARTMENT OF EDUCATION</a:t>
            </a:r>
            <a:br>
              <a:rPr lang="en-US" altLang="en-US" sz="1100" b="1">
                <a:solidFill>
                  <a:srgbClr val="070C51"/>
                </a:solidFill>
                <a:latin typeface="Arial" panose="020B0604020202020204" pitchFamily="34" charset="0"/>
              </a:rPr>
            </a:br>
            <a:r>
              <a:rPr lang="en-US" altLang="en-US" sz="1100">
                <a:solidFill>
                  <a:srgbClr val="070C51"/>
                </a:solidFill>
                <a:latin typeface="Arial" panose="020B0604020202020204" pitchFamily="34" charset="0"/>
              </a:rPr>
              <a:t>Tony Thurmond, State Superintendent of Public Instruction</a:t>
            </a:r>
            <a:endParaRPr lang="en-US" altLang="en-US" sz="1200" b="1">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a:p>
        </p:txBody>
      </p:sp>
    </p:spTree>
    <p:extLst>
      <p:ext uri="{BB962C8B-B14F-4D97-AF65-F5344CB8AC3E}">
        <p14:creationId xmlns:p14="http://schemas.microsoft.com/office/powerpoint/2010/main" val="12778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a:p>
        </p:txBody>
      </p:sp>
    </p:spTree>
    <p:extLst>
      <p:ext uri="{BB962C8B-B14F-4D97-AF65-F5344CB8AC3E}">
        <p14:creationId xmlns:p14="http://schemas.microsoft.com/office/powerpoint/2010/main" val="3180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endParaRPr lang="en-US"/>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a:p>
        </p:txBody>
      </p:sp>
    </p:spTree>
    <p:extLst>
      <p:ext uri="{BB962C8B-B14F-4D97-AF65-F5344CB8AC3E}">
        <p14:creationId xmlns:p14="http://schemas.microsoft.com/office/powerpoint/2010/main" val="3495609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Subtitle">
  <p:cSld name="Subtitle">
    <p:spTree>
      <p:nvGrpSpPr>
        <p:cNvPr id="1" name="Shape 82"/>
        <p:cNvGrpSpPr/>
        <p:nvPr/>
      </p:nvGrpSpPr>
      <p:grpSpPr>
        <a:xfrm>
          <a:off x="0" y="0"/>
          <a:ext cx="0" cy="0"/>
          <a:chOff x="0" y="0"/>
          <a:chExt cx="0" cy="0"/>
        </a:xfrm>
      </p:grpSpPr>
      <p:sp>
        <p:nvSpPr>
          <p:cNvPr id="83" name="Google Shape;83;p14"/>
          <p:cNvSpPr txBox="1">
            <a:spLocks noGrp="1"/>
          </p:cNvSpPr>
          <p:nvPr>
            <p:ph type="sldNum" idx="12"/>
          </p:nvPr>
        </p:nvSpPr>
        <p:spPr>
          <a:xfrm>
            <a:off x="11353800" y="111415"/>
            <a:ext cx="58881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a:spcAft>
                <a:spcPts val="0"/>
              </a:spcAft>
            </a:pPr>
            <a:fld id="{00000000-1234-1234-1234-123412341234}" type="slidenum">
              <a:rPr lang="en-US" smtClean="0"/>
              <a:pPr>
                <a:spcAft>
                  <a:spcPts val="0"/>
                </a:spcAft>
              </a:pPr>
              <a:t>‹#›</a:t>
            </a:fld>
            <a:endParaRPr lang="en-US"/>
          </a:p>
        </p:txBody>
      </p:sp>
      <p:sp>
        <p:nvSpPr>
          <p:cNvPr id="84" name="Google Shape;84;p14"/>
          <p:cNvSpPr txBox="1">
            <a:spLocks noGrp="1"/>
          </p:cNvSpPr>
          <p:nvPr>
            <p:ph type="body" idx="1"/>
          </p:nvPr>
        </p:nvSpPr>
        <p:spPr>
          <a:xfrm>
            <a:off x="913850" y="1914535"/>
            <a:ext cx="8936732" cy="1107996"/>
          </a:xfrm>
          <a:prstGeom prst="rect">
            <a:avLst/>
          </a:prstGeom>
          <a:noFill/>
          <a:ln>
            <a:noFill/>
          </a:ln>
        </p:spPr>
        <p:txBody>
          <a:bodyPr spcFirstLastPara="1" wrap="square" lIns="91425" tIns="45700" rIns="91425" bIns="45700" anchor="t" anchorCtr="0"/>
          <a:lstStyle>
            <a:lvl1pPr marL="457200" marR="0" lvl="0" indent="-228600" algn="l">
              <a:lnSpc>
                <a:spcPct val="100000"/>
              </a:lnSpc>
              <a:spcBef>
                <a:spcPts val="0"/>
              </a:spcBef>
              <a:spcAft>
                <a:spcPts val="0"/>
              </a:spcAft>
              <a:buClr>
                <a:srgbClr val="3C78D8"/>
              </a:buClr>
              <a:buSzPts val="5200"/>
              <a:buFont typeface="Sniglet"/>
              <a:buNone/>
              <a:defRPr sz="6600" b="1" i="0" u="none" strike="noStrike" cap="none">
                <a:solidFill>
                  <a:srgbClr val="30538E"/>
                </a:solidFill>
                <a:latin typeface="Arial"/>
                <a:ea typeface="Arial"/>
                <a:cs typeface="Arial"/>
                <a:sym typeface="Arial"/>
              </a:defRPr>
            </a:lvl1pPr>
            <a:lvl2pPr marL="914400" lvl="1" indent="-308610" algn="l">
              <a:lnSpc>
                <a:spcPct val="100000"/>
              </a:lnSpc>
              <a:spcBef>
                <a:spcPts val="0"/>
              </a:spcBef>
              <a:spcAft>
                <a:spcPts val="0"/>
              </a:spcAft>
              <a:buClr>
                <a:srgbClr val="000000"/>
              </a:buClr>
              <a:buSzPts val="1260"/>
              <a:buChar char="o"/>
              <a:defRPr/>
            </a:lvl2pPr>
            <a:lvl3pPr marL="1371600" lvl="2" indent="-308610" algn="l">
              <a:lnSpc>
                <a:spcPct val="100000"/>
              </a:lnSpc>
              <a:spcBef>
                <a:spcPts val="600"/>
              </a:spcBef>
              <a:spcAft>
                <a:spcPts val="0"/>
              </a:spcAft>
              <a:buClr>
                <a:srgbClr val="000000"/>
              </a:buClr>
              <a:buSzPts val="1260"/>
              <a:buChar char="•"/>
              <a:defRPr/>
            </a:lvl3pPr>
            <a:lvl4pPr marL="1828800" lvl="3" indent="-308610" algn="l">
              <a:lnSpc>
                <a:spcPct val="100000"/>
              </a:lnSpc>
              <a:spcBef>
                <a:spcPts val="0"/>
              </a:spcBef>
              <a:spcAft>
                <a:spcPts val="0"/>
              </a:spcAft>
              <a:buClr>
                <a:srgbClr val="000000"/>
              </a:buClr>
              <a:buSzPts val="1260"/>
              <a:buChar char="•"/>
              <a:defRPr/>
            </a:lvl4pPr>
            <a:lvl5pPr marL="2286000" lvl="4" indent="-308610" algn="l">
              <a:lnSpc>
                <a:spcPct val="100000"/>
              </a:lnSpc>
              <a:spcBef>
                <a:spcPts val="0"/>
              </a:spcBef>
              <a:spcAft>
                <a:spcPts val="0"/>
              </a:spcAft>
              <a:buClr>
                <a:srgbClr val="000000"/>
              </a:buClr>
              <a:buSzPts val="1260"/>
              <a:buChar char="•"/>
              <a:defRPr/>
            </a:lvl5pPr>
            <a:lvl6pPr marL="2743200" lvl="5" indent="-308610" algn="l">
              <a:lnSpc>
                <a:spcPct val="100000"/>
              </a:lnSpc>
              <a:spcBef>
                <a:spcPts val="0"/>
              </a:spcBef>
              <a:spcAft>
                <a:spcPts val="0"/>
              </a:spcAft>
              <a:buClr>
                <a:srgbClr val="000000"/>
              </a:buClr>
              <a:buSzPts val="1260"/>
              <a:buChar char="•"/>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sp>
        <p:nvSpPr>
          <p:cNvPr id="85" name="Google Shape;85;p14"/>
          <p:cNvSpPr txBox="1">
            <a:spLocks noGrp="1"/>
          </p:cNvSpPr>
          <p:nvPr>
            <p:ph type="body" idx="2"/>
          </p:nvPr>
        </p:nvSpPr>
        <p:spPr>
          <a:xfrm>
            <a:off x="913850" y="3493593"/>
            <a:ext cx="6874933" cy="2098675"/>
          </a:xfrm>
          <a:prstGeom prst="rect">
            <a:avLst/>
          </a:prstGeom>
          <a:noFill/>
          <a:ln>
            <a:noFill/>
          </a:ln>
        </p:spPr>
        <p:txBody>
          <a:bodyPr spcFirstLastPara="1" wrap="square" lIns="91425" tIns="45700" rIns="91425" bIns="45700" anchor="t" anchorCtr="0"/>
          <a:lstStyle>
            <a:lvl1pPr marL="457200" marR="0" lvl="0" indent="-228600" algn="l">
              <a:lnSpc>
                <a:spcPct val="100000"/>
              </a:lnSpc>
              <a:spcBef>
                <a:spcPts val="0"/>
              </a:spcBef>
              <a:spcAft>
                <a:spcPts val="0"/>
              </a:spcAft>
              <a:buClr>
                <a:srgbClr val="474F67"/>
              </a:buClr>
              <a:buSzPts val="1800"/>
              <a:buFont typeface="ABeeZee"/>
              <a:buNone/>
              <a:defRPr sz="2400" b="0" i="0" u="none" strike="noStrike" cap="none">
                <a:solidFill>
                  <a:srgbClr val="3F2E27"/>
                </a:solidFill>
                <a:latin typeface="Arial"/>
                <a:ea typeface="Arial"/>
                <a:cs typeface="Arial"/>
                <a:sym typeface="Arial"/>
              </a:defRPr>
            </a:lvl1pPr>
            <a:lvl2pPr marL="914400" lvl="1" indent="-308610" algn="l">
              <a:lnSpc>
                <a:spcPct val="100000"/>
              </a:lnSpc>
              <a:spcBef>
                <a:spcPts val="0"/>
              </a:spcBef>
              <a:spcAft>
                <a:spcPts val="0"/>
              </a:spcAft>
              <a:buClr>
                <a:srgbClr val="000000"/>
              </a:buClr>
              <a:buSzPts val="1260"/>
              <a:buChar char="o"/>
              <a:defRPr/>
            </a:lvl2pPr>
            <a:lvl3pPr marL="1371600" lvl="2" indent="-308610" algn="l">
              <a:lnSpc>
                <a:spcPct val="100000"/>
              </a:lnSpc>
              <a:spcBef>
                <a:spcPts val="600"/>
              </a:spcBef>
              <a:spcAft>
                <a:spcPts val="0"/>
              </a:spcAft>
              <a:buClr>
                <a:srgbClr val="000000"/>
              </a:buClr>
              <a:buSzPts val="1260"/>
              <a:buChar char="•"/>
              <a:defRPr/>
            </a:lvl3pPr>
            <a:lvl4pPr marL="1828800" lvl="3" indent="-308610" algn="l">
              <a:lnSpc>
                <a:spcPct val="100000"/>
              </a:lnSpc>
              <a:spcBef>
                <a:spcPts val="0"/>
              </a:spcBef>
              <a:spcAft>
                <a:spcPts val="0"/>
              </a:spcAft>
              <a:buClr>
                <a:srgbClr val="000000"/>
              </a:buClr>
              <a:buSzPts val="1260"/>
              <a:buChar char="•"/>
              <a:defRPr/>
            </a:lvl4pPr>
            <a:lvl5pPr marL="2286000" lvl="4" indent="-308610" algn="l">
              <a:lnSpc>
                <a:spcPct val="100000"/>
              </a:lnSpc>
              <a:spcBef>
                <a:spcPts val="0"/>
              </a:spcBef>
              <a:spcAft>
                <a:spcPts val="0"/>
              </a:spcAft>
              <a:buClr>
                <a:srgbClr val="000000"/>
              </a:buClr>
              <a:buSzPts val="1260"/>
              <a:buChar char="•"/>
              <a:defRPr/>
            </a:lvl5pPr>
            <a:lvl6pPr marL="2743200" lvl="5" indent="-308610" algn="l">
              <a:lnSpc>
                <a:spcPct val="100000"/>
              </a:lnSpc>
              <a:spcBef>
                <a:spcPts val="0"/>
              </a:spcBef>
              <a:spcAft>
                <a:spcPts val="0"/>
              </a:spcAft>
              <a:buClr>
                <a:srgbClr val="000000"/>
              </a:buClr>
              <a:buSzPts val="1260"/>
              <a:buChar char="•"/>
              <a:defRPr/>
            </a:lvl6pPr>
            <a:lvl7pPr marL="3200400" lvl="6" indent="-228600" algn="l">
              <a:lnSpc>
                <a:spcPct val="100000"/>
              </a:lnSpc>
              <a:spcBef>
                <a:spcPts val="0"/>
              </a:spcBef>
              <a:spcAft>
                <a:spcPts val="0"/>
              </a:spcAft>
              <a:buSzPts val="1400"/>
              <a:buNone/>
              <a:defRPr/>
            </a:lvl7pPr>
            <a:lvl8pPr marL="3657600" lvl="7" indent="-228600" algn="l">
              <a:lnSpc>
                <a:spcPct val="100000"/>
              </a:lnSpc>
              <a:spcBef>
                <a:spcPts val="0"/>
              </a:spcBef>
              <a:spcAft>
                <a:spcPts val="0"/>
              </a:spcAft>
              <a:buSzPts val="1400"/>
              <a:buNone/>
              <a:defRPr/>
            </a:lvl8pPr>
            <a:lvl9pPr marL="4114800" lvl="8" indent="-228600" algn="l">
              <a:lnSpc>
                <a:spcPct val="100000"/>
              </a:lnSpc>
              <a:spcBef>
                <a:spcPts val="0"/>
              </a:spcBef>
              <a:spcAft>
                <a:spcPts val="0"/>
              </a:spcAft>
              <a:buSzPts val="1400"/>
              <a:buNone/>
              <a:defRPr/>
            </a:lvl9pPr>
          </a:lstStyle>
          <a:p>
            <a:endParaRPr/>
          </a:p>
        </p:txBody>
      </p:sp>
      <p:pic>
        <p:nvPicPr>
          <p:cNvPr id="86" name="Google Shape;86;p14"/>
          <p:cNvPicPr preferRelativeResize="0"/>
          <p:nvPr/>
        </p:nvPicPr>
        <p:blipFill rotWithShape="1">
          <a:blip r:embed="rId2">
            <a:alphaModFix/>
          </a:blip>
          <a:srcRect l="-8274" t="-6498" r="-6501" b="-6394"/>
          <a:stretch/>
        </p:blipFill>
        <p:spPr>
          <a:xfrm>
            <a:off x="8702635" y="4021282"/>
            <a:ext cx="3239984" cy="2566554"/>
          </a:xfrm>
          <a:prstGeom prst="rect">
            <a:avLst/>
          </a:prstGeom>
          <a:noFill/>
          <a:ln>
            <a:noFill/>
          </a:ln>
        </p:spPr>
      </p:pic>
    </p:spTree>
    <p:extLst>
      <p:ext uri="{BB962C8B-B14F-4D97-AF65-F5344CB8AC3E}">
        <p14:creationId xmlns:p14="http://schemas.microsoft.com/office/powerpoint/2010/main" val="2293747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a:p>
        </p:txBody>
      </p:sp>
      <p:pic>
        <p:nvPicPr>
          <p:cNvPr id="1032" name="Picture 11" descr="Official Seal of the California Department of Education"/>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 id="2147483685" r:id="rId6"/>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urveys2.cde.ca.gov/go/prgrmqualityemerplan.as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e.ca.gov/sp/cd/re/rragencylist.as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aearlychildhoodonline.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s://qualitycountsca.net/quality-partner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rrnetwork.org/provider-services/provider-support-resource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eclkc.ohs.acf.hhs.gov/"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desiredresults.u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cde.ca.gov/sp/cd/re/elcdcovid19.asp"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www.cde.ca.gov/sp/cd/ci/progspeclist.asp"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inforesources/child-care-licensin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s://www.cdc.gov/" TargetMode="External"/><Relationship Id="rId5" Type="http://schemas.openxmlformats.org/officeDocument/2006/relationships/hyperlink" Target="https://www.cdph.ca.gov/" TargetMode="External"/><Relationship Id="rId4" Type="http://schemas.openxmlformats.org/officeDocument/2006/relationships/hyperlink" Target="https://covid19.ca.gov/"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cde.ca.gov/sp/cd/ci/assignments.asp"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cde.ca.gov/sp/cd/ci/mb1704.asp"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caearlychildhoodonline.org/"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hyperlink" Target="https://qualitycountsca.net/quality-partners/"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rrnetwork.org/provider-services/provider-support-resources"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hyperlink" Target="https://eclkc.ohs.acf.hhs.go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www.desiredresults.us/"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cde.ca.gov/sp/cd/re/elcdcovid19.asp"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hyperlink" Target="https://www.cde.ca.gov/sp/cd/ci/progspeclist.asp"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inforesources/child-care-licensing"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 Id="rId6" Type="http://schemas.openxmlformats.org/officeDocument/2006/relationships/hyperlink" Target="https://www.cdc.gov/" TargetMode="External"/><Relationship Id="rId5" Type="http://schemas.openxmlformats.org/officeDocument/2006/relationships/hyperlink" Target="https://www.cdph.ca.gov/" TargetMode="External"/><Relationship Id="rId4" Type="http://schemas.openxmlformats.org/officeDocument/2006/relationships/hyperlink" Target="https://covid19.ca.gov/"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s://www.cde.ca.gov/sp/cd/ci/assignments.asp"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5541" y="238539"/>
            <a:ext cx="9836459" cy="1987826"/>
          </a:xfrm>
        </p:spPr>
        <p:txBody>
          <a:bodyPr/>
          <a:lstStyle/>
          <a:p>
            <a:r>
              <a:rPr lang="en-US" sz="2600" b="1" dirty="0"/>
              <a:t>Management Bulletin 20-09</a:t>
            </a:r>
            <a:br>
              <a:rPr lang="en-US" sz="2600" b="1" dirty="0"/>
            </a:br>
            <a:r>
              <a:rPr lang="en-US" sz="2600" b="1" dirty="0"/>
              <a:t>COVID-19 Guidance on Program Self-Evaluation, Contract Monitoring and Program Quality Requirements and Management Bulletin 20-10 COVID-19 Guidance Regarding Family Child Care Home Education Networks</a:t>
            </a:r>
            <a:endParaRPr lang="en-US" sz="2600" b="1" dirty="0">
              <a:cs typeface="Arial"/>
            </a:endParaRPr>
          </a:p>
        </p:txBody>
      </p:sp>
      <p:sp>
        <p:nvSpPr>
          <p:cNvPr id="3" name="Subtitle 2"/>
          <p:cNvSpPr>
            <a:spLocks noGrp="1"/>
          </p:cNvSpPr>
          <p:nvPr>
            <p:ph type="subTitle" idx="4294967295"/>
          </p:nvPr>
        </p:nvSpPr>
        <p:spPr>
          <a:xfrm>
            <a:off x="2619632" y="2725559"/>
            <a:ext cx="9144000" cy="3106408"/>
          </a:xfrm>
        </p:spPr>
        <p:txBody>
          <a:bodyPr/>
          <a:lstStyle/>
          <a:p>
            <a:pPr marL="0" indent="0" algn="ctr">
              <a:spcBef>
                <a:spcPts val="0"/>
              </a:spcBef>
              <a:buNone/>
            </a:pPr>
            <a:r>
              <a:rPr lang="en-US" sz="2400"/>
              <a:t>California Department of Education</a:t>
            </a:r>
            <a:endParaRPr lang="en-US" sz="2400">
              <a:cs typeface="Arial"/>
            </a:endParaRPr>
          </a:p>
          <a:p>
            <a:pPr marL="0" indent="0" algn="ctr">
              <a:spcBef>
                <a:spcPts val="0"/>
              </a:spcBef>
              <a:spcAft>
                <a:spcPts val="1200"/>
              </a:spcAft>
              <a:buNone/>
            </a:pPr>
            <a:r>
              <a:rPr lang="en-US" sz="2400"/>
              <a:t>Early Learning and Care Division and Child Development and Nutrition Fiscal Services</a:t>
            </a:r>
            <a:endParaRPr lang="en-US" sz="2400">
              <a:cs typeface="Arial"/>
            </a:endParaRPr>
          </a:p>
          <a:p>
            <a:pPr marL="0" indent="0" algn="ctr">
              <a:spcBef>
                <a:spcPts val="0"/>
              </a:spcBef>
              <a:spcAft>
                <a:spcPts val="1200"/>
              </a:spcAft>
              <a:buNone/>
            </a:pPr>
            <a:endParaRPr lang="en-US" sz="2400">
              <a:cs typeface="Arial"/>
            </a:endParaRPr>
          </a:p>
          <a:p>
            <a:pPr marL="0" indent="0" algn="ctr">
              <a:buNone/>
            </a:pPr>
            <a:r>
              <a:rPr lang="en-US" sz="2400">
                <a:cs typeface="Arial"/>
              </a:rPr>
              <a:t>Date: April 24, 2020</a:t>
            </a:r>
          </a:p>
          <a:p>
            <a:pPr marL="0" indent="0" algn="ctr">
              <a:buNone/>
            </a:pPr>
            <a:r>
              <a:rPr lang="en-US" sz="2400">
                <a:cs typeface="Arial"/>
              </a:rPr>
              <a:t>Time: 10:00 a.m. - 11:30 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921D-6305-4BD4-9BFE-D4AA52AF8C38}"/>
              </a:ext>
            </a:extLst>
          </p:cNvPr>
          <p:cNvSpPr>
            <a:spLocks noGrp="1"/>
          </p:cNvSpPr>
          <p:nvPr>
            <p:ph type="title"/>
          </p:nvPr>
        </p:nvSpPr>
        <p:spPr>
          <a:xfrm>
            <a:off x="2365513" y="0"/>
            <a:ext cx="9826487" cy="1752600"/>
          </a:xfrm>
        </p:spPr>
        <p:txBody>
          <a:bodyPr/>
          <a:lstStyle/>
          <a:p>
            <a:r>
              <a:rPr lang="en-US" sz="3600" b="1"/>
              <a:t>Program Quality </a:t>
            </a:r>
            <a:br>
              <a:rPr lang="en-US" sz="3600" b="1"/>
            </a:br>
            <a:r>
              <a:rPr lang="en-US" sz="3600" b="1"/>
              <a:t>Contractual Requirements During an Emergency Closure (2)</a:t>
            </a:r>
            <a:endParaRPr lang="en-US" sz="3600"/>
          </a:p>
        </p:txBody>
      </p:sp>
      <p:sp>
        <p:nvSpPr>
          <p:cNvPr id="3" name="Content Placeholder 2">
            <a:extLst>
              <a:ext uri="{FF2B5EF4-FFF2-40B4-BE49-F238E27FC236}">
                <a16:creationId xmlns:a16="http://schemas.microsoft.com/office/drawing/2014/main" id="{8E291D42-D96F-4B89-BA59-7CD561333B72}"/>
              </a:ext>
            </a:extLst>
          </p:cNvPr>
          <p:cNvSpPr>
            <a:spLocks noGrp="1"/>
          </p:cNvSpPr>
          <p:nvPr>
            <p:ph idx="1"/>
          </p:nvPr>
        </p:nvSpPr>
        <p:spPr>
          <a:xfrm>
            <a:off x="2365513" y="2082018"/>
            <a:ext cx="9680713" cy="4636834"/>
          </a:xfrm>
        </p:spPr>
        <p:txBody>
          <a:bodyPr/>
          <a:lstStyle/>
          <a:p>
            <a:pPr marL="0" indent="0">
              <a:spcAft>
                <a:spcPts val="1200"/>
              </a:spcAft>
              <a:buNone/>
            </a:pPr>
            <a:r>
              <a:rPr lang="en-US" sz="2800"/>
              <a:t>For contractors that have closed some or all sites, this plan must be provided to the contractor’s assigned regional consultant by April 30, 2020. This plan must include engaging staff during the emergency closure to provide supportive services to children and families.  </a:t>
            </a:r>
          </a:p>
          <a:p>
            <a:pPr marL="0" indent="0">
              <a:spcAft>
                <a:spcPts val="1200"/>
              </a:spcAft>
              <a:buNone/>
            </a:pPr>
            <a:r>
              <a:rPr lang="en-US" sz="2800"/>
              <a:t>This plan must include the following services, but may include others:</a:t>
            </a:r>
          </a:p>
          <a:p>
            <a:pPr marL="0" indent="0">
              <a:spcAft>
                <a:spcPts val="1200"/>
              </a:spcAft>
              <a:buNone/>
            </a:pPr>
            <a:endParaRPr lang="en-US" sz="2800"/>
          </a:p>
        </p:txBody>
      </p:sp>
      <p:sp>
        <p:nvSpPr>
          <p:cNvPr id="4" name="Slide Number Placeholder 3">
            <a:extLst>
              <a:ext uri="{FF2B5EF4-FFF2-40B4-BE49-F238E27FC236}">
                <a16:creationId xmlns:a16="http://schemas.microsoft.com/office/drawing/2014/main" id="{483B5CA1-B0C5-4E1E-B90F-9A6A45CE540A}"/>
              </a:ext>
            </a:extLst>
          </p:cNvPr>
          <p:cNvSpPr>
            <a:spLocks noGrp="1"/>
          </p:cNvSpPr>
          <p:nvPr>
            <p:ph type="sldNum" sz="quarter" idx="12"/>
          </p:nvPr>
        </p:nvSpPr>
        <p:spPr/>
        <p:txBody>
          <a:bodyPr/>
          <a:lstStyle/>
          <a:p>
            <a:pPr>
              <a:defRPr/>
            </a:pPr>
            <a:fld id="{D6029DA4-09B0-4A2D-AA4B-CC45A202471A}" type="slidenum">
              <a:rPr lang="en-US" altLang="en-US" smtClean="0"/>
              <a:pPr>
                <a:defRPr/>
              </a:pPr>
              <a:t>10</a:t>
            </a:fld>
            <a:endParaRPr lang="en-US" altLang="en-US"/>
          </a:p>
        </p:txBody>
      </p:sp>
    </p:spTree>
    <p:extLst>
      <p:ext uri="{BB962C8B-B14F-4D97-AF65-F5344CB8AC3E}">
        <p14:creationId xmlns:p14="http://schemas.microsoft.com/office/powerpoint/2010/main" val="739040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921D-6305-4BD4-9BFE-D4AA52AF8C38}"/>
              </a:ext>
            </a:extLst>
          </p:cNvPr>
          <p:cNvSpPr>
            <a:spLocks noGrp="1"/>
          </p:cNvSpPr>
          <p:nvPr>
            <p:ph type="title"/>
          </p:nvPr>
        </p:nvSpPr>
        <p:spPr>
          <a:xfrm>
            <a:off x="2365513" y="198783"/>
            <a:ext cx="9826487" cy="1207986"/>
          </a:xfrm>
        </p:spPr>
        <p:txBody>
          <a:bodyPr/>
          <a:lstStyle/>
          <a:p>
            <a:r>
              <a:rPr lang="en-US" sz="3400" b="1"/>
              <a:t>Program Quality </a:t>
            </a:r>
            <a:br>
              <a:rPr lang="en-US" sz="3400" b="1"/>
            </a:br>
            <a:r>
              <a:rPr lang="en-US" sz="3400" b="1"/>
              <a:t>Contractual Requirements During an Emergency Closure (3)</a:t>
            </a:r>
            <a:endParaRPr lang="en-US" sz="3400"/>
          </a:p>
        </p:txBody>
      </p:sp>
      <p:sp>
        <p:nvSpPr>
          <p:cNvPr id="3" name="Content Placeholder 2">
            <a:extLst>
              <a:ext uri="{FF2B5EF4-FFF2-40B4-BE49-F238E27FC236}">
                <a16:creationId xmlns:a16="http://schemas.microsoft.com/office/drawing/2014/main" id="{8E291D42-D96F-4B89-BA59-7CD561333B72}"/>
              </a:ext>
            </a:extLst>
          </p:cNvPr>
          <p:cNvSpPr>
            <a:spLocks noGrp="1"/>
          </p:cNvSpPr>
          <p:nvPr>
            <p:ph idx="1"/>
          </p:nvPr>
        </p:nvSpPr>
        <p:spPr>
          <a:xfrm>
            <a:off x="2206487" y="1786597"/>
            <a:ext cx="9826487" cy="4872620"/>
          </a:xfrm>
        </p:spPr>
        <p:txBody>
          <a:bodyPr/>
          <a:lstStyle/>
          <a:p>
            <a:pPr>
              <a:spcAft>
                <a:spcPts val="1200"/>
              </a:spcAft>
            </a:pPr>
            <a:r>
              <a:rPr lang="en-US" sz="2400"/>
              <a:t>Developing a family engagement plan for disasters</a:t>
            </a:r>
          </a:p>
          <a:p>
            <a:pPr lvl="0">
              <a:spcAft>
                <a:spcPts val="1200"/>
              </a:spcAft>
            </a:pPr>
            <a:r>
              <a:rPr lang="en-US" sz="2400"/>
              <a:t>Providing online resources and activities for children and families at home, including virtual opportunities</a:t>
            </a:r>
          </a:p>
          <a:p>
            <a:pPr lvl="0">
              <a:spcAft>
                <a:spcPts val="1200"/>
              </a:spcAft>
            </a:pPr>
            <a:r>
              <a:rPr lang="en-US" sz="2400"/>
              <a:t>To the extent practicable, assisting local efforts to provide child care and development services to essential employees</a:t>
            </a:r>
          </a:p>
          <a:p>
            <a:pPr lvl="0">
              <a:spcAft>
                <a:spcPts val="1200"/>
              </a:spcAft>
            </a:pPr>
            <a:r>
              <a:rPr lang="en-US" sz="2400"/>
              <a:t>Engaging existing statewide quality projects supporting 5 </a:t>
            </a:r>
            <a:r>
              <a:rPr lang="en-US" sz="2400" i="1"/>
              <a:t>CCR</a:t>
            </a:r>
            <a:r>
              <a:rPr lang="en-US" sz="2400"/>
              <a:t> contractors for local and/or virtual professional development and support activities </a:t>
            </a:r>
          </a:p>
          <a:p>
            <a:pPr lvl="0"/>
            <a:r>
              <a:rPr lang="en-US" sz="2400"/>
              <a:t>Engaging external online/virtual professional development opportunities for program staff</a:t>
            </a:r>
          </a:p>
          <a:p>
            <a:endParaRPr lang="en-US"/>
          </a:p>
        </p:txBody>
      </p:sp>
      <p:sp>
        <p:nvSpPr>
          <p:cNvPr id="4" name="Slide Number Placeholder 3">
            <a:extLst>
              <a:ext uri="{FF2B5EF4-FFF2-40B4-BE49-F238E27FC236}">
                <a16:creationId xmlns:a16="http://schemas.microsoft.com/office/drawing/2014/main" id="{A72CF539-BA3B-415A-A892-FC510C85FFB7}"/>
              </a:ext>
            </a:extLst>
          </p:cNvPr>
          <p:cNvSpPr>
            <a:spLocks noGrp="1"/>
          </p:cNvSpPr>
          <p:nvPr>
            <p:ph type="sldNum" sz="quarter" idx="12"/>
          </p:nvPr>
        </p:nvSpPr>
        <p:spPr/>
        <p:txBody>
          <a:bodyPr/>
          <a:lstStyle/>
          <a:p>
            <a:pPr>
              <a:defRPr/>
            </a:pPr>
            <a:fld id="{D6029DA4-09B0-4A2D-AA4B-CC45A202471A}" type="slidenum">
              <a:rPr lang="en-US" altLang="en-US" smtClean="0"/>
              <a:pPr>
                <a:defRPr/>
              </a:pPr>
              <a:t>11</a:t>
            </a:fld>
            <a:endParaRPr lang="en-US" altLang="en-US"/>
          </a:p>
        </p:txBody>
      </p:sp>
    </p:spTree>
    <p:extLst>
      <p:ext uri="{BB962C8B-B14F-4D97-AF65-F5344CB8AC3E}">
        <p14:creationId xmlns:p14="http://schemas.microsoft.com/office/powerpoint/2010/main" val="626448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91F7-0E9D-416C-AB04-5D0949D07415}"/>
              </a:ext>
            </a:extLst>
          </p:cNvPr>
          <p:cNvSpPr>
            <a:spLocks noGrp="1"/>
          </p:cNvSpPr>
          <p:nvPr>
            <p:ph type="title"/>
          </p:nvPr>
        </p:nvSpPr>
        <p:spPr>
          <a:xfrm>
            <a:off x="2186610" y="159026"/>
            <a:ext cx="9760226" cy="1822174"/>
          </a:xfrm>
        </p:spPr>
        <p:txBody>
          <a:bodyPr/>
          <a:lstStyle/>
          <a:p>
            <a:br>
              <a:rPr lang="en-US" sz="3800" b="1"/>
            </a:br>
            <a:r>
              <a:rPr lang="en-US" sz="3600" b="1"/>
              <a:t>Program Quality </a:t>
            </a:r>
            <a:br>
              <a:rPr lang="en-US" sz="3600" b="1"/>
            </a:br>
            <a:r>
              <a:rPr lang="en-US" sz="3600" b="1"/>
              <a:t>Contractual Requirements During an Emergency Closure (4)</a:t>
            </a:r>
            <a:br>
              <a:rPr lang="en-US" sz="3800"/>
            </a:br>
            <a:endParaRPr lang="en-US" sz="3800"/>
          </a:p>
        </p:txBody>
      </p:sp>
      <p:sp>
        <p:nvSpPr>
          <p:cNvPr id="3" name="Content Placeholder 2">
            <a:extLst>
              <a:ext uri="{FF2B5EF4-FFF2-40B4-BE49-F238E27FC236}">
                <a16:creationId xmlns:a16="http://schemas.microsoft.com/office/drawing/2014/main" id="{58A8083F-9061-4799-A583-57F2EEC5B055}"/>
              </a:ext>
            </a:extLst>
          </p:cNvPr>
          <p:cNvSpPr>
            <a:spLocks noGrp="1"/>
          </p:cNvSpPr>
          <p:nvPr>
            <p:ph idx="1"/>
          </p:nvPr>
        </p:nvSpPr>
        <p:spPr>
          <a:xfrm>
            <a:off x="2186610" y="2712454"/>
            <a:ext cx="9939129" cy="3986520"/>
          </a:xfrm>
        </p:spPr>
        <p:txBody>
          <a:bodyPr/>
          <a:lstStyle/>
          <a:p>
            <a:pPr marL="0" marR="0">
              <a:spcBef>
                <a:spcPts val="0"/>
              </a:spcBef>
              <a:spcAft>
                <a:spcPts val="0"/>
              </a:spcAft>
            </a:pPr>
            <a:r>
              <a:rPr lang="en-US" sz="2600" dirty="0">
                <a:cs typeface="Arial"/>
              </a:rPr>
              <a:t>The CDE, ELCD has developed a SNAP survey that addresses  </a:t>
            </a:r>
          </a:p>
          <a:p>
            <a:pPr marL="0" marR="0" indent="0">
              <a:spcBef>
                <a:spcPts val="0"/>
              </a:spcBef>
              <a:spcAft>
                <a:spcPts val="0"/>
              </a:spcAft>
              <a:buNone/>
            </a:pPr>
            <a:r>
              <a:rPr lang="en-US" sz="2600" dirty="0">
                <a:cs typeface="Arial"/>
              </a:rPr>
              <a:t>    the requirements of this plan. Please complete and submit the  </a:t>
            </a:r>
          </a:p>
          <a:p>
            <a:pPr marL="0" marR="0" indent="0">
              <a:spcBef>
                <a:spcPts val="0"/>
              </a:spcBef>
              <a:spcAft>
                <a:spcPts val="1200"/>
              </a:spcAft>
              <a:buNone/>
            </a:pPr>
            <a:r>
              <a:rPr lang="en-US" sz="2600" dirty="0">
                <a:cs typeface="Arial"/>
              </a:rPr>
              <a:t>    survey at: </a:t>
            </a:r>
            <a:endParaRPr lang="en-US" sz="2600" u="sng" dirty="0">
              <a:solidFill>
                <a:srgbClr val="000000"/>
              </a:solidFill>
              <a:ea typeface="Calibri" panose="020F0502020204030204" pitchFamily="34" charset="0"/>
              <a:cs typeface="Arial"/>
              <a:hlinkClick r:id="rId3">
                <a:extLst>
                  <a:ext uri="{A12FA001-AC4F-418D-AE19-62706E023703}">
                    <ahyp:hlinkClr xmlns:ahyp="http://schemas.microsoft.com/office/drawing/2018/hyperlinkcolor" val="tx"/>
                  </a:ext>
                </a:extLst>
              </a:hlinkClick>
            </a:endParaRPr>
          </a:p>
          <a:p>
            <a:pPr marL="0" marR="0" indent="0" algn="ctr">
              <a:spcBef>
                <a:spcPts val="0"/>
              </a:spcBef>
              <a:spcAft>
                <a:spcPts val="1200"/>
              </a:spcAft>
              <a:buNone/>
            </a:pPr>
            <a:r>
              <a:rPr lang="en-US" sz="2800" strike="sngStrike" dirty="0">
                <a:solidFill>
                  <a:schemeClr val="accent2"/>
                </a:solidFill>
                <a:ea typeface="Calibri" panose="020F0502020204030204" pitchFamily="34" charset="0"/>
              </a:rPr>
              <a:t>https://surveys2.cde.ca.gov/go/prgrmqualityemerplan.asp</a:t>
            </a:r>
            <a:r>
              <a:rPr lang="en-US" sz="2800" dirty="0">
                <a:solidFill>
                  <a:schemeClr val="accent2"/>
                </a:solidFill>
                <a:ea typeface="Calibri" panose="020F0502020204030204" pitchFamily="34" charset="0"/>
              </a:rPr>
              <a:t> [Link no longer available]</a:t>
            </a:r>
          </a:p>
          <a:p>
            <a:pPr>
              <a:spcAft>
                <a:spcPts val="1200"/>
              </a:spcAft>
            </a:pPr>
            <a:r>
              <a:rPr lang="en-US" sz="2600" dirty="0">
                <a:cs typeface="Arial"/>
              </a:rPr>
              <a:t>Completion of this survey will satisfy the requirements of the plan submission.</a:t>
            </a:r>
          </a:p>
          <a:p>
            <a:pPr marL="0" indent="0">
              <a:buNone/>
            </a:pPr>
            <a:endParaRPr lang="en-US" sz="2600" dirty="0">
              <a:cs typeface="Arial"/>
            </a:endParaRPr>
          </a:p>
          <a:p>
            <a:pPr marL="0" indent="0">
              <a:buNone/>
            </a:pPr>
            <a:endParaRPr lang="en-US" sz="2800" dirty="0"/>
          </a:p>
        </p:txBody>
      </p:sp>
      <p:sp>
        <p:nvSpPr>
          <p:cNvPr id="4" name="Slide Number Placeholder 3">
            <a:extLst>
              <a:ext uri="{FF2B5EF4-FFF2-40B4-BE49-F238E27FC236}">
                <a16:creationId xmlns:a16="http://schemas.microsoft.com/office/drawing/2014/main" id="{E5ED107F-99B8-49EC-86D6-D4626E8A3D39}"/>
              </a:ext>
            </a:extLst>
          </p:cNvPr>
          <p:cNvSpPr>
            <a:spLocks noGrp="1"/>
          </p:cNvSpPr>
          <p:nvPr>
            <p:ph type="sldNum" sz="quarter" idx="12"/>
          </p:nvPr>
        </p:nvSpPr>
        <p:spPr/>
        <p:txBody>
          <a:bodyPr/>
          <a:lstStyle/>
          <a:p>
            <a:pPr>
              <a:defRPr/>
            </a:pPr>
            <a:fld id="{D6029DA4-09B0-4A2D-AA4B-CC45A202471A}" type="slidenum">
              <a:rPr lang="en-US" altLang="en-US" smtClean="0"/>
              <a:pPr>
                <a:defRPr/>
              </a:pPr>
              <a:t>12</a:t>
            </a:fld>
            <a:endParaRPr lang="en-US" altLang="en-US"/>
          </a:p>
        </p:txBody>
      </p:sp>
    </p:spTree>
    <p:extLst>
      <p:ext uri="{BB962C8B-B14F-4D97-AF65-F5344CB8AC3E}">
        <p14:creationId xmlns:p14="http://schemas.microsoft.com/office/powerpoint/2010/main" val="1607371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751FC-9C0B-4610-97F7-8E89C2CC2741}"/>
              </a:ext>
            </a:extLst>
          </p:cNvPr>
          <p:cNvSpPr>
            <a:spLocks noGrp="1"/>
          </p:cNvSpPr>
          <p:nvPr>
            <p:ph type="title"/>
          </p:nvPr>
        </p:nvSpPr>
        <p:spPr>
          <a:xfrm>
            <a:off x="2222695" y="152400"/>
            <a:ext cx="9969305" cy="1828800"/>
          </a:xfrm>
        </p:spPr>
        <p:txBody>
          <a:bodyPr/>
          <a:lstStyle/>
          <a:p>
            <a:br>
              <a:rPr lang="en-US" sz="3600" b="1"/>
            </a:br>
            <a:r>
              <a:rPr lang="en-US" sz="3000" b="1"/>
              <a:t>Requirements for Alternative Payment Program, Resource and Referral Program, </a:t>
            </a:r>
            <a:r>
              <a:rPr lang="en-US" sz="3000" b="1" err="1"/>
              <a:t>CalWORKS</a:t>
            </a:r>
            <a:r>
              <a:rPr lang="en-US" sz="3000" b="1"/>
              <a:t> Stage 2, </a:t>
            </a:r>
            <a:r>
              <a:rPr lang="en-US" sz="3000" b="1" err="1"/>
              <a:t>CalWORKS</a:t>
            </a:r>
            <a:r>
              <a:rPr lang="en-US" sz="3000" b="1"/>
              <a:t> Stage 3, and Migrant Alternative Payment Program Contracts</a:t>
            </a:r>
            <a:br>
              <a:rPr lang="en-US"/>
            </a:br>
            <a:endParaRPr lang="en-US"/>
          </a:p>
        </p:txBody>
      </p:sp>
      <p:sp>
        <p:nvSpPr>
          <p:cNvPr id="3" name="Content Placeholder 2">
            <a:extLst>
              <a:ext uri="{FF2B5EF4-FFF2-40B4-BE49-F238E27FC236}">
                <a16:creationId xmlns:a16="http://schemas.microsoft.com/office/drawing/2014/main" id="{5AB49FF9-E414-472E-8D07-30474398176E}"/>
              </a:ext>
            </a:extLst>
          </p:cNvPr>
          <p:cNvSpPr>
            <a:spLocks noGrp="1"/>
          </p:cNvSpPr>
          <p:nvPr>
            <p:ph idx="1"/>
          </p:nvPr>
        </p:nvSpPr>
        <p:spPr>
          <a:xfrm>
            <a:off x="2321169" y="2363372"/>
            <a:ext cx="9748911" cy="4342227"/>
          </a:xfrm>
        </p:spPr>
        <p:txBody>
          <a:bodyPr/>
          <a:lstStyle/>
          <a:p>
            <a:pPr marL="0" indent="0">
              <a:spcAft>
                <a:spcPts val="1200"/>
              </a:spcAft>
              <a:buNone/>
            </a:pPr>
            <a:r>
              <a:rPr lang="en-US" sz="2600"/>
              <a:t>CAPP, Resource and Referral Program (CRRP) </a:t>
            </a:r>
            <a:r>
              <a:rPr lang="en-US" sz="2600" err="1"/>
              <a:t>CalWORKS</a:t>
            </a:r>
            <a:r>
              <a:rPr lang="en-US" sz="2600"/>
              <a:t> Stage 2 (C2AP) </a:t>
            </a:r>
            <a:r>
              <a:rPr lang="en-US" sz="2600" err="1"/>
              <a:t>CalWORKS</a:t>
            </a:r>
            <a:r>
              <a:rPr lang="en-US" sz="2600"/>
              <a:t> Stage 3 (C3AP), and Migrant Alternative Payment Program (CMAP) Contractors are exempt from the following requirements listed in the directives: </a:t>
            </a:r>
          </a:p>
          <a:p>
            <a:pPr lvl="1">
              <a:buFont typeface="Arial" panose="020B0604020202020204" pitchFamily="34" charset="0"/>
              <a:buChar char="•"/>
            </a:pPr>
            <a:r>
              <a:rPr lang="en-US" sz="2400"/>
              <a:t>Parent Involvement</a:t>
            </a:r>
          </a:p>
          <a:p>
            <a:pPr lvl="1">
              <a:buFont typeface="Arial" panose="020B0604020202020204" pitchFamily="34" charset="0"/>
              <a:buChar char="•"/>
            </a:pPr>
            <a:r>
              <a:rPr lang="en-US" sz="2400"/>
              <a:t>Education Programs </a:t>
            </a:r>
          </a:p>
          <a:p>
            <a:pPr lvl="1">
              <a:buFont typeface="Arial" panose="020B0604020202020204" pitchFamily="34" charset="0"/>
              <a:buChar char="•"/>
            </a:pPr>
            <a:r>
              <a:rPr lang="en-US" sz="2400"/>
              <a:t>Developmental Profile Requirements</a:t>
            </a:r>
          </a:p>
          <a:p>
            <a:pPr lvl="1">
              <a:buFont typeface="Arial" panose="020B0604020202020204" pitchFamily="34" charset="0"/>
              <a:buChar char="•"/>
            </a:pPr>
            <a:r>
              <a:rPr lang="en-US" sz="2400"/>
              <a:t>Environment Rating Scale </a:t>
            </a:r>
            <a:endParaRPr lang="en-US" sz="2400">
              <a:cs typeface="Arial"/>
            </a:endParaRPr>
          </a:p>
          <a:p>
            <a:endParaRPr lang="en-US"/>
          </a:p>
        </p:txBody>
      </p:sp>
      <p:sp>
        <p:nvSpPr>
          <p:cNvPr id="4" name="Slide Number Placeholder 3">
            <a:extLst>
              <a:ext uri="{FF2B5EF4-FFF2-40B4-BE49-F238E27FC236}">
                <a16:creationId xmlns:a16="http://schemas.microsoft.com/office/drawing/2014/main" id="{D7C91FE1-5CBB-47A4-9F94-3F750BDC86B2}"/>
              </a:ext>
            </a:extLst>
          </p:cNvPr>
          <p:cNvSpPr>
            <a:spLocks noGrp="1"/>
          </p:cNvSpPr>
          <p:nvPr>
            <p:ph type="sldNum" sz="quarter" idx="12"/>
          </p:nvPr>
        </p:nvSpPr>
        <p:spPr/>
        <p:txBody>
          <a:bodyPr/>
          <a:lstStyle/>
          <a:p>
            <a:pPr>
              <a:defRPr/>
            </a:pPr>
            <a:fld id="{D6029DA4-09B0-4A2D-AA4B-CC45A202471A}" type="slidenum">
              <a:rPr lang="en-US" altLang="en-US" smtClean="0"/>
              <a:pPr>
                <a:defRPr/>
              </a:pPr>
              <a:t>13</a:t>
            </a:fld>
            <a:endParaRPr lang="en-US" altLang="en-US"/>
          </a:p>
        </p:txBody>
      </p:sp>
    </p:spTree>
    <p:extLst>
      <p:ext uri="{BB962C8B-B14F-4D97-AF65-F5344CB8AC3E}">
        <p14:creationId xmlns:p14="http://schemas.microsoft.com/office/powerpoint/2010/main" val="1039289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4CC45-A572-431D-B484-2DF96BCA2CDF}"/>
              </a:ext>
            </a:extLst>
          </p:cNvPr>
          <p:cNvSpPr>
            <a:spLocks noGrp="1"/>
          </p:cNvSpPr>
          <p:nvPr>
            <p:ph type="title"/>
          </p:nvPr>
        </p:nvSpPr>
        <p:spPr>
          <a:xfrm>
            <a:off x="2263806" y="285565"/>
            <a:ext cx="9854213" cy="1889464"/>
          </a:xfrm>
        </p:spPr>
        <p:txBody>
          <a:bodyPr/>
          <a:lstStyle/>
          <a:p>
            <a:br>
              <a:rPr lang="en-US" sz="3600" b="1"/>
            </a:br>
            <a:r>
              <a:rPr lang="en-US" sz="3600" b="1"/>
              <a:t>Modified Quality Contractual Requirements</a:t>
            </a:r>
            <a:br>
              <a:rPr lang="en-US"/>
            </a:br>
            <a:endParaRPr lang="en-US"/>
          </a:p>
        </p:txBody>
      </p:sp>
      <p:sp>
        <p:nvSpPr>
          <p:cNvPr id="3" name="Content Placeholder 2">
            <a:extLst>
              <a:ext uri="{FF2B5EF4-FFF2-40B4-BE49-F238E27FC236}">
                <a16:creationId xmlns:a16="http://schemas.microsoft.com/office/drawing/2014/main" id="{DFDCDA95-CD3B-4926-A80D-897C558F1A72}"/>
              </a:ext>
            </a:extLst>
          </p:cNvPr>
          <p:cNvSpPr>
            <a:spLocks noGrp="1"/>
          </p:cNvSpPr>
          <p:nvPr>
            <p:ph idx="1"/>
          </p:nvPr>
        </p:nvSpPr>
        <p:spPr>
          <a:xfrm>
            <a:off x="2263806" y="2512381"/>
            <a:ext cx="9928194" cy="4193219"/>
          </a:xfrm>
        </p:spPr>
        <p:txBody>
          <a:bodyPr/>
          <a:lstStyle/>
          <a:p>
            <a:pPr>
              <a:spcAft>
                <a:spcPts val="1200"/>
              </a:spcAft>
            </a:pPr>
            <a:r>
              <a:rPr lang="en-US" sz="2600"/>
              <a:t>State-subsidized early learning and care programs are required to continue to provide modified quality program activities to all currently enrolled children and families in compliance with 5 </a:t>
            </a:r>
            <a:r>
              <a:rPr lang="en-US" sz="2600" i="1"/>
              <a:t>CCR</a:t>
            </a:r>
            <a:r>
              <a:rPr lang="en-US" sz="2600"/>
              <a:t> and </a:t>
            </a:r>
            <a:r>
              <a:rPr lang="en-US" sz="2600" i="1"/>
              <a:t>EC</a:t>
            </a:r>
            <a:r>
              <a:rPr lang="en-US" sz="2600"/>
              <a:t> 8203, as directed in the MB</a:t>
            </a:r>
          </a:p>
          <a:p>
            <a:r>
              <a:rPr lang="en-US" sz="2600"/>
              <a:t>Modified quality contractual requirements are for the following quality components:</a:t>
            </a:r>
          </a:p>
          <a:p>
            <a:pPr lvl="1">
              <a:buFont typeface="Arial" panose="020B0604020202020204" pitchFamily="34" charset="0"/>
              <a:buChar char="•"/>
            </a:pPr>
            <a:endParaRPr lang="en-US" sz="2400"/>
          </a:p>
          <a:p>
            <a:pPr lvl="1">
              <a:buFont typeface="Arial" panose="020B0604020202020204" pitchFamily="34" charset="0"/>
              <a:buChar char="•"/>
            </a:pPr>
            <a:endParaRPr lang="en-US" sz="2400"/>
          </a:p>
          <a:p>
            <a:pPr lvl="1">
              <a:buFont typeface="Arial" panose="020B0604020202020204" pitchFamily="34" charset="0"/>
              <a:buChar char="•"/>
            </a:pPr>
            <a:endParaRPr lang="en-US" sz="2400"/>
          </a:p>
          <a:p>
            <a:pPr lvl="1">
              <a:buFont typeface="Arial" panose="020B0604020202020204" pitchFamily="34" charset="0"/>
              <a:buChar char="•"/>
            </a:pPr>
            <a:endParaRPr lang="en-US" sz="2400"/>
          </a:p>
          <a:p>
            <a:pPr lvl="1">
              <a:buFont typeface="Arial" panose="020B0604020202020204" pitchFamily="34" charset="0"/>
              <a:buChar char="•"/>
            </a:pPr>
            <a:endParaRPr lang="en-US" sz="2400"/>
          </a:p>
          <a:p>
            <a:pPr marL="0" indent="0">
              <a:buNone/>
            </a:pPr>
            <a:endParaRPr lang="en-US"/>
          </a:p>
          <a:p>
            <a:endParaRPr lang="en-US"/>
          </a:p>
        </p:txBody>
      </p:sp>
      <p:sp>
        <p:nvSpPr>
          <p:cNvPr id="4" name="Slide Number Placeholder 3">
            <a:extLst>
              <a:ext uri="{FF2B5EF4-FFF2-40B4-BE49-F238E27FC236}">
                <a16:creationId xmlns:a16="http://schemas.microsoft.com/office/drawing/2014/main" id="{C29AB68B-3074-4C16-BE5F-031E900ED2C7}"/>
              </a:ext>
            </a:extLst>
          </p:cNvPr>
          <p:cNvSpPr>
            <a:spLocks noGrp="1"/>
          </p:cNvSpPr>
          <p:nvPr>
            <p:ph type="sldNum" sz="quarter" idx="12"/>
          </p:nvPr>
        </p:nvSpPr>
        <p:spPr/>
        <p:txBody>
          <a:bodyPr/>
          <a:lstStyle/>
          <a:p>
            <a:pPr>
              <a:defRPr/>
            </a:pPr>
            <a:fld id="{D6029DA4-09B0-4A2D-AA4B-CC45A202471A}" type="slidenum">
              <a:rPr lang="en-US" altLang="en-US" smtClean="0"/>
              <a:pPr>
                <a:defRPr/>
              </a:pPr>
              <a:t>14</a:t>
            </a:fld>
            <a:endParaRPr lang="en-US" altLang="en-US"/>
          </a:p>
        </p:txBody>
      </p:sp>
    </p:spTree>
    <p:extLst>
      <p:ext uri="{BB962C8B-B14F-4D97-AF65-F5344CB8AC3E}">
        <p14:creationId xmlns:p14="http://schemas.microsoft.com/office/powerpoint/2010/main" val="545449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4CC45-A572-431D-B484-2DF96BCA2CDF}"/>
              </a:ext>
            </a:extLst>
          </p:cNvPr>
          <p:cNvSpPr>
            <a:spLocks noGrp="1"/>
          </p:cNvSpPr>
          <p:nvPr>
            <p:ph type="title"/>
          </p:nvPr>
        </p:nvSpPr>
        <p:spPr>
          <a:xfrm>
            <a:off x="2263806" y="390616"/>
            <a:ext cx="9854213" cy="958789"/>
          </a:xfrm>
        </p:spPr>
        <p:txBody>
          <a:bodyPr/>
          <a:lstStyle/>
          <a:p>
            <a:br>
              <a:rPr lang="en-US" sz="3600" b="1"/>
            </a:br>
            <a:r>
              <a:rPr lang="en-US" sz="3600" b="1"/>
              <a:t>Modified Quality Contractual Requirements(2)</a:t>
            </a:r>
            <a:br>
              <a:rPr lang="en-US"/>
            </a:br>
            <a:endParaRPr lang="en-US"/>
          </a:p>
        </p:txBody>
      </p:sp>
      <p:sp>
        <p:nvSpPr>
          <p:cNvPr id="3" name="Content Placeholder 2">
            <a:extLst>
              <a:ext uri="{FF2B5EF4-FFF2-40B4-BE49-F238E27FC236}">
                <a16:creationId xmlns:a16="http://schemas.microsoft.com/office/drawing/2014/main" id="{DFDCDA95-CD3B-4926-A80D-897C558F1A72}"/>
              </a:ext>
            </a:extLst>
          </p:cNvPr>
          <p:cNvSpPr>
            <a:spLocks noGrp="1"/>
          </p:cNvSpPr>
          <p:nvPr>
            <p:ph idx="1"/>
          </p:nvPr>
        </p:nvSpPr>
        <p:spPr>
          <a:xfrm>
            <a:off x="2263806" y="1757779"/>
            <a:ext cx="9928194" cy="4947821"/>
          </a:xfrm>
        </p:spPr>
        <p:txBody>
          <a:bodyPr/>
          <a:lstStyle/>
          <a:p>
            <a:pPr lvl="1">
              <a:buFont typeface="Arial" panose="020B0604020202020204" pitchFamily="34" charset="0"/>
              <a:buChar char="•"/>
            </a:pPr>
            <a:r>
              <a:rPr lang="en-US" sz="2400"/>
              <a:t>Contract Monitoring Reviews</a:t>
            </a:r>
          </a:p>
          <a:p>
            <a:pPr lvl="1">
              <a:buFont typeface="Arial" panose="020B0604020202020204" pitchFamily="34" charset="0"/>
              <a:buChar char="•"/>
            </a:pPr>
            <a:r>
              <a:rPr lang="en-US" sz="2400"/>
              <a:t>Program Self-Evaluation</a:t>
            </a:r>
          </a:p>
          <a:p>
            <a:pPr lvl="1">
              <a:buFont typeface="Arial" panose="020B0604020202020204" pitchFamily="34" charset="0"/>
              <a:buChar char="•"/>
            </a:pPr>
            <a:r>
              <a:rPr lang="en-US" sz="2400"/>
              <a:t>Parent Involvement</a:t>
            </a:r>
          </a:p>
          <a:p>
            <a:pPr lvl="1">
              <a:buFont typeface="Arial" panose="020B0604020202020204" pitchFamily="34" charset="0"/>
              <a:buChar char="•"/>
            </a:pPr>
            <a:r>
              <a:rPr lang="en-US" sz="2400"/>
              <a:t>Education Programs</a:t>
            </a:r>
          </a:p>
          <a:p>
            <a:pPr lvl="1">
              <a:buFont typeface="Arial" panose="020B0604020202020204" pitchFamily="34" charset="0"/>
              <a:buChar char="•"/>
            </a:pPr>
            <a:r>
              <a:rPr lang="en-US" sz="2400"/>
              <a:t>Staff Development</a:t>
            </a:r>
          </a:p>
          <a:p>
            <a:pPr lvl="1">
              <a:buFont typeface="Arial" panose="020B0604020202020204" pitchFamily="34" charset="0"/>
              <a:buChar char="•"/>
            </a:pPr>
            <a:r>
              <a:rPr lang="en-US" sz="2400"/>
              <a:t>Desired Results Development Profile</a:t>
            </a:r>
          </a:p>
          <a:p>
            <a:pPr lvl="1">
              <a:buFont typeface="Arial" panose="020B0604020202020204" pitchFamily="34" charset="0"/>
              <a:buChar char="•"/>
            </a:pPr>
            <a:r>
              <a:rPr lang="en-US" sz="2400"/>
              <a:t>Parent Survey</a:t>
            </a:r>
          </a:p>
          <a:p>
            <a:pPr lvl="1">
              <a:buFont typeface="Arial" panose="020B0604020202020204" pitchFamily="34" charset="0"/>
              <a:buChar char="•"/>
            </a:pPr>
            <a:r>
              <a:rPr lang="en-US" sz="2400"/>
              <a:t>Health and Social Services</a:t>
            </a:r>
          </a:p>
          <a:p>
            <a:pPr lvl="1">
              <a:buFont typeface="Arial" panose="020B0604020202020204" pitchFamily="34" charset="0"/>
              <a:buChar char="•"/>
            </a:pPr>
            <a:r>
              <a:rPr lang="en-US" sz="2400"/>
              <a:t>Environment Rating Scales</a:t>
            </a:r>
          </a:p>
          <a:p>
            <a:pPr lvl="1">
              <a:buFont typeface="Arial" panose="020B0604020202020204" pitchFamily="34" charset="0"/>
              <a:buChar char="•"/>
            </a:pPr>
            <a:endParaRPr lang="en-US" sz="2400"/>
          </a:p>
          <a:p>
            <a:pPr lvl="1">
              <a:buFont typeface="Arial" panose="020B0604020202020204" pitchFamily="34" charset="0"/>
              <a:buChar char="•"/>
            </a:pPr>
            <a:endParaRPr lang="en-US" sz="2400"/>
          </a:p>
          <a:p>
            <a:pPr lvl="1">
              <a:buFont typeface="Arial" panose="020B0604020202020204" pitchFamily="34" charset="0"/>
              <a:buChar char="•"/>
            </a:pPr>
            <a:endParaRPr lang="en-US" sz="2400"/>
          </a:p>
          <a:p>
            <a:pPr lvl="1">
              <a:buFont typeface="Arial" panose="020B0604020202020204" pitchFamily="34" charset="0"/>
              <a:buChar char="•"/>
            </a:pPr>
            <a:endParaRPr lang="en-US" sz="2400"/>
          </a:p>
          <a:p>
            <a:pPr lvl="1">
              <a:buFont typeface="Arial" panose="020B0604020202020204" pitchFamily="34" charset="0"/>
              <a:buChar char="•"/>
            </a:pPr>
            <a:endParaRPr lang="en-US" sz="2400"/>
          </a:p>
          <a:p>
            <a:pPr marL="0" indent="0">
              <a:buNone/>
            </a:pPr>
            <a:endParaRPr lang="en-US"/>
          </a:p>
          <a:p>
            <a:endParaRPr lang="en-US"/>
          </a:p>
        </p:txBody>
      </p:sp>
      <p:sp>
        <p:nvSpPr>
          <p:cNvPr id="4" name="Slide Number Placeholder 3">
            <a:extLst>
              <a:ext uri="{FF2B5EF4-FFF2-40B4-BE49-F238E27FC236}">
                <a16:creationId xmlns:a16="http://schemas.microsoft.com/office/drawing/2014/main" id="{C29AB68B-3074-4C16-BE5F-031E900ED2C7}"/>
              </a:ext>
            </a:extLst>
          </p:cNvPr>
          <p:cNvSpPr>
            <a:spLocks noGrp="1"/>
          </p:cNvSpPr>
          <p:nvPr>
            <p:ph type="sldNum" sz="quarter" idx="12"/>
          </p:nvPr>
        </p:nvSpPr>
        <p:spPr/>
        <p:txBody>
          <a:bodyPr/>
          <a:lstStyle/>
          <a:p>
            <a:pPr>
              <a:defRPr/>
            </a:pPr>
            <a:fld id="{D6029DA4-09B0-4A2D-AA4B-CC45A202471A}" type="slidenum">
              <a:rPr lang="en-US" altLang="en-US" smtClean="0"/>
              <a:pPr>
                <a:defRPr/>
              </a:pPr>
              <a:t>15</a:t>
            </a:fld>
            <a:endParaRPr lang="en-US" altLang="en-US"/>
          </a:p>
        </p:txBody>
      </p:sp>
    </p:spTree>
    <p:extLst>
      <p:ext uri="{BB962C8B-B14F-4D97-AF65-F5344CB8AC3E}">
        <p14:creationId xmlns:p14="http://schemas.microsoft.com/office/powerpoint/2010/main" val="3383647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8992A-BF03-49D3-B240-F541D16CCB42}"/>
              </a:ext>
            </a:extLst>
          </p:cNvPr>
          <p:cNvSpPr>
            <a:spLocks noGrp="1"/>
          </p:cNvSpPr>
          <p:nvPr>
            <p:ph type="title"/>
          </p:nvPr>
        </p:nvSpPr>
        <p:spPr/>
        <p:txBody>
          <a:bodyPr/>
          <a:lstStyle/>
          <a:p>
            <a:r>
              <a:rPr lang="en-US" sz="3600" b="1"/>
              <a:t>Contract Reviews of Contractors</a:t>
            </a:r>
            <a:br>
              <a:rPr lang="en-US"/>
            </a:br>
            <a:endParaRPr lang="en-US"/>
          </a:p>
        </p:txBody>
      </p:sp>
      <p:sp>
        <p:nvSpPr>
          <p:cNvPr id="3" name="Content Placeholder 2">
            <a:extLst>
              <a:ext uri="{FF2B5EF4-FFF2-40B4-BE49-F238E27FC236}">
                <a16:creationId xmlns:a16="http://schemas.microsoft.com/office/drawing/2014/main" id="{D2BBABFB-802A-4477-A1C1-C528AAB6E1C5}"/>
              </a:ext>
            </a:extLst>
          </p:cNvPr>
          <p:cNvSpPr>
            <a:spLocks noGrp="1"/>
          </p:cNvSpPr>
          <p:nvPr>
            <p:ph idx="1"/>
          </p:nvPr>
        </p:nvSpPr>
        <p:spPr/>
        <p:txBody>
          <a:bodyPr/>
          <a:lstStyle/>
          <a:p>
            <a:pPr>
              <a:spcAft>
                <a:spcPts val="1200"/>
              </a:spcAft>
            </a:pPr>
            <a:r>
              <a:rPr lang="en-US" sz="2800"/>
              <a:t>The CDE, ELCD will be conducting modified monitoring of contracts and will suspend all on-site visits, unless needed </a:t>
            </a:r>
          </a:p>
          <a:p>
            <a:r>
              <a:rPr lang="en-US" sz="2800"/>
              <a:t>The CDE, ELCD will continue to support contractors by providing technical assistance, training, and updated information remotely</a:t>
            </a:r>
          </a:p>
          <a:p>
            <a:endParaRPr lang="en-US"/>
          </a:p>
        </p:txBody>
      </p:sp>
      <p:sp>
        <p:nvSpPr>
          <p:cNvPr id="4" name="Slide Number Placeholder 3">
            <a:extLst>
              <a:ext uri="{FF2B5EF4-FFF2-40B4-BE49-F238E27FC236}">
                <a16:creationId xmlns:a16="http://schemas.microsoft.com/office/drawing/2014/main" id="{FCE1F7CF-4E34-47FC-9B09-EFDE85A0346E}"/>
              </a:ext>
            </a:extLst>
          </p:cNvPr>
          <p:cNvSpPr>
            <a:spLocks noGrp="1"/>
          </p:cNvSpPr>
          <p:nvPr>
            <p:ph type="sldNum" sz="quarter" idx="12"/>
          </p:nvPr>
        </p:nvSpPr>
        <p:spPr/>
        <p:txBody>
          <a:bodyPr/>
          <a:lstStyle/>
          <a:p>
            <a:pPr>
              <a:defRPr/>
            </a:pPr>
            <a:fld id="{D6029DA4-09B0-4A2D-AA4B-CC45A202471A}" type="slidenum">
              <a:rPr lang="en-US" altLang="en-US" smtClean="0"/>
              <a:pPr>
                <a:defRPr/>
              </a:pPr>
              <a:t>16</a:t>
            </a:fld>
            <a:endParaRPr lang="en-US" altLang="en-US"/>
          </a:p>
        </p:txBody>
      </p:sp>
    </p:spTree>
    <p:extLst>
      <p:ext uri="{BB962C8B-B14F-4D97-AF65-F5344CB8AC3E}">
        <p14:creationId xmlns:p14="http://schemas.microsoft.com/office/powerpoint/2010/main" val="2731328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09BF4-5A00-44DE-B3BE-217EA74F6A7F}"/>
              </a:ext>
            </a:extLst>
          </p:cNvPr>
          <p:cNvSpPr>
            <a:spLocks noGrp="1"/>
          </p:cNvSpPr>
          <p:nvPr>
            <p:ph type="title"/>
          </p:nvPr>
        </p:nvSpPr>
        <p:spPr>
          <a:xfrm>
            <a:off x="2540000" y="152400"/>
            <a:ext cx="9144000" cy="1600200"/>
          </a:xfrm>
        </p:spPr>
        <p:txBody>
          <a:bodyPr/>
          <a:lstStyle/>
          <a:p>
            <a:br>
              <a:rPr lang="en-US" sz="3600" b="1"/>
            </a:br>
            <a:r>
              <a:rPr lang="en-US" sz="3600" b="1"/>
              <a:t>Program Self Evaluation Reporting Requirements Suspended</a:t>
            </a:r>
            <a:br>
              <a:rPr lang="en-US"/>
            </a:br>
            <a:endParaRPr lang="en-US"/>
          </a:p>
        </p:txBody>
      </p:sp>
      <p:sp>
        <p:nvSpPr>
          <p:cNvPr id="3" name="Content Placeholder 2">
            <a:extLst>
              <a:ext uri="{FF2B5EF4-FFF2-40B4-BE49-F238E27FC236}">
                <a16:creationId xmlns:a16="http://schemas.microsoft.com/office/drawing/2014/main" id="{541D4EAB-3E15-427B-8C0C-98BB90A75A4B}"/>
              </a:ext>
            </a:extLst>
          </p:cNvPr>
          <p:cNvSpPr>
            <a:spLocks noGrp="1"/>
          </p:cNvSpPr>
          <p:nvPr>
            <p:ph idx="1"/>
          </p:nvPr>
        </p:nvSpPr>
        <p:spPr>
          <a:xfrm>
            <a:off x="2539999" y="2025748"/>
            <a:ext cx="9427099" cy="4070252"/>
          </a:xfrm>
        </p:spPr>
        <p:txBody>
          <a:bodyPr/>
          <a:lstStyle/>
          <a:p>
            <a:pPr>
              <a:spcAft>
                <a:spcPts val="1200"/>
              </a:spcAft>
            </a:pPr>
            <a:r>
              <a:rPr lang="en-US" sz="2800"/>
              <a:t>The requirement to submit the Program Self Evaluation (PSE) on June 1, 2020, has been suspended</a:t>
            </a:r>
          </a:p>
          <a:p>
            <a:pPr>
              <a:spcAft>
                <a:spcPts val="1200"/>
              </a:spcAft>
            </a:pPr>
            <a:r>
              <a:rPr lang="en-US" sz="2800"/>
              <a:t>The CDE, ELCD will assess the need for the PSE, in light of the developments of the COVID-19 State of Emergency, and will provide additional guidance regarding the submission of the PSE at a later date if necessary</a:t>
            </a:r>
          </a:p>
          <a:p>
            <a:endParaRPr lang="en-US"/>
          </a:p>
        </p:txBody>
      </p:sp>
      <p:sp>
        <p:nvSpPr>
          <p:cNvPr id="4" name="Slide Number Placeholder 3">
            <a:extLst>
              <a:ext uri="{FF2B5EF4-FFF2-40B4-BE49-F238E27FC236}">
                <a16:creationId xmlns:a16="http://schemas.microsoft.com/office/drawing/2014/main" id="{7F762844-14D8-4AE4-8B6C-C8BC150DD45A}"/>
              </a:ext>
            </a:extLst>
          </p:cNvPr>
          <p:cNvSpPr>
            <a:spLocks noGrp="1"/>
          </p:cNvSpPr>
          <p:nvPr>
            <p:ph type="sldNum" sz="quarter" idx="12"/>
          </p:nvPr>
        </p:nvSpPr>
        <p:spPr/>
        <p:txBody>
          <a:bodyPr/>
          <a:lstStyle/>
          <a:p>
            <a:pPr>
              <a:defRPr/>
            </a:pPr>
            <a:fld id="{D6029DA4-09B0-4A2D-AA4B-CC45A202471A}" type="slidenum">
              <a:rPr lang="en-US" altLang="en-US" smtClean="0"/>
              <a:pPr>
                <a:defRPr/>
              </a:pPr>
              <a:t>17</a:t>
            </a:fld>
            <a:endParaRPr lang="en-US" altLang="en-US"/>
          </a:p>
        </p:txBody>
      </p:sp>
    </p:spTree>
    <p:extLst>
      <p:ext uri="{BB962C8B-B14F-4D97-AF65-F5344CB8AC3E}">
        <p14:creationId xmlns:p14="http://schemas.microsoft.com/office/powerpoint/2010/main" val="615533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921D-6305-4BD4-9BFE-D4AA52AF8C38}"/>
              </a:ext>
            </a:extLst>
          </p:cNvPr>
          <p:cNvSpPr>
            <a:spLocks noGrp="1"/>
          </p:cNvSpPr>
          <p:nvPr>
            <p:ph type="title"/>
          </p:nvPr>
        </p:nvSpPr>
        <p:spPr>
          <a:xfrm>
            <a:off x="2365513" y="218660"/>
            <a:ext cx="9640957" cy="944315"/>
          </a:xfrm>
        </p:spPr>
        <p:txBody>
          <a:bodyPr/>
          <a:lstStyle/>
          <a:p>
            <a:r>
              <a:rPr lang="en-US" sz="4000" b="1"/>
              <a:t>Parent Involvement</a:t>
            </a:r>
          </a:p>
        </p:txBody>
      </p:sp>
      <p:sp>
        <p:nvSpPr>
          <p:cNvPr id="3" name="Content Placeholder 2">
            <a:extLst>
              <a:ext uri="{FF2B5EF4-FFF2-40B4-BE49-F238E27FC236}">
                <a16:creationId xmlns:a16="http://schemas.microsoft.com/office/drawing/2014/main" id="{8E291D42-D96F-4B89-BA59-7CD561333B72}"/>
              </a:ext>
            </a:extLst>
          </p:cNvPr>
          <p:cNvSpPr>
            <a:spLocks noGrp="1"/>
          </p:cNvSpPr>
          <p:nvPr>
            <p:ph idx="1"/>
          </p:nvPr>
        </p:nvSpPr>
        <p:spPr>
          <a:xfrm>
            <a:off x="2365513" y="1349406"/>
            <a:ext cx="9640957" cy="5130907"/>
          </a:xfrm>
        </p:spPr>
        <p:txBody>
          <a:bodyPr/>
          <a:lstStyle/>
          <a:p>
            <a:pPr>
              <a:spcAft>
                <a:spcPts val="1200"/>
              </a:spcAft>
            </a:pPr>
            <a:r>
              <a:rPr lang="en-US" sz="2600"/>
              <a:t>CCTR, CSPP, CFCC, and CMIG contractors must contact each family a minimum of twice a week to keep updated on the child and family in compliance with 5 </a:t>
            </a:r>
            <a:r>
              <a:rPr lang="en-US" sz="2600" i="1"/>
              <a:t>CCR</a:t>
            </a:r>
            <a:r>
              <a:rPr lang="en-US" sz="2600"/>
              <a:t> Section 18275 and must document outreach efforts</a:t>
            </a:r>
            <a:endParaRPr lang="en-US" sz="2600">
              <a:cs typeface="Arial"/>
            </a:endParaRPr>
          </a:p>
          <a:p>
            <a:pPr>
              <a:spcAft>
                <a:spcPts val="1200"/>
              </a:spcAft>
            </a:pPr>
            <a:r>
              <a:rPr lang="en-US" sz="2600"/>
              <a:t>To the greatest extent possible, outreach efforts should be conducted in the family's preferred language via phone calls, emails, and/or texts</a:t>
            </a:r>
            <a:endParaRPr lang="en-US" sz="2600">
              <a:cs typeface="Arial"/>
            </a:endParaRPr>
          </a:p>
          <a:p>
            <a:r>
              <a:rPr lang="en-US" sz="2600">
                <a:ea typeface="+mn-lt"/>
                <a:cs typeface="+mn-lt"/>
              </a:rPr>
              <a:t>Outreach should consist of a mix of individual and group activities to maintain relationships and supports for families and children with each other and with program staff</a:t>
            </a:r>
            <a:endParaRPr lang="en-US" sz="2600">
              <a:cs typeface="Arial"/>
            </a:endParaRPr>
          </a:p>
        </p:txBody>
      </p:sp>
      <p:sp>
        <p:nvSpPr>
          <p:cNvPr id="4" name="Slide Number Placeholder 3">
            <a:extLst>
              <a:ext uri="{FF2B5EF4-FFF2-40B4-BE49-F238E27FC236}">
                <a16:creationId xmlns:a16="http://schemas.microsoft.com/office/drawing/2014/main" id="{34DFF571-3595-427D-B649-29E41D41C38C}"/>
              </a:ext>
            </a:extLst>
          </p:cNvPr>
          <p:cNvSpPr>
            <a:spLocks noGrp="1"/>
          </p:cNvSpPr>
          <p:nvPr>
            <p:ph type="sldNum" sz="quarter" idx="12"/>
          </p:nvPr>
        </p:nvSpPr>
        <p:spPr/>
        <p:txBody>
          <a:bodyPr/>
          <a:lstStyle/>
          <a:p>
            <a:pPr>
              <a:defRPr/>
            </a:pPr>
            <a:fld id="{D6029DA4-09B0-4A2D-AA4B-CC45A202471A}" type="slidenum">
              <a:rPr lang="en-US" altLang="en-US" smtClean="0"/>
              <a:pPr>
                <a:defRPr/>
              </a:pPr>
              <a:t>18</a:t>
            </a:fld>
            <a:endParaRPr lang="en-US" altLang="en-US"/>
          </a:p>
        </p:txBody>
      </p:sp>
    </p:spTree>
    <p:extLst>
      <p:ext uri="{BB962C8B-B14F-4D97-AF65-F5344CB8AC3E}">
        <p14:creationId xmlns:p14="http://schemas.microsoft.com/office/powerpoint/2010/main" val="3763020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921D-6305-4BD4-9BFE-D4AA52AF8C38}"/>
              </a:ext>
            </a:extLst>
          </p:cNvPr>
          <p:cNvSpPr>
            <a:spLocks noGrp="1"/>
          </p:cNvSpPr>
          <p:nvPr>
            <p:ph type="title"/>
          </p:nvPr>
        </p:nvSpPr>
        <p:spPr>
          <a:xfrm>
            <a:off x="2365514" y="178904"/>
            <a:ext cx="9481930" cy="1573696"/>
          </a:xfrm>
        </p:spPr>
        <p:txBody>
          <a:bodyPr/>
          <a:lstStyle/>
          <a:p>
            <a:r>
              <a:rPr lang="en-US" sz="3800" b="1"/>
              <a:t>Parent Involvement (2)</a:t>
            </a:r>
            <a:endParaRPr lang="en-US" sz="3800"/>
          </a:p>
        </p:txBody>
      </p:sp>
      <p:sp>
        <p:nvSpPr>
          <p:cNvPr id="3" name="Content Placeholder 2">
            <a:extLst>
              <a:ext uri="{FF2B5EF4-FFF2-40B4-BE49-F238E27FC236}">
                <a16:creationId xmlns:a16="http://schemas.microsoft.com/office/drawing/2014/main" id="{8E291D42-D96F-4B89-BA59-7CD561333B72}"/>
              </a:ext>
            </a:extLst>
          </p:cNvPr>
          <p:cNvSpPr>
            <a:spLocks noGrp="1"/>
          </p:cNvSpPr>
          <p:nvPr>
            <p:ph idx="1"/>
          </p:nvPr>
        </p:nvSpPr>
        <p:spPr>
          <a:xfrm>
            <a:off x="2365514" y="1490870"/>
            <a:ext cx="9656416" cy="5188226"/>
          </a:xfrm>
        </p:spPr>
        <p:txBody>
          <a:bodyPr/>
          <a:lstStyle/>
          <a:p>
            <a:endParaRPr lang="en-US" sz="2600"/>
          </a:p>
          <a:p>
            <a:pPr>
              <a:spcAft>
                <a:spcPts val="1200"/>
              </a:spcAft>
            </a:pPr>
            <a:r>
              <a:rPr lang="en-US" sz="2800"/>
              <a:t>Contractors will communicate with families about their progress and needs with distance learning and the family’s overall well-being; providing resources and referrals to support services, social services, and health services as needed</a:t>
            </a:r>
          </a:p>
          <a:p>
            <a:r>
              <a:rPr lang="en-US" sz="2800"/>
              <a:t>Additional resources are available at the ELCD COVID-19 guidance and resource webpage</a:t>
            </a:r>
          </a:p>
        </p:txBody>
      </p:sp>
      <p:sp>
        <p:nvSpPr>
          <p:cNvPr id="4" name="Slide Number Placeholder 3">
            <a:extLst>
              <a:ext uri="{FF2B5EF4-FFF2-40B4-BE49-F238E27FC236}">
                <a16:creationId xmlns:a16="http://schemas.microsoft.com/office/drawing/2014/main" id="{837C237E-8DD1-4FAB-8CD4-C7A28C9A55B7}"/>
              </a:ext>
            </a:extLst>
          </p:cNvPr>
          <p:cNvSpPr>
            <a:spLocks noGrp="1"/>
          </p:cNvSpPr>
          <p:nvPr>
            <p:ph type="sldNum" sz="quarter" idx="12"/>
          </p:nvPr>
        </p:nvSpPr>
        <p:spPr/>
        <p:txBody>
          <a:bodyPr/>
          <a:lstStyle/>
          <a:p>
            <a:pPr>
              <a:defRPr/>
            </a:pPr>
            <a:fld id="{D6029DA4-09B0-4A2D-AA4B-CC45A202471A}" type="slidenum">
              <a:rPr lang="en-US" altLang="en-US" smtClean="0"/>
              <a:pPr>
                <a:defRPr/>
              </a:pPr>
              <a:t>19</a:t>
            </a:fld>
            <a:endParaRPr lang="en-US" altLang="en-US"/>
          </a:p>
        </p:txBody>
      </p:sp>
    </p:spTree>
    <p:extLst>
      <p:ext uri="{BB962C8B-B14F-4D97-AF65-F5344CB8AC3E}">
        <p14:creationId xmlns:p14="http://schemas.microsoft.com/office/powerpoint/2010/main" val="3653368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83DB7-2401-4325-BD0B-D333BE16B054}"/>
              </a:ext>
            </a:extLst>
          </p:cNvPr>
          <p:cNvSpPr>
            <a:spLocks noGrp="1"/>
          </p:cNvSpPr>
          <p:nvPr>
            <p:ph type="title"/>
          </p:nvPr>
        </p:nvSpPr>
        <p:spPr>
          <a:xfrm>
            <a:off x="2540000" y="336176"/>
            <a:ext cx="9144000" cy="929916"/>
          </a:xfrm>
        </p:spPr>
        <p:txBody>
          <a:bodyPr/>
          <a:lstStyle/>
          <a:p>
            <a:r>
              <a:rPr lang="en-US" b="1">
                <a:cs typeface="Arial"/>
              </a:rPr>
              <a:t>Agenda</a:t>
            </a:r>
          </a:p>
        </p:txBody>
      </p:sp>
      <p:sp>
        <p:nvSpPr>
          <p:cNvPr id="3" name="Content Placeholder 2">
            <a:extLst>
              <a:ext uri="{FF2B5EF4-FFF2-40B4-BE49-F238E27FC236}">
                <a16:creationId xmlns:a16="http://schemas.microsoft.com/office/drawing/2014/main" id="{8AB29B06-49E7-4BF0-AE09-4C5E16454A46}"/>
              </a:ext>
            </a:extLst>
          </p:cNvPr>
          <p:cNvSpPr>
            <a:spLocks noGrp="1"/>
          </p:cNvSpPr>
          <p:nvPr>
            <p:ph idx="1"/>
          </p:nvPr>
        </p:nvSpPr>
        <p:spPr>
          <a:xfrm>
            <a:off x="2293034" y="1364566"/>
            <a:ext cx="9898966" cy="5157258"/>
          </a:xfrm>
        </p:spPr>
        <p:txBody>
          <a:bodyPr/>
          <a:lstStyle/>
          <a:p>
            <a:pPr>
              <a:lnSpc>
                <a:spcPct val="150000"/>
              </a:lnSpc>
              <a:spcBef>
                <a:spcPts val="0"/>
              </a:spcBef>
              <a:spcAft>
                <a:spcPts val="1200"/>
              </a:spcAft>
            </a:pPr>
            <a:r>
              <a:rPr lang="en-US" sz="2800">
                <a:cs typeface="Arial"/>
              </a:rPr>
              <a:t>Senate Bill (SB) 117</a:t>
            </a:r>
            <a:endParaRPr lang="en-US" sz="2400">
              <a:cs typeface="Arial"/>
            </a:endParaRPr>
          </a:p>
          <a:p>
            <a:pPr>
              <a:spcBef>
                <a:spcPts val="0"/>
              </a:spcBef>
              <a:spcAft>
                <a:spcPts val="1200"/>
              </a:spcAft>
            </a:pPr>
            <a:r>
              <a:rPr lang="en-US" sz="2800">
                <a:ea typeface="+mn-lt"/>
                <a:cs typeface="+mn-lt"/>
              </a:rPr>
              <a:t>Management Bulletin 20-09: COVID-19 Guidance on Program Self Evaluation, Contract Monitoring, and Program Quality Requirements</a:t>
            </a:r>
          </a:p>
          <a:p>
            <a:pPr>
              <a:spcBef>
                <a:spcPts val="0"/>
              </a:spcBef>
            </a:pPr>
            <a:r>
              <a:rPr lang="en-US" sz="2800">
                <a:cs typeface="Arial"/>
              </a:rPr>
              <a:t>Management Bulletin 20-10: COVID-19 Guidance for </a:t>
            </a:r>
            <a:r>
              <a:rPr lang="en-US" sz="2800"/>
              <a:t>Family Child Care Home Education Networks</a:t>
            </a:r>
            <a:endParaRPr lang="en-US" sz="2800">
              <a:cs typeface="Arial"/>
            </a:endParaRPr>
          </a:p>
          <a:p>
            <a:pPr>
              <a:lnSpc>
                <a:spcPct val="150000"/>
              </a:lnSpc>
              <a:spcBef>
                <a:spcPts val="0"/>
              </a:spcBef>
            </a:pPr>
            <a:r>
              <a:rPr lang="en-US" sz="2800">
                <a:cs typeface="Arial"/>
              </a:rPr>
              <a:t>Resources </a:t>
            </a:r>
          </a:p>
          <a:p>
            <a:pPr>
              <a:lnSpc>
                <a:spcPct val="150000"/>
              </a:lnSpc>
              <a:spcBef>
                <a:spcPts val="0"/>
              </a:spcBef>
            </a:pPr>
            <a:r>
              <a:rPr lang="en-US" sz="2800">
                <a:cs typeface="Arial"/>
              </a:rPr>
              <a:t>Questions</a:t>
            </a:r>
          </a:p>
        </p:txBody>
      </p:sp>
      <p:sp>
        <p:nvSpPr>
          <p:cNvPr id="4" name="Slide Number Placeholder 3">
            <a:extLst>
              <a:ext uri="{FF2B5EF4-FFF2-40B4-BE49-F238E27FC236}">
                <a16:creationId xmlns:a16="http://schemas.microsoft.com/office/drawing/2014/main" id="{47275CB3-D204-49F8-8F57-BB9039152466}"/>
              </a:ext>
            </a:extLst>
          </p:cNvPr>
          <p:cNvSpPr>
            <a:spLocks noGrp="1"/>
          </p:cNvSpPr>
          <p:nvPr>
            <p:ph type="sldNum" sz="quarter" idx="12"/>
          </p:nvPr>
        </p:nvSpPr>
        <p:spPr/>
        <p:txBody>
          <a:bodyPr/>
          <a:lstStyle/>
          <a:p>
            <a:pPr>
              <a:defRPr/>
            </a:pPr>
            <a:fld id="{D6029DA4-09B0-4A2D-AA4B-CC45A202471A}" type="slidenum">
              <a:rPr lang="en-US" altLang="en-US" smtClean="0"/>
              <a:pPr>
                <a:defRPr/>
              </a:pPr>
              <a:t>2</a:t>
            </a:fld>
            <a:endParaRPr lang="en-US" altLang="en-US"/>
          </a:p>
        </p:txBody>
      </p:sp>
    </p:spTree>
    <p:extLst>
      <p:ext uri="{BB962C8B-B14F-4D97-AF65-F5344CB8AC3E}">
        <p14:creationId xmlns:p14="http://schemas.microsoft.com/office/powerpoint/2010/main" val="2216698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921D-6305-4BD4-9BFE-D4AA52AF8C38}"/>
              </a:ext>
            </a:extLst>
          </p:cNvPr>
          <p:cNvSpPr>
            <a:spLocks noGrp="1"/>
          </p:cNvSpPr>
          <p:nvPr>
            <p:ph type="title"/>
          </p:nvPr>
        </p:nvSpPr>
        <p:spPr>
          <a:xfrm>
            <a:off x="2365514" y="178904"/>
            <a:ext cx="9481930" cy="1311966"/>
          </a:xfrm>
        </p:spPr>
        <p:txBody>
          <a:bodyPr/>
          <a:lstStyle/>
          <a:p>
            <a:r>
              <a:rPr lang="en-US" sz="3800" b="1"/>
              <a:t>Parent Involvement (3)</a:t>
            </a:r>
            <a:endParaRPr lang="en-US" sz="3800"/>
          </a:p>
        </p:txBody>
      </p:sp>
      <p:sp>
        <p:nvSpPr>
          <p:cNvPr id="3" name="Content Placeholder 2">
            <a:extLst>
              <a:ext uri="{FF2B5EF4-FFF2-40B4-BE49-F238E27FC236}">
                <a16:creationId xmlns:a16="http://schemas.microsoft.com/office/drawing/2014/main" id="{8E291D42-D96F-4B89-BA59-7CD561333B72}"/>
              </a:ext>
            </a:extLst>
          </p:cNvPr>
          <p:cNvSpPr>
            <a:spLocks noGrp="1"/>
          </p:cNvSpPr>
          <p:nvPr>
            <p:ph idx="1"/>
          </p:nvPr>
        </p:nvSpPr>
        <p:spPr>
          <a:xfrm>
            <a:off x="2365514" y="1649896"/>
            <a:ext cx="9656416" cy="5029200"/>
          </a:xfrm>
        </p:spPr>
        <p:txBody>
          <a:bodyPr/>
          <a:lstStyle/>
          <a:p>
            <a:pPr>
              <a:spcAft>
                <a:spcPts val="1200"/>
              </a:spcAft>
            </a:pPr>
            <a:r>
              <a:rPr lang="en-US" sz="2800" dirty="0"/>
              <a:t>Contractors should contact the local Resource and Referral (R&amp;R) agency</a:t>
            </a:r>
            <a:r>
              <a:rPr lang="en-US" sz="2800" b="1" dirty="0"/>
              <a:t> </a:t>
            </a:r>
            <a:r>
              <a:rPr lang="en-US" sz="2800" dirty="0"/>
              <a:t>at</a:t>
            </a:r>
            <a:r>
              <a:rPr lang="en-US" sz="2800" b="1" dirty="0"/>
              <a:t> </a:t>
            </a:r>
            <a:r>
              <a:rPr lang="en-US" sz="2800" u="sng" dirty="0">
                <a:hlinkClick r:id="rId3" tooltip="Resource and Referral Agency List web page"/>
              </a:rPr>
              <a:t>https://www.cde.ca.gov/sp/cd/re/rragencylist.asp</a:t>
            </a:r>
            <a:r>
              <a:rPr lang="en-US" sz="2800" dirty="0"/>
              <a:t> and the local Quality Counts California (QCC) consortia to identify additional resources to meet the needs of children and families</a:t>
            </a:r>
          </a:p>
          <a:p>
            <a:pPr>
              <a:spcAft>
                <a:spcPts val="1200"/>
              </a:spcAft>
            </a:pPr>
            <a:r>
              <a:rPr lang="en-US" sz="2800" dirty="0">
                <a:ea typeface="+mn-lt"/>
                <a:cs typeface="+mn-lt"/>
              </a:rPr>
              <a:t>Parent conferences have been suspended through June 30, 2020, although contractors are encouraged to conduct these virtually whenever possible</a:t>
            </a:r>
            <a:endParaRPr lang="en-US" sz="2800" dirty="0">
              <a:cs typeface="Arial"/>
            </a:endParaRPr>
          </a:p>
        </p:txBody>
      </p:sp>
      <p:sp>
        <p:nvSpPr>
          <p:cNvPr id="5" name="Slide Number Placeholder 4">
            <a:extLst>
              <a:ext uri="{FF2B5EF4-FFF2-40B4-BE49-F238E27FC236}">
                <a16:creationId xmlns:a16="http://schemas.microsoft.com/office/drawing/2014/main" id="{D0DFA287-FCE9-472A-81D6-6EEEE25A79B4}"/>
              </a:ext>
            </a:extLst>
          </p:cNvPr>
          <p:cNvSpPr>
            <a:spLocks noGrp="1"/>
          </p:cNvSpPr>
          <p:nvPr>
            <p:ph type="sldNum" sz="quarter" idx="12"/>
          </p:nvPr>
        </p:nvSpPr>
        <p:spPr/>
        <p:txBody>
          <a:bodyPr/>
          <a:lstStyle/>
          <a:p>
            <a:pPr>
              <a:defRPr/>
            </a:pPr>
            <a:fld id="{D6029DA4-09B0-4A2D-AA4B-CC45A202471A}" type="slidenum">
              <a:rPr lang="en-US" altLang="en-US" smtClean="0"/>
              <a:pPr>
                <a:defRPr/>
              </a:pPr>
              <a:t>20</a:t>
            </a:fld>
            <a:endParaRPr lang="en-US" altLang="en-US"/>
          </a:p>
        </p:txBody>
      </p:sp>
    </p:spTree>
    <p:extLst>
      <p:ext uri="{BB962C8B-B14F-4D97-AF65-F5344CB8AC3E}">
        <p14:creationId xmlns:p14="http://schemas.microsoft.com/office/powerpoint/2010/main" val="2292874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30DC-3BBB-4208-8E9A-A3227A033534}"/>
              </a:ext>
            </a:extLst>
          </p:cNvPr>
          <p:cNvSpPr>
            <a:spLocks noGrp="1"/>
          </p:cNvSpPr>
          <p:nvPr>
            <p:ph type="title"/>
          </p:nvPr>
        </p:nvSpPr>
        <p:spPr>
          <a:xfrm>
            <a:off x="2540000" y="178904"/>
            <a:ext cx="9144000" cy="1331844"/>
          </a:xfrm>
        </p:spPr>
        <p:txBody>
          <a:bodyPr/>
          <a:lstStyle/>
          <a:p>
            <a:r>
              <a:rPr lang="en-US" sz="3600" b="1"/>
              <a:t>Education Program</a:t>
            </a:r>
          </a:p>
        </p:txBody>
      </p:sp>
      <p:sp>
        <p:nvSpPr>
          <p:cNvPr id="3" name="Content Placeholder 2">
            <a:extLst>
              <a:ext uri="{FF2B5EF4-FFF2-40B4-BE49-F238E27FC236}">
                <a16:creationId xmlns:a16="http://schemas.microsoft.com/office/drawing/2014/main" id="{78CC329B-74AE-43D2-AA75-A5807AEC9BA6}"/>
              </a:ext>
            </a:extLst>
          </p:cNvPr>
          <p:cNvSpPr>
            <a:spLocks noGrp="1"/>
          </p:cNvSpPr>
          <p:nvPr>
            <p:ph idx="1"/>
          </p:nvPr>
        </p:nvSpPr>
        <p:spPr>
          <a:xfrm>
            <a:off x="2285999" y="1709530"/>
            <a:ext cx="9640957" cy="4969566"/>
          </a:xfrm>
        </p:spPr>
        <p:txBody>
          <a:bodyPr/>
          <a:lstStyle/>
          <a:p>
            <a:pPr>
              <a:spcAft>
                <a:spcPts val="1200"/>
              </a:spcAft>
            </a:pPr>
            <a:r>
              <a:rPr lang="en-US" sz="2800"/>
              <a:t>CCTR, CSPP, CFCC, and CMIG contractors who are currently open, or who are physically closed but funded to be operational, will provide all enrolled families with developmentally appropriate activities that can be done at home</a:t>
            </a:r>
          </a:p>
          <a:p>
            <a:r>
              <a:rPr lang="en-US" sz="2800"/>
              <a:t>Activities provided will comply with 5 </a:t>
            </a:r>
            <a:r>
              <a:rPr lang="en-US" sz="2800" i="1"/>
              <a:t>CCR</a:t>
            </a:r>
            <a:r>
              <a:rPr lang="en-US" sz="2800"/>
              <a:t> Section 18273 and must be documented</a:t>
            </a:r>
          </a:p>
        </p:txBody>
      </p:sp>
      <p:sp>
        <p:nvSpPr>
          <p:cNvPr id="4" name="Slide Number Placeholder 3">
            <a:extLst>
              <a:ext uri="{FF2B5EF4-FFF2-40B4-BE49-F238E27FC236}">
                <a16:creationId xmlns:a16="http://schemas.microsoft.com/office/drawing/2014/main" id="{1A747580-CD54-4711-9B86-9DEB5C3A1F18}"/>
              </a:ext>
            </a:extLst>
          </p:cNvPr>
          <p:cNvSpPr>
            <a:spLocks noGrp="1"/>
          </p:cNvSpPr>
          <p:nvPr>
            <p:ph type="sldNum" sz="quarter" idx="12"/>
          </p:nvPr>
        </p:nvSpPr>
        <p:spPr/>
        <p:txBody>
          <a:bodyPr/>
          <a:lstStyle/>
          <a:p>
            <a:pPr>
              <a:defRPr/>
            </a:pPr>
            <a:fld id="{D6029DA4-09B0-4A2D-AA4B-CC45A202471A}" type="slidenum">
              <a:rPr lang="en-US" altLang="en-US" smtClean="0"/>
              <a:pPr>
                <a:defRPr/>
              </a:pPr>
              <a:t>21</a:t>
            </a:fld>
            <a:endParaRPr lang="en-US" altLang="en-US"/>
          </a:p>
        </p:txBody>
      </p:sp>
    </p:spTree>
    <p:extLst>
      <p:ext uri="{BB962C8B-B14F-4D97-AF65-F5344CB8AC3E}">
        <p14:creationId xmlns:p14="http://schemas.microsoft.com/office/powerpoint/2010/main" val="162847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30DC-3BBB-4208-8E9A-A3227A033534}"/>
              </a:ext>
            </a:extLst>
          </p:cNvPr>
          <p:cNvSpPr>
            <a:spLocks noGrp="1"/>
          </p:cNvSpPr>
          <p:nvPr>
            <p:ph type="title"/>
          </p:nvPr>
        </p:nvSpPr>
        <p:spPr>
          <a:xfrm>
            <a:off x="2540000" y="178904"/>
            <a:ext cx="9144000" cy="1331844"/>
          </a:xfrm>
        </p:spPr>
        <p:txBody>
          <a:bodyPr/>
          <a:lstStyle/>
          <a:p>
            <a:r>
              <a:rPr lang="en-US" sz="3600" b="1"/>
              <a:t>Education Program (2)</a:t>
            </a:r>
          </a:p>
        </p:txBody>
      </p:sp>
      <p:sp>
        <p:nvSpPr>
          <p:cNvPr id="3" name="Content Placeholder 2">
            <a:extLst>
              <a:ext uri="{FF2B5EF4-FFF2-40B4-BE49-F238E27FC236}">
                <a16:creationId xmlns:a16="http://schemas.microsoft.com/office/drawing/2014/main" id="{78CC329B-74AE-43D2-AA75-A5807AEC9BA6}"/>
              </a:ext>
            </a:extLst>
          </p:cNvPr>
          <p:cNvSpPr>
            <a:spLocks noGrp="1"/>
          </p:cNvSpPr>
          <p:nvPr>
            <p:ph idx="1"/>
          </p:nvPr>
        </p:nvSpPr>
        <p:spPr>
          <a:xfrm>
            <a:off x="2285999" y="1709530"/>
            <a:ext cx="9640957" cy="4969566"/>
          </a:xfrm>
        </p:spPr>
        <p:txBody>
          <a:bodyPr/>
          <a:lstStyle/>
          <a:p>
            <a:pPr>
              <a:spcAft>
                <a:spcPts val="1200"/>
              </a:spcAft>
            </a:pPr>
            <a:r>
              <a:rPr lang="en-US" sz="2600"/>
              <a:t>Contractors are required to provide an activity plan for each child that can be incorporated into the daily activities and assists with creating a predictable routine in the family’s home </a:t>
            </a:r>
          </a:p>
          <a:p>
            <a:pPr>
              <a:spcAft>
                <a:spcPts val="1200"/>
              </a:spcAft>
            </a:pPr>
            <a:r>
              <a:rPr lang="en-US" sz="2600"/>
              <a:t>These activities should be similar to those activities conducted at the center and promote the developmental progress of social emotional skills, language and literacy skills, problem solving skills, math and science skills, and physical health</a:t>
            </a:r>
          </a:p>
          <a:p>
            <a:r>
              <a:rPr lang="en-US" sz="2600"/>
              <a:t>Additional resources are available on the ELCD COVID-19 guidance and resources webpage</a:t>
            </a:r>
            <a:endParaRPr lang="en-US" sz="2600">
              <a:cs typeface="Arial"/>
            </a:endParaRPr>
          </a:p>
        </p:txBody>
      </p:sp>
      <p:sp>
        <p:nvSpPr>
          <p:cNvPr id="4" name="Slide Number Placeholder 3">
            <a:extLst>
              <a:ext uri="{FF2B5EF4-FFF2-40B4-BE49-F238E27FC236}">
                <a16:creationId xmlns:a16="http://schemas.microsoft.com/office/drawing/2014/main" id="{39D32CB0-57C6-433A-859F-63065682A595}"/>
              </a:ext>
            </a:extLst>
          </p:cNvPr>
          <p:cNvSpPr>
            <a:spLocks noGrp="1"/>
          </p:cNvSpPr>
          <p:nvPr>
            <p:ph type="sldNum" sz="quarter" idx="12"/>
          </p:nvPr>
        </p:nvSpPr>
        <p:spPr/>
        <p:txBody>
          <a:bodyPr/>
          <a:lstStyle/>
          <a:p>
            <a:pPr>
              <a:defRPr/>
            </a:pPr>
            <a:fld id="{D6029DA4-09B0-4A2D-AA4B-CC45A202471A}" type="slidenum">
              <a:rPr lang="en-US" altLang="en-US" smtClean="0"/>
              <a:pPr>
                <a:defRPr/>
              </a:pPr>
              <a:t>22</a:t>
            </a:fld>
            <a:endParaRPr lang="en-US" altLang="en-US"/>
          </a:p>
        </p:txBody>
      </p:sp>
    </p:spTree>
    <p:extLst>
      <p:ext uri="{BB962C8B-B14F-4D97-AF65-F5344CB8AC3E}">
        <p14:creationId xmlns:p14="http://schemas.microsoft.com/office/powerpoint/2010/main" val="4083250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30DC-3BBB-4208-8E9A-A3227A033534}"/>
              </a:ext>
            </a:extLst>
          </p:cNvPr>
          <p:cNvSpPr>
            <a:spLocks noGrp="1"/>
          </p:cNvSpPr>
          <p:nvPr>
            <p:ph type="title"/>
          </p:nvPr>
        </p:nvSpPr>
        <p:spPr>
          <a:xfrm>
            <a:off x="2540000" y="178904"/>
            <a:ext cx="9144000" cy="1331844"/>
          </a:xfrm>
        </p:spPr>
        <p:txBody>
          <a:bodyPr/>
          <a:lstStyle/>
          <a:p>
            <a:r>
              <a:rPr lang="en-US" sz="3600" b="1"/>
              <a:t>Education Program (3)</a:t>
            </a:r>
          </a:p>
        </p:txBody>
      </p:sp>
      <p:sp>
        <p:nvSpPr>
          <p:cNvPr id="3" name="Content Placeholder 2">
            <a:extLst>
              <a:ext uri="{FF2B5EF4-FFF2-40B4-BE49-F238E27FC236}">
                <a16:creationId xmlns:a16="http://schemas.microsoft.com/office/drawing/2014/main" id="{78CC329B-74AE-43D2-AA75-A5807AEC9BA6}"/>
              </a:ext>
            </a:extLst>
          </p:cNvPr>
          <p:cNvSpPr>
            <a:spLocks noGrp="1"/>
          </p:cNvSpPr>
          <p:nvPr>
            <p:ph idx="1"/>
          </p:nvPr>
        </p:nvSpPr>
        <p:spPr>
          <a:xfrm>
            <a:off x="2285999" y="1709530"/>
            <a:ext cx="9640957" cy="4969566"/>
          </a:xfrm>
        </p:spPr>
        <p:txBody>
          <a:bodyPr/>
          <a:lstStyle/>
          <a:p>
            <a:pPr>
              <a:spcAft>
                <a:spcPts val="1200"/>
              </a:spcAft>
            </a:pPr>
            <a:r>
              <a:rPr lang="en-US" sz="2600"/>
              <a:t>Contractors who are currently open, or who are physically closed but funded to be operational, are required to offer virtual learning opportunities daily through various methods to maintain the developmental progress of currently enrolled children</a:t>
            </a:r>
          </a:p>
          <a:p>
            <a:pPr>
              <a:spcAft>
                <a:spcPts val="1200"/>
              </a:spcAft>
            </a:pPr>
            <a:r>
              <a:rPr lang="en-US" sz="2600"/>
              <a:t>These methods should include, but not be limited to, email, online learning platforms, video and/or activity packets </a:t>
            </a:r>
          </a:p>
          <a:p>
            <a:pPr lvl="0">
              <a:spcAft>
                <a:spcPts val="1200"/>
              </a:spcAft>
            </a:pPr>
            <a:r>
              <a:rPr lang="en-US" sz="2600">
                <a:solidFill>
                  <a:srgbClr val="000000"/>
                </a:solidFill>
              </a:rPr>
              <a:t>To the greatest extent possible, activities should be provided in the family's preferred language</a:t>
            </a:r>
          </a:p>
          <a:p>
            <a:pPr marL="0" indent="0">
              <a:buNone/>
            </a:pPr>
            <a:endParaRPr lang="en-US" sz="2600"/>
          </a:p>
        </p:txBody>
      </p:sp>
      <p:sp>
        <p:nvSpPr>
          <p:cNvPr id="4" name="Slide Number Placeholder 3">
            <a:extLst>
              <a:ext uri="{FF2B5EF4-FFF2-40B4-BE49-F238E27FC236}">
                <a16:creationId xmlns:a16="http://schemas.microsoft.com/office/drawing/2014/main" id="{8C64931D-1E8D-4FA6-A146-7E874ECDA1C5}"/>
              </a:ext>
            </a:extLst>
          </p:cNvPr>
          <p:cNvSpPr>
            <a:spLocks noGrp="1"/>
          </p:cNvSpPr>
          <p:nvPr>
            <p:ph type="sldNum" sz="quarter" idx="12"/>
          </p:nvPr>
        </p:nvSpPr>
        <p:spPr/>
        <p:txBody>
          <a:bodyPr/>
          <a:lstStyle/>
          <a:p>
            <a:pPr>
              <a:defRPr/>
            </a:pPr>
            <a:fld id="{D6029DA4-09B0-4A2D-AA4B-CC45A202471A}" type="slidenum">
              <a:rPr lang="en-US" altLang="en-US" smtClean="0"/>
              <a:pPr>
                <a:defRPr/>
              </a:pPr>
              <a:t>23</a:t>
            </a:fld>
            <a:endParaRPr lang="en-US" altLang="en-US"/>
          </a:p>
        </p:txBody>
      </p:sp>
    </p:spTree>
    <p:extLst>
      <p:ext uri="{BB962C8B-B14F-4D97-AF65-F5344CB8AC3E}">
        <p14:creationId xmlns:p14="http://schemas.microsoft.com/office/powerpoint/2010/main" val="3157965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30DC-3BBB-4208-8E9A-A3227A033534}"/>
              </a:ext>
            </a:extLst>
          </p:cNvPr>
          <p:cNvSpPr>
            <a:spLocks noGrp="1"/>
          </p:cNvSpPr>
          <p:nvPr>
            <p:ph type="title"/>
          </p:nvPr>
        </p:nvSpPr>
        <p:spPr>
          <a:xfrm>
            <a:off x="2540000" y="178904"/>
            <a:ext cx="9144000" cy="1331844"/>
          </a:xfrm>
        </p:spPr>
        <p:txBody>
          <a:bodyPr/>
          <a:lstStyle/>
          <a:p>
            <a:r>
              <a:rPr lang="en-US" sz="3600" b="1"/>
              <a:t>Education Program (4)</a:t>
            </a:r>
          </a:p>
        </p:txBody>
      </p:sp>
      <p:sp>
        <p:nvSpPr>
          <p:cNvPr id="3" name="Content Placeholder 2">
            <a:extLst>
              <a:ext uri="{FF2B5EF4-FFF2-40B4-BE49-F238E27FC236}">
                <a16:creationId xmlns:a16="http://schemas.microsoft.com/office/drawing/2014/main" id="{78CC329B-74AE-43D2-AA75-A5807AEC9BA6}"/>
              </a:ext>
            </a:extLst>
          </p:cNvPr>
          <p:cNvSpPr>
            <a:spLocks noGrp="1"/>
          </p:cNvSpPr>
          <p:nvPr>
            <p:ph idx="1"/>
          </p:nvPr>
        </p:nvSpPr>
        <p:spPr>
          <a:xfrm>
            <a:off x="2285999" y="1908312"/>
            <a:ext cx="9640957" cy="4770783"/>
          </a:xfrm>
        </p:spPr>
        <p:txBody>
          <a:bodyPr/>
          <a:lstStyle/>
          <a:p>
            <a:pPr>
              <a:spcAft>
                <a:spcPts val="1200"/>
              </a:spcAft>
            </a:pPr>
            <a:r>
              <a:rPr lang="en-US" sz="2600"/>
              <a:t>Contractors preparing activity packets should ensure the delivery of these packets comply with all social distancing requirements</a:t>
            </a:r>
          </a:p>
          <a:p>
            <a:r>
              <a:rPr lang="en-US" sz="2600"/>
              <a:t>Contractors should contact the local R&amp;R agency and the local QCC consortia to identify additional resources to meet the needs of children and families</a:t>
            </a:r>
            <a:endParaRPr lang="en-US">
              <a:cs typeface="Arial"/>
            </a:endParaRPr>
          </a:p>
          <a:p>
            <a:endParaRPr lang="en-US"/>
          </a:p>
        </p:txBody>
      </p:sp>
      <p:sp>
        <p:nvSpPr>
          <p:cNvPr id="4" name="Slide Number Placeholder 3">
            <a:extLst>
              <a:ext uri="{FF2B5EF4-FFF2-40B4-BE49-F238E27FC236}">
                <a16:creationId xmlns:a16="http://schemas.microsoft.com/office/drawing/2014/main" id="{57050A1A-9DAB-412F-99A9-CB014CF3C9F2}"/>
              </a:ext>
            </a:extLst>
          </p:cNvPr>
          <p:cNvSpPr>
            <a:spLocks noGrp="1"/>
          </p:cNvSpPr>
          <p:nvPr>
            <p:ph type="sldNum" sz="quarter" idx="12"/>
          </p:nvPr>
        </p:nvSpPr>
        <p:spPr/>
        <p:txBody>
          <a:bodyPr/>
          <a:lstStyle/>
          <a:p>
            <a:pPr>
              <a:defRPr/>
            </a:pPr>
            <a:fld id="{D6029DA4-09B0-4A2D-AA4B-CC45A202471A}" type="slidenum">
              <a:rPr lang="en-US" altLang="en-US" smtClean="0"/>
              <a:pPr>
                <a:defRPr/>
              </a:pPr>
              <a:t>24</a:t>
            </a:fld>
            <a:endParaRPr lang="en-US" altLang="en-US"/>
          </a:p>
        </p:txBody>
      </p:sp>
    </p:spTree>
    <p:extLst>
      <p:ext uri="{BB962C8B-B14F-4D97-AF65-F5344CB8AC3E}">
        <p14:creationId xmlns:p14="http://schemas.microsoft.com/office/powerpoint/2010/main" val="1629167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CFC19-A86F-4A8A-9C88-C90EAC3F0604}"/>
              </a:ext>
            </a:extLst>
          </p:cNvPr>
          <p:cNvSpPr>
            <a:spLocks noGrp="1"/>
          </p:cNvSpPr>
          <p:nvPr>
            <p:ph type="title"/>
          </p:nvPr>
        </p:nvSpPr>
        <p:spPr>
          <a:xfrm>
            <a:off x="2325757" y="-5876"/>
            <a:ext cx="9581321" cy="1113183"/>
          </a:xfrm>
        </p:spPr>
        <p:txBody>
          <a:bodyPr/>
          <a:lstStyle/>
          <a:p>
            <a:r>
              <a:rPr lang="en-US" sz="3600" b="1"/>
              <a:t>Staff Development</a:t>
            </a:r>
          </a:p>
        </p:txBody>
      </p:sp>
      <p:sp>
        <p:nvSpPr>
          <p:cNvPr id="3" name="Content Placeholder 2">
            <a:extLst>
              <a:ext uri="{FF2B5EF4-FFF2-40B4-BE49-F238E27FC236}">
                <a16:creationId xmlns:a16="http://schemas.microsoft.com/office/drawing/2014/main" id="{7D156E51-62B0-487A-9A4E-FE476589BF60}"/>
              </a:ext>
            </a:extLst>
          </p:cNvPr>
          <p:cNvSpPr>
            <a:spLocks noGrp="1"/>
          </p:cNvSpPr>
          <p:nvPr>
            <p:ph idx="1"/>
          </p:nvPr>
        </p:nvSpPr>
        <p:spPr>
          <a:xfrm>
            <a:off x="2325757" y="1617785"/>
            <a:ext cx="9581321" cy="4839286"/>
          </a:xfrm>
        </p:spPr>
        <p:txBody>
          <a:bodyPr/>
          <a:lstStyle/>
          <a:p>
            <a:pPr>
              <a:spcAft>
                <a:spcPts val="1200"/>
              </a:spcAft>
            </a:pPr>
            <a:r>
              <a:rPr lang="en-US" sz="2800"/>
              <a:t>Contractors who are currently open, or who are physically closed but funded to be operational, will provide all staff members professional development </a:t>
            </a:r>
          </a:p>
          <a:p>
            <a:pPr>
              <a:spcAft>
                <a:spcPts val="1200"/>
              </a:spcAft>
            </a:pPr>
            <a:r>
              <a:rPr lang="en-US" sz="2800"/>
              <a:t>Staff Development will comply with 5 </a:t>
            </a:r>
            <a:r>
              <a:rPr lang="en-US" sz="2800" i="1"/>
              <a:t>CCR, </a:t>
            </a:r>
            <a:r>
              <a:rPr lang="en-US" sz="2800"/>
              <a:t>Section 18274 and must be documented</a:t>
            </a:r>
          </a:p>
          <a:p>
            <a:r>
              <a:rPr lang="en-US" sz="2800"/>
              <a:t>Contractors must provide professional development, or access to professional development, through distance learning opportunities for priority topics including, but not limited to, health and safety and child development</a:t>
            </a:r>
          </a:p>
        </p:txBody>
      </p:sp>
      <p:sp>
        <p:nvSpPr>
          <p:cNvPr id="4" name="Slide Number Placeholder 3">
            <a:extLst>
              <a:ext uri="{FF2B5EF4-FFF2-40B4-BE49-F238E27FC236}">
                <a16:creationId xmlns:a16="http://schemas.microsoft.com/office/drawing/2014/main" id="{B1F239FF-3F6A-47F9-90D2-0F9671093B5F}"/>
              </a:ext>
            </a:extLst>
          </p:cNvPr>
          <p:cNvSpPr>
            <a:spLocks noGrp="1"/>
          </p:cNvSpPr>
          <p:nvPr>
            <p:ph type="sldNum" sz="quarter" idx="12"/>
          </p:nvPr>
        </p:nvSpPr>
        <p:spPr/>
        <p:txBody>
          <a:bodyPr/>
          <a:lstStyle/>
          <a:p>
            <a:pPr>
              <a:defRPr/>
            </a:pPr>
            <a:fld id="{D6029DA4-09B0-4A2D-AA4B-CC45A202471A}" type="slidenum">
              <a:rPr lang="en-US" altLang="en-US" smtClean="0"/>
              <a:pPr>
                <a:defRPr/>
              </a:pPr>
              <a:t>25</a:t>
            </a:fld>
            <a:endParaRPr lang="en-US" altLang="en-US"/>
          </a:p>
        </p:txBody>
      </p:sp>
    </p:spTree>
    <p:extLst>
      <p:ext uri="{BB962C8B-B14F-4D97-AF65-F5344CB8AC3E}">
        <p14:creationId xmlns:p14="http://schemas.microsoft.com/office/powerpoint/2010/main" val="1584517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CFC19-A86F-4A8A-9C88-C90EAC3F0604}"/>
              </a:ext>
            </a:extLst>
          </p:cNvPr>
          <p:cNvSpPr>
            <a:spLocks noGrp="1"/>
          </p:cNvSpPr>
          <p:nvPr>
            <p:ph type="title"/>
          </p:nvPr>
        </p:nvSpPr>
        <p:spPr>
          <a:xfrm>
            <a:off x="2325757" y="238539"/>
            <a:ext cx="9581321" cy="1113183"/>
          </a:xfrm>
        </p:spPr>
        <p:txBody>
          <a:bodyPr/>
          <a:lstStyle/>
          <a:p>
            <a:r>
              <a:rPr lang="en-US" sz="3600" b="1"/>
              <a:t>Staff Development (2)</a:t>
            </a:r>
          </a:p>
        </p:txBody>
      </p:sp>
      <p:sp>
        <p:nvSpPr>
          <p:cNvPr id="3" name="Content Placeholder 2">
            <a:extLst>
              <a:ext uri="{FF2B5EF4-FFF2-40B4-BE49-F238E27FC236}">
                <a16:creationId xmlns:a16="http://schemas.microsoft.com/office/drawing/2014/main" id="{7D156E51-62B0-487A-9A4E-FE476589BF60}"/>
              </a:ext>
            </a:extLst>
          </p:cNvPr>
          <p:cNvSpPr>
            <a:spLocks noGrp="1"/>
          </p:cNvSpPr>
          <p:nvPr>
            <p:ph idx="1"/>
          </p:nvPr>
        </p:nvSpPr>
        <p:spPr>
          <a:xfrm>
            <a:off x="2325757" y="1590261"/>
            <a:ext cx="9581321" cy="5029199"/>
          </a:xfrm>
        </p:spPr>
        <p:txBody>
          <a:bodyPr/>
          <a:lstStyle/>
          <a:p>
            <a:pPr marL="0" indent="0">
              <a:spcAft>
                <a:spcPts val="1200"/>
              </a:spcAft>
              <a:buNone/>
            </a:pPr>
            <a:r>
              <a:rPr lang="en-US" sz="2600" dirty="0"/>
              <a:t>Contractors should provide staff development using, but not limited to, the resources located at the </a:t>
            </a:r>
            <a:r>
              <a:rPr lang="en-US" sz="2600" dirty="0">
                <a:ea typeface="+mn-lt"/>
                <a:cs typeface="+mn-lt"/>
              </a:rPr>
              <a:t>CDE, ELCD COVID-19 guidance and resource page</a:t>
            </a:r>
            <a:r>
              <a:rPr lang="en-US" sz="2600" dirty="0"/>
              <a:t>, as well as the resources below:</a:t>
            </a:r>
          </a:p>
          <a:p>
            <a:pPr lvl="1">
              <a:spcAft>
                <a:spcPts val="1200"/>
              </a:spcAft>
              <a:buFont typeface="Arial" panose="020B0604020202020204" pitchFamily="34" charset="0"/>
              <a:buChar char="•"/>
            </a:pPr>
            <a:r>
              <a:rPr lang="en-US" sz="2400" dirty="0"/>
              <a:t>View resources, including eight comprehensive 60-80 minute Health and Safety Modules for Child Care, located at California Early Childhood Online at </a:t>
            </a:r>
            <a:r>
              <a:rPr lang="en-US" sz="2400" u="sng" dirty="0">
                <a:hlinkClick r:id="rId3" tooltip="California Early Childhood Online web page"/>
              </a:rPr>
              <a:t>https://www.caearlychildhoodonline.org/</a:t>
            </a:r>
            <a:endParaRPr lang="en-US" sz="2400" dirty="0"/>
          </a:p>
          <a:p>
            <a:pPr lvl="1">
              <a:buFont typeface="Arial" panose="020B0604020202020204" pitchFamily="34" charset="0"/>
              <a:buChar char="•"/>
            </a:pPr>
            <a:r>
              <a:rPr lang="en-US" sz="2400" dirty="0"/>
              <a:t>Contact your local Quality Counts California consortia to participate in professional communities of practice at </a:t>
            </a:r>
            <a:r>
              <a:rPr lang="en-US" sz="2400" u="sng" dirty="0">
                <a:hlinkClick r:id="rId4" tooltip="Quality Counts California Partners web page"/>
              </a:rPr>
              <a:t>https://qualitycountsca.net/quality-partners/</a:t>
            </a:r>
            <a:endParaRPr lang="en-US" sz="2400" dirty="0"/>
          </a:p>
          <a:p>
            <a:endParaRPr lang="en-US" dirty="0"/>
          </a:p>
        </p:txBody>
      </p:sp>
      <p:sp>
        <p:nvSpPr>
          <p:cNvPr id="4" name="Slide Number Placeholder 3">
            <a:extLst>
              <a:ext uri="{FF2B5EF4-FFF2-40B4-BE49-F238E27FC236}">
                <a16:creationId xmlns:a16="http://schemas.microsoft.com/office/drawing/2014/main" id="{575DE92B-256C-4A87-9FB6-C246AD2A5E9B}"/>
              </a:ext>
            </a:extLst>
          </p:cNvPr>
          <p:cNvSpPr>
            <a:spLocks noGrp="1"/>
          </p:cNvSpPr>
          <p:nvPr>
            <p:ph type="sldNum" sz="quarter" idx="12"/>
          </p:nvPr>
        </p:nvSpPr>
        <p:spPr/>
        <p:txBody>
          <a:bodyPr/>
          <a:lstStyle/>
          <a:p>
            <a:pPr>
              <a:defRPr/>
            </a:pPr>
            <a:fld id="{D6029DA4-09B0-4A2D-AA4B-CC45A202471A}" type="slidenum">
              <a:rPr lang="en-US" altLang="en-US" smtClean="0"/>
              <a:pPr>
                <a:defRPr/>
              </a:pPr>
              <a:t>26</a:t>
            </a:fld>
            <a:endParaRPr lang="en-US" altLang="en-US"/>
          </a:p>
        </p:txBody>
      </p:sp>
    </p:spTree>
    <p:extLst>
      <p:ext uri="{BB962C8B-B14F-4D97-AF65-F5344CB8AC3E}">
        <p14:creationId xmlns:p14="http://schemas.microsoft.com/office/powerpoint/2010/main" val="279579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CFC19-A86F-4A8A-9C88-C90EAC3F0604}"/>
              </a:ext>
            </a:extLst>
          </p:cNvPr>
          <p:cNvSpPr>
            <a:spLocks noGrp="1"/>
          </p:cNvSpPr>
          <p:nvPr>
            <p:ph type="title"/>
          </p:nvPr>
        </p:nvSpPr>
        <p:spPr>
          <a:xfrm>
            <a:off x="2325757" y="238539"/>
            <a:ext cx="9581321" cy="1113183"/>
          </a:xfrm>
        </p:spPr>
        <p:txBody>
          <a:bodyPr/>
          <a:lstStyle/>
          <a:p>
            <a:r>
              <a:rPr lang="en-US" sz="3600" b="1"/>
              <a:t>Staff Development (3)</a:t>
            </a:r>
          </a:p>
        </p:txBody>
      </p:sp>
      <p:sp>
        <p:nvSpPr>
          <p:cNvPr id="3" name="Content Placeholder 2">
            <a:extLst>
              <a:ext uri="{FF2B5EF4-FFF2-40B4-BE49-F238E27FC236}">
                <a16:creationId xmlns:a16="http://schemas.microsoft.com/office/drawing/2014/main" id="{7D156E51-62B0-487A-9A4E-FE476589BF60}"/>
              </a:ext>
            </a:extLst>
          </p:cNvPr>
          <p:cNvSpPr>
            <a:spLocks noGrp="1"/>
          </p:cNvSpPr>
          <p:nvPr>
            <p:ph idx="1"/>
          </p:nvPr>
        </p:nvSpPr>
        <p:spPr>
          <a:xfrm>
            <a:off x="2325757" y="1351721"/>
            <a:ext cx="9581321" cy="5267739"/>
          </a:xfrm>
        </p:spPr>
        <p:txBody>
          <a:bodyPr/>
          <a:lstStyle/>
          <a:p>
            <a:pPr lvl="1">
              <a:spcAft>
                <a:spcPts val="1200"/>
              </a:spcAft>
              <a:buFont typeface="Arial" panose="020B0604020202020204" pitchFamily="34" charset="0"/>
              <a:buChar char="•"/>
            </a:pPr>
            <a:r>
              <a:rPr lang="en-US" sz="2400" dirty="0"/>
              <a:t>Contact your local Resource and Referral Network agency for professional development opportunities. Resources are also available at </a:t>
            </a:r>
            <a:r>
              <a:rPr lang="en-US" sz="2400" dirty="0">
                <a:hlinkClick r:id="rId3" tooltip="Provider Support Resources web page"/>
              </a:rPr>
              <a:t>https://rrnetwork.org/provider-services/provider-support-resources</a:t>
            </a:r>
            <a:endParaRPr lang="en-US" dirty="0">
              <a:cs typeface="Arial"/>
            </a:endParaRPr>
          </a:p>
          <a:p>
            <a:pPr lvl="1">
              <a:spcAft>
                <a:spcPts val="1200"/>
              </a:spcAft>
              <a:buFont typeface="Arial" panose="020B0604020202020204" pitchFamily="34" charset="0"/>
              <a:buChar char="•"/>
            </a:pPr>
            <a:r>
              <a:rPr lang="en-US" sz="2400" dirty="0"/>
              <a:t>View professional development resources at the Head Start Early Childhood Knowledge Center at </a:t>
            </a:r>
            <a:r>
              <a:rPr lang="en-US" sz="2400" dirty="0">
                <a:hlinkClick r:id="rId4"/>
              </a:rPr>
              <a:t>https://eclkc.ohs.acf.hhs.gov/</a:t>
            </a:r>
            <a:endParaRPr lang="en-US" sz="2400" dirty="0"/>
          </a:p>
          <a:p>
            <a:pPr lvl="1">
              <a:spcAft>
                <a:spcPts val="1200"/>
              </a:spcAft>
              <a:buFont typeface="Arial" panose="020B0604020202020204" pitchFamily="34" charset="0"/>
              <a:buChar char="•"/>
            </a:pPr>
            <a:r>
              <a:rPr lang="en-US" sz="2400" dirty="0">
                <a:ea typeface="+mn-lt"/>
                <a:cs typeface="+mn-lt"/>
              </a:rPr>
              <a:t>Contractors should also contact the local R&amp;R agency and the local QCC consortia to identify additional resources to meet the needs of children, families, and staff.</a:t>
            </a:r>
            <a:endParaRPr lang="en-US" sz="2400" dirty="0">
              <a:cs typeface="Arial"/>
            </a:endParaRPr>
          </a:p>
          <a:p>
            <a:pPr marL="457200" lvl="1" indent="0">
              <a:buNone/>
            </a:pPr>
            <a:endParaRPr lang="en-US" sz="2400" dirty="0">
              <a:cs typeface="Arial"/>
            </a:endParaRPr>
          </a:p>
          <a:p>
            <a:pPr marL="457200" lvl="1" indent="0">
              <a:buNone/>
            </a:pPr>
            <a:endParaRPr lang="en-US" sz="2400" dirty="0">
              <a:cs typeface="Arial"/>
            </a:endParaRPr>
          </a:p>
          <a:p>
            <a:endParaRPr lang="en-US" dirty="0">
              <a:cs typeface="Arial"/>
            </a:endParaRPr>
          </a:p>
        </p:txBody>
      </p:sp>
      <p:sp>
        <p:nvSpPr>
          <p:cNvPr id="4" name="Slide Number Placeholder 3">
            <a:extLst>
              <a:ext uri="{FF2B5EF4-FFF2-40B4-BE49-F238E27FC236}">
                <a16:creationId xmlns:a16="http://schemas.microsoft.com/office/drawing/2014/main" id="{B3C3D074-35AA-4EC3-A03A-CCA0F6E52D86}"/>
              </a:ext>
            </a:extLst>
          </p:cNvPr>
          <p:cNvSpPr>
            <a:spLocks noGrp="1"/>
          </p:cNvSpPr>
          <p:nvPr>
            <p:ph type="sldNum" sz="quarter" idx="12"/>
          </p:nvPr>
        </p:nvSpPr>
        <p:spPr/>
        <p:txBody>
          <a:bodyPr/>
          <a:lstStyle/>
          <a:p>
            <a:pPr>
              <a:defRPr/>
            </a:pPr>
            <a:fld id="{D6029DA4-09B0-4A2D-AA4B-CC45A202471A}" type="slidenum">
              <a:rPr lang="en-US" altLang="en-US" smtClean="0"/>
              <a:pPr>
                <a:defRPr/>
              </a:pPr>
              <a:t>27</a:t>
            </a:fld>
            <a:endParaRPr lang="en-US" altLang="en-US"/>
          </a:p>
        </p:txBody>
      </p:sp>
    </p:spTree>
    <p:extLst>
      <p:ext uri="{BB962C8B-B14F-4D97-AF65-F5344CB8AC3E}">
        <p14:creationId xmlns:p14="http://schemas.microsoft.com/office/powerpoint/2010/main" val="3465453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F337-BB04-4DF0-B269-735D1803AA40}"/>
              </a:ext>
            </a:extLst>
          </p:cNvPr>
          <p:cNvSpPr>
            <a:spLocks noGrp="1"/>
          </p:cNvSpPr>
          <p:nvPr>
            <p:ph type="title"/>
          </p:nvPr>
        </p:nvSpPr>
        <p:spPr>
          <a:xfrm>
            <a:off x="2365513" y="218661"/>
            <a:ext cx="9601200" cy="1533939"/>
          </a:xfrm>
        </p:spPr>
        <p:txBody>
          <a:bodyPr/>
          <a:lstStyle/>
          <a:p>
            <a:r>
              <a:rPr lang="en-US" sz="3600" b="1"/>
              <a:t>Desired Results Developmental Profile</a:t>
            </a:r>
          </a:p>
        </p:txBody>
      </p:sp>
      <p:sp>
        <p:nvSpPr>
          <p:cNvPr id="3" name="Content Placeholder 2">
            <a:extLst>
              <a:ext uri="{FF2B5EF4-FFF2-40B4-BE49-F238E27FC236}">
                <a16:creationId xmlns:a16="http://schemas.microsoft.com/office/drawing/2014/main" id="{4D4E765B-5A7B-4868-8A8E-5A62D2838584}"/>
              </a:ext>
            </a:extLst>
          </p:cNvPr>
          <p:cNvSpPr>
            <a:spLocks noGrp="1"/>
          </p:cNvSpPr>
          <p:nvPr>
            <p:ph idx="1"/>
          </p:nvPr>
        </p:nvSpPr>
        <p:spPr>
          <a:xfrm>
            <a:off x="2365512" y="1645920"/>
            <a:ext cx="9826487" cy="5212080"/>
          </a:xfrm>
        </p:spPr>
        <p:txBody>
          <a:bodyPr/>
          <a:lstStyle/>
          <a:p>
            <a:pPr>
              <a:spcAft>
                <a:spcPts val="1200"/>
              </a:spcAft>
            </a:pPr>
            <a:r>
              <a:rPr lang="en-US" sz="2800" dirty="0"/>
              <a:t>CCTR, CSPP, CFCC, and CMIG contractors are required to submit data in DRDP Online for any rating period that complete data has been collected</a:t>
            </a:r>
          </a:p>
          <a:p>
            <a:pPr>
              <a:spcAft>
                <a:spcPts val="1200"/>
              </a:spcAft>
            </a:pPr>
            <a:r>
              <a:rPr lang="en-US" sz="2800" dirty="0"/>
              <a:t>Contractors shall not upload partial data into DRDP Online</a:t>
            </a:r>
          </a:p>
          <a:p>
            <a:pPr>
              <a:spcAft>
                <a:spcPts val="1200"/>
              </a:spcAft>
            </a:pPr>
            <a:r>
              <a:rPr lang="en-US" sz="2800" dirty="0"/>
              <a:t>Information, resources, and training on the DRDP Online system can be found at </a:t>
            </a:r>
            <a:r>
              <a:rPr lang="en-US" sz="2800" u="sng" dirty="0">
                <a:hlinkClick r:id="rId3" tooltip="DRDP Online System"/>
              </a:rPr>
              <a:t>https://www.desiredresults.us/</a:t>
            </a:r>
            <a:endParaRPr lang="en-US" sz="2800" dirty="0"/>
          </a:p>
          <a:p>
            <a:r>
              <a:rPr lang="en-US" sz="2800" dirty="0"/>
              <a:t>Rating periods after March 17, 2020 are suspended through June 30, 2020</a:t>
            </a:r>
          </a:p>
          <a:p>
            <a:endParaRPr lang="en-US" dirty="0"/>
          </a:p>
        </p:txBody>
      </p:sp>
      <p:sp>
        <p:nvSpPr>
          <p:cNvPr id="4" name="Slide Number Placeholder 3">
            <a:extLst>
              <a:ext uri="{FF2B5EF4-FFF2-40B4-BE49-F238E27FC236}">
                <a16:creationId xmlns:a16="http://schemas.microsoft.com/office/drawing/2014/main" id="{95589055-AC03-4950-ADA6-CBC9E6A03E2E}"/>
              </a:ext>
            </a:extLst>
          </p:cNvPr>
          <p:cNvSpPr>
            <a:spLocks noGrp="1"/>
          </p:cNvSpPr>
          <p:nvPr>
            <p:ph type="sldNum" sz="quarter" idx="12"/>
          </p:nvPr>
        </p:nvSpPr>
        <p:spPr/>
        <p:txBody>
          <a:bodyPr/>
          <a:lstStyle/>
          <a:p>
            <a:pPr>
              <a:defRPr/>
            </a:pPr>
            <a:fld id="{D6029DA4-09B0-4A2D-AA4B-CC45A202471A}" type="slidenum">
              <a:rPr lang="en-US" altLang="en-US" smtClean="0"/>
              <a:pPr>
                <a:defRPr/>
              </a:pPr>
              <a:t>28</a:t>
            </a:fld>
            <a:endParaRPr lang="en-US" altLang="en-US"/>
          </a:p>
        </p:txBody>
      </p:sp>
    </p:spTree>
    <p:extLst>
      <p:ext uri="{BB962C8B-B14F-4D97-AF65-F5344CB8AC3E}">
        <p14:creationId xmlns:p14="http://schemas.microsoft.com/office/powerpoint/2010/main" val="3312260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B1646-5D0D-4C26-A0EE-EC8777B54CB2}"/>
              </a:ext>
            </a:extLst>
          </p:cNvPr>
          <p:cNvSpPr>
            <a:spLocks noGrp="1"/>
          </p:cNvSpPr>
          <p:nvPr>
            <p:ph type="title"/>
          </p:nvPr>
        </p:nvSpPr>
        <p:spPr/>
        <p:txBody>
          <a:bodyPr/>
          <a:lstStyle/>
          <a:p>
            <a:r>
              <a:rPr lang="en-US" b="1"/>
              <a:t>Parent Survey</a:t>
            </a:r>
            <a:br>
              <a:rPr lang="en-US"/>
            </a:br>
            <a:endParaRPr lang="en-US"/>
          </a:p>
        </p:txBody>
      </p:sp>
      <p:sp>
        <p:nvSpPr>
          <p:cNvPr id="3" name="Content Placeholder 2">
            <a:extLst>
              <a:ext uri="{FF2B5EF4-FFF2-40B4-BE49-F238E27FC236}">
                <a16:creationId xmlns:a16="http://schemas.microsoft.com/office/drawing/2014/main" id="{9E48BB64-178F-4507-8785-4CE862F893B0}"/>
              </a:ext>
            </a:extLst>
          </p:cNvPr>
          <p:cNvSpPr>
            <a:spLocks noGrp="1"/>
          </p:cNvSpPr>
          <p:nvPr>
            <p:ph idx="1"/>
          </p:nvPr>
        </p:nvSpPr>
        <p:spPr/>
        <p:txBody>
          <a:bodyPr/>
          <a:lstStyle/>
          <a:p>
            <a:r>
              <a:rPr lang="en-US"/>
              <a:t>This requirement has been suspended through June 30, 2020</a:t>
            </a:r>
          </a:p>
          <a:p>
            <a:endParaRPr lang="en-US"/>
          </a:p>
        </p:txBody>
      </p:sp>
      <p:sp>
        <p:nvSpPr>
          <p:cNvPr id="4" name="Slide Number Placeholder 3">
            <a:extLst>
              <a:ext uri="{FF2B5EF4-FFF2-40B4-BE49-F238E27FC236}">
                <a16:creationId xmlns:a16="http://schemas.microsoft.com/office/drawing/2014/main" id="{AB82B43D-CB91-490A-BC11-1F681B1DF4D9}"/>
              </a:ext>
            </a:extLst>
          </p:cNvPr>
          <p:cNvSpPr>
            <a:spLocks noGrp="1"/>
          </p:cNvSpPr>
          <p:nvPr>
            <p:ph type="sldNum" sz="quarter" idx="12"/>
          </p:nvPr>
        </p:nvSpPr>
        <p:spPr/>
        <p:txBody>
          <a:bodyPr/>
          <a:lstStyle/>
          <a:p>
            <a:pPr>
              <a:defRPr/>
            </a:pPr>
            <a:fld id="{D6029DA4-09B0-4A2D-AA4B-CC45A202471A}" type="slidenum">
              <a:rPr lang="en-US" altLang="en-US" smtClean="0"/>
              <a:pPr>
                <a:defRPr/>
              </a:pPr>
              <a:t>29</a:t>
            </a:fld>
            <a:endParaRPr lang="en-US" altLang="en-US"/>
          </a:p>
        </p:txBody>
      </p:sp>
    </p:spTree>
    <p:extLst>
      <p:ext uri="{BB962C8B-B14F-4D97-AF65-F5344CB8AC3E}">
        <p14:creationId xmlns:p14="http://schemas.microsoft.com/office/powerpoint/2010/main" val="2263733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9EC4-AA2C-1C4B-AE55-0B809B83911B}"/>
              </a:ext>
            </a:extLst>
          </p:cNvPr>
          <p:cNvSpPr>
            <a:spLocks noGrp="1"/>
          </p:cNvSpPr>
          <p:nvPr>
            <p:ph type="title"/>
          </p:nvPr>
        </p:nvSpPr>
        <p:spPr>
          <a:xfrm>
            <a:off x="2511245" y="278921"/>
            <a:ext cx="9144000" cy="1143000"/>
          </a:xfrm>
        </p:spPr>
        <p:txBody>
          <a:bodyPr/>
          <a:lstStyle/>
          <a:p>
            <a:r>
              <a:rPr lang="en-US" b="1"/>
              <a:t>Senate Bill 117</a:t>
            </a:r>
            <a:endParaRPr lang="en-US"/>
          </a:p>
        </p:txBody>
      </p:sp>
      <p:sp>
        <p:nvSpPr>
          <p:cNvPr id="3" name="Content Placeholder 2">
            <a:extLst>
              <a:ext uri="{FF2B5EF4-FFF2-40B4-BE49-F238E27FC236}">
                <a16:creationId xmlns:a16="http://schemas.microsoft.com/office/drawing/2014/main" id="{AF1EBD2E-85DA-2440-B284-34E85FEB9055}"/>
              </a:ext>
            </a:extLst>
          </p:cNvPr>
          <p:cNvSpPr>
            <a:spLocks noGrp="1"/>
          </p:cNvSpPr>
          <p:nvPr>
            <p:ph idx="1"/>
          </p:nvPr>
        </p:nvSpPr>
        <p:spPr>
          <a:xfrm>
            <a:off x="2669396" y="1434860"/>
            <a:ext cx="9144000" cy="4876799"/>
          </a:xfrm>
        </p:spPr>
        <p:txBody>
          <a:bodyPr/>
          <a:lstStyle/>
          <a:p>
            <a:pPr marL="0" indent="0">
              <a:spcBef>
                <a:spcPts val="1800"/>
              </a:spcBef>
              <a:buNone/>
            </a:pPr>
            <a:r>
              <a:rPr lang="en-US" sz="2800"/>
              <a:t>On March 17, 2020, the Governor signed Senate Bill (SB) 117 (Chapter 3, Statutes of 2020) which includes provisions to ensure continuity of payments to state-subsidized Early Learning and Care (ELC) programs. </a:t>
            </a:r>
            <a:endParaRPr lang="en-US" sz="2800">
              <a:cs typeface="Arial"/>
            </a:endParaRPr>
          </a:p>
          <a:p>
            <a:pPr marL="0" indent="0">
              <a:spcBef>
                <a:spcPts val="1800"/>
              </a:spcBef>
              <a:buNone/>
            </a:pPr>
            <a:r>
              <a:rPr lang="en-US" sz="2800"/>
              <a:t>This bill gives the State Superintendent of Public Instruction (SSPI) broad authority to develop directives to modify contractual and reporting requirements, including for attendance and reporting, for state-subsidized ELC programs impacted by COVID-19. </a:t>
            </a:r>
            <a:endParaRPr lang="en-US" sz="2800">
              <a:cs typeface="Arial"/>
            </a:endParaRPr>
          </a:p>
        </p:txBody>
      </p:sp>
      <p:sp>
        <p:nvSpPr>
          <p:cNvPr id="4" name="Slide Number Placeholder 3">
            <a:extLst>
              <a:ext uri="{FF2B5EF4-FFF2-40B4-BE49-F238E27FC236}">
                <a16:creationId xmlns:a16="http://schemas.microsoft.com/office/drawing/2014/main" id="{CA293CDA-8E55-47DC-A742-B2CC655DD313}"/>
              </a:ext>
            </a:extLst>
          </p:cNvPr>
          <p:cNvSpPr>
            <a:spLocks noGrp="1"/>
          </p:cNvSpPr>
          <p:nvPr>
            <p:ph type="sldNum" sz="quarter" idx="12"/>
          </p:nvPr>
        </p:nvSpPr>
        <p:spPr/>
        <p:txBody>
          <a:bodyPr/>
          <a:lstStyle/>
          <a:p>
            <a:pPr>
              <a:defRPr/>
            </a:pPr>
            <a:fld id="{D6029DA4-09B0-4A2D-AA4B-CC45A202471A}" type="slidenum">
              <a:rPr lang="en-US" altLang="en-US" smtClean="0"/>
              <a:pPr>
                <a:defRPr/>
              </a:pPr>
              <a:t>3</a:t>
            </a:fld>
            <a:endParaRPr lang="en-US" altLang="en-US"/>
          </a:p>
        </p:txBody>
      </p:sp>
    </p:spTree>
    <p:extLst>
      <p:ext uri="{BB962C8B-B14F-4D97-AF65-F5344CB8AC3E}">
        <p14:creationId xmlns:p14="http://schemas.microsoft.com/office/powerpoint/2010/main" val="15343024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13A1D-E69D-48BD-982D-5A817E2F676F}"/>
              </a:ext>
            </a:extLst>
          </p:cNvPr>
          <p:cNvSpPr>
            <a:spLocks noGrp="1"/>
          </p:cNvSpPr>
          <p:nvPr>
            <p:ph type="title"/>
          </p:nvPr>
        </p:nvSpPr>
        <p:spPr>
          <a:xfrm>
            <a:off x="2540000" y="318052"/>
            <a:ext cx="9144000" cy="1093305"/>
          </a:xfrm>
        </p:spPr>
        <p:txBody>
          <a:bodyPr/>
          <a:lstStyle/>
          <a:p>
            <a:r>
              <a:rPr lang="en-US" sz="3600" b="1"/>
              <a:t>Health and Social Services</a:t>
            </a:r>
          </a:p>
        </p:txBody>
      </p:sp>
      <p:sp>
        <p:nvSpPr>
          <p:cNvPr id="3" name="Content Placeholder 2">
            <a:extLst>
              <a:ext uri="{FF2B5EF4-FFF2-40B4-BE49-F238E27FC236}">
                <a16:creationId xmlns:a16="http://schemas.microsoft.com/office/drawing/2014/main" id="{35F7299C-4513-485A-BB10-D3AC6A3BFCA2}"/>
              </a:ext>
            </a:extLst>
          </p:cNvPr>
          <p:cNvSpPr>
            <a:spLocks noGrp="1"/>
          </p:cNvSpPr>
          <p:nvPr>
            <p:ph idx="1"/>
          </p:nvPr>
        </p:nvSpPr>
        <p:spPr>
          <a:xfrm>
            <a:off x="2385391" y="2180492"/>
            <a:ext cx="9660835" cy="4359456"/>
          </a:xfrm>
        </p:spPr>
        <p:txBody>
          <a:bodyPr/>
          <a:lstStyle/>
          <a:p>
            <a:pPr>
              <a:spcAft>
                <a:spcPts val="1200"/>
              </a:spcAft>
            </a:pPr>
            <a:r>
              <a:rPr lang="en-US" sz="2800"/>
              <a:t>CCTR, CSPP, CFCC, and CMIG contractors are required to communicate with families about their progress and the family’s overall well-being</a:t>
            </a:r>
          </a:p>
          <a:p>
            <a:r>
              <a:rPr lang="en-US" sz="2800"/>
              <a:t>Contractors must identify, refer, and ensure that the families’ health and social services needs are being met</a:t>
            </a:r>
          </a:p>
          <a:p>
            <a:endParaRPr lang="en-US"/>
          </a:p>
        </p:txBody>
      </p:sp>
      <p:sp>
        <p:nvSpPr>
          <p:cNvPr id="4" name="Slide Number Placeholder 3">
            <a:extLst>
              <a:ext uri="{FF2B5EF4-FFF2-40B4-BE49-F238E27FC236}">
                <a16:creationId xmlns:a16="http://schemas.microsoft.com/office/drawing/2014/main" id="{4340AA66-DB0C-4D3F-8C37-5C9C4B6E74DC}"/>
              </a:ext>
            </a:extLst>
          </p:cNvPr>
          <p:cNvSpPr>
            <a:spLocks noGrp="1"/>
          </p:cNvSpPr>
          <p:nvPr>
            <p:ph type="sldNum" sz="quarter" idx="12"/>
          </p:nvPr>
        </p:nvSpPr>
        <p:spPr/>
        <p:txBody>
          <a:bodyPr/>
          <a:lstStyle/>
          <a:p>
            <a:pPr>
              <a:defRPr/>
            </a:pPr>
            <a:fld id="{D6029DA4-09B0-4A2D-AA4B-CC45A202471A}" type="slidenum">
              <a:rPr lang="en-US" altLang="en-US" smtClean="0"/>
              <a:pPr>
                <a:defRPr/>
              </a:pPr>
              <a:t>30</a:t>
            </a:fld>
            <a:endParaRPr lang="en-US" altLang="en-US"/>
          </a:p>
        </p:txBody>
      </p:sp>
    </p:spTree>
    <p:extLst>
      <p:ext uri="{BB962C8B-B14F-4D97-AF65-F5344CB8AC3E}">
        <p14:creationId xmlns:p14="http://schemas.microsoft.com/office/powerpoint/2010/main" val="159730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EEE39-CDCB-4A5A-B2A8-6C2BECAAE590}"/>
              </a:ext>
            </a:extLst>
          </p:cNvPr>
          <p:cNvSpPr>
            <a:spLocks noGrp="1"/>
          </p:cNvSpPr>
          <p:nvPr>
            <p:ph type="title"/>
          </p:nvPr>
        </p:nvSpPr>
        <p:spPr>
          <a:xfrm>
            <a:off x="2540000" y="609600"/>
            <a:ext cx="9144000" cy="740898"/>
          </a:xfrm>
        </p:spPr>
        <p:txBody>
          <a:bodyPr/>
          <a:lstStyle/>
          <a:p>
            <a:r>
              <a:rPr lang="en-US" sz="3600" b="1"/>
              <a:t>Environment Rating Scales</a:t>
            </a:r>
          </a:p>
        </p:txBody>
      </p:sp>
      <p:sp>
        <p:nvSpPr>
          <p:cNvPr id="3" name="Content Placeholder 2">
            <a:extLst>
              <a:ext uri="{FF2B5EF4-FFF2-40B4-BE49-F238E27FC236}">
                <a16:creationId xmlns:a16="http://schemas.microsoft.com/office/drawing/2014/main" id="{F4AEFB2A-580B-4794-A7CD-982E3D5B98F4}"/>
              </a:ext>
            </a:extLst>
          </p:cNvPr>
          <p:cNvSpPr>
            <a:spLocks noGrp="1"/>
          </p:cNvSpPr>
          <p:nvPr>
            <p:ph idx="1"/>
          </p:nvPr>
        </p:nvSpPr>
        <p:spPr>
          <a:xfrm>
            <a:off x="2325757" y="1730326"/>
            <a:ext cx="9621078" cy="4365674"/>
          </a:xfrm>
        </p:spPr>
        <p:txBody>
          <a:bodyPr/>
          <a:lstStyle/>
          <a:p>
            <a:pPr>
              <a:lnSpc>
                <a:spcPct val="107000"/>
              </a:lnSpc>
              <a:spcBef>
                <a:spcPts val="0"/>
              </a:spcBef>
              <a:spcAft>
                <a:spcPts val="1200"/>
              </a:spcAft>
            </a:pPr>
            <a:r>
              <a:rPr lang="en-US" sz="2800">
                <a:latin typeface="Arial" panose="020B0604020202020204" pitchFamily="34" charset="0"/>
                <a:ea typeface="Calibri" panose="020F0502020204030204" pitchFamily="34" charset="0"/>
                <a:cs typeface="Times New Roman" panose="02020603050405020304" pitchFamily="18" charset="0"/>
              </a:rPr>
              <a:t>This requirement has been suspended through June 30, 2020 for </a:t>
            </a:r>
            <a:r>
              <a:rPr lang="en-US" sz="2800"/>
              <a:t>CCTR, CSPP, CFCC, and CMIG contractors</a:t>
            </a:r>
            <a:endParaRPr lang="en-US" sz="2800">
              <a:latin typeface="Arial" panose="020B0604020202020204" pitchFamily="34" charset="0"/>
              <a:cs typeface="Times New Roman" panose="02020603050405020304" pitchFamily="18" charset="0"/>
            </a:endParaRPr>
          </a:p>
          <a:p>
            <a:pPr>
              <a:lnSpc>
                <a:spcPct val="107000"/>
              </a:lnSpc>
              <a:spcBef>
                <a:spcPts val="0"/>
              </a:spcBef>
              <a:spcAft>
                <a:spcPts val="800"/>
              </a:spcAft>
            </a:pPr>
            <a:r>
              <a:rPr lang="en-US" sz="2800">
                <a:latin typeface="Arial" panose="020B0604020202020204" pitchFamily="34" charset="0"/>
                <a:ea typeface="Times New Roman" panose="02020603050405020304" pitchFamily="18" charset="0"/>
                <a:cs typeface="Times New Roman" panose="02020603050405020304" pitchFamily="18" charset="0"/>
              </a:rPr>
              <a:t>The CDE, ELCD will assess the need for the Environmental Rating Scale (ERS), in light of the developments of the </a:t>
            </a:r>
            <a:r>
              <a:rPr lang="en-US" sz="2800">
                <a:latin typeface="Arial" panose="020B0604020202020204" pitchFamily="34" charset="0"/>
                <a:ea typeface="Arial" panose="020B0604020202020204" pitchFamily="34" charset="0"/>
                <a:cs typeface="Arial" panose="020B0604020202020204" pitchFamily="34" charset="0"/>
              </a:rPr>
              <a:t>State of Emergency in California as a result of the threat of the global pandemic disease </a:t>
            </a:r>
            <a:r>
              <a:rPr lang="en-US" sz="2800">
                <a:latin typeface="Arial" panose="020B0604020202020204" pitchFamily="34" charset="0"/>
                <a:ea typeface="Times New Roman" panose="02020603050405020304" pitchFamily="18" charset="0"/>
                <a:cs typeface="Times New Roman" panose="02020603050405020304" pitchFamily="18" charset="0"/>
              </a:rPr>
              <a:t>COVID-19, and will provide additional guidance regarding ERS at a later date if necessary.</a:t>
            </a:r>
            <a:endParaRPr lang="en-US" sz="2800">
              <a:latin typeface="Arial" panose="020B060402020202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a:extLst>
              <a:ext uri="{FF2B5EF4-FFF2-40B4-BE49-F238E27FC236}">
                <a16:creationId xmlns:a16="http://schemas.microsoft.com/office/drawing/2014/main" id="{7093F44C-1C32-4F91-AF7C-BA06E5A26106}"/>
              </a:ext>
            </a:extLst>
          </p:cNvPr>
          <p:cNvSpPr>
            <a:spLocks noGrp="1"/>
          </p:cNvSpPr>
          <p:nvPr>
            <p:ph type="sldNum" sz="quarter" idx="12"/>
          </p:nvPr>
        </p:nvSpPr>
        <p:spPr/>
        <p:txBody>
          <a:bodyPr/>
          <a:lstStyle/>
          <a:p>
            <a:pPr>
              <a:defRPr/>
            </a:pPr>
            <a:fld id="{D6029DA4-09B0-4A2D-AA4B-CC45A202471A}" type="slidenum">
              <a:rPr lang="en-US" altLang="en-US" smtClean="0"/>
              <a:pPr>
                <a:defRPr/>
              </a:pPr>
              <a:t>31</a:t>
            </a:fld>
            <a:endParaRPr lang="en-US" altLang="en-US"/>
          </a:p>
        </p:txBody>
      </p:sp>
    </p:spTree>
    <p:extLst>
      <p:ext uri="{BB962C8B-B14F-4D97-AF65-F5344CB8AC3E}">
        <p14:creationId xmlns:p14="http://schemas.microsoft.com/office/powerpoint/2010/main" val="1429939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58ABD-626A-4638-B5CD-A39F27033F3A}"/>
              </a:ext>
            </a:extLst>
          </p:cNvPr>
          <p:cNvSpPr>
            <a:spLocks noGrp="1"/>
          </p:cNvSpPr>
          <p:nvPr>
            <p:ph type="title"/>
          </p:nvPr>
        </p:nvSpPr>
        <p:spPr>
          <a:xfrm>
            <a:off x="2540000" y="211015"/>
            <a:ext cx="9144000" cy="1069145"/>
          </a:xfrm>
        </p:spPr>
        <p:txBody>
          <a:bodyPr/>
          <a:lstStyle/>
          <a:p>
            <a:r>
              <a:rPr lang="en-US" sz="3600" b="1"/>
              <a:t>Resources</a:t>
            </a:r>
          </a:p>
        </p:txBody>
      </p:sp>
      <p:sp>
        <p:nvSpPr>
          <p:cNvPr id="3" name="Content Placeholder 2">
            <a:extLst>
              <a:ext uri="{FF2B5EF4-FFF2-40B4-BE49-F238E27FC236}">
                <a16:creationId xmlns:a16="http://schemas.microsoft.com/office/drawing/2014/main" id="{F4D5B736-11D5-4C69-9A1B-CF1B6C914A54}"/>
              </a:ext>
            </a:extLst>
          </p:cNvPr>
          <p:cNvSpPr>
            <a:spLocks noGrp="1"/>
          </p:cNvSpPr>
          <p:nvPr>
            <p:ph idx="1"/>
          </p:nvPr>
        </p:nvSpPr>
        <p:spPr>
          <a:xfrm>
            <a:off x="2363372" y="1280160"/>
            <a:ext cx="9706708" cy="5577840"/>
          </a:xfrm>
        </p:spPr>
        <p:txBody>
          <a:bodyPr/>
          <a:lstStyle/>
          <a:p>
            <a:r>
              <a:rPr lang="en-US" sz="2800" dirty="0"/>
              <a:t>The CDE, ELCD has developed a COVID-19 guidance and resource page that includes answers to frequently asked questions, all management bulletins issued to implement pertinent legislation, and other relevant resources at </a:t>
            </a:r>
            <a:r>
              <a:rPr lang="en-US" sz="2800" u="sng" dirty="0">
                <a:hlinkClick r:id="rId3" tooltip="ELCD COVID-19 web page"/>
              </a:rPr>
              <a:t>https://www.cde.ca.gov/sp/cd/re/elcdcovid19.asp</a:t>
            </a:r>
            <a:endParaRPr lang="en-US" sz="2800" dirty="0"/>
          </a:p>
          <a:p>
            <a:pPr marL="0" indent="0">
              <a:buNone/>
            </a:pPr>
            <a:endParaRPr lang="en-US" sz="2800" dirty="0"/>
          </a:p>
          <a:p>
            <a:r>
              <a:rPr lang="en-US" sz="2800" dirty="0"/>
              <a:t>To be informed of the updated information, please sign up for the ELCD email list at </a:t>
            </a:r>
            <a:r>
              <a:rPr lang="en-US" sz="2800" u="sng" dirty="0">
                <a:hlinkClick r:id="rId4" tooltip="ELCD Email List web page"/>
              </a:rPr>
              <a:t>https://www.cde.ca.gov/sp/cd/ci/progspeclist.asp</a:t>
            </a:r>
            <a:endParaRPr lang="en-US" sz="2800" dirty="0"/>
          </a:p>
          <a:p>
            <a:endParaRPr lang="en-US" dirty="0"/>
          </a:p>
        </p:txBody>
      </p:sp>
      <p:sp>
        <p:nvSpPr>
          <p:cNvPr id="4" name="Slide Number Placeholder 3">
            <a:extLst>
              <a:ext uri="{FF2B5EF4-FFF2-40B4-BE49-F238E27FC236}">
                <a16:creationId xmlns:a16="http://schemas.microsoft.com/office/drawing/2014/main" id="{A59B4EAD-1C56-4F4A-9CA7-4666E48F14BA}"/>
              </a:ext>
            </a:extLst>
          </p:cNvPr>
          <p:cNvSpPr>
            <a:spLocks noGrp="1"/>
          </p:cNvSpPr>
          <p:nvPr>
            <p:ph type="sldNum" sz="quarter" idx="12"/>
          </p:nvPr>
        </p:nvSpPr>
        <p:spPr/>
        <p:txBody>
          <a:bodyPr/>
          <a:lstStyle/>
          <a:p>
            <a:pPr>
              <a:defRPr/>
            </a:pPr>
            <a:fld id="{D6029DA4-09B0-4A2D-AA4B-CC45A202471A}" type="slidenum">
              <a:rPr lang="en-US" altLang="en-US" smtClean="0"/>
              <a:pPr>
                <a:defRPr/>
              </a:pPr>
              <a:t>32</a:t>
            </a:fld>
            <a:endParaRPr lang="en-US" altLang="en-US"/>
          </a:p>
        </p:txBody>
      </p:sp>
    </p:spTree>
    <p:extLst>
      <p:ext uri="{BB962C8B-B14F-4D97-AF65-F5344CB8AC3E}">
        <p14:creationId xmlns:p14="http://schemas.microsoft.com/office/powerpoint/2010/main" val="27008124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5A3FA-6F3B-4DDE-978B-B3B2EDE8C0AB}"/>
              </a:ext>
            </a:extLst>
          </p:cNvPr>
          <p:cNvSpPr>
            <a:spLocks noGrp="1"/>
          </p:cNvSpPr>
          <p:nvPr>
            <p:ph type="title"/>
          </p:nvPr>
        </p:nvSpPr>
        <p:spPr>
          <a:xfrm>
            <a:off x="2540000" y="463463"/>
            <a:ext cx="9144000" cy="652398"/>
          </a:xfrm>
        </p:spPr>
        <p:txBody>
          <a:bodyPr/>
          <a:lstStyle/>
          <a:p>
            <a:r>
              <a:rPr lang="en-US" sz="3600" b="1">
                <a:cs typeface="Arial"/>
              </a:rPr>
              <a:t>Resources (2)</a:t>
            </a:r>
            <a:endParaRPr lang="en-US">
              <a:cs typeface="Arial"/>
            </a:endParaRPr>
          </a:p>
        </p:txBody>
      </p:sp>
      <p:sp>
        <p:nvSpPr>
          <p:cNvPr id="3" name="Content Placeholder 2">
            <a:extLst>
              <a:ext uri="{FF2B5EF4-FFF2-40B4-BE49-F238E27FC236}">
                <a16:creationId xmlns:a16="http://schemas.microsoft.com/office/drawing/2014/main" id="{A5FD1D9E-29F0-4EAA-9F98-5313ADEBF1E6}"/>
              </a:ext>
            </a:extLst>
          </p:cNvPr>
          <p:cNvSpPr>
            <a:spLocks noGrp="1"/>
          </p:cNvSpPr>
          <p:nvPr>
            <p:ph idx="1"/>
          </p:nvPr>
        </p:nvSpPr>
        <p:spPr>
          <a:xfrm>
            <a:off x="2540000" y="1236233"/>
            <a:ext cx="9250947" cy="5486068"/>
          </a:xfrm>
        </p:spPr>
        <p:txBody>
          <a:bodyPr/>
          <a:lstStyle/>
          <a:p>
            <a:pPr marL="457200" indent="-457200">
              <a:spcBef>
                <a:spcPts val="0"/>
              </a:spcBef>
              <a:spcAft>
                <a:spcPts val="0"/>
              </a:spcAft>
              <a:buFont typeface="Arial"/>
              <a:buChar char="•"/>
            </a:pPr>
            <a:endParaRPr lang="en-US" sz="2500" dirty="0">
              <a:ea typeface="+mn-lt"/>
              <a:cs typeface="+mn-lt"/>
            </a:endParaRPr>
          </a:p>
          <a:p>
            <a:pPr marL="457200" indent="-457200">
              <a:spcBef>
                <a:spcPts val="0"/>
              </a:spcBef>
              <a:spcAft>
                <a:spcPts val="0"/>
              </a:spcAft>
              <a:buFont typeface="Arial"/>
              <a:buChar char="•"/>
            </a:pPr>
            <a:r>
              <a:rPr lang="en-US" sz="2500" dirty="0">
                <a:ea typeface="+mn-lt"/>
                <a:cs typeface="+mn-lt"/>
              </a:rPr>
              <a:t>CDSS's COVID-19 Guidance website:</a:t>
            </a:r>
            <a:r>
              <a:rPr lang="en-US" sz="2500" u="sng" dirty="0">
                <a:ea typeface="+mn-lt"/>
                <a:cs typeface="+mn-lt"/>
              </a:rPr>
              <a:t>  </a:t>
            </a:r>
            <a:r>
              <a:rPr lang="en-US" sz="2500" dirty="0">
                <a:ea typeface="+mn-lt"/>
                <a:cs typeface="+mn-lt"/>
                <a:hlinkClick r:id="rId3" tooltip="CDSS COVID-19 Guidance web page"/>
              </a:rPr>
              <a:t>https://inforesources/child-care-licensing</a:t>
            </a:r>
            <a:r>
              <a:rPr lang="en-US" sz="2500" dirty="0">
                <a:ea typeface="+mn-lt"/>
                <a:cs typeface="+mn-lt"/>
              </a:rPr>
              <a:t> </a:t>
            </a:r>
          </a:p>
          <a:p>
            <a:pPr marL="971550" lvl="2" indent="0">
              <a:spcBef>
                <a:spcPts val="0"/>
              </a:spcBef>
              <a:spcAft>
                <a:spcPts val="0"/>
              </a:spcAft>
              <a:buNone/>
            </a:pPr>
            <a:endParaRPr lang="en-US" sz="2500" u="sng" dirty="0">
              <a:cs typeface="Arial"/>
            </a:endParaRPr>
          </a:p>
          <a:p>
            <a:pPr marL="457200" indent="-457200">
              <a:spcBef>
                <a:spcPts val="0"/>
              </a:spcBef>
              <a:spcAft>
                <a:spcPts val="0"/>
              </a:spcAft>
              <a:buFont typeface="Arial"/>
              <a:buChar char="•"/>
            </a:pPr>
            <a:r>
              <a:rPr lang="en-US" sz="2500" dirty="0">
                <a:ea typeface="+mn-lt"/>
                <a:cs typeface="+mn-lt"/>
              </a:rPr>
              <a:t>The California COVID-19 Response website: </a:t>
            </a:r>
            <a:endParaRPr lang="en-US" sz="2500" dirty="0">
              <a:cs typeface="Arial"/>
            </a:endParaRPr>
          </a:p>
          <a:p>
            <a:pPr marL="800100" lvl="2" indent="0">
              <a:spcBef>
                <a:spcPts val="0"/>
              </a:spcBef>
              <a:spcAft>
                <a:spcPts val="0"/>
              </a:spcAft>
              <a:buNone/>
            </a:pPr>
            <a:r>
              <a:rPr lang="en-US" sz="2500" u="sng" dirty="0">
                <a:ea typeface="+mn-lt"/>
                <a:cs typeface="+mn-lt"/>
                <a:hlinkClick r:id="rId4" tooltip="California COVID-19 Response web page"/>
              </a:rPr>
              <a:t>https://covid19.ca.gov/</a:t>
            </a:r>
            <a:endParaRPr lang="en-US" sz="2500" u="sng" dirty="0">
              <a:ea typeface="+mn-lt"/>
              <a:cs typeface="+mn-lt"/>
            </a:endParaRPr>
          </a:p>
          <a:p>
            <a:pPr marL="800100" lvl="2" indent="0">
              <a:spcBef>
                <a:spcPts val="0"/>
              </a:spcBef>
              <a:spcAft>
                <a:spcPts val="0"/>
              </a:spcAft>
              <a:buNone/>
            </a:pPr>
            <a:endParaRPr lang="en-US" sz="2500" dirty="0">
              <a:ea typeface="+mn-lt"/>
              <a:cs typeface="+mn-lt"/>
            </a:endParaRPr>
          </a:p>
          <a:p>
            <a:pPr marL="457200" indent="-457200">
              <a:spcBef>
                <a:spcPts val="0"/>
              </a:spcBef>
              <a:spcAft>
                <a:spcPts val="0"/>
              </a:spcAft>
              <a:buFont typeface="Arial"/>
              <a:buChar char="•"/>
            </a:pPr>
            <a:r>
              <a:rPr lang="en-US" sz="2500" dirty="0">
                <a:ea typeface="+mn-lt"/>
                <a:cs typeface="+mn-lt"/>
              </a:rPr>
              <a:t>The California Department of Public Health's website:</a:t>
            </a:r>
            <a:endParaRPr lang="en-US" dirty="0">
              <a:ea typeface="+mn-lt"/>
              <a:cs typeface="+mn-lt"/>
            </a:endParaRPr>
          </a:p>
          <a:p>
            <a:pPr marL="800100" lvl="2" indent="0">
              <a:spcBef>
                <a:spcPts val="0"/>
              </a:spcBef>
              <a:spcAft>
                <a:spcPts val="0"/>
              </a:spcAft>
              <a:buNone/>
            </a:pPr>
            <a:r>
              <a:rPr lang="en-US" sz="2500" u="sng" dirty="0">
                <a:ea typeface="+mn-lt"/>
                <a:cs typeface="+mn-lt"/>
                <a:hlinkClick r:id="rId5" tooltip="California Department of Public Health web page"/>
              </a:rPr>
              <a:t>https://www.cdph.ca.gov/</a:t>
            </a:r>
            <a:r>
              <a:rPr lang="en-US" sz="2500" dirty="0">
                <a:ea typeface="+mn-lt"/>
                <a:cs typeface="+mn-lt"/>
              </a:rPr>
              <a:t> </a:t>
            </a:r>
          </a:p>
          <a:p>
            <a:pPr marL="800100" lvl="2" indent="0">
              <a:spcBef>
                <a:spcPts val="0"/>
              </a:spcBef>
              <a:spcAft>
                <a:spcPts val="0"/>
              </a:spcAft>
              <a:buNone/>
            </a:pPr>
            <a:endParaRPr lang="en-US" sz="2500" dirty="0">
              <a:cs typeface="Arial"/>
            </a:endParaRPr>
          </a:p>
          <a:p>
            <a:pPr marL="457200" indent="-457200">
              <a:spcBef>
                <a:spcPts val="0"/>
              </a:spcBef>
              <a:spcAft>
                <a:spcPts val="0"/>
              </a:spcAft>
              <a:buFont typeface="Arial"/>
              <a:buChar char="•"/>
            </a:pPr>
            <a:r>
              <a:rPr lang="en-US" sz="2500" dirty="0">
                <a:ea typeface="+mn-lt"/>
                <a:cs typeface="+mn-lt"/>
              </a:rPr>
              <a:t>The CDC website: </a:t>
            </a:r>
          </a:p>
          <a:p>
            <a:pPr marL="800100" lvl="2" indent="0">
              <a:spcBef>
                <a:spcPts val="0"/>
              </a:spcBef>
              <a:spcAft>
                <a:spcPts val="0"/>
              </a:spcAft>
              <a:buNone/>
            </a:pPr>
            <a:r>
              <a:rPr lang="en-US" sz="2500" u="sng" dirty="0">
                <a:ea typeface="+mn-lt"/>
                <a:cs typeface="+mn-lt"/>
                <a:hlinkClick r:id="rId6" tooltip="Center for Disease Control web page"/>
              </a:rPr>
              <a:t>https://www.cdc.gov/</a:t>
            </a:r>
            <a:r>
              <a:rPr lang="en-US" sz="2500" dirty="0">
                <a:ea typeface="+mn-lt"/>
                <a:cs typeface="+mn-lt"/>
              </a:rPr>
              <a:t> </a:t>
            </a:r>
            <a:endParaRPr lang="en-US" dirty="0"/>
          </a:p>
          <a:p>
            <a:pPr marL="0" indent="0">
              <a:spcBef>
                <a:spcPts val="0"/>
              </a:spcBef>
              <a:spcAft>
                <a:spcPts val="0"/>
              </a:spcAft>
              <a:buNone/>
            </a:pPr>
            <a:endParaRPr lang="en-US" sz="2500" dirty="0">
              <a:ea typeface="+mn-lt"/>
              <a:cs typeface="+mn-lt"/>
            </a:endParaRPr>
          </a:p>
          <a:p>
            <a:pPr marL="0" indent="0">
              <a:spcBef>
                <a:spcPts val="0"/>
              </a:spcBef>
              <a:spcAft>
                <a:spcPts val="0"/>
              </a:spcAft>
              <a:buNone/>
            </a:pPr>
            <a:endParaRPr lang="en-US" sz="2500" dirty="0">
              <a:ea typeface="+mn-lt"/>
              <a:cs typeface="+mn-lt"/>
            </a:endParaRPr>
          </a:p>
          <a:p>
            <a:pPr marL="457200" indent="-457200">
              <a:spcBef>
                <a:spcPts val="0"/>
              </a:spcBef>
              <a:spcAft>
                <a:spcPts val="0"/>
              </a:spcAft>
              <a:buFont typeface="Arial"/>
              <a:buChar char="•"/>
            </a:pPr>
            <a:endParaRPr lang="en-US" sz="2500" dirty="0">
              <a:ea typeface="+mn-lt"/>
              <a:cs typeface="+mn-lt"/>
            </a:endParaRPr>
          </a:p>
          <a:p>
            <a:pPr marL="457200" indent="-457200">
              <a:spcBef>
                <a:spcPts val="0"/>
              </a:spcBef>
              <a:spcAft>
                <a:spcPts val="0"/>
              </a:spcAft>
              <a:buFont typeface="Arial"/>
              <a:buChar char="•"/>
            </a:pPr>
            <a:endParaRPr lang="en-US" sz="2500" u="sng" dirty="0">
              <a:cs typeface="Arial"/>
            </a:endParaRPr>
          </a:p>
          <a:p>
            <a:pPr marL="457200" indent="-457200">
              <a:spcBef>
                <a:spcPts val="0"/>
              </a:spcBef>
              <a:spcAft>
                <a:spcPts val="0"/>
              </a:spcAft>
              <a:buFont typeface="Arial"/>
            </a:pPr>
            <a:endParaRPr lang="en-US" sz="2500" u="sng" dirty="0">
              <a:ea typeface="+mn-lt"/>
              <a:cs typeface="+mn-lt"/>
            </a:endParaRPr>
          </a:p>
          <a:p>
            <a:pPr>
              <a:spcBef>
                <a:spcPts val="0"/>
              </a:spcBef>
              <a:spcAft>
                <a:spcPts val="0"/>
              </a:spcAft>
            </a:pPr>
            <a:endParaRPr lang="en-US" sz="1400" dirty="0">
              <a:ea typeface="+mn-lt"/>
              <a:cs typeface="+mn-lt"/>
            </a:endParaRPr>
          </a:p>
          <a:p>
            <a:endParaRPr lang="en-US" sz="1400" dirty="0">
              <a:ea typeface="+mn-lt"/>
              <a:cs typeface="+mn-lt"/>
            </a:endParaRPr>
          </a:p>
        </p:txBody>
      </p:sp>
      <p:sp>
        <p:nvSpPr>
          <p:cNvPr id="4" name="Slide Number Placeholder 3">
            <a:extLst>
              <a:ext uri="{FF2B5EF4-FFF2-40B4-BE49-F238E27FC236}">
                <a16:creationId xmlns:a16="http://schemas.microsoft.com/office/drawing/2014/main" id="{C3985EEB-8F0C-4623-BCA9-320B49B230C8}"/>
              </a:ext>
            </a:extLst>
          </p:cNvPr>
          <p:cNvSpPr>
            <a:spLocks noGrp="1"/>
          </p:cNvSpPr>
          <p:nvPr>
            <p:ph type="sldNum" sz="quarter" idx="12"/>
          </p:nvPr>
        </p:nvSpPr>
        <p:spPr/>
        <p:txBody>
          <a:bodyPr/>
          <a:lstStyle/>
          <a:p>
            <a:pPr>
              <a:defRPr/>
            </a:pPr>
            <a:fld id="{D6029DA4-09B0-4A2D-AA4B-CC45A202471A}" type="slidenum">
              <a:rPr lang="en-US" altLang="en-US" smtClean="0"/>
              <a:pPr>
                <a:defRPr/>
              </a:pPr>
              <a:t>33</a:t>
            </a:fld>
            <a:endParaRPr lang="en-US" altLang="en-US"/>
          </a:p>
        </p:txBody>
      </p:sp>
    </p:spTree>
    <p:extLst>
      <p:ext uri="{BB962C8B-B14F-4D97-AF65-F5344CB8AC3E}">
        <p14:creationId xmlns:p14="http://schemas.microsoft.com/office/powerpoint/2010/main" val="23793757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4B1B7-D6EF-48B9-A42F-EC3D783382AB}"/>
              </a:ext>
            </a:extLst>
          </p:cNvPr>
          <p:cNvSpPr>
            <a:spLocks noGrp="1"/>
          </p:cNvSpPr>
          <p:nvPr>
            <p:ph type="title"/>
          </p:nvPr>
        </p:nvSpPr>
        <p:spPr>
          <a:xfrm>
            <a:off x="2246243" y="178904"/>
            <a:ext cx="9799983" cy="1573696"/>
          </a:xfrm>
        </p:spPr>
        <p:txBody>
          <a:bodyPr/>
          <a:lstStyle/>
          <a:p>
            <a:r>
              <a:rPr lang="en-US" sz="3600" b="1"/>
              <a:t>Questions</a:t>
            </a:r>
          </a:p>
        </p:txBody>
      </p:sp>
      <p:sp>
        <p:nvSpPr>
          <p:cNvPr id="3" name="Content Placeholder 2">
            <a:extLst>
              <a:ext uri="{FF2B5EF4-FFF2-40B4-BE49-F238E27FC236}">
                <a16:creationId xmlns:a16="http://schemas.microsoft.com/office/drawing/2014/main" id="{CCB9687F-677F-449B-8E55-C49A09DCCFDA}"/>
              </a:ext>
            </a:extLst>
          </p:cNvPr>
          <p:cNvSpPr>
            <a:spLocks noGrp="1"/>
          </p:cNvSpPr>
          <p:nvPr>
            <p:ph idx="1"/>
          </p:nvPr>
        </p:nvSpPr>
        <p:spPr>
          <a:xfrm>
            <a:off x="2246243" y="1981200"/>
            <a:ext cx="9945757" cy="4697896"/>
          </a:xfrm>
        </p:spPr>
        <p:txBody>
          <a:bodyPr/>
          <a:lstStyle/>
          <a:p>
            <a:pPr marL="0" indent="0">
              <a:buNone/>
            </a:pPr>
            <a:r>
              <a:rPr lang="en-US" sz="2800" dirty="0"/>
              <a:t>If you have any questions regarding the information in this MB, please contact your assigned Early Learning and Care Consultant via the CDE Consultant Regional Assignments web page at </a:t>
            </a:r>
            <a:r>
              <a:rPr lang="en-US" sz="2800" u="sng" dirty="0">
                <a:hlinkClick r:id="rId3" tooltip="CDE Consultant Regional Assignment Web Page"/>
              </a:rPr>
              <a:t>https://www.cde.ca.gov/sp/cd/ci/assignments.asp</a:t>
            </a:r>
            <a:r>
              <a:rPr lang="en-US" sz="2800" u="sng" dirty="0"/>
              <a:t> </a:t>
            </a:r>
            <a:r>
              <a:rPr lang="en-US" sz="2800" dirty="0"/>
              <a:t>or by phone at 916-322-6233</a:t>
            </a:r>
          </a:p>
          <a:p>
            <a:endParaRPr lang="en-US" dirty="0"/>
          </a:p>
        </p:txBody>
      </p:sp>
      <p:sp>
        <p:nvSpPr>
          <p:cNvPr id="4" name="Slide Number Placeholder 3">
            <a:extLst>
              <a:ext uri="{FF2B5EF4-FFF2-40B4-BE49-F238E27FC236}">
                <a16:creationId xmlns:a16="http://schemas.microsoft.com/office/drawing/2014/main" id="{A44A62C3-71E4-4EF6-88E1-8623FE3188D8}"/>
              </a:ext>
            </a:extLst>
          </p:cNvPr>
          <p:cNvSpPr>
            <a:spLocks noGrp="1"/>
          </p:cNvSpPr>
          <p:nvPr>
            <p:ph type="sldNum" sz="quarter" idx="12"/>
          </p:nvPr>
        </p:nvSpPr>
        <p:spPr/>
        <p:txBody>
          <a:bodyPr/>
          <a:lstStyle/>
          <a:p>
            <a:pPr>
              <a:defRPr/>
            </a:pPr>
            <a:fld id="{D6029DA4-09B0-4A2D-AA4B-CC45A202471A}" type="slidenum">
              <a:rPr lang="en-US" altLang="en-US" smtClean="0"/>
              <a:pPr>
                <a:defRPr/>
              </a:pPr>
              <a:t>34</a:t>
            </a:fld>
            <a:endParaRPr lang="en-US" altLang="en-US"/>
          </a:p>
        </p:txBody>
      </p:sp>
    </p:spTree>
    <p:extLst>
      <p:ext uri="{BB962C8B-B14F-4D97-AF65-F5344CB8AC3E}">
        <p14:creationId xmlns:p14="http://schemas.microsoft.com/office/powerpoint/2010/main" val="895340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FC18D-71B3-4EAF-B7B0-85BBB5456DC0}"/>
              </a:ext>
            </a:extLst>
          </p:cNvPr>
          <p:cNvSpPr>
            <a:spLocks noGrp="1"/>
          </p:cNvSpPr>
          <p:nvPr>
            <p:ph type="title"/>
          </p:nvPr>
        </p:nvSpPr>
        <p:spPr>
          <a:xfrm>
            <a:off x="2540000" y="609600"/>
            <a:ext cx="9144000" cy="1739704"/>
          </a:xfrm>
        </p:spPr>
        <p:txBody>
          <a:bodyPr/>
          <a:lstStyle/>
          <a:p>
            <a:r>
              <a:rPr lang="en-US" b="1">
                <a:ea typeface="+mn-lt"/>
                <a:cs typeface="+mn-lt"/>
              </a:rPr>
              <a:t>Management Bulletin 20-10</a:t>
            </a:r>
            <a:endParaRPr lang="en-US"/>
          </a:p>
        </p:txBody>
      </p:sp>
      <p:sp>
        <p:nvSpPr>
          <p:cNvPr id="3" name="Content Placeholder 2">
            <a:extLst>
              <a:ext uri="{FF2B5EF4-FFF2-40B4-BE49-F238E27FC236}">
                <a16:creationId xmlns:a16="http://schemas.microsoft.com/office/drawing/2014/main" id="{CD3C69CD-1427-4A09-B6AE-4AD8EF029C5F}"/>
              </a:ext>
            </a:extLst>
          </p:cNvPr>
          <p:cNvSpPr>
            <a:spLocks noGrp="1"/>
          </p:cNvSpPr>
          <p:nvPr>
            <p:ph idx="1"/>
          </p:nvPr>
        </p:nvSpPr>
        <p:spPr>
          <a:xfrm>
            <a:off x="2540000" y="2349304"/>
            <a:ext cx="9144000" cy="3746695"/>
          </a:xfrm>
        </p:spPr>
        <p:txBody>
          <a:bodyPr/>
          <a:lstStyle/>
          <a:p>
            <a:pPr marL="0" indent="0" algn="ctr">
              <a:buNone/>
            </a:pPr>
            <a:endParaRPr lang="en-US">
              <a:cs typeface="Arial"/>
            </a:endParaRPr>
          </a:p>
          <a:p>
            <a:pPr marL="0" indent="0" algn="ctr">
              <a:buNone/>
            </a:pPr>
            <a:r>
              <a:rPr lang="en-US">
                <a:cs typeface="Arial"/>
              </a:rPr>
              <a:t>COVID-19 Guidance for </a:t>
            </a:r>
          </a:p>
          <a:p>
            <a:pPr marL="0" indent="0" algn="ctr">
              <a:buNone/>
            </a:pPr>
            <a:r>
              <a:rPr lang="en-US">
                <a:cs typeface="Arial"/>
              </a:rPr>
              <a:t>Family Child Care Home Education Networks</a:t>
            </a:r>
            <a:endParaRPr lang="en-US"/>
          </a:p>
        </p:txBody>
      </p:sp>
      <p:sp>
        <p:nvSpPr>
          <p:cNvPr id="4" name="Slide Number Placeholder 3">
            <a:extLst>
              <a:ext uri="{FF2B5EF4-FFF2-40B4-BE49-F238E27FC236}">
                <a16:creationId xmlns:a16="http://schemas.microsoft.com/office/drawing/2014/main" id="{4DBD1C5D-0EBA-4CE4-B9BF-8749A2D79D4D}"/>
              </a:ext>
            </a:extLst>
          </p:cNvPr>
          <p:cNvSpPr>
            <a:spLocks noGrp="1"/>
          </p:cNvSpPr>
          <p:nvPr>
            <p:ph type="sldNum" sz="quarter" idx="12"/>
          </p:nvPr>
        </p:nvSpPr>
        <p:spPr/>
        <p:txBody>
          <a:bodyPr/>
          <a:lstStyle/>
          <a:p>
            <a:pPr>
              <a:defRPr/>
            </a:pPr>
            <a:fld id="{D6029DA4-09B0-4A2D-AA4B-CC45A202471A}" type="slidenum">
              <a:rPr lang="en-US" altLang="en-US" smtClean="0"/>
              <a:pPr>
                <a:defRPr/>
              </a:pPr>
              <a:t>35</a:t>
            </a:fld>
            <a:endParaRPr lang="en-US" altLang="en-US"/>
          </a:p>
        </p:txBody>
      </p:sp>
    </p:spTree>
    <p:extLst>
      <p:ext uri="{BB962C8B-B14F-4D97-AF65-F5344CB8AC3E}">
        <p14:creationId xmlns:p14="http://schemas.microsoft.com/office/powerpoint/2010/main" val="40023935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ED350-84D3-45F3-AE1C-AD69E2D1FED1}"/>
              </a:ext>
            </a:extLst>
          </p:cNvPr>
          <p:cNvSpPr>
            <a:spLocks noGrp="1"/>
          </p:cNvSpPr>
          <p:nvPr>
            <p:ph type="title"/>
          </p:nvPr>
        </p:nvSpPr>
        <p:spPr>
          <a:xfrm>
            <a:off x="2540000" y="336430"/>
            <a:ext cx="9144000" cy="1143000"/>
          </a:xfrm>
        </p:spPr>
        <p:txBody>
          <a:bodyPr/>
          <a:lstStyle/>
          <a:p>
            <a:r>
              <a:rPr lang="en-US" sz="3400" b="1">
                <a:ea typeface="+mn-lt"/>
                <a:cs typeface="+mn-lt"/>
              </a:rPr>
              <a:t>Management Bulletin 20-10  </a:t>
            </a:r>
            <a:endParaRPr lang="en-US" sz="3400">
              <a:ea typeface="+mj-lt"/>
              <a:cs typeface="+mj-lt"/>
            </a:endParaRPr>
          </a:p>
        </p:txBody>
      </p:sp>
      <p:sp>
        <p:nvSpPr>
          <p:cNvPr id="3" name="Content Placeholder 2">
            <a:extLst>
              <a:ext uri="{FF2B5EF4-FFF2-40B4-BE49-F238E27FC236}">
                <a16:creationId xmlns:a16="http://schemas.microsoft.com/office/drawing/2014/main" id="{2B627B81-A357-446B-9D21-F7BB27050A4B}"/>
              </a:ext>
            </a:extLst>
          </p:cNvPr>
          <p:cNvSpPr>
            <a:spLocks noGrp="1"/>
          </p:cNvSpPr>
          <p:nvPr>
            <p:ph idx="1"/>
          </p:nvPr>
        </p:nvSpPr>
        <p:spPr>
          <a:xfrm>
            <a:off x="2540000" y="1322364"/>
            <a:ext cx="9144000" cy="5233712"/>
          </a:xfrm>
        </p:spPr>
        <p:txBody>
          <a:bodyPr/>
          <a:lstStyle/>
          <a:p>
            <a:r>
              <a:rPr lang="en-US" sz="2800">
                <a:cs typeface="Arial"/>
              </a:rPr>
              <a:t>This Management Bulletin (MB) provides guidance for contractors who provide services through Family Child Care Home Education Networks (FCCHEN)</a:t>
            </a:r>
          </a:p>
          <a:p>
            <a:pPr marL="0" indent="0">
              <a:buNone/>
            </a:pPr>
            <a:endParaRPr lang="en-US" sz="1000">
              <a:cs typeface="Arial"/>
            </a:endParaRPr>
          </a:p>
          <a:p>
            <a:r>
              <a:rPr lang="en-US" sz="2800">
                <a:cs typeface="Arial"/>
              </a:rPr>
              <a:t>This MB is not a permanent change </a:t>
            </a:r>
            <a:r>
              <a:rPr lang="en-US" sz="2800">
                <a:ea typeface="+mn-lt"/>
                <a:cs typeface="+mn-lt"/>
              </a:rPr>
              <a:t>to statute or regulations. These requirements will apply until June 30, 2020, </a:t>
            </a:r>
            <a:r>
              <a:rPr lang="en-US" sz="2800"/>
              <a:t>or until the State of Emergency has ended, whichever occurs first</a:t>
            </a:r>
          </a:p>
          <a:p>
            <a:pPr marL="0" indent="0">
              <a:buNone/>
            </a:pPr>
            <a:endParaRPr lang="en-US" sz="1000">
              <a:ea typeface="+mn-lt"/>
              <a:cs typeface="+mn-lt"/>
            </a:endParaRPr>
          </a:p>
          <a:p>
            <a:r>
              <a:rPr lang="en-US" sz="2800">
                <a:ea typeface="+mn-lt"/>
                <a:cs typeface="+mn-lt"/>
              </a:rPr>
              <a:t>As the situation evolves and more information is available, the California Department of Education (CDE), Early Learning and Care Division (ELCD) will issue additional guidance</a:t>
            </a:r>
            <a:endParaRPr lang="en-US" sz="2800">
              <a:cs typeface="Arial"/>
            </a:endParaRPr>
          </a:p>
        </p:txBody>
      </p:sp>
      <p:sp>
        <p:nvSpPr>
          <p:cNvPr id="4" name="Slide Number Placeholder 3">
            <a:extLst>
              <a:ext uri="{FF2B5EF4-FFF2-40B4-BE49-F238E27FC236}">
                <a16:creationId xmlns:a16="http://schemas.microsoft.com/office/drawing/2014/main" id="{B40198B1-38B3-4504-B177-890F135A6031}"/>
              </a:ext>
            </a:extLst>
          </p:cNvPr>
          <p:cNvSpPr>
            <a:spLocks noGrp="1"/>
          </p:cNvSpPr>
          <p:nvPr>
            <p:ph type="sldNum" sz="quarter" idx="12"/>
          </p:nvPr>
        </p:nvSpPr>
        <p:spPr/>
        <p:txBody>
          <a:bodyPr/>
          <a:lstStyle/>
          <a:p>
            <a:pPr>
              <a:defRPr/>
            </a:pPr>
            <a:fld id="{D6029DA4-09B0-4A2D-AA4B-CC45A202471A}" type="slidenum">
              <a:rPr lang="en-US" altLang="en-US" smtClean="0"/>
              <a:pPr>
                <a:defRPr/>
              </a:pPr>
              <a:t>36</a:t>
            </a:fld>
            <a:endParaRPr lang="en-US" altLang="en-US"/>
          </a:p>
        </p:txBody>
      </p:sp>
    </p:spTree>
    <p:extLst>
      <p:ext uri="{BB962C8B-B14F-4D97-AF65-F5344CB8AC3E}">
        <p14:creationId xmlns:p14="http://schemas.microsoft.com/office/powerpoint/2010/main" val="12284759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59253-EF09-4D22-93D0-97A95CFBB40C}"/>
              </a:ext>
            </a:extLst>
          </p:cNvPr>
          <p:cNvSpPr>
            <a:spLocks noGrp="1"/>
          </p:cNvSpPr>
          <p:nvPr>
            <p:ph type="title"/>
          </p:nvPr>
        </p:nvSpPr>
        <p:spPr>
          <a:xfrm>
            <a:off x="2540000" y="119575"/>
            <a:ext cx="9144000" cy="1090247"/>
          </a:xfrm>
        </p:spPr>
        <p:txBody>
          <a:bodyPr/>
          <a:lstStyle/>
          <a:p>
            <a:r>
              <a:rPr lang="en-US" sz="3400" b="1"/>
              <a:t>Management Bulletin 20-10 (2)</a:t>
            </a:r>
          </a:p>
        </p:txBody>
      </p:sp>
      <p:sp>
        <p:nvSpPr>
          <p:cNvPr id="3" name="Content Placeholder 2">
            <a:extLst>
              <a:ext uri="{FF2B5EF4-FFF2-40B4-BE49-F238E27FC236}">
                <a16:creationId xmlns:a16="http://schemas.microsoft.com/office/drawing/2014/main" id="{7085F590-8140-4FF7-8468-DCF6BE870526}"/>
              </a:ext>
            </a:extLst>
          </p:cNvPr>
          <p:cNvSpPr>
            <a:spLocks noGrp="1"/>
          </p:cNvSpPr>
          <p:nvPr>
            <p:ph idx="1"/>
          </p:nvPr>
        </p:nvSpPr>
        <p:spPr>
          <a:xfrm>
            <a:off x="2419643" y="1322363"/>
            <a:ext cx="9664505" cy="5416062"/>
          </a:xfrm>
        </p:spPr>
        <p:txBody>
          <a:bodyPr/>
          <a:lstStyle/>
          <a:p>
            <a:pPr marL="0" indent="0">
              <a:buNone/>
            </a:pPr>
            <a:endParaRPr lang="en-US"/>
          </a:p>
          <a:p>
            <a:pPr marL="0" indent="0">
              <a:buNone/>
            </a:pPr>
            <a:r>
              <a:rPr lang="en-US"/>
              <a:t>MB 20-10 applies to the following contract types that provide services through FCCHENs:</a:t>
            </a:r>
          </a:p>
          <a:p>
            <a:pPr marL="0" indent="0">
              <a:buNone/>
            </a:pPr>
            <a:endParaRPr lang="en-US" sz="1000"/>
          </a:p>
          <a:p>
            <a:pPr marL="0" indent="0">
              <a:buNone/>
            </a:pPr>
            <a:endParaRPr lang="en-US" sz="1000"/>
          </a:p>
          <a:p>
            <a:r>
              <a:rPr lang="en-US" sz="2800"/>
              <a:t>Migrant Child Care (CMIG and CMAP)</a:t>
            </a:r>
            <a:endParaRPr lang="en-US" sz="2800">
              <a:cs typeface="Arial"/>
            </a:endParaRPr>
          </a:p>
          <a:p>
            <a:r>
              <a:rPr lang="en-US" sz="2800"/>
              <a:t>California State Preschool Program (CSPP)</a:t>
            </a:r>
            <a:endParaRPr lang="en-US" sz="2800">
              <a:cs typeface="Arial"/>
            </a:endParaRPr>
          </a:p>
          <a:p>
            <a:r>
              <a:rPr lang="en-US" sz="2800"/>
              <a:t>General Child Care (CCTR)</a:t>
            </a:r>
            <a:endParaRPr lang="en-US" sz="2800">
              <a:cs typeface="Arial"/>
            </a:endParaRPr>
          </a:p>
          <a:p>
            <a:r>
              <a:rPr lang="en-US" sz="2800"/>
              <a:t>Family Child Care Home Education Networks (CFCC)</a:t>
            </a:r>
            <a:endParaRPr lang="en-US" sz="2800">
              <a:cs typeface="Arial"/>
            </a:endParaRPr>
          </a:p>
          <a:p>
            <a:pPr marL="0" indent="0">
              <a:buNone/>
            </a:pPr>
            <a:endParaRPr lang="en-US"/>
          </a:p>
        </p:txBody>
      </p:sp>
      <p:sp>
        <p:nvSpPr>
          <p:cNvPr id="4" name="Slide Number Placeholder 3">
            <a:extLst>
              <a:ext uri="{FF2B5EF4-FFF2-40B4-BE49-F238E27FC236}">
                <a16:creationId xmlns:a16="http://schemas.microsoft.com/office/drawing/2014/main" id="{6721CDC9-9890-4654-B8F2-608256577C0B}"/>
              </a:ext>
            </a:extLst>
          </p:cNvPr>
          <p:cNvSpPr>
            <a:spLocks noGrp="1"/>
          </p:cNvSpPr>
          <p:nvPr>
            <p:ph type="sldNum" sz="quarter" idx="12"/>
          </p:nvPr>
        </p:nvSpPr>
        <p:spPr/>
        <p:txBody>
          <a:bodyPr/>
          <a:lstStyle/>
          <a:p>
            <a:pPr>
              <a:defRPr/>
            </a:pPr>
            <a:fld id="{D6029DA4-09B0-4A2D-AA4B-CC45A202471A}" type="slidenum">
              <a:rPr lang="en-US" altLang="en-US" smtClean="0"/>
              <a:pPr>
                <a:defRPr/>
              </a:pPr>
              <a:t>37</a:t>
            </a:fld>
            <a:endParaRPr lang="en-US" altLang="en-US"/>
          </a:p>
        </p:txBody>
      </p:sp>
    </p:spTree>
    <p:extLst>
      <p:ext uri="{BB962C8B-B14F-4D97-AF65-F5344CB8AC3E}">
        <p14:creationId xmlns:p14="http://schemas.microsoft.com/office/powerpoint/2010/main" val="8835861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2E9BF-C15C-4217-A97B-DE086CD28163}"/>
              </a:ext>
            </a:extLst>
          </p:cNvPr>
          <p:cNvSpPr>
            <a:spLocks noGrp="1"/>
          </p:cNvSpPr>
          <p:nvPr>
            <p:ph type="title"/>
          </p:nvPr>
        </p:nvSpPr>
        <p:spPr>
          <a:xfrm>
            <a:off x="2540000" y="168812"/>
            <a:ext cx="9144000" cy="1181686"/>
          </a:xfrm>
        </p:spPr>
        <p:txBody>
          <a:bodyPr/>
          <a:lstStyle/>
          <a:p>
            <a:r>
              <a:rPr lang="en-US" sz="3800" b="1"/>
              <a:t>Policy for Family Child Care Home Education Networks</a:t>
            </a:r>
          </a:p>
        </p:txBody>
      </p:sp>
      <p:sp>
        <p:nvSpPr>
          <p:cNvPr id="3" name="Content Placeholder 2">
            <a:extLst>
              <a:ext uri="{FF2B5EF4-FFF2-40B4-BE49-F238E27FC236}">
                <a16:creationId xmlns:a16="http://schemas.microsoft.com/office/drawing/2014/main" id="{E28983CD-B152-4FD3-B3C2-4AC83D6114E4}"/>
              </a:ext>
            </a:extLst>
          </p:cNvPr>
          <p:cNvSpPr>
            <a:spLocks noGrp="1"/>
          </p:cNvSpPr>
          <p:nvPr>
            <p:ph idx="1"/>
          </p:nvPr>
        </p:nvSpPr>
        <p:spPr>
          <a:xfrm>
            <a:off x="2286000" y="1570383"/>
            <a:ext cx="9700592" cy="4890051"/>
          </a:xfrm>
        </p:spPr>
        <p:txBody>
          <a:bodyPr/>
          <a:lstStyle/>
          <a:p>
            <a:pPr marL="0" indent="0">
              <a:buNone/>
            </a:pPr>
            <a:r>
              <a:rPr lang="en-US" sz="2600"/>
              <a:t>CDE, ELCD contractors will be supported during periods of physical closure due to the COVID-19 state of emergency. Contractors will continue to receive apportionments during the COVID-19 pandemic. Contractors who have physical and on-site closures and suspensions must continue program operations to support children and their families, staff and Family Child Care Home (FCCH) providers during periods of closure. In order to support contractors during this time, contractual requirements for contractors providing Early Learning and Care (ELC) services through FCCHENs are to be addressed as provided in the directive below. </a:t>
            </a:r>
          </a:p>
        </p:txBody>
      </p:sp>
      <p:sp>
        <p:nvSpPr>
          <p:cNvPr id="4" name="Slide Number Placeholder 3">
            <a:extLst>
              <a:ext uri="{FF2B5EF4-FFF2-40B4-BE49-F238E27FC236}">
                <a16:creationId xmlns:a16="http://schemas.microsoft.com/office/drawing/2014/main" id="{FB160139-BE46-4689-AB40-CCBE8F0972CD}"/>
              </a:ext>
            </a:extLst>
          </p:cNvPr>
          <p:cNvSpPr>
            <a:spLocks noGrp="1"/>
          </p:cNvSpPr>
          <p:nvPr>
            <p:ph type="sldNum" sz="quarter" idx="12"/>
          </p:nvPr>
        </p:nvSpPr>
        <p:spPr/>
        <p:txBody>
          <a:bodyPr/>
          <a:lstStyle/>
          <a:p>
            <a:pPr>
              <a:defRPr/>
            </a:pPr>
            <a:fld id="{D6029DA4-09B0-4A2D-AA4B-CC45A202471A}" type="slidenum">
              <a:rPr lang="en-US" altLang="en-US" smtClean="0"/>
              <a:pPr>
                <a:defRPr/>
              </a:pPr>
              <a:t>38</a:t>
            </a:fld>
            <a:endParaRPr lang="en-US" altLang="en-US"/>
          </a:p>
        </p:txBody>
      </p:sp>
    </p:spTree>
    <p:extLst>
      <p:ext uri="{BB962C8B-B14F-4D97-AF65-F5344CB8AC3E}">
        <p14:creationId xmlns:p14="http://schemas.microsoft.com/office/powerpoint/2010/main" val="991335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0DAB-826B-4DAE-998E-8C2AB1FCA7D7}"/>
              </a:ext>
            </a:extLst>
          </p:cNvPr>
          <p:cNvSpPr>
            <a:spLocks noGrp="1"/>
          </p:cNvSpPr>
          <p:nvPr>
            <p:ph type="title"/>
          </p:nvPr>
        </p:nvSpPr>
        <p:spPr>
          <a:xfrm>
            <a:off x="2540000" y="198783"/>
            <a:ext cx="9144000" cy="1033670"/>
          </a:xfrm>
        </p:spPr>
        <p:txBody>
          <a:bodyPr/>
          <a:lstStyle/>
          <a:p>
            <a:r>
              <a:rPr lang="en-US" b="1"/>
              <a:t>Provider Payments</a:t>
            </a:r>
          </a:p>
        </p:txBody>
      </p:sp>
      <p:sp>
        <p:nvSpPr>
          <p:cNvPr id="3" name="Content Placeholder 2">
            <a:extLst>
              <a:ext uri="{FF2B5EF4-FFF2-40B4-BE49-F238E27FC236}">
                <a16:creationId xmlns:a16="http://schemas.microsoft.com/office/drawing/2014/main" id="{69D3ED5B-95B9-4472-A2FE-2973FFA2D146}"/>
              </a:ext>
            </a:extLst>
          </p:cNvPr>
          <p:cNvSpPr>
            <a:spLocks noGrp="1"/>
          </p:cNvSpPr>
          <p:nvPr>
            <p:ph idx="1"/>
          </p:nvPr>
        </p:nvSpPr>
        <p:spPr>
          <a:xfrm>
            <a:off x="2287762" y="1116706"/>
            <a:ext cx="9640956" cy="5426764"/>
          </a:xfrm>
        </p:spPr>
        <p:txBody>
          <a:bodyPr/>
          <a:lstStyle/>
          <a:p>
            <a:pPr marL="0" indent="0">
              <a:spcAft>
                <a:spcPts val="1200"/>
              </a:spcAft>
              <a:buNone/>
            </a:pPr>
            <a:r>
              <a:rPr lang="en-US" sz="2600" b="1"/>
              <a:t>Providers who are closed:</a:t>
            </a:r>
          </a:p>
          <a:p>
            <a:pPr>
              <a:spcAft>
                <a:spcPts val="1200"/>
              </a:spcAft>
            </a:pPr>
            <a:r>
              <a:rPr lang="en-US" sz="2500"/>
              <a:t>CFCC, CCTR, CSPP and CMIG contractors who provide services through FCCHENs must continue to pay FCCHEN providers who have closed due to the COVID-19 pandemic, using the most recent monthly attendance record or invoice, except where otherwise provided</a:t>
            </a:r>
            <a:endParaRPr lang="en-US" sz="2500">
              <a:ea typeface="+mn-lt"/>
              <a:cs typeface="+mn-lt"/>
            </a:endParaRPr>
          </a:p>
          <a:p>
            <a:pPr>
              <a:spcAft>
                <a:spcPts val="1200"/>
              </a:spcAft>
            </a:pPr>
            <a:r>
              <a:rPr lang="en-US" sz="2500">
                <a:ea typeface="+mn-lt"/>
                <a:cs typeface="+mn-lt"/>
              </a:rPr>
              <a:t>FCCHEN providers who are closed due to the COVID-19 pandemic and are not able to submit their monthly attendance record or invoice shall be reimbursed based on the certified need of each family</a:t>
            </a:r>
            <a:endParaRPr lang="en-US" sz="2500">
              <a:cs typeface="Arial"/>
            </a:endParaRPr>
          </a:p>
          <a:p>
            <a:r>
              <a:rPr lang="en-US" sz="2500">
                <a:ea typeface="+mn-lt"/>
                <a:cs typeface="+mn-lt"/>
              </a:rPr>
              <a:t>For families certified for a variable schedule, providers shall be reimbursed based on the maximum authorized hours of care</a:t>
            </a:r>
          </a:p>
          <a:p>
            <a:endParaRPr lang="en-US" sz="2500">
              <a:cs typeface="Arial"/>
            </a:endParaRPr>
          </a:p>
        </p:txBody>
      </p:sp>
      <p:sp>
        <p:nvSpPr>
          <p:cNvPr id="4" name="Slide Number Placeholder 3">
            <a:extLst>
              <a:ext uri="{FF2B5EF4-FFF2-40B4-BE49-F238E27FC236}">
                <a16:creationId xmlns:a16="http://schemas.microsoft.com/office/drawing/2014/main" id="{7C443F51-E0F4-431A-8E0B-D34CBAFFC638}"/>
              </a:ext>
            </a:extLst>
          </p:cNvPr>
          <p:cNvSpPr>
            <a:spLocks noGrp="1"/>
          </p:cNvSpPr>
          <p:nvPr>
            <p:ph type="sldNum" sz="quarter" idx="12"/>
          </p:nvPr>
        </p:nvSpPr>
        <p:spPr>
          <a:xfrm>
            <a:off x="9541960" y="6373792"/>
            <a:ext cx="2235200" cy="457200"/>
          </a:xfrm>
        </p:spPr>
        <p:txBody>
          <a:bodyPr/>
          <a:lstStyle/>
          <a:p>
            <a:pPr>
              <a:defRPr/>
            </a:pPr>
            <a:fld id="{D6029DA4-09B0-4A2D-AA4B-CC45A202471A}" type="slidenum">
              <a:rPr lang="en-US" altLang="en-US" smtClean="0"/>
              <a:pPr>
                <a:defRPr/>
              </a:pPr>
              <a:t>39</a:t>
            </a:fld>
            <a:endParaRPr lang="en-US" altLang="en-US"/>
          </a:p>
        </p:txBody>
      </p:sp>
    </p:spTree>
    <p:extLst>
      <p:ext uri="{BB962C8B-B14F-4D97-AF65-F5344CB8AC3E}">
        <p14:creationId xmlns:p14="http://schemas.microsoft.com/office/powerpoint/2010/main" val="1118069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FC18D-71B3-4EAF-B7B0-85BBB5456DC0}"/>
              </a:ext>
            </a:extLst>
          </p:cNvPr>
          <p:cNvSpPr>
            <a:spLocks noGrp="1"/>
          </p:cNvSpPr>
          <p:nvPr>
            <p:ph type="title"/>
          </p:nvPr>
        </p:nvSpPr>
        <p:spPr>
          <a:xfrm>
            <a:off x="2540000" y="609600"/>
            <a:ext cx="9144000" cy="1739704"/>
          </a:xfrm>
        </p:spPr>
        <p:txBody>
          <a:bodyPr/>
          <a:lstStyle/>
          <a:p>
            <a:r>
              <a:rPr lang="en-US" b="1">
                <a:ea typeface="+mn-lt"/>
                <a:cs typeface="+mn-lt"/>
              </a:rPr>
              <a:t>Management Bulletin 20-09 </a:t>
            </a:r>
            <a:endParaRPr lang="en-US"/>
          </a:p>
        </p:txBody>
      </p:sp>
      <p:sp>
        <p:nvSpPr>
          <p:cNvPr id="3" name="Content Placeholder 2">
            <a:extLst>
              <a:ext uri="{FF2B5EF4-FFF2-40B4-BE49-F238E27FC236}">
                <a16:creationId xmlns:a16="http://schemas.microsoft.com/office/drawing/2014/main" id="{CD3C69CD-1427-4A09-B6AE-4AD8EF029C5F}"/>
              </a:ext>
            </a:extLst>
          </p:cNvPr>
          <p:cNvSpPr>
            <a:spLocks noGrp="1"/>
          </p:cNvSpPr>
          <p:nvPr>
            <p:ph idx="1"/>
          </p:nvPr>
        </p:nvSpPr>
        <p:spPr>
          <a:xfrm>
            <a:off x="2540000" y="2349304"/>
            <a:ext cx="9144000" cy="3746695"/>
          </a:xfrm>
        </p:spPr>
        <p:txBody>
          <a:bodyPr/>
          <a:lstStyle/>
          <a:p>
            <a:pPr marL="0" indent="0" algn="ctr">
              <a:buNone/>
            </a:pPr>
            <a:endParaRPr lang="en-US">
              <a:cs typeface="Arial"/>
            </a:endParaRPr>
          </a:p>
          <a:p>
            <a:pPr marL="0" indent="0" algn="ctr">
              <a:spcBef>
                <a:spcPts val="0"/>
              </a:spcBef>
              <a:buNone/>
            </a:pPr>
            <a:r>
              <a:rPr lang="en-US">
                <a:cs typeface="Arial"/>
              </a:rPr>
              <a:t>COVID-19 Guidance on </a:t>
            </a:r>
          </a:p>
          <a:p>
            <a:pPr marL="0" indent="0" algn="ctr">
              <a:spcBef>
                <a:spcPts val="0"/>
              </a:spcBef>
              <a:buNone/>
            </a:pPr>
            <a:r>
              <a:rPr lang="en-US"/>
              <a:t>Program Self Evaluation, Contract Monitoring, and Program Quality Requirements </a:t>
            </a:r>
          </a:p>
        </p:txBody>
      </p:sp>
      <p:sp>
        <p:nvSpPr>
          <p:cNvPr id="4" name="Slide Number Placeholder 3">
            <a:extLst>
              <a:ext uri="{FF2B5EF4-FFF2-40B4-BE49-F238E27FC236}">
                <a16:creationId xmlns:a16="http://schemas.microsoft.com/office/drawing/2014/main" id="{4DBD1C5D-0EBA-4CE4-B9BF-8749A2D79D4D}"/>
              </a:ext>
            </a:extLst>
          </p:cNvPr>
          <p:cNvSpPr>
            <a:spLocks noGrp="1"/>
          </p:cNvSpPr>
          <p:nvPr>
            <p:ph type="sldNum" sz="quarter" idx="12"/>
          </p:nvPr>
        </p:nvSpPr>
        <p:spPr/>
        <p:txBody>
          <a:bodyPr/>
          <a:lstStyle/>
          <a:p>
            <a:pPr>
              <a:defRPr/>
            </a:pPr>
            <a:fld id="{D6029DA4-09B0-4A2D-AA4B-CC45A202471A}" type="slidenum">
              <a:rPr lang="en-US" altLang="en-US" smtClean="0"/>
              <a:pPr>
                <a:defRPr/>
              </a:pPr>
              <a:t>4</a:t>
            </a:fld>
            <a:endParaRPr lang="en-US" altLang="en-US"/>
          </a:p>
        </p:txBody>
      </p:sp>
    </p:spTree>
    <p:extLst>
      <p:ext uri="{BB962C8B-B14F-4D97-AF65-F5344CB8AC3E}">
        <p14:creationId xmlns:p14="http://schemas.microsoft.com/office/powerpoint/2010/main" val="24391270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0DAB-826B-4DAE-998E-8C2AB1FCA7D7}"/>
              </a:ext>
            </a:extLst>
          </p:cNvPr>
          <p:cNvSpPr>
            <a:spLocks noGrp="1"/>
          </p:cNvSpPr>
          <p:nvPr>
            <p:ph type="title"/>
          </p:nvPr>
        </p:nvSpPr>
        <p:spPr>
          <a:xfrm>
            <a:off x="2540000" y="198783"/>
            <a:ext cx="9144000" cy="1033670"/>
          </a:xfrm>
        </p:spPr>
        <p:txBody>
          <a:bodyPr/>
          <a:lstStyle/>
          <a:p>
            <a:r>
              <a:rPr lang="en-US" b="1"/>
              <a:t>Provider Payments (2)</a:t>
            </a:r>
          </a:p>
        </p:txBody>
      </p:sp>
      <p:sp>
        <p:nvSpPr>
          <p:cNvPr id="3" name="Content Placeholder 2">
            <a:extLst>
              <a:ext uri="{FF2B5EF4-FFF2-40B4-BE49-F238E27FC236}">
                <a16:creationId xmlns:a16="http://schemas.microsoft.com/office/drawing/2014/main" id="{69D3ED5B-95B9-4472-A2FE-2973FFA2D146}"/>
              </a:ext>
            </a:extLst>
          </p:cNvPr>
          <p:cNvSpPr>
            <a:spLocks noGrp="1"/>
          </p:cNvSpPr>
          <p:nvPr>
            <p:ph idx="1"/>
          </p:nvPr>
        </p:nvSpPr>
        <p:spPr>
          <a:xfrm>
            <a:off x="2345634" y="1232453"/>
            <a:ext cx="9846365" cy="5426764"/>
          </a:xfrm>
        </p:spPr>
        <p:txBody>
          <a:bodyPr/>
          <a:lstStyle/>
          <a:p>
            <a:pPr>
              <a:spcAft>
                <a:spcPts val="1200"/>
              </a:spcAft>
            </a:pPr>
            <a:r>
              <a:rPr lang="en-US" sz="2600">
                <a:ea typeface="+mn-lt"/>
                <a:cs typeface="+mn-lt"/>
              </a:rPr>
              <a:t>In instances where FCCHEN providers have closed, CFCC, CCTR, CSPP, and CMIG contractors must submit an emergency closure request to ensure that reimbursement is not impacted</a:t>
            </a:r>
          </a:p>
          <a:p>
            <a:pPr>
              <a:spcAft>
                <a:spcPts val="1200"/>
              </a:spcAft>
            </a:pPr>
            <a:r>
              <a:rPr lang="en-US" sz="2600"/>
              <a:t>Contractors who receive reimbursement from CDE, ELCD for the emergency closure must reimburse the FCCHEN provider according to the normal reimbursement schedule</a:t>
            </a:r>
            <a:endParaRPr lang="en-US" sz="2600">
              <a:cs typeface="Arial"/>
            </a:endParaRPr>
          </a:p>
          <a:p>
            <a:pPr>
              <a:spcAft>
                <a:spcPts val="1200"/>
              </a:spcAft>
            </a:pPr>
            <a:r>
              <a:rPr lang="en-US" sz="2600"/>
              <a:t>To continue to receive reimbursement, FCCHEN contractors and family childcare providers must continue to meet contractual requirements</a:t>
            </a:r>
            <a:endParaRPr lang="en-US" sz="2600">
              <a:cs typeface="Arial"/>
            </a:endParaRPr>
          </a:p>
        </p:txBody>
      </p:sp>
      <p:sp>
        <p:nvSpPr>
          <p:cNvPr id="4" name="Slide Number Placeholder 3">
            <a:extLst>
              <a:ext uri="{FF2B5EF4-FFF2-40B4-BE49-F238E27FC236}">
                <a16:creationId xmlns:a16="http://schemas.microsoft.com/office/drawing/2014/main" id="{E59805EA-0796-48E8-BF19-1A87C8C878F8}"/>
              </a:ext>
            </a:extLst>
          </p:cNvPr>
          <p:cNvSpPr>
            <a:spLocks noGrp="1"/>
          </p:cNvSpPr>
          <p:nvPr>
            <p:ph type="sldNum" sz="quarter" idx="12"/>
          </p:nvPr>
        </p:nvSpPr>
        <p:spPr/>
        <p:txBody>
          <a:bodyPr/>
          <a:lstStyle/>
          <a:p>
            <a:pPr>
              <a:defRPr/>
            </a:pPr>
            <a:fld id="{D6029DA4-09B0-4A2D-AA4B-CC45A202471A}" type="slidenum">
              <a:rPr lang="en-US" altLang="en-US" smtClean="0"/>
              <a:pPr>
                <a:defRPr/>
              </a:pPr>
              <a:t>40</a:t>
            </a:fld>
            <a:endParaRPr lang="en-US" altLang="en-US"/>
          </a:p>
        </p:txBody>
      </p:sp>
    </p:spTree>
    <p:extLst>
      <p:ext uri="{BB962C8B-B14F-4D97-AF65-F5344CB8AC3E}">
        <p14:creationId xmlns:p14="http://schemas.microsoft.com/office/powerpoint/2010/main" val="907510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B31A-EFE4-43D0-9EBB-7C3BF7AF7D7C}"/>
              </a:ext>
            </a:extLst>
          </p:cNvPr>
          <p:cNvSpPr>
            <a:spLocks noGrp="1"/>
          </p:cNvSpPr>
          <p:nvPr>
            <p:ph type="title"/>
          </p:nvPr>
        </p:nvSpPr>
        <p:spPr>
          <a:xfrm>
            <a:off x="2540000" y="218661"/>
            <a:ext cx="9144000" cy="993913"/>
          </a:xfrm>
        </p:spPr>
        <p:txBody>
          <a:bodyPr/>
          <a:lstStyle/>
          <a:p>
            <a:r>
              <a:rPr lang="en-US" b="1"/>
              <a:t>Provider Payments (3)</a:t>
            </a:r>
            <a:endParaRPr lang="en-US"/>
          </a:p>
        </p:txBody>
      </p:sp>
      <p:sp>
        <p:nvSpPr>
          <p:cNvPr id="3" name="Content Placeholder 2">
            <a:extLst>
              <a:ext uri="{FF2B5EF4-FFF2-40B4-BE49-F238E27FC236}">
                <a16:creationId xmlns:a16="http://schemas.microsoft.com/office/drawing/2014/main" id="{AD8155D2-C584-4C4A-8D7F-D9158D043683}"/>
              </a:ext>
            </a:extLst>
          </p:cNvPr>
          <p:cNvSpPr>
            <a:spLocks noGrp="1"/>
          </p:cNvSpPr>
          <p:nvPr>
            <p:ph idx="1"/>
          </p:nvPr>
        </p:nvSpPr>
        <p:spPr>
          <a:xfrm>
            <a:off x="2246243" y="1322363"/>
            <a:ext cx="9799983" cy="5316977"/>
          </a:xfrm>
        </p:spPr>
        <p:txBody>
          <a:bodyPr/>
          <a:lstStyle/>
          <a:p>
            <a:pPr marL="0" indent="0">
              <a:spcAft>
                <a:spcPts val="1200"/>
              </a:spcAft>
              <a:buNone/>
            </a:pPr>
            <a:r>
              <a:rPr lang="en-US" sz="2600" b="1"/>
              <a:t>Providers Who Remain Open:</a:t>
            </a:r>
          </a:p>
          <a:p>
            <a:pPr marL="0" indent="0">
              <a:spcAft>
                <a:spcPts val="1200"/>
              </a:spcAft>
              <a:buNone/>
            </a:pPr>
            <a:r>
              <a:rPr lang="en-US" sz="2600"/>
              <a:t>FCCHEN providers who remain open to serve children of essential worker families:</a:t>
            </a:r>
          </a:p>
          <a:p>
            <a:pPr>
              <a:spcAft>
                <a:spcPts val="1200"/>
              </a:spcAft>
            </a:pPr>
            <a:r>
              <a:rPr lang="en-US" sz="2600"/>
              <a:t>Shall submit attendance records or invoices in accordance with current reporting policies</a:t>
            </a:r>
          </a:p>
          <a:p>
            <a:pPr>
              <a:spcAft>
                <a:spcPts val="1200"/>
              </a:spcAft>
            </a:pPr>
            <a:r>
              <a:rPr lang="en-US" sz="2600"/>
              <a:t>May submit attendance records or an invoice without the parent signature if the parent is unable to sign due to the COVID-19 pandemic</a:t>
            </a:r>
          </a:p>
          <a:p>
            <a:r>
              <a:rPr lang="en-US" sz="2600"/>
              <a:t>May include child absences due to the COVID-19 pandemic as an excused absence</a:t>
            </a:r>
          </a:p>
          <a:p>
            <a:endParaRPr lang="en-US"/>
          </a:p>
        </p:txBody>
      </p:sp>
      <p:sp>
        <p:nvSpPr>
          <p:cNvPr id="4" name="Slide Number Placeholder 3">
            <a:extLst>
              <a:ext uri="{FF2B5EF4-FFF2-40B4-BE49-F238E27FC236}">
                <a16:creationId xmlns:a16="http://schemas.microsoft.com/office/drawing/2014/main" id="{E84FCD45-5C1F-4112-97A5-CB68AC547082}"/>
              </a:ext>
            </a:extLst>
          </p:cNvPr>
          <p:cNvSpPr>
            <a:spLocks noGrp="1"/>
          </p:cNvSpPr>
          <p:nvPr>
            <p:ph type="sldNum" sz="quarter" idx="12"/>
          </p:nvPr>
        </p:nvSpPr>
        <p:spPr/>
        <p:txBody>
          <a:bodyPr/>
          <a:lstStyle/>
          <a:p>
            <a:pPr>
              <a:defRPr/>
            </a:pPr>
            <a:fld id="{D6029DA4-09B0-4A2D-AA4B-CC45A202471A}" type="slidenum">
              <a:rPr lang="en-US" altLang="en-US" smtClean="0"/>
              <a:pPr>
                <a:defRPr/>
              </a:pPr>
              <a:t>41</a:t>
            </a:fld>
            <a:endParaRPr lang="en-US" altLang="en-US"/>
          </a:p>
        </p:txBody>
      </p:sp>
    </p:spTree>
    <p:extLst>
      <p:ext uri="{BB962C8B-B14F-4D97-AF65-F5344CB8AC3E}">
        <p14:creationId xmlns:p14="http://schemas.microsoft.com/office/powerpoint/2010/main" val="37697277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B64BE-41F0-47F5-B1B7-85AA48737FF8}"/>
              </a:ext>
            </a:extLst>
          </p:cNvPr>
          <p:cNvSpPr>
            <a:spLocks noGrp="1"/>
          </p:cNvSpPr>
          <p:nvPr>
            <p:ph type="title"/>
          </p:nvPr>
        </p:nvSpPr>
        <p:spPr>
          <a:xfrm>
            <a:off x="2206487" y="165652"/>
            <a:ext cx="9985513" cy="1192695"/>
          </a:xfrm>
        </p:spPr>
        <p:txBody>
          <a:bodyPr/>
          <a:lstStyle/>
          <a:p>
            <a:r>
              <a:rPr lang="en-US" b="1"/>
              <a:t>Provider Payments (4)</a:t>
            </a:r>
            <a:endParaRPr lang="en-US"/>
          </a:p>
        </p:txBody>
      </p:sp>
      <p:sp>
        <p:nvSpPr>
          <p:cNvPr id="3" name="Content Placeholder 2">
            <a:extLst>
              <a:ext uri="{FF2B5EF4-FFF2-40B4-BE49-F238E27FC236}">
                <a16:creationId xmlns:a16="http://schemas.microsoft.com/office/drawing/2014/main" id="{5A35FDA2-9AE3-4B5F-8E7D-0C58C84990C7}"/>
              </a:ext>
            </a:extLst>
          </p:cNvPr>
          <p:cNvSpPr>
            <a:spLocks noGrp="1"/>
          </p:cNvSpPr>
          <p:nvPr>
            <p:ph idx="1"/>
          </p:nvPr>
        </p:nvSpPr>
        <p:spPr>
          <a:xfrm>
            <a:off x="2365513" y="1358347"/>
            <a:ext cx="9640957" cy="5334001"/>
          </a:xfrm>
        </p:spPr>
        <p:txBody>
          <a:bodyPr/>
          <a:lstStyle/>
          <a:p>
            <a:pPr>
              <a:spcAft>
                <a:spcPts val="1200"/>
              </a:spcAft>
            </a:pPr>
            <a:r>
              <a:rPr lang="en-US" sz="2600"/>
              <a:t>Regardless of attendance, providers shall be reimbursed based on the certified need of each family </a:t>
            </a:r>
          </a:p>
          <a:p>
            <a:pPr>
              <a:spcAft>
                <a:spcPts val="1200"/>
              </a:spcAft>
            </a:pPr>
            <a:r>
              <a:rPr lang="en-US" sz="2600"/>
              <a:t>For families certified for a variable schedule, reimbursement shall be made for the maximum authorized hours of certified need</a:t>
            </a:r>
          </a:p>
          <a:p>
            <a:pPr>
              <a:spcAft>
                <a:spcPts val="1200"/>
              </a:spcAft>
            </a:pPr>
            <a:r>
              <a:rPr lang="en-US" sz="2600"/>
              <a:t>Providers that are unable to submit an attendance record or invoice due to the COVID-19 pandemic should contact their CFCC, CCTR, CSPP or CMIG contractor</a:t>
            </a:r>
          </a:p>
          <a:p>
            <a:r>
              <a:rPr lang="en-US" sz="2600"/>
              <a:t>If providers are unable to submit an attendance record or invoice, the CFCC, CCTR, CSPP or CMIG contractor must reimburse providers as directed above</a:t>
            </a:r>
          </a:p>
        </p:txBody>
      </p:sp>
      <p:sp>
        <p:nvSpPr>
          <p:cNvPr id="4" name="Slide Number Placeholder 3">
            <a:extLst>
              <a:ext uri="{FF2B5EF4-FFF2-40B4-BE49-F238E27FC236}">
                <a16:creationId xmlns:a16="http://schemas.microsoft.com/office/drawing/2014/main" id="{ABE83926-2F58-4C17-A859-5D54F2D9D409}"/>
              </a:ext>
            </a:extLst>
          </p:cNvPr>
          <p:cNvSpPr>
            <a:spLocks noGrp="1"/>
          </p:cNvSpPr>
          <p:nvPr>
            <p:ph type="sldNum" sz="quarter" idx="12"/>
          </p:nvPr>
        </p:nvSpPr>
        <p:spPr/>
        <p:txBody>
          <a:bodyPr/>
          <a:lstStyle/>
          <a:p>
            <a:pPr>
              <a:defRPr/>
            </a:pPr>
            <a:fld id="{D6029DA4-09B0-4A2D-AA4B-CC45A202471A}" type="slidenum">
              <a:rPr lang="en-US" altLang="en-US" smtClean="0"/>
              <a:pPr>
                <a:defRPr/>
              </a:pPr>
              <a:t>42</a:t>
            </a:fld>
            <a:endParaRPr lang="en-US" altLang="en-US"/>
          </a:p>
        </p:txBody>
      </p:sp>
    </p:spTree>
    <p:extLst>
      <p:ext uri="{BB962C8B-B14F-4D97-AF65-F5344CB8AC3E}">
        <p14:creationId xmlns:p14="http://schemas.microsoft.com/office/powerpoint/2010/main" val="7195895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6054-AF6E-4C33-8602-1904A3B1634B}"/>
              </a:ext>
            </a:extLst>
          </p:cNvPr>
          <p:cNvSpPr>
            <a:spLocks noGrp="1"/>
          </p:cNvSpPr>
          <p:nvPr>
            <p:ph type="title"/>
          </p:nvPr>
        </p:nvSpPr>
        <p:spPr>
          <a:xfrm>
            <a:off x="2540000" y="357810"/>
            <a:ext cx="9144000" cy="934278"/>
          </a:xfrm>
        </p:spPr>
        <p:txBody>
          <a:bodyPr/>
          <a:lstStyle/>
          <a:p>
            <a:r>
              <a:rPr lang="en-US" b="1"/>
              <a:t>Provider Payments (5)</a:t>
            </a:r>
            <a:endParaRPr lang="en-US"/>
          </a:p>
        </p:txBody>
      </p:sp>
      <p:sp>
        <p:nvSpPr>
          <p:cNvPr id="3" name="Content Placeholder 2">
            <a:extLst>
              <a:ext uri="{FF2B5EF4-FFF2-40B4-BE49-F238E27FC236}">
                <a16:creationId xmlns:a16="http://schemas.microsoft.com/office/drawing/2014/main" id="{76678B13-87F1-4107-8BCD-A7F1F9B1E1AF}"/>
              </a:ext>
            </a:extLst>
          </p:cNvPr>
          <p:cNvSpPr>
            <a:spLocks noGrp="1"/>
          </p:cNvSpPr>
          <p:nvPr>
            <p:ph idx="1"/>
          </p:nvPr>
        </p:nvSpPr>
        <p:spPr>
          <a:xfrm>
            <a:off x="2325757" y="1590261"/>
            <a:ext cx="9660833" cy="5108713"/>
          </a:xfrm>
        </p:spPr>
        <p:txBody>
          <a:bodyPr/>
          <a:lstStyle/>
          <a:p>
            <a:pPr>
              <a:spcAft>
                <a:spcPts val="1200"/>
              </a:spcAft>
            </a:pPr>
            <a:r>
              <a:rPr lang="en-US" sz="2600" dirty="0"/>
              <a:t>CFCC, CCTR, CSPP and CMIG contractors who provide services through FCCHENs should work with the family childcare providers to determine the best way to receive attendance and/or invoice records while ensuring local public health department guidelines are being met. This may include, but is not limited to, submitting electronic records, including scanned or digital signatures </a:t>
            </a:r>
            <a:endParaRPr lang="en-US" dirty="0"/>
          </a:p>
          <a:p>
            <a:r>
              <a:rPr lang="en-US" sz="2600" dirty="0"/>
              <a:t>MB 17-04, located at </a:t>
            </a:r>
            <a:r>
              <a:rPr lang="en-US" sz="2600" dirty="0">
                <a:hlinkClick r:id="rId3" tooltip="ELCD MB 17-04 web page"/>
              </a:rPr>
              <a:t>https://www.cde.ca.gov/sp/cd/ci/mb1704.asp</a:t>
            </a:r>
            <a:r>
              <a:rPr lang="en-US" sz="2600" dirty="0"/>
              <a:t> provides directives for the use of digital signatures</a:t>
            </a:r>
            <a:endParaRPr lang="en-US" dirty="0">
              <a:cs typeface="Arial"/>
            </a:endParaRPr>
          </a:p>
        </p:txBody>
      </p:sp>
      <p:sp>
        <p:nvSpPr>
          <p:cNvPr id="4" name="Slide Number Placeholder 3">
            <a:extLst>
              <a:ext uri="{FF2B5EF4-FFF2-40B4-BE49-F238E27FC236}">
                <a16:creationId xmlns:a16="http://schemas.microsoft.com/office/drawing/2014/main" id="{6FA8EF3E-98BC-4F67-BF22-2B36EA6A771D}"/>
              </a:ext>
            </a:extLst>
          </p:cNvPr>
          <p:cNvSpPr>
            <a:spLocks noGrp="1"/>
          </p:cNvSpPr>
          <p:nvPr>
            <p:ph type="sldNum" sz="quarter" idx="12"/>
          </p:nvPr>
        </p:nvSpPr>
        <p:spPr/>
        <p:txBody>
          <a:bodyPr/>
          <a:lstStyle/>
          <a:p>
            <a:pPr>
              <a:defRPr/>
            </a:pPr>
            <a:fld id="{D6029DA4-09B0-4A2D-AA4B-CC45A202471A}" type="slidenum">
              <a:rPr lang="en-US" altLang="en-US" smtClean="0"/>
              <a:pPr>
                <a:defRPr/>
              </a:pPr>
              <a:t>43</a:t>
            </a:fld>
            <a:endParaRPr lang="en-US" altLang="en-US"/>
          </a:p>
        </p:txBody>
      </p:sp>
    </p:spTree>
    <p:extLst>
      <p:ext uri="{BB962C8B-B14F-4D97-AF65-F5344CB8AC3E}">
        <p14:creationId xmlns:p14="http://schemas.microsoft.com/office/powerpoint/2010/main" val="4231449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91F7-0E9D-416C-AB04-5D0949D07415}"/>
              </a:ext>
            </a:extLst>
          </p:cNvPr>
          <p:cNvSpPr>
            <a:spLocks noGrp="1"/>
          </p:cNvSpPr>
          <p:nvPr>
            <p:ph type="title"/>
          </p:nvPr>
        </p:nvSpPr>
        <p:spPr>
          <a:xfrm>
            <a:off x="2186609" y="159026"/>
            <a:ext cx="9939129" cy="1705351"/>
          </a:xfrm>
        </p:spPr>
        <p:txBody>
          <a:bodyPr/>
          <a:lstStyle/>
          <a:p>
            <a:br>
              <a:rPr lang="en-US" sz="3800" b="1"/>
            </a:br>
            <a:r>
              <a:rPr lang="en-US" sz="3200" b="1"/>
              <a:t>Program Quality </a:t>
            </a:r>
            <a:br>
              <a:rPr lang="en-US" sz="3200" b="1"/>
            </a:br>
            <a:r>
              <a:rPr lang="en-US" sz="3200" b="1"/>
              <a:t>Contractual Requirements During an Emergency Closure for Family Child Care Home Education Networks</a:t>
            </a:r>
            <a:br>
              <a:rPr lang="en-US" sz="3800"/>
            </a:br>
            <a:endParaRPr lang="en-US" sz="3800"/>
          </a:p>
        </p:txBody>
      </p:sp>
      <p:sp>
        <p:nvSpPr>
          <p:cNvPr id="3" name="Content Placeholder 2">
            <a:extLst>
              <a:ext uri="{FF2B5EF4-FFF2-40B4-BE49-F238E27FC236}">
                <a16:creationId xmlns:a16="http://schemas.microsoft.com/office/drawing/2014/main" id="{58A8083F-9061-4799-A583-57F2EEC5B055}"/>
              </a:ext>
            </a:extLst>
          </p:cNvPr>
          <p:cNvSpPr>
            <a:spLocks noGrp="1"/>
          </p:cNvSpPr>
          <p:nvPr>
            <p:ph idx="1"/>
          </p:nvPr>
        </p:nvSpPr>
        <p:spPr>
          <a:xfrm>
            <a:off x="2365513" y="2758682"/>
            <a:ext cx="9760226" cy="3940292"/>
          </a:xfrm>
        </p:spPr>
        <p:txBody>
          <a:bodyPr/>
          <a:lstStyle/>
          <a:p>
            <a:pPr marL="0" indent="0">
              <a:spcAft>
                <a:spcPts val="1200"/>
              </a:spcAft>
              <a:buNone/>
            </a:pPr>
            <a:r>
              <a:rPr lang="en-US" sz="2600"/>
              <a:t>CFCC, CCTR, CSPP, and CMIG contractors who provide services through FCCHENs, and whose providers are physically closed but funded to be operational due to the COVID-19 pandemic, must develop a plan around modifying program operations to address the needs of children and families who are no longer being served in a physical family child care home education network setting during an emergency closure.</a:t>
            </a:r>
          </a:p>
          <a:p>
            <a:pPr marL="0" indent="0">
              <a:buNone/>
            </a:pPr>
            <a:endParaRPr lang="en-US" sz="2400">
              <a:cs typeface="Arial"/>
            </a:endParaRPr>
          </a:p>
          <a:p>
            <a:pPr marL="0" indent="0">
              <a:buNone/>
            </a:pPr>
            <a:endParaRPr lang="en-US" sz="2600"/>
          </a:p>
        </p:txBody>
      </p:sp>
      <p:sp>
        <p:nvSpPr>
          <p:cNvPr id="4" name="Slide Number Placeholder 3">
            <a:extLst>
              <a:ext uri="{FF2B5EF4-FFF2-40B4-BE49-F238E27FC236}">
                <a16:creationId xmlns:a16="http://schemas.microsoft.com/office/drawing/2014/main" id="{E5ED107F-99B8-49EC-86D6-D4626E8A3D39}"/>
              </a:ext>
            </a:extLst>
          </p:cNvPr>
          <p:cNvSpPr>
            <a:spLocks noGrp="1"/>
          </p:cNvSpPr>
          <p:nvPr>
            <p:ph type="sldNum" sz="quarter" idx="12"/>
          </p:nvPr>
        </p:nvSpPr>
        <p:spPr/>
        <p:txBody>
          <a:bodyPr/>
          <a:lstStyle/>
          <a:p>
            <a:pPr>
              <a:defRPr/>
            </a:pPr>
            <a:fld id="{D6029DA4-09B0-4A2D-AA4B-CC45A202471A}" type="slidenum">
              <a:rPr lang="en-US" altLang="en-US" smtClean="0"/>
              <a:pPr>
                <a:defRPr/>
              </a:pPr>
              <a:t>44</a:t>
            </a:fld>
            <a:endParaRPr lang="en-US" altLang="en-US"/>
          </a:p>
        </p:txBody>
      </p:sp>
    </p:spTree>
    <p:extLst>
      <p:ext uri="{BB962C8B-B14F-4D97-AF65-F5344CB8AC3E}">
        <p14:creationId xmlns:p14="http://schemas.microsoft.com/office/powerpoint/2010/main" val="32666692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921D-6305-4BD4-9BFE-D4AA52AF8C38}"/>
              </a:ext>
            </a:extLst>
          </p:cNvPr>
          <p:cNvSpPr>
            <a:spLocks noGrp="1"/>
          </p:cNvSpPr>
          <p:nvPr>
            <p:ph type="title"/>
          </p:nvPr>
        </p:nvSpPr>
        <p:spPr>
          <a:xfrm>
            <a:off x="2222695" y="0"/>
            <a:ext cx="9969305" cy="2124222"/>
          </a:xfrm>
        </p:spPr>
        <p:txBody>
          <a:bodyPr/>
          <a:lstStyle/>
          <a:p>
            <a:r>
              <a:rPr lang="en-US" sz="3200" b="1" dirty="0">
                <a:solidFill>
                  <a:srgbClr val="000000"/>
                </a:solidFill>
              </a:rPr>
              <a:t>Program Quality </a:t>
            </a:r>
            <a:br>
              <a:rPr lang="en-US" sz="3200" b="1" dirty="0">
                <a:solidFill>
                  <a:srgbClr val="000000"/>
                </a:solidFill>
              </a:rPr>
            </a:br>
            <a:r>
              <a:rPr lang="en-US" sz="3200" b="1" dirty="0">
                <a:solidFill>
                  <a:srgbClr val="000000"/>
                </a:solidFill>
              </a:rPr>
              <a:t>Contractual Requirements During an Emergency Closure for Family Child Care Home Education Networks </a:t>
            </a:r>
            <a:r>
              <a:rPr lang="en-US" sz="3800" b="1" dirty="0"/>
              <a:t>(2)</a:t>
            </a:r>
            <a:endParaRPr lang="en-US" sz="3800" dirty="0"/>
          </a:p>
        </p:txBody>
      </p:sp>
      <p:sp>
        <p:nvSpPr>
          <p:cNvPr id="3" name="Content Placeholder 2">
            <a:extLst>
              <a:ext uri="{FF2B5EF4-FFF2-40B4-BE49-F238E27FC236}">
                <a16:creationId xmlns:a16="http://schemas.microsoft.com/office/drawing/2014/main" id="{8E291D42-D96F-4B89-BA59-7CD561333B72}"/>
              </a:ext>
            </a:extLst>
          </p:cNvPr>
          <p:cNvSpPr>
            <a:spLocks noGrp="1"/>
          </p:cNvSpPr>
          <p:nvPr>
            <p:ph idx="1"/>
          </p:nvPr>
        </p:nvSpPr>
        <p:spPr>
          <a:xfrm>
            <a:off x="2365513" y="2405574"/>
            <a:ext cx="9680713" cy="4313277"/>
          </a:xfrm>
        </p:spPr>
        <p:txBody>
          <a:bodyPr/>
          <a:lstStyle/>
          <a:p>
            <a:pPr marL="0" indent="0">
              <a:spcAft>
                <a:spcPts val="1200"/>
              </a:spcAft>
              <a:buNone/>
            </a:pPr>
            <a:r>
              <a:rPr lang="en-US" sz="2800"/>
              <a:t>For contractors whose providers have closed, the plan must be provided to the contractor’s assigned regional consultant by April 30, 2020. This plan must include engaging providers during the emergency closure to provide supportive services to children and families. </a:t>
            </a:r>
          </a:p>
          <a:p>
            <a:pPr marL="0" indent="0">
              <a:buNone/>
            </a:pPr>
            <a:r>
              <a:rPr lang="en-US" sz="2800"/>
              <a:t>This plan must include the following services, but may include others:</a:t>
            </a:r>
          </a:p>
        </p:txBody>
      </p:sp>
      <p:sp>
        <p:nvSpPr>
          <p:cNvPr id="4" name="Slide Number Placeholder 3">
            <a:extLst>
              <a:ext uri="{FF2B5EF4-FFF2-40B4-BE49-F238E27FC236}">
                <a16:creationId xmlns:a16="http://schemas.microsoft.com/office/drawing/2014/main" id="{483B5CA1-B0C5-4E1E-B90F-9A6A45CE540A}"/>
              </a:ext>
            </a:extLst>
          </p:cNvPr>
          <p:cNvSpPr>
            <a:spLocks noGrp="1"/>
          </p:cNvSpPr>
          <p:nvPr>
            <p:ph type="sldNum" sz="quarter" idx="12"/>
          </p:nvPr>
        </p:nvSpPr>
        <p:spPr/>
        <p:txBody>
          <a:bodyPr/>
          <a:lstStyle/>
          <a:p>
            <a:pPr>
              <a:defRPr/>
            </a:pPr>
            <a:fld id="{D6029DA4-09B0-4A2D-AA4B-CC45A202471A}" type="slidenum">
              <a:rPr lang="en-US" altLang="en-US" smtClean="0"/>
              <a:pPr>
                <a:defRPr/>
              </a:pPr>
              <a:t>45</a:t>
            </a:fld>
            <a:endParaRPr lang="en-US" altLang="en-US"/>
          </a:p>
        </p:txBody>
      </p:sp>
    </p:spTree>
    <p:extLst>
      <p:ext uri="{BB962C8B-B14F-4D97-AF65-F5344CB8AC3E}">
        <p14:creationId xmlns:p14="http://schemas.microsoft.com/office/powerpoint/2010/main" val="38683733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921D-6305-4BD4-9BFE-D4AA52AF8C38}"/>
              </a:ext>
            </a:extLst>
          </p:cNvPr>
          <p:cNvSpPr>
            <a:spLocks noGrp="1"/>
          </p:cNvSpPr>
          <p:nvPr>
            <p:ph type="title"/>
          </p:nvPr>
        </p:nvSpPr>
        <p:spPr>
          <a:xfrm>
            <a:off x="2206487" y="152400"/>
            <a:ext cx="9985513" cy="1600200"/>
          </a:xfrm>
        </p:spPr>
        <p:txBody>
          <a:bodyPr/>
          <a:lstStyle/>
          <a:p>
            <a:r>
              <a:rPr lang="en-US" sz="3200" b="1" dirty="0">
                <a:solidFill>
                  <a:srgbClr val="000000"/>
                </a:solidFill>
              </a:rPr>
              <a:t>Program Quality </a:t>
            </a:r>
            <a:br>
              <a:rPr lang="en-US" sz="3200" b="1" dirty="0">
                <a:solidFill>
                  <a:srgbClr val="000000"/>
                </a:solidFill>
              </a:rPr>
            </a:br>
            <a:r>
              <a:rPr lang="en-US" sz="3200" b="1" dirty="0">
                <a:solidFill>
                  <a:srgbClr val="000000"/>
                </a:solidFill>
              </a:rPr>
              <a:t>Contractual Requirements During an Emergency Closure for Family Child Care Home Education Networks </a:t>
            </a:r>
            <a:r>
              <a:rPr lang="en-US" sz="3600" b="1" dirty="0"/>
              <a:t>(3)</a:t>
            </a:r>
            <a:endParaRPr lang="en-US" sz="3600" dirty="0"/>
          </a:p>
        </p:txBody>
      </p:sp>
      <p:sp>
        <p:nvSpPr>
          <p:cNvPr id="3" name="Content Placeholder 2">
            <a:extLst>
              <a:ext uri="{FF2B5EF4-FFF2-40B4-BE49-F238E27FC236}">
                <a16:creationId xmlns:a16="http://schemas.microsoft.com/office/drawing/2014/main" id="{8E291D42-D96F-4B89-BA59-7CD561333B72}"/>
              </a:ext>
            </a:extLst>
          </p:cNvPr>
          <p:cNvSpPr>
            <a:spLocks noGrp="1"/>
          </p:cNvSpPr>
          <p:nvPr>
            <p:ph idx="1"/>
          </p:nvPr>
        </p:nvSpPr>
        <p:spPr>
          <a:xfrm>
            <a:off x="2206487" y="1913205"/>
            <a:ext cx="9985513" cy="4746011"/>
          </a:xfrm>
        </p:spPr>
        <p:txBody>
          <a:bodyPr/>
          <a:lstStyle/>
          <a:p>
            <a:pPr lvl="0">
              <a:spcAft>
                <a:spcPts val="1200"/>
              </a:spcAft>
            </a:pPr>
            <a:r>
              <a:rPr lang="en-US" sz="2600"/>
              <a:t>Developing a family engagement plan for disasters</a:t>
            </a:r>
          </a:p>
          <a:p>
            <a:pPr lvl="0">
              <a:spcAft>
                <a:spcPts val="1200"/>
              </a:spcAft>
            </a:pPr>
            <a:r>
              <a:rPr lang="en-US" sz="2600"/>
              <a:t>Providing online resources and activities for children and families at home, including virtual opportunities</a:t>
            </a:r>
          </a:p>
          <a:p>
            <a:pPr lvl="0">
              <a:spcAft>
                <a:spcPts val="1200"/>
              </a:spcAft>
            </a:pPr>
            <a:r>
              <a:rPr lang="en-US" sz="2600"/>
              <a:t>To the extent practicable, assisting local efforts to provide child care and development services to essential employees</a:t>
            </a:r>
          </a:p>
          <a:p>
            <a:pPr lvl="0">
              <a:spcAft>
                <a:spcPts val="1200"/>
              </a:spcAft>
            </a:pPr>
            <a:r>
              <a:rPr lang="en-US" sz="2600"/>
              <a:t>Engaging existing statewide quality projects supporting 5 </a:t>
            </a:r>
            <a:r>
              <a:rPr lang="en-US" sz="2600" i="1"/>
              <a:t>CCR</a:t>
            </a:r>
            <a:r>
              <a:rPr lang="en-US" sz="2600"/>
              <a:t> contractors for local and/or virtual professional development and support activities </a:t>
            </a:r>
          </a:p>
          <a:p>
            <a:pPr lvl="0"/>
            <a:r>
              <a:rPr lang="en-US" sz="2600"/>
              <a:t>Engaging external online/virtual professional development opportunities for program staff</a:t>
            </a:r>
          </a:p>
          <a:p>
            <a:endParaRPr lang="en-US"/>
          </a:p>
        </p:txBody>
      </p:sp>
      <p:sp>
        <p:nvSpPr>
          <p:cNvPr id="4" name="Slide Number Placeholder 3">
            <a:extLst>
              <a:ext uri="{FF2B5EF4-FFF2-40B4-BE49-F238E27FC236}">
                <a16:creationId xmlns:a16="http://schemas.microsoft.com/office/drawing/2014/main" id="{A72CF539-BA3B-415A-A892-FC510C85FFB7}"/>
              </a:ext>
            </a:extLst>
          </p:cNvPr>
          <p:cNvSpPr>
            <a:spLocks noGrp="1"/>
          </p:cNvSpPr>
          <p:nvPr>
            <p:ph type="sldNum" sz="quarter" idx="12"/>
          </p:nvPr>
        </p:nvSpPr>
        <p:spPr/>
        <p:txBody>
          <a:bodyPr/>
          <a:lstStyle/>
          <a:p>
            <a:pPr>
              <a:defRPr/>
            </a:pPr>
            <a:fld id="{D6029DA4-09B0-4A2D-AA4B-CC45A202471A}" type="slidenum">
              <a:rPr lang="en-US" altLang="en-US" smtClean="0"/>
              <a:pPr>
                <a:defRPr/>
              </a:pPr>
              <a:t>46</a:t>
            </a:fld>
            <a:endParaRPr lang="en-US" altLang="en-US"/>
          </a:p>
        </p:txBody>
      </p:sp>
    </p:spTree>
    <p:extLst>
      <p:ext uri="{BB962C8B-B14F-4D97-AF65-F5344CB8AC3E}">
        <p14:creationId xmlns:p14="http://schemas.microsoft.com/office/powerpoint/2010/main" val="42271750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91F7-0E9D-416C-AB04-5D0949D07415}"/>
              </a:ext>
            </a:extLst>
          </p:cNvPr>
          <p:cNvSpPr>
            <a:spLocks noGrp="1"/>
          </p:cNvSpPr>
          <p:nvPr>
            <p:ph type="title"/>
          </p:nvPr>
        </p:nvSpPr>
        <p:spPr>
          <a:xfrm>
            <a:off x="2186610" y="159026"/>
            <a:ext cx="9760226" cy="1822174"/>
          </a:xfrm>
        </p:spPr>
        <p:txBody>
          <a:bodyPr/>
          <a:lstStyle/>
          <a:p>
            <a:br>
              <a:rPr lang="en-US" sz="3800" b="1" dirty="0"/>
            </a:br>
            <a:r>
              <a:rPr lang="en-US" sz="3600" b="1" dirty="0"/>
              <a:t>Program Quality </a:t>
            </a:r>
            <a:br>
              <a:rPr lang="en-US" sz="3600" b="1" dirty="0"/>
            </a:br>
            <a:r>
              <a:rPr lang="en-US" sz="3600" b="1" dirty="0"/>
              <a:t>Contractual Requirements During an </a:t>
            </a:r>
            <a:r>
              <a:rPr lang="en-US" sz="3600" b="1"/>
              <a:t>Emergency Closure (4)</a:t>
            </a:r>
            <a:endParaRPr lang="en-US" sz="3800" dirty="0"/>
          </a:p>
        </p:txBody>
      </p:sp>
      <p:sp>
        <p:nvSpPr>
          <p:cNvPr id="3" name="Content Placeholder 2">
            <a:extLst>
              <a:ext uri="{FF2B5EF4-FFF2-40B4-BE49-F238E27FC236}">
                <a16:creationId xmlns:a16="http://schemas.microsoft.com/office/drawing/2014/main" id="{58A8083F-9061-4799-A583-57F2EEC5B055}"/>
              </a:ext>
            </a:extLst>
          </p:cNvPr>
          <p:cNvSpPr>
            <a:spLocks noGrp="1"/>
          </p:cNvSpPr>
          <p:nvPr>
            <p:ph idx="1"/>
          </p:nvPr>
        </p:nvSpPr>
        <p:spPr>
          <a:xfrm>
            <a:off x="2186610" y="2712454"/>
            <a:ext cx="9939129" cy="3986520"/>
          </a:xfrm>
        </p:spPr>
        <p:txBody>
          <a:bodyPr/>
          <a:lstStyle/>
          <a:p>
            <a:pPr>
              <a:spcBef>
                <a:spcPts val="0"/>
              </a:spcBef>
              <a:spcAft>
                <a:spcPts val="1200"/>
              </a:spcAft>
            </a:pPr>
            <a:r>
              <a:rPr lang="en-US" sz="2600" dirty="0">
                <a:cs typeface="Arial"/>
              </a:rPr>
              <a:t>The CDE, ELCD has developed a SNAP survey that addresses the requirements of this plan. Please complete and submit the survey at: </a:t>
            </a:r>
            <a:r>
              <a:rPr lang="en-US" sz="2800" strike="sngStrike" dirty="0">
                <a:solidFill>
                  <a:srgbClr val="3333CC"/>
                </a:solidFill>
                <a:ea typeface="Calibri" panose="020F0502020204030204" pitchFamily="34" charset="0"/>
              </a:rPr>
              <a:t>https://surveys2.cde.ca.gov/go/prgrmqualityemerplan.asp</a:t>
            </a:r>
            <a:r>
              <a:rPr lang="en-US" sz="2800" dirty="0">
                <a:solidFill>
                  <a:srgbClr val="3333CC"/>
                </a:solidFill>
                <a:ea typeface="Calibri" panose="020F0502020204030204" pitchFamily="34" charset="0"/>
              </a:rPr>
              <a:t> [Link no longer available]</a:t>
            </a:r>
          </a:p>
          <a:p>
            <a:pPr>
              <a:spcAft>
                <a:spcPts val="1200"/>
              </a:spcAft>
              <a:buFont typeface="Arial" panose="020B0604020202020204" pitchFamily="34" charset="0"/>
              <a:buChar char="•"/>
            </a:pPr>
            <a:r>
              <a:rPr lang="en-US" sz="2600" dirty="0">
                <a:cs typeface="Arial"/>
              </a:rPr>
              <a:t>Completion of this survey will satisfy the requirements of the plan submission</a:t>
            </a:r>
          </a:p>
          <a:p>
            <a:pPr marL="0" indent="0">
              <a:buNone/>
            </a:pPr>
            <a:endParaRPr lang="en-US" sz="2600" dirty="0">
              <a:cs typeface="Arial"/>
            </a:endParaRPr>
          </a:p>
          <a:p>
            <a:pPr marL="0" indent="0">
              <a:buNone/>
            </a:pPr>
            <a:endParaRPr lang="en-US" sz="2800" dirty="0"/>
          </a:p>
        </p:txBody>
      </p:sp>
      <p:sp>
        <p:nvSpPr>
          <p:cNvPr id="4" name="Slide Number Placeholder 3">
            <a:extLst>
              <a:ext uri="{FF2B5EF4-FFF2-40B4-BE49-F238E27FC236}">
                <a16:creationId xmlns:a16="http://schemas.microsoft.com/office/drawing/2014/main" id="{E5ED107F-99B8-49EC-86D6-D4626E8A3D39}"/>
              </a:ext>
            </a:extLst>
          </p:cNvPr>
          <p:cNvSpPr>
            <a:spLocks noGrp="1"/>
          </p:cNvSpPr>
          <p:nvPr>
            <p:ph type="sldNum" sz="quarter" idx="12"/>
          </p:nvPr>
        </p:nvSpPr>
        <p:spPr/>
        <p:txBody>
          <a:bodyPr/>
          <a:lstStyle/>
          <a:p>
            <a:pPr>
              <a:defRPr/>
            </a:pPr>
            <a:fld id="{D6029DA4-09B0-4A2D-AA4B-CC45A202471A}" type="slidenum">
              <a:rPr lang="en-US" altLang="en-US" smtClean="0"/>
              <a:pPr>
                <a:defRPr/>
              </a:pPr>
              <a:t>47</a:t>
            </a:fld>
            <a:endParaRPr lang="en-US" altLang="en-US"/>
          </a:p>
        </p:txBody>
      </p:sp>
    </p:spTree>
    <p:extLst>
      <p:ext uri="{BB962C8B-B14F-4D97-AF65-F5344CB8AC3E}">
        <p14:creationId xmlns:p14="http://schemas.microsoft.com/office/powerpoint/2010/main" val="37480312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4CC45-A572-431D-B484-2DF96BCA2CDF}"/>
              </a:ext>
            </a:extLst>
          </p:cNvPr>
          <p:cNvSpPr>
            <a:spLocks noGrp="1"/>
          </p:cNvSpPr>
          <p:nvPr>
            <p:ph type="title"/>
          </p:nvPr>
        </p:nvSpPr>
        <p:spPr>
          <a:xfrm>
            <a:off x="2263806" y="285565"/>
            <a:ext cx="9854213" cy="1889464"/>
          </a:xfrm>
        </p:spPr>
        <p:txBody>
          <a:bodyPr/>
          <a:lstStyle/>
          <a:p>
            <a:br>
              <a:rPr lang="en-US" sz="3600" b="1"/>
            </a:br>
            <a:r>
              <a:rPr lang="en-US" sz="3600" b="1"/>
              <a:t>Modified Quality Contractual Requirements</a:t>
            </a:r>
            <a:br>
              <a:rPr lang="en-US" sz="3600" b="1"/>
            </a:br>
            <a:r>
              <a:rPr lang="en-US" sz="3600" b="1">
                <a:solidFill>
                  <a:srgbClr val="000000"/>
                </a:solidFill>
              </a:rPr>
              <a:t>for Family Child Care Home Education Networks</a:t>
            </a:r>
            <a:br>
              <a:rPr lang="en-US"/>
            </a:br>
            <a:endParaRPr lang="en-US"/>
          </a:p>
        </p:txBody>
      </p:sp>
      <p:sp>
        <p:nvSpPr>
          <p:cNvPr id="3" name="Content Placeholder 2">
            <a:extLst>
              <a:ext uri="{FF2B5EF4-FFF2-40B4-BE49-F238E27FC236}">
                <a16:creationId xmlns:a16="http://schemas.microsoft.com/office/drawing/2014/main" id="{DFDCDA95-CD3B-4926-A80D-897C558F1A72}"/>
              </a:ext>
            </a:extLst>
          </p:cNvPr>
          <p:cNvSpPr>
            <a:spLocks noGrp="1"/>
          </p:cNvSpPr>
          <p:nvPr>
            <p:ph idx="1"/>
          </p:nvPr>
        </p:nvSpPr>
        <p:spPr>
          <a:xfrm>
            <a:off x="2263806" y="2512381"/>
            <a:ext cx="9928194" cy="4193219"/>
          </a:xfrm>
        </p:spPr>
        <p:txBody>
          <a:bodyPr/>
          <a:lstStyle/>
          <a:p>
            <a:pPr marL="0" indent="0">
              <a:spcAft>
                <a:spcPts val="1200"/>
              </a:spcAft>
              <a:buNone/>
            </a:pPr>
            <a:r>
              <a:rPr lang="en-US" sz="2600" dirty="0"/>
              <a:t>State-subsidized early learning and care programs are required to continue to provide modified quality program activities to all currently enrolled children and families in compliance with </a:t>
            </a:r>
            <a:r>
              <a:rPr lang="en-US" sz="2600" i="1" dirty="0"/>
              <a:t>California Code of Regulations</a:t>
            </a:r>
            <a:r>
              <a:rPr lang="en-US" sz="2600" dirty="0"/>
              <a:t>, Title 5 (5 </a:t>
            </a:r>
            <a:r>
              <a:rPr lang="en-US" sz="2600" i="1" dirty="0"/>
              <a:t>CCR)</a:t>
            </a:r>
            <a:r>
              <a:rPr lang="en-US" sz="2600" dirty="0"/>
              <a:t> and California Education Code (</a:t>
            </a:r>
            <a:r>
              <a:rPr lang="en-US" sz="2600" i="1" dirty="0"/>
              <a:t>EC)</a:t>
            </a:r>
            <a:r>
              <a:rPr lang="en-US" sz="2600" dirty="0"/>
              <a:t> 8203, as directed in the MB. </a:t>
            </a:r>
          </a:p>
          <a:p>
            <a:pPr marL="0" indent="0">
              <a:buNone/>
            </a:pPr>
            <a:r>
              <a:rPr lang="en-US" sz="2600" dirty="0"/>
              <a:t>Modified quality contractual requirements are for the following quality components:</a:t>
            </a:r>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29AB68B-3074-4C16-BE5F-031E900ED2C7}"/>
              </a:ext>
            </a:extLst>
          </p:cNvPr>
          <p:cNvSpPr>
            <a:spLocks noGrp="1"/>
          </p:cNvSpPr>
          <p:nvPr>
            <p:ph type="sldNum" sz="quarter" idx="12"/>
          </p:nvPr>
        </p:nvSpPr>
        <p:spPr/>
        <p:txBody>
          <a:bodyPr/>
          <a:lstStyle/>
          <a:p>
            <a:pPr>
              <a:defRPr/>
            </a:pPr>
            <a:fld id="{D6029DA4-09B0-4A2D-AA4B-CC45A202471A}" type="slidenum">
              <a:rPr lang="en-US" altLang="en-US" smtClean="0"/>
              <a:pPr>
                <a:defRPr/>
              </a:pPr>
              <a:t>48</a:t>
            </a:fld>
            <a:endParaRPr lang="en-US" altLang="en-US"/>
          </a:p>
        </p:txBody>
      </p:sp>
    </p:spTree>
    <p:extLst>
      <p:ext uri="{BB962C8B-B14F-4D97-AF65-F5344CB8AC3E}">
        <p14:creationId xmlns:p14="http://schemas.microsoft.com/office/powerpoint/2010/main" val="27764204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4CC45-A572-431D-B484-2DF96BCA2CDF}"/>
              </a:ext>
            </a:extLst>
          </p:cNvPr>
          <p:cNvSpPr>
            <a:spLocks noGrp="1"/>
          </p:cNvSpPr>
          <p:nvPr>
            <p:ph type="title"/>
          </p:nvPr>
        </p:nvSpPr>
        <p:spPr>
          <a:xfrm>
            <a:off x="2263806" y="281354"/>
            <a:ext cx="9854213" cy="2096086"/>
          </a:xfrm>
        </p:spPr>
        <p:txBody>
          <a:bodyPr/>
          <a:lstStyle/>
          <a:p>
            <a:br>
              <a:rPr lang="en-US" sz="3600" b="1"/>
            </a:br>
            <a:r>
              <a:rPr lang="en-US" sz="3600" b="1"/>
              <a:t>Modified Quality Contractual Requirements </a:t>
            </a:r>
            <a:r>
              <a:rPr lang="en-US" sz="3600" b="1">
                <a:solidFill>
                  <a:srgbClr val="000000"/>
                </a:solidFill>
              </a:rPr>
              <a:t>for Family Child Care Home Education Networks</a:t>
            </a:r>
            <a:r>
              <a:rPr lang="en-US" sz="3600" b="1"/>
              <a:t>(2)</a:t>
            </a:r>
            <a:br>
              <a:rPr lang="en-US" sz="3600"/>
            </a:br>
            <a:endParaRPr lang="en-US" sz="3600"/>
          </a:p>
        </p:txBody>
      </p:sp>
      <p:sp>
        <p:nvSpPr>
          <p:cNvPr id="3" name="Content Placeholder 2">
            <a:extLst>
              <a:ext uri="{FF2B5EF4-FFF2-40B4-BE49-F238E27FC236}">
                <a16:creationId xmlns:a16="http://schemas.microsoft.com/office/drawing/2014/main" id="{DFDCDA95-CD3B-4926-A80D-897C558F1A72}"/>
              </a:ext>
            </a:extLst>
          </p:cNvPr>
          <p:cNvSpPr>
            <a:spLocks noGrp="1"/>
          </p:cNvSpPr>
          <p:nvPr>
            <p:ph idx="1"/>
          </p:nvPr>
        </p:nvSpPr>
        <p:spPr>
          <a:xfrm>
            <a:off x="2263806" y="2377440"/>
            <a:ext cx="9928194" cy="4328160"/>
          </a:xfrm>
        </p:spPr>
        <p:txBody>
          <a:bodyPr/>
          <a:lstStyle/>
          <a:p>
            <a:pPr lvl="1">
              <a:buFont typeface="Arial" panose="020B0604020202020204" pitchFamily="34" charset="0"/>
              <a:buChar char="•"/>
            </a:pPr>
            <a:r>
              <a:rPr lang="en-US"/>
              <a:t>Parent Involvement</a:t>
            </a:r>
          </a:p>
          <a:p>
            <a:pPr lvl="1">
              <a:buFont typeface="Arial" panose="020B0604020202020204" pitchFamily="34" charset="0"/>
              <a:buChar char="•"/>
            </a:pPr>
            <a:r>
              <a:rPr lang="en-US"/>
              <a:t>Education Programs</a:t>
            </a:r>
          </a:p>
          <a:p>
            <a:pPr lvl="1">
              <a:buFont typeface="Arial" panose="020B0604020202020204" pitchFamily="34" charset="0"/>
              <a:buChar char="•"/>
            </a:pPr>
            <a:r>
              <a:rPr lang="en-US"/>
              <a:t>Staff Development</a:t>
            </a:r>
          </a:p>
          <a:p>
            <a:pPr lvl="1">
              <a:buFont typeface="Arial" panose="020B0604020202020204" pitchFamily="34" charset="0"/>
              <a:buChar char="•"/>
            </a:pPr>
            <a:r>
              <a:rPr lang="en-US"/>
              <a:t>Desired Results Development Profile</a:t>
            </a:r>
          </a:p>
          <a:p>
            <a:pPr lvl="1">
              <a:buFont typeface="Arial" panose="020B0604020202020204" pitchFamily="34" charset="0"/>
              <a:buChar char="•"/>
            </a:pPr>
            <a:r>
              <a:rPr lang="en-US"/>
              <a:t>Health and Social Services</a:t>
            </a:r>
          </a:p>
          <a:p>
            <a:pPr lvl="1">
              <a:buFont typeface="Arial" panose="020B0604020202020204" pitchFamily="34" charset="0"/>
              <a:buChar char="•"/>
            </a:pPr>
            <a:r>
              <a:rPr lang="en-US"/>
              <a:t>Environment Rating Scales</a:t>
            </a:r>
          </a:p>
          <a:p>
            <a:pPr lvl="1">
              <a:buFont typeface="Arial" panose="020B0604020202020204" pitchFamily="34" charset="0"/>
              <a:buChar char="•"/>
            </a:pPr>
            <a:endParaRPr lang="en-US" sz="2400"/>
          </a:p>
          <a:p>
            <a:pPr lvl="1">
              <a:buFont typeface="Arial" panose="020B0604020202020204" pitchFamily="34" charset="0"/>
              <a:buChar char="•"/>
            </a:pPr>
            <a:endParaRPr lang="en-US" sz="2400"/>
          </a:p>
          <a:p>
            <a:pPr lvl="1">
              <a:buFont typeface="Arial" panose="020B0604020202020204" pitchFamily="34" charset="0"/>
              <a:buChar char="•"/>
            </a:pPr>
            <a:endParaRPr lang="en-US" sz="2400"/>
          </a:p>
          <a:p>
            <a:pPr lvl="1">
              <a:buFont typeface="Arial" panose="020B0604020202020204" pitchFamily="34" charset="0"/>
              <a:buChar char="•"/>
            </a:pPr>
            <a:endParaRPr lang="en-US" sz="2400"/>
          </a:p>
          <a:p>
            <a:pPr lvl="1">
              <a:buFont typeface="Arial" panose="020B0604020202020204" pitchFamily="34" charset="0"/>
              <a:buChar char="•"/>
            </a:pPr>
            <a:endParaRPr lang="en-US" sz="2400"/>
          </a:p>
          <a:p>
            <a:pPr marL="0" indent="0">
              <a:buNone/>
            </a:pPr>
            <a:endParaRPr lang="en-US"/>
          </a:p>
          <a:p>
            <a:endParaRPr lang="en-US"/>
          </a:p>
        </p:txBody>
      </p:sp>
      <p:sp>
        <p:nvSpPr>
          <p:cNvPr id="4" name="Slide Number Placeholder 3">
            <a:extLst>
              <a:ext uri="{FF2B5EF4-FFF2-40B4-BE49-F238E27FC236}">
                <a16:creationId xmlns:a16="http://schemas.microsoft.com/office/drawing/2014/main" id="{C29AB68B-3074-4C16-BE5F-031E900ED2C7}"/>
              </a:ext>
            </a:extLst>
          </p:cNvPr>
          <p:cNvSpPr>
            <a:spLocks noGrp="1"/>
          </p:cNvSpPr>
          <p:nvPr>
            <p:ph type="sldNum" sz="quarter" idx="12"/>
          </p:nvPr>
        </p:nvSpPr>
        <p:spPr/>
        <p:txBody>
          <a:bodyPr/>
          <a:lstStyle/>
          <a:p>
            <a:pPr>
              <a:defRPr/>
            </a:pPr>
            <a:fld id="{D6029DA4-09B0-4A2D-AA4B-CC45A202471A}" type="slidenum">
              <a:rPr lang="en-US" altLang="en-US" smtClean="0"/>
              <a:pPr>
                <a:defRPr/>
              </a:pPr>
              <a:t>49</a:t>
            </a:fld>
            <a:endParaRPr lang="en-US" altLang="en-US"/>
          </a:p>
        </p:txBody>
      </p:sp>
    </p:spTree>
    <p:extLst>
      <p:ext uri="{BB962C8B-B14F-4D97-AF65-F5344CB8AC3E}">
        <p14:creationId xmlns:p14="http://schemas.microsoft.com/office/powerpoint/2010/main" val="229283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ED350-84D3-45F3-AE1C-AD69E2D1FED1}"/>
              </a:ext>
            </a:extLst>
          </p:cNvPr>
          <p:cNvSpPr>
            <a:spLocks noGrp="1"/>
          </p:cNvSpPr>
          <p:nvPr>
            <p:ph type="title"/>
          </p:nvPr>
        </p:nvSpPr>
        <p:spPr>
          <a:xfrm>
            <a:off x="2540000" y="336430"/>
            <a:ext cx="9144000" cy="1143000"/>
          </a:xfrm>
        </p:spPr>
        <p:txBody>
          <a:bodyPr/>
          <a:lstStyle/>
          <a:p>
            <a:r>
              <a:rPr lang="en-US" sz="3400" b="1">
                <a:ea typeface="+mn-lt"/>
                <a:cs typeface="+mn-lt"/>
              </a:rPr>
              <a:t>Management Bulletin 20-09 (2) </a:t>
            </a:r>
            <a:endParaRPr lang="en-US" sz="3400">
              <a:ea typeface="+mj-lt"/>
              <a:cs typeface="+mj-lt"/>
            </a:endParaRPr>
          </a:p>
        </p:txBody>
      </p:sp>
      <p:sp>
        <p:nvSpPr>
          <p:cNvPr id="3" name="Content Placeholder 2">
            <a:extLst>
              <a:ext uri="{FF2B5EF4-FFF2-40B4-BE49-F238E27FC236}">
                <a16:creationId xmlns:a16="http://schemas.microsoft.com/office/drawing/2014/main" id="{2B627B81-A357-446B-9D21-F7BB27050A4B}"/>
              </a:ext>
            </a:extLst>
          </p:cNvPr>
          <p:cNvSpPr>
            <a:spLocks noGrp="1"/>
          </p:cNvSpPr>
          <p:nvPr>
            <p:ph idx="1"/>
          </p:nvPr>
        </p:nvSpPr>
        <p:spPr>
          <a:xfrm>
            <a:off x="2426329" y="1322364"/>
            <a:ext cx="9488031" cy="5233712"/>
          </a:xfrm>
        </p:spPr>
        <p:txBody>
          <a:bodyPr/>
          <a:lstStyle/>
          <a:p>
            <a:pPr>
              <a:spcAft>
                <a:spcPts val="1200"/>
              </a:spcAft>
            </a:pPr>
            <a:r>
              <a:rPr lang="en-US" sz="2600">
                <a:ea typeface="+mn-lt"/>
                <a:cs typeface="+mn-lt"/>
              </a:rPr>
              <a:t>This Management Bulletin (MB) is to notify and provide guidance to contractors about contractual requirements and instructions specific to program quality and monitoring after the enactment of Senate Bill (SB) 117</a:t>
            </a:r>
            <a:endParaRPr lang="en-US" sz="2600">
              <a:cs typeface="Arial"/>
            </a:endParaRPr>
          </a:p>
          <a:p>
            <a:pPr>
              <a:spcAft>
                <a:spcPts val="1200"/>
              </a:spcAft>
            </a:pPr>
            <a:r>
              <a:rPr lang="en-US" sz="2600">
                <a:cs typeface="Arial"/>
              </a:rPr>
              <a:t>This MB is not a permanent change </a:t>
            </a:r>
            <a:r>
              <a:rPr lang="en-US" sz="2600">
                <a:ea typeface="+mn-lt"/>
                <a:cs typeface="+mn-lt"/>
              </a:rPr>
              <a:t>to statute or regulations. These requirements will apply until June 30, 2020, </a:t>
            </a:r>
            <a:r>
              <a:rPr lang="en-US" sz="2600"/>
              <a:t>or until the State of Emergency has ended, whichever occurs first</a:t>
            </a:r>
            <a:endParaRPr lang="en-US" sz="2600">
              <a:ea typeface="+mn-lt"/>
              <a:cs typeface="+mn-lt"/>
            </a:endParaRPr>
          </a:p>
          <a:p>
            <a:r>
              <a:rPr lang="en-US" sz="2600">
                <a:ea typeface="+mn-lt"/>
                <a:cs typeface="+mn-lt"/>
              </a:rPr>
              <a:t>As the situation evolves and more information is available, the California Department of Education (CDE), Early Learning and Care Division (ELCD) will issue additional guidance</a:t>
            </a:r>
            <a:endParaRPr lang="en-US" sz="2600">
              <a:cs typeface="Arial"/>
            </a:endParaRPr>
          </a:p>
        </p:txBody>
      </p:sp>
      <p:sp>
        <p:nvSpPr>
          <p:cNvPr id="4" name="Slide Number Placeholder 3">
            <a:extLst>
              <a:ext uri="{FF2B5EF4-FFF2-40B4-BE49-F238E27FC236}">
                <a16:creationId xmlns:a16="http://schemas.microsoft.com/office/drawing/2014/main" id="{B40198B1-38B3-4504-B177-890F135A6031}"/>
              </a:ext>
            </a:extLst>
          </p:cNvPr>
          <p:cNvSpPr>
            <a:spLocks noGrp="1"/>
          </p:cNvSpPr>
          <p:nvPr>
            <p:ph type="sldNum" sz="quarter" idx="12"/>
          </p:nvPr>
        </p:nvSpPr>
        <p:spPr/>
        <p:txBody>
          <a:bodyPr/>
          <a:lstStyle/>
          <a:p>
            <a:pPr>
              <a:defRPr/>
            </a:pPr>
            <a:fld id="{D6029DA4-09B0-4A2D-AA4B-CC45A202471A}" type="slidenum">
              <a:rPr lang="en-US" altLang="en-US" smtClean="0"/>
              <a:pPr>
                <a:defRPr/>
              </a:pPr>
              <a:t>5</a:t>
            </a:fld>
            <a:endParaRPr lang="en-US" altLang="en-US"/>
          </a:p>
        </p:txBody>
      </p:sp>
    </p:spTree>
    <p:extLst>
      <p:ext uri="{BB962C8B-B14F-4D97-AF65-F5344CB8AC3E}">
        <p14:creationId xmlns:p14="http://schemas.microsoft.com/office/powerpoint/2010/main" val="13990547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921D-6305-4BD4-9BFE-D4AA52AF8C38}"/>
              </a:ext>
            </a:extLst>
          </p:cNvPr>
          <p:cNvSpPr>
            <a:spLocks noGrp="1"/>
          </p:cNvSpPr>
          <p:nvPr>
            <p:ph type="title"/>
          </p:nvPr>
        </p:nvSpPr>
        <p:spPr>
          <a:xfrm>
            <a:off x="2365513" y="218661"/>
            <a:ext cx="9640957" cy="963026"/>
          </a:xfrm>
        </p:spPr>
        <p:txBody>
          <a:bodyPr/>
          <a:lstStyle/>
          <a:p>
            <a:r>
              <a:rPr lang="en-US" sz="3200" b="1"/>
              <a:t>Parent Involvement </a:t>
            </a:r>
            <a:r>
              <a:rPr lang="en-US" sz="3200" b="1">
                <a:solidFill>
                  <a:srgbClr val="000000"/>
                </a:solidFill>
              </a:rPr>
              <a:t>for Family Child Care Home Education Networks</a:t>
            </a:r>
            <a:endParaRPr lang="en-US" sz="3200" b="1"/>
          </a:p>
        </p:txBody>
      </p:sp>
      <p:sp>
        <p:nvSpPr>
          <p:cNvPr id="3" name="Content Placeholder 2">
            <a:extLst>
              <a:ext uri="{FF2B5EF4-FFF2-40B4-BE49-F238E27FC236}">
                <a16:creationId xmlns:a16="http://schemas.microsoft.com/office/drawing/2014/main" id="{8E291D42-D96F-4B89-BA59-7CD561333B72}"/>
              </a:ext>
            </a:extLst>
          </p:cNvPr>
          <p:cNvSpPr>
            <a:spLocks noGrp="1"/>
          </p:cNvSpPr>
          <p:nvPr>
            <p:ph idx="1"/>
          </p:nvPr>
        </p:nvSpPr>
        <p:spPr>
          <a:xfrm>
            <a:off x="2365513" y="1181687"/>
            <a:ext cx="9640957" cy="5457652"/>
          </a:xfrm>
        </p:spPr>
        <p:txBody>
          <a:bodyPr/>
          <a:lstStyle/>
          <a:p>
            <a:pPr>
              <a:spcAft>
                <a:spcPts val="1200"/>
              </a:spcAft>
            </a:pPr>
            <a:r>
              <a:rPr lang="en-US" sz="2500"/>
              <a:t>CFCC, CCTR, CSPP, and CMIG contractors who provide services through FCCHENs and whose providers are currently open, or who are physically closed but funded to be operational due to the COVID-19 pandemic must collaborate with providers to contact families a minimum of twice a week to keep updated on the child and family, in compliance with 5 </a:t>
            </a:r>
            <a:r>
              <a:rPr lang="en-US" sz="2500" i="1"/>
              <a:t>CCR </a:t>
            </a:r>
            <a:r>
              <a:rPr lang="en-US" sz="2500"/>
              <a:t>Section 18275, and must document outreach efforts </a:t>
            </a:r>
          </a:p>
          <a:p>
            <a:pPr>
              <a:spcAft>
                <a:spcPts val="1200"/>
              </a:spcAft>
            </a:pPr>
            <a:r>
              <a:rPr lang="en-US" sz="2500"/>
              <a:t>To the greatest extent possible, outreach efforts should be conducted in the family's preferred language via phone call, email and/or text message</a:t>
            </a:r>
          </a:p>
          <a:p>
            <a:r>
              <a:rPr lang="en-US" sz="2500">
                <a:ea typeface="+mn-lt"/>
                <a:cs typeface="+mn-lt"/>
              </a:rPr>
              <a:t>Outreach should consist of a mix of individual and group activities to maintain relationships and supports for families and children with each other and with program staff and providers</a:t>
            </a:r>
            <a:endParaRPr lang="en-US" sz="2500">
              <a:cs typeface="Arial"/>
            </a:endParaRPr>
          </a:p>
          <a:p>
            <a:endParaRPr lang="en-US" sz="2600"/>
          </a:p>
        </p:txBody>
      </p:sp>
      <p:sp>
        <p:nvSpPr>
          <p:cNvPr id="4" name="Slide Number Placeholder 3">
            <a:extLst>
              <a:ext uri="{FF2B5EF4-FFF2-40B4-BE49-F238E27FC236}">
                <a16:creationId xmlns:a16="http://schemas.microsoft.com/office/drawing/2014/main" id="{34DFF571-3595-427D-B649-29E41D41C38C}"/>
              </a:ext>
            </a:extLst>
          </p:cNvPr>
          <p:cNvSpPr>
            <a:spLocks noGrp="1"/>
          </p:cNvSpPr>
          <p:nvPr>
            <p:ph type="sldNum" sz="quarter" idx="12"/>
          </p:nvPr>
        </p:nvSpPr>
        <p:spPr/>
        <p:txBody>
          <a:bodyPr/>
          <a:lstStyle/>
          <a:p>
            <a:pPr>
              <a:defRPr/>
            </a:pPr>
            <a:fld id="{D6029DA4-09B0-4A2D-AA4B-CC45A202471A}" type="slidenum">
              <a:rPr lang="en-US" altLang="en-US" smtClean="0"/>
              <a:pPr>
                <a:defRPr/>
              </a:pPr>
              <a:t>50</a:t>
            </a:fld>
            <a:endParaRPr lang="en-US" altLang="en-US"/>
          </a:p>
        </p:txBody>
      </p:sp>
    </p:spTree>
    <p:extLst>
      <p:ext uri="{BB962C8B-B14F-4D97-AF65-F5344CB8AC3E}">
        <p14:creationId xmlns:p14="http://schemas.microsoft.com/office/powerpoint/2010/main" val="26967935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921D-6305-4BD4-9BFE-D4AA52AF8C38}"/>
              </a:ext>
            </a:extLst>
          </p:cNvPr>
          <p:cNvSpPr>
            <a:spLocks noGrp="1"/>
          </p:cNvSpPr>
          <p:nvPr>
            <p:ph type="title"/>
          </p:nvPr>
        </p:nvSpPr>
        <p:spPr>
          <a:xfrm>
            <a:off x="2365514" y="178904"/>
            <a:ext cx="9481930" cy="1573696"/>
          </a:xfrm>
        </p:spPr>
        <p:txBody>
          <a:bodyPr/>
          <a:lstStyle/>
          <a:p>
            <a:r>
              <a:rPr lang="en-US" sz="3200" b="1">
                <a:solidFill>
                  <a:srgbClr val="000000"/>
                </a:solidFill>
              </a:rPr>
              <a:t>Parent Involvement for Family Child Care Home Education Networks </a:t>
            </a:r>
            <a:r>
              <a:rPr lang="en-US" sz="3200" b="1"/>
              <a:t>(2)</a:t>
            </a:r>
            <a:endParaRPr lang="en-US" sz="3200"/>
          </a:p>
        </p:txBody>
      </p:sp>
      <p:sp>
        <p:nvSpPr>
          <p:cNvPr id="3" name="Content Placeholder 2">
            <a:extLst>
              <a:ext uri="{FF2B5EF4-FFF2-40B4-BE49-F238E27FC236}">
                <a16:creationId xmlns:a16="http://schemas.microsoft.com/office/drawing/2014/main" id="{8E291D42-D96F-4B89-BA59-7CD561333B72}"/>
              </a:ext>
            </a:extLst>
          </p:cNvPr>
          <p:cNvSpPr>
            <a:spLocks noGrp="1"/>
          </p:cNvSpPr>
          <p:nvPr>
            <p:ph idx="1"/>
          </p:nvPr>
        </p:nvSpPr>
        <p:spPr>
          <a:xfrm>
            <a:off x="2365514" y="1490870"/>
            <a:ext cx="9656416" cy="5188226"/>
          </a:xfrm>
        </p:spPr>
        <p:txBody>
          <a:bodyPr/>
          <a:lstStyle/>
          <a:p>
            <a:endParaRPr lang="en-US" sz="2600"/>
          </a:p>
          <a:p>
            <a:pPr>
              <a:spcAft>
                <a:spcPts val="1200"/>
              </a:spcAft>
            </a:pPr>
            <a:r>
              <a:rPr lang="en-US" sz="2600"/>
              <a:t>Contractors will collaborate with providers to communicate with families about their progress and needs with distance learning and the family’s overall well-being, and provide resources and referrals to support services, social services, and health services as needed</a:t>
            </a:r>
          </a:p>
          <a:p>
            <a:r>
              <a:rPr lang="en-US" sz="2800"/>
              <a:t>Additional resources are available on the ELCD COVID-19 guidance and resource webpage</a:t>
            </a:r>
          </a:p>
        </p:txBody>
      </p:sp>
      <p:sp>
        <p:nvSpPr>
          <p:cNvPr id="4" name="Slide Number Placeholder 3">
            <a:extLst>
              <a:ext uri="{FF2B5EF4-FFF2-40B4-BE49-F238E27FC236}">
                <a16:creationId xmlns:a16="http://schemas.microsoft.com/office/drawing/2014/main" id="{837C237E-8DD1-4FAB-8CD4-C7A28C9A55B7}"/>
              </a:ext>
            </a:extLst>
          </p:cNvPr>
          <p:cNvSpPr>
            <a:spLocks noGrp="1"/>
          </p:cNvSpPr>
          <p:nvPr>
            <p:ph type="sldNum" sz="quarter" idx="12"/>
          </p:nvPr>
        </p:nvSpPr>
        <p:spPr/>
        <p:txBody>
          <a:bodyPr/>
          <a:lstStyle/>
          <a:p>
            <a:pPr>
              <a:defRPr/>
            </a:pPr>
            <a:fld id="{D6029DA4-09B0-4A2D-AA4B-CC45A202471A}" type="slidenum">
              <a:rPr lang="en-US" altLang="en-US" smtClean="0"/>
              <a:pPr>
                <a:defRPr/>
              </a:pPr>
              <a:t>51</a:t>
            </a:fld>
            <a:endParaRPr lang="en-US" altLang="en-US"/>
          </a:p>
        </p:txBody>
      </p:sp>
    </p:spTree>
    <p:extLst>
      <p:ext uri="{BB962C8B-B14F-4D97-AF65-F5344CB8AC3E}">
        <p14:creationId xmlns:p14="http://schemas.microsoft.com/office/powerpoint/2010/main" val="15851655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921D-6305-4BD4-9BFE-D4AA52AF8C38}"/>
              </a:ext>
            </a:extLst>
          </p:cNvPr>
          <p:cNvSpPr>
            <a:spLocks noGrp="1"/>
          </p:cNvSpPr>
          <p:nvPr>
            <p:ph type="title"/>
          </p:nvPr>
        </p:nvSpPr>
        <p:spPr>
          <a:xfrm>
            <a:off x="2365514" y="178904"/>
            <a:ext cx="9481930" cy="1311966"/>
          </a:xfrm>
        </p:spPr>
        <p:txBody>
          <a:bodyPr/>
          <a:lstStyle/>
          <a:p>
            <a:r>
              <a:rPr lang="en-US" sz="3200" b="1">
                <a:solidFill>
                  <a:srgbClr val="000000"/>
                </a:solidFill>
              </a:rPr>
              <a:t>Parent Involvement for Family Child Care Home Education Networks </a:t>
            </a:r>
            <a:r>
              <a:rPr lang="en-US" sz="3200" b="1"/>
              <a:t>(3)</a:t>
            </a:r>
            <a:endParaRPr lang="en-US" sz="3200"/>
          </a:p>
        </p:txBody>
      </p:sp>
      <p:sp>
        <p:nvSpPr>
          <p:cNvPr id="3" name="Content Placeholder 2">
            <a:extLst>
              <a:ext uri="{FF2B5EF4-FFF2-40B4-BE49-F238E27FC236}">
                <a16:creationId xmlns:a16="http://schemas.microsoft.com/office/drawing/2014/main" id="{8E291D42-D96F-4B89-BA59-7CD561333B72}"/>
              </a:ext>
            </a:extLst>
          </p:cNvPr>
          <p:cNvSpPr>
            <a:spLocks noGrp="1"/>
          </p:cNvSpPr>
          <p:nvPr>
            <p:ph idx="1"/>
          </p:nvPr>
        </p:nvSpPr>
        <p:spPr>
          <a:xfrm>
            <a:off x="2365514" y="1649896"/>
            <a:ext cx="9656416" cy="5029200"/>
          </a:xfrm>
        </p:spPr>
        <p:txBody>
          <a:bodyPr/>
          <a:lstStyle/>
          <a:p>
            <a:pPr>
              <a:spcAft>
                <a:spcPts val="1200"/>
              </a:spcAft>
            </a:pPr>
            <a:r>
              <a:rPr lang="en-US" sz="2600"/>
              <a:t>Contractors should contact the local Resource and Referral (R&amp;R) agency and the local Quality Counts California (QCC) consortia to identify additional resources to meet the needs of children and families</a:t>
            </a:r>
          </a:p>
          <a:p>
            <a:r>
              <a:rPr lang="en-US" sz="2600"/>
              <a:t>Parent conferences have been suspended through June 30, 2020, although contractors are encouraged to conduct these virtually whenever possible</a:t>
            </a:r>
          </a:p>
        </p:txBody>
      </p:sp>
      <p:sp>
        <p:nvSpPr>
          <p:cNvPr id="5" name="Slide Number Placeholder 4">
            <a:extLst>
              <a:ext uri="{FF2B5EF4-FFF2-40B4-BE49-F238E27FC236}">
                <a16:creationId xmlns:a16="http://schemas.microsoft.com/office/drawing/2014/main" id="{D0DFA287-FCE9-472A-81D6-6EEEE25A79B4}"/>
              </a:ext>
            </a:extLst>
          </p:cNvPr>
          <p:cNvSpPr>
            <a:spLocks noGrp="1"/>
          </p:cNvSpPr>
          <p:nvPr>
            <p:ph type="sldNum" sz="quarter" idx="12"/>
          </p:nvPr>
        </p:nvSpPr>
        <p:spPr/>
        <p:txBody>
          <a:bodyPr/>
          <a:lstStyle/>
          <a:p>
            <a:pPr>
              <a:defRPr/>
            </a:pPr>
            <a:fld id="{D6029DA4-09B0-4A2D-AA4B-CC45A202471A}" type="slidenum">
              <a:rPr lang="en-US" altLang="en-US" smtClean="0"/>
              <a:pPr>
                <a:defRPr/>
              </a:pPr>
              <a:t>52</a:t>
            </a:fld>
            <a:endParaRPr lang="en-US" altLang="en-US"/>
          </a:p>
        </p:txBody>
      </p:sp>
    </p:spTree>
    <p:extLst>
      <p:ext uri="{BB962C8B-B14F-4D97-AF65-F5344CB8AC3E}">
        <p14:creationId xmlns:p14="http://schemas.microsoft.com/office/powerpoint/2010/main" val="14047806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30DC-3BBB-4208-8E9A-A3227A033534}"/>
              </a:ext>
            </a:extLst>
          </p:cNvPr>
          <p:cNvSpPr>
            <a:spLocks noGrp="1"/>
          </p:cNvSpPr>
          <p:nvPr>
            <p:ph type="title"/>
          </p:nvPr>
        </p:nvSpPr>
        <p:spPr>
          <a:xfrm>
            <a:off x="2540000" y="178904"/>
            <a:ext cx="9144000" cy="1331844"/>
          </a:xfrm>
        </p:spPr>
        <p:txBody>
          <a:bodyPr/>
          <a:lstStyle/>
          <a:p>
            <a:r>
              <a:rPr lang="en-US" sz="3200" b="1"/>
              <a:t>Education Program </a:t>
            </a:r>
            <a:r>
              <a:rPr lang="en-US" sz="3200" b="1">
                <a:solidFill>
                  <a:srgbClr val="000000"/>
                </a:solidFill>
              </a:rPr>
              <a:t>Parent Involvement for Family Child Care Home Education Networks</a:t>
            </a:r>
            <a:endParaRPr lang="en-US" sz="3200" b="1"/>
          </a:p>
        </p:txBody>
      </p:sp>
      <p:sp>
        <p:nvSpPr>
          <p:cNvPr id="3" name="Content Placeholder 2">
            <a:extLst>
              <a:ext uri="{FF2B5EF4-FFF2-40B4-BE49-F238E27FC236}">
                <a16:creationId xmlns:a16="http://schemas.microsoft.com/office/drawing/2014/main" id="{78CC329B-74AE-43D2-AA75-A5807AEC9BA6}"/>
              </a:ext>
            </a:extLst>
          </p:cNvPr>
          <p:cNvSpPr>
            <a:spLocks noGrp="1"/>
          </p:cNvSpPr>
          <p:nvPr>
            <p:ph idx="1"/>
          </p:nvPr>
        </p:nvSpPr>
        <p:spPr>
          <a:xfrm>
            <a:off x="2285999" y="1709530"/>
            <a:ext cx="9640957" cy="4969566"/>
          </a:xfrm>
        </p:spPr>
        <p:txBody>
          <a:bodyPr/>
          <a:lstStyle/>
          <a:p>
            <a:pPr>
              <a:spcAft>
                <a:spcPts val="1200"/>
              </a:spcAft>
            </a:pPr>
            <a:r>
              <a:rPr lang="en-US" sz="2600"/>
              <a:t>CFCC, CCTR, CSPP, and CMIG contractors who provide services through FCCHENs and whose providers are currently open, or who are physically closed but funded to be operational, will collaborate with providers to provide all enrolled families with developmentally appropriate activities that can be done at home</a:t>
            </a:r>
          </a:p>
          <a:p>
            <a:r>
              <a:rPr lang="en-US" sz="2600"/>
              <a:t>Activities provided will comply with 5 </a:t>
            </a:r>
            <a:r>
              <a:rPr lang="en-US" sz="2600" i="1"/>
              <a:t>CCR</a:t>
            </a:r>
            <a:r>
              <a:rPr lang="en-US" sz="2600"/>
              <a:t> Section 18273 and must be documented</a:t>
            </a:r>
          </a:p>
        </p:txBody>
      </p:sp>
      <p:sp>
        <p:nvSpPr>
          <p:cNvPr id="4" name="Slide Number Placeholder 3">
            <a:extLst>
              <a:ext uri="{FF2B5EF4-FFF2-40B4-BE49-F238E27FC236}">
                <a16:creationId xmlns:a16="http://schemas.microsoft.com/office/drawing/2014/main" id="{1A747580-CD54-4711-9B86-9DEB5C3A1F18}"/>
              </a:ext>
            </a:extLst>
          </p:cNvPr>
          <p:cNvSpPr>
            <a:spLocks noGrp="1"/>
          </p:cNvSpPr>
          <p:nvPr>
            <p:ph type="sldNum" sz="quarter" idx="12"/>
          </p:nvPr>
        </p:nvSpPr>
        <p:spPr/>
        <p:txBody>
          <a:bodyPr/>
          <a:lstStyle/>
          <a:p>
            <a:pPr>
              <a:defRPr/>
            </a:pPr>
            <a:fld id="{D6029DA4-09B0-4A2D-AA4B-CC45A202471A}" type="slidenum">
              <a:rPr lang="en-US" altLang="en-US" smtClean="0"/>
              <a:pPr>
                <a:defRPr/>
              </a:pPr>
              <a:t>53</a:t>
            </a:fld>
            <a:endParaRPr lang="en-US" altLang="en-US"/>
          </a:p>
        </p:txBody>
      </p:sp>
    </p:spTree>
    <p:extLst>
      <p:ext uri="{BB962C8B-B14F-4D97-AF65-F5344CB8AC3E}">
        <p14:creationId xmlns:p14="http://schemas.microsoft.com/office/powerpoint/2010/main" val="17170622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30DC-3BBB-4208-8E9A-A3227A033534}"/>
              </a:ext>
            </a:extLst>
          </p:cNvPr>
          <p:cNvSpPr>
            <a:spLocks noGrp="1"/>
          </p:cNvSpPr>
          <p:nvPr>
            <p:ph type="title"/>
          </p:nvPr>
        </p:nvSpPr>
        <p:spPr>
          <a:xfrm>
            <a:off x="2540000" y="178904"/>
            <a:ext cx="9544148" cy="1331844"/>
          </a:xfrm>
        </p:spPr>
        <p:txBody>
          <a:bodyPr/>
          <a:lstStyle/>
          <a:p>
            <a:r>
              <a:rPr lang="en-US" sz="3200" b="1">
                <a:solidFill>
                  <a:srgbClr val="000000"/>
                </a:solidFill>
              </a:rPr>
              <a:t>Education Program Parent Involvement for Family Child Care Home Education Networks </a:t>
            </a:r>
            <a:r>
              <a:rPr lang="en-US" sz="3200" b="1"/>
              <a:t>(2)</a:t>
            </a:r>
          </a:p>
        </p:txBody>
      </p:sp>
      <p:sp>
        <p:nvSpPr>
          <p:cNvPr id="3" name="Content Placeholder 2">
            <a:extLst>
              <a:ext uri="{FF2B5EF4-FFF2-40B4-BE49-F238E27FC236}">
                <a16:creationId xmlns:a16="http://schemas.microsoft.com/office/drawing/2014/main" id="{78CC329B-74AE-43D2-AA75-A5807AEC9BA6}"/>
              </a:ext>
            </a:extLst>
          </p:cNvPr>
          <p:cNvSpPr>
            <a:spLocks noGrp="1"/>
          </p:cNvSpPr>
          <p:nvPr>
            <p:ph idx="1"/>
          </p:nvPr>
        </p:nvSpPr>
        <p:spPr>
          <a:xfrm>
            <a:off x="2285999" y="1709530"/>
            <a:ext cx="9906001" cy="4969566"/>
          </a:xfrm>
        </p:spPr>
        <p:txBody>
          <a:bodyPr/>
          <a:lstStyle/>
          <a:p>
            <a:pPr>
              <a:spcAft>
                <a:spcPts val="1200"/>
              </a:spcAft>
            </a:pPr>
            <a:r>
              <a:rPr lang="en-US" sz="2600"/>
              <a:t>Contractors are required collaborate with providers to provide an activity plan for each child that can be incorporated into the daily activities and assists with creating a predictable routine in the family’s home</a:t>
            </a:r>
          </a:p>
          <a:p>
            <a:pPr>
              <a:spcAft>
                <a:spcPts val="1200"/>
              </a:spcAft>
            </a:pPr>
            <a:r>
              <a:rPr lang="en-US" sz="2600"/>
              <a:t>These activities should be similar to those activities conducted at the Family Child Care Home (FCCH) program and promote the developmental progress of social emotional skills, language and literacy skills, problem solving skills, math and science skills, and physical health </a:t>
            </a:r>
          </a:p>
          <a:p>
            <a:r>
              <a:rPr lang="en-US" sz="2400"/>
              <a:t>Additional resources are available on the ELCD COVID-19 guidance and resources webpage</a:t>
            </a:r>
          </a:p>
          <a:p>
            <a:pPr marL="0" indent="0">
              <a:buNone/>
            </a:pPr>
            <a:r>
              <a:rPr lang="en-US" sz="2400"/>
              <a:t> </a:t>
            </a:r>
            <a:endParaRPr lang="en-US" sz="2600"/>
          </a:p>
        </p:txBody>
      </p:sp>
      <p:sp>
        <p:nvSpPr>
          <p:cNvPr id="4" name="Slide Number Placeholder 3">
            <a:extLst>
              <a:ext uri="{FF2B5EF4-FFF2-40B4-BE49-F238E27FC236}">
                <a16:creationId xmlns:a16="http://schemas.microsoft.com/office/drawing/2014/main" id="{39D32CB0-57C6-433A-859F-63065682A595}"/>
              </a:ext>
            </a:extLst>
          </p:cNvPr>
          <p:cNvSpPr>
            <a:spLocks noGrp="1"/>
          </p:cNvSpPr>
          <p:nvPr>
            <p:ph type="sldNum" sz="quarter" idx="12"/>
          </p:nvPr>
        </p:nvSpPr>
        <p:spPr/>
        <p:txBody>
          <a:bodyPr/>
          <a:lstStyle/>
          <a:p>
            <a:pPr>
              <a:defRPr/>
            </a:pPr>
            <a:fld id="{D6029DA4-09B0-4A2D-AA4B-CC45A202471A}" type="slidenum">
              <a:rPr lang="en-US" altLang="en-US" smtClean="0"/>
              <a:pPr>
                <a:defRPr/>
              </a:pPr>
              <a:t>54</a:t>
            </a:fld>
            <a:endParaRPr lang="en-US" altLang="en-US"/>
          </a:p>
        </p:txBody>
      </p:sp>
    </p:spTree>
    <p:extLst>
      <p:ext uri="{BB962C8B-B14F-4D97-AF65-F5344CB8AC3E}">
        <p14:creationId xmlns:p14="http://schemas.microsoft.com/office/powerpoint/2010/main" val="41656972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30DC-3BBB-4208-8E9A-A3227A033534}"/>
              </a:ext>
            </a:extLst>
          </p:cNvPr>
          <p:cNvSpPr>
            <a:spLocks noGrp="1"/>
          </p:cNvSpPr>
          <p:nvPr>
            <p:ph type="title"/>
          </p:nvPr>
        </p:nvSpPr>
        <p:spPr>
          <a:xfrm>
            <a:off x="2539999" y="178904"/>
            <a:ext cx="9501945" cy="1331844"/>
          </a:xfrm>
        </p:spPr>
        <p:txBody>
          <a:bodyPr/>
          <a:lstStyle/>
          <a:p>
            <a:r>
              <a:rPr lang="en-US" sz="3200" b="1">
                <a:solidFill>
                  <a:srgbClr val="000000"/>
                </a:solidFill>
              </a:rPr>
              <a:t>Education Program Parent Involvement for Family Child Care Home Education Networks </a:t>
            </a:r>
            <a:r>
              <a:rPr lang="en-US" sz="3200" b="1"/>
              <a:t>(3)</a:t>
            </a:r>
          </a:p>
        </p:txBody>
      </p:sp>
      <p:sp>
        <p:nvSpPr>
          <p:cNvPr id="3" name="Content Placeholder 2">
            <a:extLst>
              <a:ext uri="{FF2B5EF4-FFF2-40B4-BE49-F238E27FC236}">
                <a16:creationId xmlns:a16="http://schemas.microsoft.com/office/drawing/2014/main" id="{78CC329B-74AE-43D2-AA75-A5807AEC9BA6}"/>
              </a:ext>
            </a:extLst>
          </p:cNvPr>
          <p:cNvSpPr>
            <a:spLocks noGrp="1"/>
          </p:cNvSpPr>
          <p:nvPr>
            <p:ph idx="1"/>
          </p:nvPr>
        </p:nvSpPr>
        <p:spPr>
          <a:xfrm>
            <a:off x="2285999" y="1709530"/>
            <a:ext cx="9640957" cy="4969566"/>
          </a:xfrm>
        </p:spPr>
        <p:txBody>
          <a:bodyPr/>
          <a:lstStyle/>
          <a:p>
            <a:pPr>
              <a:spcAft>
                <a:spcPts val="1200"/>
              </a:spcAft>
            </a:pPr>
            <a:r>
              <a:rPr lang="en-US" sz="2600"/>
              <a:t>To the greatest extent possible, activities should be provided in the family's preferred language</a:t>
            </a:r>
          </a:p>
          <a:p>
            <a:pPr>
              <a:spcAft>
                <a:spcPts val="1200"/>
              </a:spcAft>
            </a:pPr>
            <a:r>
              <a:rPr lang="en-US" sz="2600"/>
              <a:t>Contractors who are currently open, or who are physically closed but funded to be operational, are required to collaborate with providers to offer virtual learning opportunities daily through various methods to maintain the developmental progress of currently enrolled children</a:t>
            </a:r>
          </a:p>
          <a:p>
            <a:r>
              <a:rPr lang="en-US" sz="2600"/>
              <a:t>These methods should include, but not be limited to, email, online learning platforms, video and/or activity packets</a:t>
            </a:r>
          </a:p>
        </p:txBody>
      </p:sp>
      <p:sp>
        <p:nvSpPr>
          <p:cNvPr id="4" name="Slide Number Placeholder 3">
            <a:extLst>
              <a:ext uri="{FF2B5EF4-FFF2-40B4-BE49-F238E27FC236}">
                <a16:creationId xmlns:a16="http://schemas.microsoft.com/office/drawing/2014/main" id="{8C64931D-1E8D-4FA6-A146-7E874ECDA1C5}"/>
              </a:ext>
            </a:extLst>
          </p:cNvPr>
          <p:cNvSpPr>
            <a:spLocks noGrp="1"/>
          </p:cNvSpPr>
          <p:nvPr>
            <p:ph type="sldNum" sz="quarter" idx="12"/>
          </p:nvPr>
        </p:nvSpPr>
        <p:spPr/>
        <p:txBody>
          <a:bodyPr/>
          <a:lstStyle/>
          <a:p>
            <a:pPr>
              <a:defRPr/>
            </a:pPr>
            <a:fld id="{D6029DA4-09B0-4A2D-AA4B-CC45A202471A}" type="slidenum">
              <a:rPr lang="en-US" altLang="en-US" smtClean="0"/>
              <a:pPr>
                <a:defRPr/>
              </a:pPr>
              <a:t>55</a:t>
            </a:fld>
            <a:endParaRPr lang="en-US" altLang="en-US"/>
          </a:p>
        </p:txBody>
      </p:sp>
    </p:spTree>
    <p:extLst>
      <p:ext uri="{BB962C8B-B14F-4D97-AF65-F5344CB8AC3E}">
        <p14:creationId xmlns:p14="http://schemas.microsoft.com/office/powerpoint/2010/main" val="31783350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30DC-3BBB-4208-8E9A-A3227A033534}"/>
              </a:ext>
            </a:extLst>
          </p:cNvPr>
          <p:cNvSpPr>
            <a:spLocks noGrp="1"/>
          </p:cNvSpPr>
          <p:nvPr>
            <p:ph type="title"/>
          </p:nvPr>
        </p:nvSpPr>
        <p:spPr>
          <a:xfrm>
            <a:off x="2540000" y="178904"/>
            <a:ext cx="9516012" cy="1331844"/>
          </a:xfrm>
        </p:spPr>
        <p:txBody>
          <a:bodyPr/>
          <a:lstStyle/>
          <a:p>
            <a:r>
              <a:rPr lang="en-US" sz="3200" b="1">
                <a:solidFill>
                  <a:srgbClr val="000000"/>
                </a:solidFill>
              </a:rPr>
              <a:t>Education Program Parent Involvement for Family Child Care Home Education Networks </a:t>
            </a:r>
            <a:r>
              <a:rPr lang="en-US" sz="3200" b="1"/>
              <a:t>(4)</a:t>
            </a:r>
          </a:p>
        </p:txBody>
      </p:sp>
      <p:sp>
        <p:nvSpPr>
          <p:cNvPr id="3" name="Content Placeholder 2">
            <a:extLst>
              <a:ext uri="{FF2B5EF4-FFF2-40B4-BE49-F238E27FC236}">
                <a16:creationId xmlns:a16="http://schemas.microsoft.com/office/drawing/2014/main" id="{78CC329B-74AE-43D2-AA75-A5807AEC9BA6}"/>
              </a:ext>
            </a:extLst>
          </p:cNvPr>
          <p:cNvSpPr>
            <a:spLocks noGrp="1"/>
          </p:cNvSpPr>
          <p:nvPr>
            <p:ph idx="1"/>
          </p:nvPr>
        </p:nvSpPr>
        <p:spPr>
          <a:xfrm>
            <a:off x="2285999" y="1908312"/>
            <a:ext cx="9640957" cy="4770783"/>
          </a:xfrm>
        </p:spPr>
        <p:txBody>
          <a:bodyPr/>
          <a:lstStyle/>
          <a:p>
            <a:pPr>
              <a:spcAft>
                <a:spcPts val="1200"/>
              </a:spcAft>
            </a:pPr>
            <a:r>
              <a:rPr lang="en-US" sz="2600"/>
              <a:t>Contractors preparing activity packets should ensure the delivery of these packets comply with all social distancing requirements</a:t>
            </a:r>
          </a:p>
          <a:p>
            <a:r>
              <a:rPr lang="en-US" sz="2600"/>
              <a:t>Contractors should contact the local R&amp;R agency and the local QCC consortia to identify additional resources to meet the needs of children and families</a:t>
            </a:r>
          </a:p>
          <a:p>
            <a:endParaRPr lang="en-US"/>
          </a:p>
        </p:txBody>
      </p:sp>
      <p:sp>
        <p:nvSpPr>
          <p:cNvPr id="4" name="Slide Number Placeholder 3">
            <a:extLst>
              <a:ext uri="{FF2B5EF4-FFF2-40B4-BE49-F238E27FC236}">
                <a16:creationId xmlns:a16="http://schemas.microsoft.com/office/drawing/2014/main" id="{57050A1A-9DAB-412F-99A9-CB014CF3C9F2}"/>
              </a:ext>
            </a:extLst>
          </p:cNvPr>
          <p:cNvSpPr>
            <a:spLocks noGrp="1"/>
          </p:cNvSpPr>
          <p:nvPr>
            <p:ph type="sldNum" sz="quarter" idx="12"/>
          </p:nvPr>
        </p:nvSpPr>
        <p:spPr/>
        <p:txBody>
          <a:bodyPr/>
          <a:lstStyle/>
          <a:p>
            <a:pPr>
              <a:defRPr/>
            </a:pPr>
            <a:fld id="{D6029DA4-09B0-4A2D-AA4B-CC45A202471A}" type="slidenum">
              <a:rPr lang="en-US" altLang="en-US" smtClean="0"/>
              <a:pPr>
                <a:defRPr/>
              </a:pPr>
              <a:t>56</a:t>
            </a:fld>
            <a:endParaRPr lang="en-US" altLang="en-US"/>
          </a:p>
        </p:txBody>
      </p:sp>
    </p:spTree>
    <p:extLst>
      <p:ext uri="{BB962C8B-B14F-4D97-AF65-F5344CB8AC3E}">
        <p14:creationId xmlns:p14="http://schemas.microsoft.com/office/powerpoint/2010/main" val="10424972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CFC19-A86F-4A8A-9C88-C90EAC3F0604}"/>
              </a:ext>
            </a:extLst>
          </p:cNvPr>
          <p:cNvSpPr>
            <a:spLocks noGrp="1"/>
          </p:cNvSpPr>
          <p:nvPr>
            <p:ph type="title"/>
          </p:nvPr>
        </p:nvSpPr>
        <p:spPr>
          <a:xfrm>
            <a:off x="2325757" y="238539"/>
            <a:ext cx="9581321" cy="1113183"/>
          </a:xfrm>
        </p:spPr>
        <p:txBody>
          <a:bodyPr/>
          <a:lstStyle/>
          <a:p>
            <a:r>
              <a:rPr lang="en-US" sz="3200" b="1"/>
              <a:t>Staff Development </a:t>
            </a:r>
            <a:r>
              <a:rPr lang="en-US" sz="3200" b="1">
                <a:solidFill>
                  <a:srgbClr val="000000"/>
                </a:solidFill>
              </a:rPr>
              <a:t>Education Program Parent Involvement for Family Child Care Home Education Networks</a:t>
            </a:r>
            <a:endParaRPr lang="en-US" sz="3200" b="1"/>
          </a:p>
        </p:txBody>
      </p:sp>
      <p:sp>
        <p:nvSpPr>
          <p:cNvPr id="3" name="Content Placeholder 2">
            <a:extLst>
              <a:ext uri="{FF2B5EF4-FFF2-40B4-BE49-F238E27FC236}">
                <a16:creationId xmlns:a16="http://schemas.microsoft.com/office/drawing/2014/main" id="{7D156E51-62B0-487A-9A4E-FE476589BF60}"/>
              </a:ext>
            </a:extLst>
          </p:cNvPr>
          <p:cNvSpPr>
            <a:spLocks noGrp="1"/>
          </p:cNvSpPr>
          <p:nvPr>
            <p:ph idx="1"/>
          </p:nvPr>
        </p:nvSpPr>
        <p:spPr>
          <a:xfrm>
            <a:off x="2325757" y="1856935"/>
            <a:ext cx="9581321" cy="4762525"/>
          </a:xfrm>
        </p:spPr>
        <p:txBody>
          <a:bodyPr/>
          <a:lstStyle/>
          <a:p>
            <a:pPr>
              <a:spcAft>
                <a:spcPts val="1200"/>
              </a:spcAft>
            </a:pPr>
            <a:r>
              <a:rPr lang="en-US" sz="2600"/>
              <a:t>CFCC, CCTR, CSPP, and CMIG contractors who provide services through FCCHENs and whose providers are currently open or who are physically closed but funded to be operational will provide all staff members and FCCH providers with professional development</a:t>
            </a:r>
          </a:p>
          <a:p>
            <a:pPr>
              <a:spcAft>
                <a:spcPts val="1200"/>
              </a:spcAft>
            </a:pPr>
            <a:r>
              <a:rPr lang="en-US" sz="2600"/>
              <a:t>Staff Development will comply with 5 </a:t>
            </a:r>
            <a:r>
              <a:rPr lang="en-US" sz="2600" i="1"/>
              <a:t>CCR</a:t>
            </a:r>
            <a:r>
              <a:rPr lang="en-US" sz="2600"/>
              <a:t> 18274 and must be documented</a:t>
            </a:r>
          </a:p>
          <a:p>
            <a:r>
              <a:rPr lang="en-US" sz="2600"/>
              <a:t>Contractors must provide professional development through distance learning opportunities for priority topics including, but not limited to, health and safety and child development</a:t>
            </a:r>
          </a:p>
          <a:p>
            <a:endParaRPr lang="en-US"/>
          </a:p>
        </p:txBody>
      </p:sp>
      <p:sp>
        <p:nvSpPr>
          <p:cNvPr id="4" name="Slide Number Placeholder 3">
            <a:extLst>
              <a:ext uri="{FF2B5EF4-FFF2-40B4-BE49-F238E27FC236}">
                <a16:creationId xmlns:a16="http://schemas.microsoft.com/office/drawing/2014/main" id="{B1F239FF-3F6A-47F9-90D2-0F9671093B5F}"/>
              </a:ext>
            </a:extLst>
          </p:cNvPr>
          <p:cNvSpPr>
            <a:spLocks noGrp="1"/>
          </p:cNvSpPr>
          <p:nvPr>
            <p:ph type="sldNum" sz="quarter" idx="12"/>
          </p:nvPr>
        </p:nvSpPr>
        <p:spPr/>
        <p:txBody>
          <a:bodyPr/>
          <a:lstStyle/>
          <a:p>
            <a:pPr>
              <a:defRPr/>
            </a:pPr>
            <a:fld id="{D6029DA4-09B0-4A2D-AA4B-CC45A202471A}" type="slidenum">
              <a:rPr lang="en-US" altLang="en-US" smtClean="0"/>
              <a:pPr>
                <a:defRPr/>
              </a:pPr>
              <a:t>57</a:t>
            </a:fld>
            <a:endParaRPr lang="en-US" altLang="en-US"/>
          </a:p>
        </p:txBody>
      </p:sp>
    </p:spTree>
    <p:extLst>
      <p:ext uri="{BB962C8B-B14F-4D97-AF65-F5344CB8AC3E}">
        <p14:creationId xmlns:p14="http://schemas.microsoft.com/office/powerpoint/2010/main" val="13259223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CFC19-A86F-4A8A-9C88-C90EAC3F0604}"/>
              </a:ext>
            </a:extLst>
          </p:cNvPr>
          <p:cNvSpPr>
            <a:spLocks noGrp="1"/>
          </p:cNvSpPr>
          <p:nvPr>
            <p:ph type="title"/>
          </p:nvPr>
        </p:nvSpPr>
        <p:spPr>
          <a:xfrm>
            <a:off x="2325757" y="238539"/>
            <a:ext cx="9581321" cy="1351722"/>
          </a:xfrm>
        </p:spPr>
        <p:txBody>
          <a:bodyPr/>
          <a:lstStyle/>
          <a:p>
            <a:r>
              <a:rPr lang="en-US" sz="3200" b="1">
                <a:solidFill>
                  <a:srgbClr val="000000"/>
                </a:solidFill>
              </a:rPr>
              <a:t>Staff Development Education Program Parent Involvement for Family Child Care Home Education Networks </a:t>
            </a:r>
            <a:r>
              <a:rPr lang="en-US" sz="3200" b="1"/>
              <a:t>(2)</a:t>
            </a:r>
          </a:p>
        </p:txBody>
      </p:sp>
      <p:sp>
        <p:nvSpPr>
          <p:cNvPr id="3" name="Content Placeholder 2">
            <a:extLst>
              <a:ext uri="{FF2B5EF4-FFF2-40B4-BE49-F238E27FC236}">
                <a16:creationId xmlns:a16="http://schemas.microsoft.com/office/drawing/2014/main" id="{7D156E51-62B0-487A-9A4E-FE476589BF60}"/>
              </a:ext>
            </a:extLst>
          </p:cNvPr>
          <p:cNvSpPr>
            <a:spLocks noGrp="1"/>
          </p:cNvSpPr>
          <p:nvPr>
            <p:ph idx="1"/>
          </p:nvPr>
        </p:nvSpPr>
        <p:spPr>
          <a:xfrm>
            <a:off x="2325757" y="1828800"/>
            <a:ext cx="9730255" cy="4790660"/>
          </a:xfrm>
        </p:spPr>
        <p:txBody>
          <a:bodyPr/>
          <a:lstStyle/>
          <a:p>
            <a:pPr marL="0" indent="0">
              <a:spcAft>
                <a:spcPts val="1200"/>
              </a:spcAft>
              <a:buNone/>
            </a:pPr>
            <a:r>
              <a:rPr lang="en-US" sz="2600" dirty="0"/>
              <a:t>Contractors should provide staff development using, but not limited to, the resources located at the </a:t>
            </a:r>
            <a:r>
              <a:rPr lang="en-US" sz="2600" dirty="0">
                <a:ea typeface="+mn-lt"/>
                <a:cs typeface="+mn-lt"/>
              </a:rPr>
              <a:t>CDE, ELCD COVID-19 guidance and resource page</a:t>
            </a:r>
            <a:r>
              <a:rPr lang="en-US" sz="2600" dirty="0"/>
              <a:t>, as well as the resources below:</a:t>
            </a:r>
          </a:p>
          <a:p>
            <a:pPr lvl="1">
              <a:spcAft>
                <a:spcPts val="1200"/>
              </a:spcAft>
              <a:buFont typeface="Arial" panose="020B0604020202020204" pitchFamily="34" charset="0"/>
              <a:buChar char="•"/>
            </a:pPr>
            <a:r>
              <a:rPr lang="en-US" sz="2400" dirty="0"/>
              <a:t>View resources, including eight comprehensive 60–80-minute Health and Safety Modules for Child Care, located at California Early Childhood Online at </a:t>
            </a:r>
            <a:r>
              <a:rPr lang="en-US" sz="2400" u="sng" dirty="0">
                <a:hlinkClick r:id="rId3" tooltip="California Early Childhood Online web page"/>
              </a:rPr>
              <a:t>https://www.caearlychildhoodonline.org/</a:t>
            </a:r>
            <a:endParaRPr lang="en-US" sz="2400" dirty="0"/>
          </a:p>
          <a:p>
            <a:pPr lvl="1">
              <a:buFont typeface="Arial" panose="020B0604020202020204" pitchFamily="34" charset="0"/>
              <a:buChar char="•"/>
            </a:pPr>
            <a:r>
              <a:rPr lang="en-US" sz="2400" dirty="0"/>
              <a:t>Contact your local Quality Counts California consortia to participate in professional communities of practice at </a:t>
            </a:r>
            <a:r>
              <a:rPr lang="en-US" sz="2400" u="sng" dirty="0">
                <a:hlinkClick r:id="rId4" tooltip="Quality Counts California Partners web page"/>
              </a:rPr>
              <a:t>https://qualitycountsca.net/quality-partners/</a:t>
            </a:r>
            <a:endParaRPr lang="en-US" sz="2400" dirty="0"/>
          </a:p>
          <a:p>
            <a:endParaRPr lang="en-US" dirty="0"/>
          </a:p>
        </p:txBody>
      </p:sp>
      <p:sp>
        <p:nvSpPr>
          <p:cNvPr id="4" name="Slide Number Placeholder 3">
            <a:extLst>
              <a:ext uri="{FF2B5EF4-FFF2-40B4-BE49-F238E27FC236}">
                <a16:creationId xmlns:a16="http://schemas.microsoft.com/office/drawing/2014/main" id="{575DE92B-256C-4A87-9FB6-C246AD2A5E9B}"/>
              </a:ext>
            </a:extLst>
          </p:cNvPr>
          <p:cNvSpPr>
            <a:spLocks noGrp="1"/>
          </p:cNvSpPr>
          <p:nvPr>
            <p:ph type="sldNum" sz="quarter" idx="12"/>
          </p:nvPr>
        </p:nvSpPr>
        <p:spPr/>
        <p:txBody>
          <a:bodyPr/>
          <a:lstStyle/>
          <a:p>
            <a:pPr>
              <a:defRPr/>
            </a:pPr>
            <a:fld id="{D6029DA4-09B0-4A2D-AA4B-CC45A202471A}" type="slidenum">
              <a:rPr lang="en-US" altLang="en-US" smtClean="0"/>
              <a:pPr>
                <a:defRPr/>
              </a:pPr>
              <a:t>58</a:t>
            </a:fld>
            <a:endParaRPr lang="en-US" altLang="en-US"/>
          </a:p>
        </p:txBody>
      </p:sp>
    </p:spTree>
    <p:extLst>
      <p:ext uri="{BB962C8B-B14F-4D97-AF65-F5344CB8AC3E}">
        <p14:creationId xmlns:p14="http://schemas.microsoft.com/office/powerpoint/2010/main" val="1980644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CFC19-A86F-4A8A-9C88-C90EAC3F0604}"/>
              </a:ext>
            </a:extLst>
          </p:cNvPr>
          <p:cNvSpPr>
            <a:spLocks noGrp="1"/>
          </p:cNvSpPr>
          <p:nvPr>
            <p:ph type="title"/>
          </p:nvPr>
        </p:nvSpPr>
        <p:spPr>
          <a:xfrm>
            <a:off x="2325757" y="238539"/>
            <a:ext cx="9866243" cy="1113183"/>
          </a:xfrm>
        </p:spPr>
        <p:txBody>
          <a:bodyPr/>
          <a:lstStyle/>
          <a:p>
            <a:r>
              <a:rPr lang="en-US" sz="3200" b="1">
                <a:solidFill>
                  <a:srgbClr val="000000"/>
                </a:solidFill>
              </a:rPr>
              <a:t>Staff Development Education Program Parent Involvement for Family Child Care Home Education Networks</a:t>
            </a:r>
            <a:r>
              <a:rPr lang="en-US" sz="3200" b="1"/>
              <a:t>(3)</a:t>
            </a:r>
          </a:p>
        </p:txBody>
      </p:sp>
      <p:sp>
        <p:nvSpPr>
          <p:cNvPr id="3" name="Content Placeholder 2">
            <a:extLst>
              <a:ext uri="{FF2B5EF4-FFF2-40B4-BE49-F238E27FC236}">
                <a16:creationId xmlns:a16="http://schemas.microsoft.com/office/drawing/2014/main" id="{7D156E51-62B0-487A-9A4E-FE476589BF60}"/>
              </a:ext>
            </a:extLst>
          </p:cNvPr>
          <p:cNvSpPr>
            <a:spLocks noGrp="1"/>
          </p:cNvSpPr>
          <p:nvPr>
            <p:ph idx="1"/>
          </p:nvPr>
        </p:nvSpPr>
        <p:spPr>
          <a:xfrm>
            <a:off x="2325757" y="1800665"/>
            <a:ext cx="9581321" cy="4818795"/>
          </a:xfrm>
        </p:spPr>
        <p:txBody>
          <a:bodyPr/>
          <a:lstStyle/>
          <a:p>
            <a:pPr lvl="1">
              <a:spcAft>
                <a:spcPts val="1200"/>
              </a:spcAft>
              <a:buFont typeface="Arial" panose="020B0604020202020204" pitchFamily="34" charset="0"/>
              <a:buChar char="•"/>
            </a:pPr>
            <a:r>
              <a:rPr lang="en-US" sz="2400" dirty="0"/>
              <a:t>Contact your local Resource and Referral Network agency for professional development opportunities. Resources are also available at </a:t>
            </a:r>
            <a:r>
              <a:rPr lang="en-US" sz="2400" dirty="0">
                <a:hlinkClick r:id="rId3" tooltip="Resource and Rerferral Network web page"/>
              </a:rPr>
              <a:t>https://rrnetwork.org/provider-services/provider-support-resources</a:t>
            </a:r>
            <a:endParaRPr lang="en-US" sz="2400" dirty="0"/>
          </a:p>
          <a:p>
            <a:pPr lvl="1">
              <a:spcAft>
                <a:spcPts val="1200"/>
              </a:spcAft>
              <a:buFont typeface="Arial" panose="020B0604020202020204" pitchFamily="34" charset="0"/>
              <a:buChar char="•"/>
            </a:pPr>
            <a:r>
              <a:rPr lang="en-US" sz="2400" dirty="0"/>
              <a:t>View professional development resources at the Head Start Early Childhood Knowledge Center at </a:t>
            </a:r>
            <a:r>
              <a:rPr lang="en-US" sz="2400" dirty="0">
                <a:hlinkClick r:id="rId4"/>
              </a:rPr>
              <a:t>https://eclkc.ohs.acf.hhs.gov</a:t>
            </a:r>
            <a:endParaRPr lang="en-US" sz="2400" dirty="0"/>
          </a:p>
          <a:p>
            <a:pPr lvl="1">
              <a:buFont typeface="Arial" panose="020B0604020202020204" pitchFamily="34" charset="0"/>
              <a:buChar char="•"/>
            </a:pPr>
            <a:r>
              <a:rPr lang="en-US" sz="2400" dirty="0"/>
              <a:t>Contractors should also contact the local R&amp;R agency and the local QCC consortia to identify additional resources to meet the needs of children, families, and staff</a:t>
            </a:r>
          </a:p>
          <a:p>
            <a:pPr lvl="1">
              <a:buFont typeface="Arial" panose="020B0604020202020204" pitchFamily="34" charset="0"/>
              <a:buChar char="•"/>
            </a:pPr>
            <a:endParaRPr lang="en-US" sz="2400" dirty="0"/>
          </a:p>
          <a:p>
            <a:endParaRPr lang="en-US" dirty="0"/>
          </a:p>
        </p:txBody>
      </p:sp>
      <p:sp>
        <p:nvSpPr>
          <p:cNvPr id="4" name="Slide Number Placeholder 3">
            <a:extLst>
              <a:ext uri="{FF2B5EF4-FFF2-40B4-BE49-F238E27FC236}">
                <a16:creationId xmlns:a16="http://schemas.microsoft.com/office/drawing/2014/main" id="{B3C3D074-35AA-4EC3-A03A-CCA0F6E52D86}"/>
              </a:ext>
            </a:extLst>
          </p:cNvPr>
          <p:cNvSpPr>
            <a:spLocks noGrp="1"/>
          </p:cNvSpPr>
          <p:nvPr>
            <p:ph type="sldNum" sz="quarter" idx="12"/>
          </p:nvPr>
        </p:nvSpPr>
        <p:spPr/>
        <p:txBody>
          <a:bodyPr/>
          <a:lstStyle/>
          <a:p>
            <a:pPr>
              <a:defRPr/>
            </a:pPr>
            <a:fld id="{D6029DA4-09B0-4A2D-AA4B-CC45A202471A}" type="slidenum">
              <a:rPr lang="en-US" altLang="en-US" smtClean="0"/>
              <a:pPr>
                <a:defRPr/>
              </a:pPr>
              <a:t>59</a:t>
            </a:fld>
            <a:endParaRPr lang="en-US" altLang="en-US"/>
          </a:p>
        </p:txBody>
      </p:sp>
    </p:spTree>
    <p:extLst>
      <p:ext uri="{BB962C8B-B14F-4D97-AF65-F5344CB8AC3E}">
        <p14:creationId xmlns:p14="http://schemas.microsoft.com/office/powerpoint/2010/main" val="293273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59253-EF09-4D22-93D0-97A95CFBB40C}"/>
              </a:ext>
            </a:extLst>
          </p:cNvPr>
          <p:cNvSpPr>
            <a:spLocks noGrp="1"/>
          </p:cNvSpPr>
          <p:nvPr>
            <p:ph type="title"/>
          </p:nvPr>
        </p:nvSpPr>
        <p:spPr>
          <a:xfrm>
            <a:off x="2540000" y="119575"/>
            <a:ext cx="9144000" cy="1090247"/>
          </a:xfrm>
        </p:spPr>
        <p:txBody>
          <a:bodyPr/>
          <a:lstStyle/>
          <a:p>
            <a:r>
              <a:rPr lang="en-US" sz="3400" b="1"/>
              <a:t>Management Bulletin 20-09 (3)</a:t>
            </a:r>
          </a:p>
        </p:txBody>
      </p:sp>
      <p:sp>
        <p:nvSpPr>
          <p:cNvPr id="3" name="Content Placeholder 2">
            <a:extLst>
              <a:ext uri="{FF2B5EF4-FFF2-40B4-BE49-F238E27FC236}">
                <a16:creationId xmlns:a16="http://schemas.microsoft.com/office/drawing/2014/main" id="{7085F590-8140-4FF7-8468-DCF6BE870526}"/>
              </a:ext>
            </a:extLst>
          </p:cNvPr>
          <p:cNvSpPr>
            <a:spLocks noGrp="1"/>
          </p:cNvSpPr>
          <p:nvPr>
            <p:ph idx="1"/>
          </p:nvPr>
        </p:nvSpPr>
        <p:spPr>
          <a:xfrm>
            <a:off x="2419643" y="1322363"/>
            <a:ext cx="9664505" cy="5416062"/>
          </a:xfrm>
        </p:spPr>
        <p:txBody>
          <a:bodyPr/>
          <a:lstStyle/>
          <a:p>
            <a:pPr marL="0" indent="0">
              <a:buNone/>
            </a:pPr>
            <a:endParaRPr lang="en-US"/>
          </a:p>
          <a:p>
            <a:pPr marL="0" indent="0">
              <a:buNone/>
            </a:pPr>
            <a:r>
              <a:rPr lang="en-US"/>
              <a:t>MB 20-09 applies to the following contract types:</a:t>
            </a:r>
            <a:endParaRPr lang="en-US">
              <a:cs typeface="Arial"/>
            </a:endParaRPr>
          </a:p>
          <a:p>
            <a:pPr marL="0" indent="0">
              <a:buNone/>
            </a:pPr>
            <a:endParaRPr lang="en-US" sz="1000"/>
          </a:p>
          <a:p>
            <a:pPr marL="0" indent="0">
              <a:buNone/>
            </a:pPr>
            <a:endParaRPr lang="en-US" sz="1000"/>
          </a:p>
          <a:p>
            <a:r>
              <a:rPr lang="en-US" sz="2800">
                <a:cs typeface="Arial"/>
              </a:rPr>
              <a:t>Alternative Payment Program (CAPP)</a:t>
            </a:r>
          </a:p>
          <a:p>
            <a:r>
              <a:rPr lang="en-US" sz="2800">
                <a:cs typeface="Arial"/>
              </a:rPr>
              <a:t>Migrant Child Care (CMIG and CMAP)</a:t>
            </a:r>
          </a:p>
          <a:p>
            <a:r>
              <a:rPr lang="en-US" sz="2800">
                <a:cs typeface="Arial"/>
              </a:rPr>
              <a:t>California State Preschool Program (CSPP)</a:t>
            </a:r>
          </a:p>
          <a:p>
            <a:r>
              <a:rPr lang="en-US" sz="2800">
                <a:cs typeface="Arial"/>
              </a:rPr>
              <a:t>General Child Care (CCTR)</a:t>
            </a:r>
          </a:p>
          <a:p>
            <a:r>
              <a:rPr lang="en-US" sz="2800">
                <a:cs typeface="Arial"/>
              </a:rPr>
              <a:t>Family Child Care Home Education Networks (CFCC)</a:t>
            </a:r>
          </a:p>
          <a:p>
            <a:r>
              <a:rPr lang="en-US" sz="2800">
                <a:cs typeface="Arial"/>
              </a:rPr>
              <a:t>Care for Children with Severe Disabilities (CHAN) </a:t>
            </a:r>
            <a:endParaRPr lang="en-US"/>
          </a:p>
        </p:txBody>
      </p:sp>
      <p:sp>
        <p:nvSpPr>
          <p:cNvPr id="4" name="Slide Number Placeholder 3">
            <a:extLst>
              <a:ext uri="{FF2B5EF4-FFF2-40B4-BE49-F238E27FC236}">
                <a16:creationId xmlns:a16="http://schemas.microsoft.com/office/drawing/2014/main" id="{6721CDC9-9890-4654-B8F2-608256577C0B}"/>
              </a:ext>
            </a:extLst>
          </p:cNvPr>
          <p:cNvSpPr>
            <a:spLocks noGrp="1"/>
          </p:cNvSpPr>
          <p:nvPr>
            <p:ph type="sldNum" sz="quarter" idx="12"/>
          </p:nvPr>
        </p:nvSpPr>
        <p:spPr/>
        <p:txBody>
          <a:bodyPr/>
          <a:lstStyle/>
          <a:p>
            <a:pPr>
              <a:defRPr/>
            </a:pPr>
            <a:fld id="{D6029DA4-09B0-4A2D-AA4B-CC45A202471A}" type="slidenum">
              <a:rPr lang="en-US" altLang="en-US" smtClean="0"/>
              <a:pPr>
                <a:defRPr/>
              </a:pPr>
              <a:t>6</a:t>
            </a:fld>
            <a:endParaRPr lang="en-US" altLang="en-US"/>
          </a:p>
        </p:txBody>
      </p:sp>
    </p:spTree>
    <p:extLst>
      <p:ext uri="{BB962C8B-B14F-4D97-AF65-F5344CB8AC3E}">
        <p14:creationId xmlns:p14="http://schemas.microsoft.com/office/powerpoint/2010/main" val="25842213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F337-BB04-4DF0-B269-735D1803AA40}"/>
              </a:ext>
            </a:extLst>
          </p:cNvPr>
          <p:cNvSpPr>
            <a:spLocks noGrp="1"/>
          </p:cNvSpPr>
          <p:nvPr>
            <p:ph type="title"/>
          </p:nvPr>
        </p:nvSpPr>
        <p:spPr>
          <a:xfrm>
            <a:off x="2365513" y="218661"/>
            <a:ext cx="9601200" cy="1139687"/>
          </a:xfrm>
        </p:spPr>
        <p:txBody>
          <a:bodyPr/>
          <a:lstStyle/>
          <a:p>
            <a:r>
              <a:rPr lang="en-US" sz="3200" b="1"/>
              <a:t>Desired Results Developmental Profile </a:t>
            </a:r>
            <a:r>
              <a:rPr lang="en-US" sz="3200" b="1">
                <a:solidFill>
                  <a:srgbClr val="000000"/>
                </a:solidFill>
              </a:rPr>
              <a:t>for Family Child Care Home Education Networks</a:t>
            </a:r>
            <a:endParaRPr lang="en-US" sz="3200" b="1"/>
          </a:p>
        </p:txBody>
      </p:sp>
      <p:sp>
        <p:nvSpPr>
          <p:cNvPr id="3" name="Content Placeholder 2">
            <a:extLst>
              <a:ext uri="{FF2B5EF4-FFF2-40B4-BE49-F238E27FC236}">
                <a16:creationId xmlns:a16="http://schemas.microsoft.com/office/drawing/2014/main" id="{4D4E765B-5A7B-4868-8A8E-5A62D2838584}"/>
              </a:ext>
            </a:extLst>
          </p:cNvPr>
          <p:cNvSpPr>
            <a:spLocks noGrp="1"/>
          </p:cNvSpPr>
          <p:nvPr>
            <p:ph idx="1"/>
          </p:nvPr>
        </p:nvSpPr>
        <p:spPr>
          <a:xfrm>
            <a:off x="2365512" y="1510748"/>
            <a:ext cx="9826487" cy="5347252"/>
          </a:xfrm>
        </p:spPr>
        <p:txBody>
          <a:bodyPr/>
          <a:lstStyle/>
          <a:p>
            <a:pPr>
              <a:spcAft>
                <a:spcPts val="1200"/>
              </a:spcAft>
            </a:pPr>
            <a:r>
              <a:rPr lang="en-US" sz="2600" dirty="0"/>
              <a:t>CFCC, CCTR, CSPP, and CMIG contractors who provide early learning and care services through FCCHENs, are required to submit data in DRDP Online for any rating period that complete data has been collected</a:t>
            </a:r>
          </a:p>
          <a:p>
            <a:pPr>
              <a:spcAft>
                <a:spcPts val="1200"/>
              </a:spcAft>
            </a:pPr>
            <a:r>
              <a:rPr lang="en-US" sz="2600" dirty="0"/>
              <a:t>Contractors shall not upload partial data into DRDP Online</a:t>
            </a:r>
          </a:p>
          <a:p>
            <a:pPr>
              <a:spcAft>
                <a:spcPts val="1200"/>
              </a:spcAft>
            </a:pPr>
            <a:r>
              <a:rPr lang="en-US" sz="2600" dirty="0"/>
              <a:t>Information, resources, and training on the DRDP Online system can be found at </a:t>
            </a:r>
            <a:r>
              <a:rPr lang="en-US" sz="2600" u="sng" dirty="0">
                <a:hlinkClick r:id="rId3" tooltip="DRDP Online web page"/>
              </a:rPr>
              <a:t>https://www.desiredresults.us/</a:t>
            </a:r>
            <a:r>
              <a:rPr lang="en-US" sz="2600" dirty="0"/>
              <a:t> </a:t>
            </a:r>
          </a:p>
          <a:p>
            <a:r>
              <a:rPr lang="en-US" sz="2600" dirty="0"/>
              <a:t>Rating periods after March 17, 2020 are suspended through June 30, 2020</a:t>
            </a:r>
          </a:p>
          <a:p>
            <a:endParaRPr lang="en-US" dirty="0"/>
          </a:p>
        </p:txBody>
      </p:sp>
      <p:sp>
        <p:nvSpPr>
          <p:cNvPr id="4" name="Slide Number Placeholder 3">
            <a:extLst>
              <a:ext uri="{FF2B5EF4-FFF2-40B4-BE49-F238E27FC236}">
                <a16:creationId xmlns:a16="http://schemas.microsoft.com/office/drawing/2014/main" id="{95589055-AC03-4950-ADA6-CBC9E6A03E2E}"/>
              </a:ext>
            </a:extLst>
          </p:cNvPr>
          <p:cNvSpPr>
            <a:spLocks noGrp="1"/>
          </p:cNvSpPr>
          <p:nvPr>
            <p:ph type="sldNum" sz="quarter" idx="12"/>
          </p:nvPr>
        </p:nvSpPr>
        <p:spPr/>
        <p:txBody>
          <a:bodyPr/>
          <a:lstStyle/>
          <a:p>
            <a:pPr>
              <a:defRPr/>
            </a:pPr>
            <a:fld id="{D6029DA4-09B0-4A2D-AA4B-CC45A202471A}" type="slidenum">
              <a:rPr lang="en-US" altLang="en-US" smtClean="0"/>
              <a:pPr>
                <a:defRPr/>
              </a:pPr>
              <a:t>60</a:t>
            </a:fld>
            <a:endParaRPr lang="en-US" altLang="en-US"/>
          </a:p>
        </p:txBody>
      </p:sp>
    </p:spTree>
    <p:extLst>
      <p:ext uri="{BB962C8B-B14F-4D97-AF65-F5344CB8AC3E}">
        <p14:creationId xmlns:p14="http://schemas.microsoft.com/office/powerpoint/2010/main" val="37500277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13A1D-E69D-48BD-982D-5A817E2F676F}"/>
              </a:ext>
            </a:extLst>
          </p:cNvPr>
          <p:cNvSpPr>
            <a:spLocks noGrp="1"/>
          </p:cNvSpPr>
          <p:nvPr>
            <p:ph type="title"/>
          </p:nvPr>
        </p:nvSpPr>
        <p:spPr>
          <a:xfrm>
            <a:off x="2180492" y="318052"/>
            <a:ext cx="10011508" cy="1093305"/>
          </a:xfrm>
        </p:spPr>
        <p:txBody>
          <a:bodyPr/>
          <a:lstStyle/>
          <a:p>
            <a:r>
              <a:rPr lang="en-US" sz="3200" b="1"/>
              <a:t>Health and Social Services </a:t>
            </a:r>
            <a:r>
              <a:rPr lang="en-US" sz="3200" b="1">
                <a:solidFill>
                  <a:srgbClr val="000000"/>
                </a:solidFill>
              </a:rPr>
              <a:t>for </a:t>
            </a:r>
            <a:br>
              <a:rPr lang="en-US" sz="3200" b="1">
                <a:solidFill>
                  <a:srgbClr val="000000"/>
                </a:solidFill>
              </a:rPr>
            </a:br>
            <a:r>
              <a:rPr lang="en-US" sz="3200" b="1">
                <a:solidFill>
                  <a:srgbClr val="000000"/>
                </a:solidFill>
              </a:rPr>
              <a:t>Family Child Care Home Education Networks</a:t>
            </a:r>
            <a:endParaRPr lang="en-US" sz="3600" b="1"/>
          </a:p>
        </p:txBody>
      </p:sp>
      <p:sp>
        <p:nvSpPr>
          <p:cNvPr id="3" name="Content Placeholder 2">
            <a:extLst>
              <a:ext uri="{FF2B5EF4-FFF2-40B4-BE49-F238E27FC236}">
                <a16:creationId xmlns:a16="http://schemas.microsoft.com/office/drawing/2014/main" id="{35F7299C-4513-485A-BB10-D3AC6A3BFCA2}"/>
              </a:ext>
            </a:extLst>
          </p:cNvPr>
          <p:cNvSpPr>
            <a:spLocks noGrp="1"/>
          </p:cNvSpPr>
          <p:nvPr>
            <p:ph idx="1"/>
          </p:nvPr>
        </p:nvSpPr>
        <p:spPr>
          <a:xfrm>
            <a:off x="2385391" y="1630017"/>
            <a:ext cx="9660835" cy="4909931"/>
          </a:xfrm>
        </p:spPr>
        <p:txBody>
          <a:bodyPr/>
          <a:lstStyle/>
          <a:p>
            <a:pPr>
              <a:spcAft>
                <a:spcPts val="1200"/>
              </a:spcAft>
            </a:pPr>
            <a:r>
              <a:rPr lang="en-US" sz="2800"/>
              <a:t>CFCC, CCTR, CSPP, and CMIG contractors who provide services through FCCHENs and whose providers are currently open, or who are physically closed but funded to be operational, are required to collaborate with providers to communicate with families about their progress and the family’s overall well-being</a:t>
            </a:r>
          </a:p>
          <a:p>
            <a:r>
              <a:rPr lang="en-US" sz="2800"/>
              <a:t>Contractors must identify, refer, and ensure that the families’ health and social services needs are being met</a:t>
            </a:r>
          </a:p>
          <a:p>
            <a:endParaRPr lang="en-US"/>
          </a:p>
        </p:txBody>
      </p:sp>
      <p:sp>
        <p:nvSpPr>
          <p:cNvPr id="4" name="Slide Number Placeholder 3">
            <a:extLst>
              <a:ext uri="{FF2B5EF4-FFF2-40B4-BE49-F238E27FC236}">
                <a16:creationId xmlns:a16="http://schemas.microsoft.com/office/drawing/2014/main" id="{4340AA66-DB0C-4D3F-8C37-5C9C4B6E74DC}"/>
              </a:ext>
            </a:extLst>
          </p:cNvPr>
          <p:cNvSpPr>
            <a:spLocks noGrp="1"/>
          </p:cNvSpPr>
          <p:nvPr>
            <p:ph type="sldNum" sz="quarter" idx="12"/>
          </p:nvPr>
        </p:nvSpPr>
        <p:spPr/>
        <p:txBody>
          <a:bodyPr/>
          <a:lstStyle/>
          <a:p>
            <a:pPr>
              <a:defRPr/>
            </a:pPr>
            <a:fld id="{D6029DA4-09B0-4A2D-AA4B-CC45A202471A}" type="slidenum">
              <a:rPr lang="en-US" altLang="en-US" smtClean="0"/>
              <a:pPr>
                <a:defRPr/>
              </a:pPr>
              <a:t>61</a:t>
            </a:fld>
            <a:endParaRPr lang="en-US" altLang="en-US"/>
          </a:p>
        </p:txBody>
      </p:sp>
    </p:spTree>
    <p:extLst>
      <p:ext uri="{BB962C8B-B14F-4D97-AF65-F5344CB8AC3E}">
        <p14:creationId xmlns:p14="http://schemas.microsoft.com/office/powerpoint/2010/main" val="3105640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EEE39-CDCB-4A5A-B2A8-6C2BECAAE590}"/>
              </a:ext>
            </a:extLst>
          </p:cNvPr>
          <p:cNvSpPr>
            <a:spLocks noGrp="1"/>
          </p:cNvSpPr>
          <p:nvPr>
            <p:ph type="title"/>
          </p:nvPr>
        </p:nvSpPr>
        <p:spPr>
          <a:xfrm>
            <a:off x="2540000" y="267286"/>
            <a:ext cx="9144000" cy="1209822"/>
          </a:xfrm>
        </p:spPr>
        <p:txBody>
          <a:bodyPr/>
          <a:lstStyle/>
          <a:p>
            <a:r>
              <a:rPr lang="en-US" sz="3200" b="1"/>
              <a:t>Environment Rating Scales </a:t>
            </a:r>
            <a:r>
              <a:rPr lang="en-US" sz="3200" b="1">
                <a:solidFill>
                  <a:srgbClr val="000000"/>
                </a:solidFill>
              </a:rPr>
              <a:t>for </a:t>
            </a:r>
            <a:br>
              <a:rPr lang="en-US" sz="3200" b="1">
                <a:solidFill>
                  <a:srgbClr val="000000"/>
                </a:solidFill>
              </a:rPr>
            </a:br>
            <a:r>
              <a:rPr lang="en-US" sz="3200" b="1">
                <a:solidFill>
                  <a:srgbClr val="000000"/>
                </a:solidFill>
              </a:rPr>
              <a:t>Family Child Care Home Education Networks</a:t>
            </a:r>
            <a:endParaRPr lang="en-US" sz="3200" b="1"/>
          </a:p>
        </p:txBody>
      </p:sp>
      <p:sp>
        <p:nvSpPr>
          <p:cNvPr id="3" name="Content Placeholder 2">
            <a:extLst>
              <a:ext uri="{FF2B5EF4-FFF2-40B4-BE49-F238E27FC236}">
                <a16:creationId xmlns:a16="http://schemas.microsoft.com/office/drawing/2014/main" id="{F4AEFB2A-580B-4794-A7CD-982E3D5B98F4}"/>
              </a:ext>
            </a:extLst>
          </p:cNvPr>
          <p:cNvSpPr>
            <a:spLocks noGrp="1"/>
          </p:cNvSpPr>
          <p:nvPr>
            <p:ph idx="1"/>
          </p:nvPr>
        </p:nvSpPr>
        <p:spPr>
          <a:xfrm>
            <a:off x="2325757" y="1673524"/>
            <a:ext cx="9621078" cy="5184475"/>
          </a:xfrm>
        </p:spPr>
        <p:txBody>
          <a:bodyPr/>
          <a:lstStyle/>
          <a:p>
            <a:pPr>
              <a:lnSpc>
                <a:spcPct val="107000"/>
              </a:lnSpc>
              <a:spcBef>
                <a:spcPts val="0"/>
              </a:spcBef>
              <a:spcAft>
                <a:spcPts val="1200"/>
              </a:spcAft>
            </a:pPr>
            <a:r>
              <a:rPr lang="en-US" sz="2800">
                <a:latin typeface="Arial" panose="020B0604020202020204" pitchFamily="34" charset="0"/>
                <a:ea typeface="Calibri" panose="020F0502020204030204" pitchFamily="34" charset="0"/>
                <a:cs typeface="Times New Roman" panose="02020603050405020304" pitchFamily="18" charset="0"/>
              </a:rPr>
              <a:t>This requirement has been suspended through June 30, 2020</a:t>
            </a:r>
          </a:p>
          <a:p>
            <a:pPr>
              <a:lnSpc>
                <a:spcPct val="107000"/>
              </a:lnSpc>
              <a:spcBef>
                <a:spcPts val="0"/>
              </a:spcBef>
              <a:spcAft>
                <a:spcPts val="800"/>
              </a:spcAft>
            </a:pPr>
            <a:r>
              <a:rPr lang="en-US" sz="2800">
                <a:latin typeface="Arial" panose="020B0604020202020204" pitchFamily="34" charset="0"/>
                <a:ea typeface="Times New Roman" panose="02020603050405020304" pitchFamily="18" charset="0"/>
                <a:cs typeface="Times New Roman" panose="02020603050405020304" pitchFamily="18" charset="0"/>
              </a:rPr>
              <a:t>The CDE, ELCD will assess the need for the Environmental Rating Scale (ERS), in light of the developments of the </a:t>
            </a:r>
            <a:r>
              <a:rPr lang="en-US" sz="2800">
                <a:latin typeface="Arial" panose="020B0604020202020204" pitchFamily="34" charset="0"/>
                <a:ea typeface="Arial" panose="020B0604020202020204" pitchFamily="34" charset="0"/>
                <a:cs typeface="Arial" panose="020B0604020202020204" pitchFamily="34" charset="0"/>
              </a:rPr>
              <a:t>State of Emergency in California as a result of the threat of the global pandemic disease </a:t>
            </a:r>
            <a:r>
              <a:rPr lang="en-US" sz="2800">
                <a:latin typeface="Arial" panose="020B0604020202020204" pitchFamily="34" charset="0"/>
                <a:ea typeface="Times New Roman" panose="02020603050405020304" pitchFamily="18" charset="0"/>
                <a:cs typeface="Times New Roman" panose="02020603050405020304" pitchFamily="18" charset="0"/>
              </a:rPr>
              <a:t>COVID-19, and will provide additional guidance regarding ERS at a later date if necessary</a:t>
            </a:r>
            <a:endParaRPr lang="en-US" sz="2800">
              <a:latin typeface="Arial" panose="020B060402020202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a:extLst>
              <a:ext uri="{FF2B5EF4-FFF2-40B4-BE49-F238E27FC236}">
                <a16:creationId xmlns:a16="http://schemas.microsoft.com/office/drawing/2014/main" id="{7093F44C-1C32-4F91-AF7C-BA06E5A26106}"/>
              </a:ext>
            </a:extLst>
          </p:cNvPr>
          <p:cNvSpPr>
            <a:spLocks noGrp="1"/>
          </p:cNvSpPr>
          <p:nvPr>
            <p:ph type="sldNum" sz="quarter" idx="12"/>
          </p:nvPr>
        </p:nvSpPr>
        <p:spPr/>
        <p:txBody>
          <a:bodyPr/>
          <a:lstStyle/>
          <a:p>
            <a:pPr>
              <a:defRPr/>
            </a:pPr>
            <a:fld id="{D6029DA4-09B0-4A2D-AA4B-CC45A202471A}" type="slidenum">
              <a:rPr lang="en-US" altLang="en-US" smtClean="0"/>
              <a:pPr>
                <a:defRPr/>
              </a:pPr>
              <a:t>62</a:t>
            </a:fld>
            <a:endParaRPr lang="en-US" altLang="en-US"/>
          </a:p>
        </p:txBody>
      </p:sp>
    </p:spTree>
    <p:extLst>
      <p:ext uri="{BB962C8B-B14F-4D97-AF65-F5344CB8AC3E}">
        <p14:creationId xmlns:p14="http://schemas.microsoft.com/office/powerpoint/2010/main" val="22974986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58ABD-626A-4638-B5CD-A39F27033F3A}"/>
              </a:ext>
            </a:extLst>
          </p:cNvPr>
          <p:cNvSpPr>
            <a:spLocks noGrp="1"/>
          </p:cNvSpPr>
          <p:nvPr>
            <p:ph type="title"/>
          </p:nvPr>
        </p:nvSpPr>
        <p:spPr>
          <a:xfrm>
            <a:off x="2540000" y="211015"/>
            <a:ext cx="9144000" cy="1069145"/>
          </a:xfrm>
        </p:spPr>
        <p:txBody>
          <a:bodyPr/>
          <a:lstStyle/>
          <a:p>
            <a:r>
              <a:rPr lang="en-US" sz="3600" b="1"/>
              <a:t>Resources for Contractors</a:t>
            </a:r>
          </a:p>
        </p:txBody>
      </p:sp>
      <p:sp>
        <p:nvSpPr>
          <p:cNvPr id="3" name="Content Placeholder 2">
            <a:extLst>
              <a:ext uri="{FF2B5EF4-FFF2-40B4-BE49-F238E27FC236}">
                <a16:creationId xmlns:a16="http://schemas.microsoft.com/office/drawing/2014/main" id="{F4D5B736-11D5-4C69-9A1B-CF1B6C914A54}"/>
              </a:ext>
            </a:extLst>
          </p:cNvPr>
          <p:cNvSpPr>
            <a:spLocks noGrp="1"/>
          </p:cNvSpPr>
          <p:nvPr>
            <p:ph idx="1"/>
          </p:nvPr>
        </p:nvSpPr>
        <p:spPr>
          <a:xfrm>
            <a:off x="2363372" y="1280160"/>
            <a:ext cx="9706708" cy="5577840"/>
          </a:xfrm>
        </p:spPr>
        <p:txBody>
          <a:bodyPr/>
          <a:lstStyle/>
          <a:p>
            <a:pPr>
              <a:spcAft>
                <a:spcPts val="1200"/>
              </a:spcAft>
            </a:pPr>
            <a:r>
              <a:rPr lang="en-US" sz="2800" dirty="0"/>
              <a:t>The CDE, ELCD has developed a COVID-19 guidance and resource page that includes answers to frequently asked questions, all management bulletins issued to implement pertinent legislation, and other relevant resources at </a:t>
            </a:r>
            <a:r>
              <a:rPr lang="en-US" sz="2800" u="sng" dirty="0">
                <a:hlinkClick r:id="rId3" tooltip="ELCD COVID-19 web page"/>
              </a:rPr>
              <a:t>https://www.cde.ca.gov/sp/cd/re/elcdcovid19.asp</a:t>
            </a:r>
            <a:endParaRPr lang="en-US" sz="2800" dirty="0"/>
          </a:p>
          <a:p>
            <a:r>
              <a:rPr lang="en-US" sz="2800" dirty="0"/>
              <a:t>To be informed of the updated information, please sign up for ELCD email list at </a:t>
            </a:r>
            <a:r>
              <a:rPr lang="en-US" sz="2800" u="sng" dirty="0">
                <a:hlinkClick r:id="rId4" tooltip="ELCD Email List web page"/>
              </a:rPr>
              <a:t>https://www.cde.ca.gov/sp/cd/ci/progspeclist.asp</a:t>
            </a:r>
            <a:endParaRPr lang="en-US" sz="2800" dirty="0"/>
          </a:p>
          <a:p>
            <a:endParaRPr lang="en-US" dirty="0"/>
          </a:p>
        </p:txBody>
      </p:sp>
      <p:sp>
        <p:nvSpPr>
          <p:cNvPr id="4" name="Slide Number Placeholder 3">
            <a:extLst>
              <a:ext uri="{FF2B5EF4-FFF2-40B4-BE49-F238E27FC236}">
                <a16:creationId xmlns:a16="http://schemas.microsoft.com/office/drawing/2014/main" id="{A59B4EAD-1C56-4F4A-9CA7-4666E48F14BA}"/>
              </a:ext>
            </a:extLst>
          </p:cNvPr>
          <p:cNvSpPr>
            <a:spLocks noGrp="1"/>
          </p:cNvSpPr>
          <p:nvPr>
            <p:ph type="sldNum" sz="quarter" idx="12"/>
          </p:nvPr>
        </p:nvSpPr>
        <p:spPr/>
        <p:txBody>
          <a:bodyPr/>
          <a:lstStyle/>
          <a:p>
            <a:pPr>
              <a:defRPr/>
            </a:pPr>
            <a:fld id="{D6029DA4-09B0-4A2D-AA4B-CC45A202471A}" type="slidenum">
              <a:rPr lang="en-US" altLang="en-US" smtClean="0"/>
              <a:pPr>
                <a:defRPr/>
              </a:pPr>
              <a:t>63</a:t>
            </a:fld>
            <a:endParaRPr lang="en-US" altLang="en-US"/>
          </a:p>
        </p:txBody>
      </p:sp>
    </p:spTree>
    <p:extLst>
      <p:ext uri="{BB962C8B-B14F-4D97-AF65-F5344CB8AC3E}">
        <p14:creationId xmlns:p14="http://schemas.microsoft.com/office/powerpoint/2010/main" val="30239126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5A3FA-6F3B-4DDE-978B-B3B2EDE8C0AB}"/>
              </a:ext>
            </a:extLst>
          </p:cNvPr>
          <p:cNvSpPr>
            <a:spLocks noGrp="1"/>
          </p:cNvSpPr>
          <p:nvPr>
            <p:ph type="title"/>
          </p:nvPr>
        </p:nvSpPr>
        <p:spPr>
          <a:xfrm>
            <a:off x="2540000" y="463463"/>
            <a:ext cx="9144000" cy="652398"/>
          </a:xfrm>
        </p:spPr>
        <p:txBody>
          <a:bodyPr/>
          <a:lstStyle/>
          <a:p>
            <a:r>
              <a:rPr lang="en-US" sz="3600" b="1"/>
              <a:t>Resources for Contractors</a:t>
            </a:r>
            <a:r>
              <a:rPr lang="en-US" sz="3600" b="1">
                <a:cs typeface="Arial"/>
              </a:rPr>
              <a:t> (2)</a:t>
            </a:r>
            <a:endParaRPr lang="en-US">
              <a:cs typeface="Arial"/>
            </a:endParaRPr>
          </a:p>
        </p:txBody>
      </p:sp>
      <p:sp>
        <p:nvSpPr>
          <p:cNvPr id="3" name="Content Placeholder 2">
            <a:extLst>
              <a:ext uri="{FF2B5EF4-FFF2-40B4-BE49-F238E27FC236}">
                <a16:creationId xmlns:a16="http://schemas.microsoft.com/office/drawing/2014/main" id="{A5FD1D9E-29F0-4EAA-9F98-5313ADEBF1E6}"/>
              </a:ext>
            </a:extLst>
          </p:cNvPr>
          <p:cNvSpPr>
            <a:spLocks noGrp="1"/>
          </p:cNvSpPr>
          <p:nvPr>
            <p:ph idx="1"/>
          </p:nvPr>
        </p:nvSpPr>
        <p:spPr>
          <a:xfrm>
            <a:off x="2540000" y="1236233"/>
            <a:ext cx="9250947" cy="5486068"/>
          </a:xfrm>
        </p:spPr>
        <p:txBody>
          <a:bodyPr/>
          <a:lstStyle/>
          <a:p>
            <a:pPr marL="457200" indent="-457200">
              <a:spcBef>
                <a:spcPts val="0"/>
              </a:spcBef>
              <a:spcAft>
                <a:spcPts val="0"/>
              </a:spcAft>
              <a:buFont typeface="Arial"/>
              <a:buChar char="•"/>
            </a:pPr>
            <a:endParaRPr lang="en-US" sz="2500" dirty="0">
              <a:ea typeface="+mn-lt"/>
              <a:cs typeface="+mn-lt"/>
            </a:endParaRPr>
          </a:p>
          <a:p>
            <a:pPr marL="457200" indent="-457200">
              <a:spcBef>
                <a:spcPts val="0"/>
              </a:spcBef>
              <a:spcAft>
                <a:spcPts val="0"/>
              </a:spcAft>
              <a:buFont typeface="Arial"/>
              <a:buChar char="•"/>
            </a:pPr>
            <a:r>
              <a:rPr lang="en-US" sz="2500" dirty="0">
                <a:ea typeface="+mn-lt"/>
                <a:cs typeface="+mn-lt"/>
              </a:rPr>
              <a:t>CDSS's COVID-19 Guidance website:</a:t>
            </a:r>
            <a:r>
              <a:rPr lang="en-US" sz="2500" u="sng" dirty="0">
                <a:ea typeface="+mn-lt"/>
                <a:cs typeface="+mn-lt"/>
              </a:rPr>
              <a:t>  </a:t>
            </a:r>
            <a:r>
              <a:rPr lang="en-US" sz="2500" dirty="0">
                <a:ea typeface="+mn-lt"/>
                <a:cs typeface="+mn-lt"/>
                <a:hlinkClick r:id="rId3" tooltip="CDSS COVID-19 Guidance web page"/>
              </a:rPr>
              <a:t>https://inforesources/child-care-licensing</a:t>
            </a:r>
            <a:r>
              <a:rPr lang="en-US" sz="2500" dirty="0">
                <a:ea typeface="+mn-lt"/>
                <a:cs typeface="+mn-lt"/>
              </a:rPr>
              <a:t> </a:t>
            </a:r>
          </a:p>
          <a:p>
            <a:pPr marL="971550" lvl="2" indent="0">
              <a:spcBef>
                <a:spcPts val="0"/>
              </a:spcBef>
              <a:spcAft>
                <a:spcPts val="0"/>
              </a:spcAft>
              <a:buNone/>
            </a:pPr>
            <a:endParaRPr lang="en-US" sz="2500" u="sng" dirty="0">
              <a:cs typeface="Arial"/>
            </a:endParaRPr>
          </a:p>
          <a:p>
            <a:pPr marL="457200" indent="-457200">
              <a:spcBef>
                <a:spcPts val="0"/>
              </a:spcBef>
              <a:spcAft>
                <a:spcPts val="0"/>
              </a:spcAft>
              <a:buFont typeface="Arial"/>
              <a:buChar char="•"/>
            </a:pPr>
            <a:r>
              <a:rPr lang="en-US" sz="2500" dirty="0">
                <a:ea typeface="+mn-lt"/>
                <a:cs typeface="+mn-lt"/>
              </a:rPr>
              <a:t>The California COVID-19 Response website: </a:t>
            </a:r>
            <a:endParaRPr lang="en-US" sz="2500" dirty="0">
              <a:cs typeface="Arial"/>
            </a:endParaRPr>
          </a:p>
          <a:p>
            <a:pPr marL="800100" lvl="2" indent="0">
              <a:spcBef>
                <a:spcPts val="0"/>
              </a:spcBef>
              <a:spcAft>
                <a:spcPts val="0"/>
              </a:spcAft>
              <a:buNone/>
            </a:pPr>
            <a:r>
              <a:rPr lang="en-US" sz="2500" u="sng" dirty="0">
                <a:ea typeface="+mn-lt"/>
                <a:cs typeface="+mn-lt"/>
                <a:hlinkClick r:id="rId4" tooltip="California COVID-19 Response web page"/>
              </a:rPr>
              <a:t>https://covid19.ca.gov/</a:t>
            </a:r>
            <a:endParaRPr lang="en-US" sz="2500" u="sng" dirty="0">
              <a:ea typeface="+mn-lt"/>
              <a:cs typeface="+mn-lt"/>
            </a:endParaRPr>
          </a:p>
          <a:p>
            <a:pPr marL="800100" lvl="2" indent="0">
              <a:spcBef>
                <a:spcPts val="0"/>
              </a:spcBef>
              <a:spcAft>
                <a:spcPts val="0"/>
              </a:spcAft>
              <a:buNone/>
            </a:pPr>
            <a:endParaRPr lang="en-US" sz="2500" dirty="0">
              <a:ea typeface="+mn-lt"/>
              <a:cs typeface="+mn-lt"/>
            </a:endParaRPr>
          </a:p>
          <a:p>
            <a:pPr marL="457200" indent="-457200">
              <a:spcBef>
                <a:spcPts val="0"/>
              </a:spcBef>
              <a:spcAft>
                <a:spcPts val="0"/>
              </a:spcAft>
              <a:buFont typeface="Arial"/>
              <a:buChar char="•"/>
            </a:pPr>
            <a:r>
              <a:rPr lang="en-US" sz="2500" dirty="0">
                <a:ea typeface="+mn-lt"/>
                <a:cs typeface="+mn-lt"/>
              </a:rPr>
              <a:t>The California Department of Public Health's website:</a:t>
            </a:r>
            <a:endParaRPr lang="en-US" dirty="0">
              <a:ea typeface="+mn-lt"/>
              <a:cs typeface="+mn-lt"/>
            </a:endParaRPr>
          </a:p>
          <a:p>
            <a:pPr marL="800100" lvl="2" indent="0">
              <a:spcBef>
                <a:spcPts val="0"/>
              </a:spcBef>
              <a:spcAft>
                <a:spcPts val="0"/>
              </a:spcAft>
              <a:buNone/>
            </a:pPr>
            <a:r>
              <a:rPr lang="en-US" sz="2500" u="sng" dirty="0">
                <a:ea typeface="+mn-lt"/>
                <a:cs typeface="+mn-lt"/>
                <a:hlinkClick r:id="rId5" tooltip="California Department of Public Health web page"/>
              </a:rPr>
              <a:t>https://www.cdph.ca.gov/</a:t>
            </a:r>
            <a:r>
              <a:rPr lang="en-US" sz="2500" dirty="0">
                <a:ea typeface="+mn-lt"/>
                <a:cs typeface="+mn-lt"/>
              </a:rPr>
              <a:t> </a:t>
            </a:r>
          </a:p>
          <a:p>
            <a:pPr marL="800100" lvl="2" indent="0">
              <a:spcBef>
                <a:spcPts val="0"/>
              </a:spcBef>
              <a:spcAft>
                <a:spcPts val="0"/>
              </a:spcAft>
              <a:buNone/>
            </a:pPr>
            <a:endParaRPr lang="en-US" sz="2500" dirty="0">
              <a:cs typeface="Arial"/>
            </a:endParaRPr>
          </a:p>
          <a:p>
            <a:pPr marL="457200" indent="-457200">
              <a:spcBef>
                <a:spcPts val="0"/>
              </a:spcBef>
              <a:spcAft>
                <a:spcPts val="0"/>
              </a:spcAft>
              <a:buFont typeface="Arial"/>
              <a:buChar char="•"/>
            </a:pPr>
            <a:r>
              <a:rPr lang="en-US" sz="2500" dirty="0">
                <a:ea typeface="+mn-lt"/>
                <a:cs typeface="+mn-lt"/>
              </a:rPr>
              <a:t>The CDC website: </a:t>
            </a:r>
          </a:p>
          <a:p>
            <a:pPr marL="800100" lvl="2" indent="0">
              <a:spcBef>
                <a:spcPts val="0"/>
              </a:spcBef>
              <a:spcAft>
                <a:spcPts val="0"/>
              </a:spcAft>
              <a:buNone/>
            </a:pPr>
            <a:r>
              <a:rPr lang="en-US" sz="2500" u="sng" dirty="0">
                <a:ea typeface="+mn-lt"/>
                <a:cs typeface="+mn-lt"/>
                <a:hlinkClick r:id="rId6" tooltip="Center for Disease Control web page"/>
              </a:rPr>
              <a:t>https://www.cdc.gov/</a:t>
            </a:r>
            <a:r>
              <a:rPr lang="en-US" sz="2500" dirty="0">
                <a:ea typeface="+mn-lt"/>
                <a:cs typeface="+mn-lt"/>
              </a:rPr>
              <a:t> </a:t>
            </a:r>
            <a:endParaRPr lang="en-US" dirty="0"/>
          </a:p>
          <a:p>
            <a:pPr marL="0" indent="0">
              <a:spcBef>
                <a:spcPts val="0"/>
              </a:spcBef>
              <a:spcAft>
                <a:spcPts val="0"/>
              </a:spcAft>
              <a:buNone/>
            </a:pPr>
            <a:endParaRPr lang="en-US" sz="2500" dirty="0">
              <a:ea typeface="+mn-lt"/>
              <a:cs typeface="+mn-lt"/>
            </a:endParaRPr>
          </a:p>
          <a:p>
            <a:pPr marL="0" indent="0">
              <a:spcBef>
                <a:spcPts val="0"/>
              </a:spcBef>
              <a:spcAft>
                <a:spcPts val="0"/>
              </a:spcAft>
              <a:buNone/>
            </a:pPr>
            <a:endParaRPr lang="en-US" sz="2500" dirty="0">
              <a:ea typeface="+mn-lt"/>
              <a:cs typeface="+mn-lt"/>
            </a:endParaRPr>
          </a:p>
          <a:p>
            <a:pPr marL="457200" indent="-457200">
              <a:spcBef>
                <a:spcPts val="0"/>
              </a:spcBef>
              <a:spcAft>
                <a:spcPts val="0"/>
              </a:spcAft>
              <a:buFont typeface="Arial"/>
              <a:buChar char="•"/>
            </a:pPr>
            <a:endParaRPr lang="en-US" sz="2500" dirty="0">
              <a:ea typeface="+mn-lt"/>
              <a:cs typeface="+mn-lt"/>
            </a:endParaRPr>
          </a:p>
          <a:p>
            <a:pPr marL="457200" indent="-457200">
              <a:spcBef>
                <a:spcPts val="0"/>
              </a:spcBef>
              <a:spcAft>
                <a:spcPts val="0"/>
              </a:spcAft>
              <a:buFont typeface="Arial"/>
              <a:buChar char="•"/>
            </a:pPr>
            <a:endParaRPr lang="en-US" sz="2500" u="sng" dirty="0">
              <a:cs typeface="Arial"/>
            </a:endParaRPr>
          </a:p>
          <a:p>
            <a:pPr marL="457200" indent="-457200">
              <a:spcBef>
                <a:spcPts val="0"/>
              </a:spcBef>
              <a:spcAft>
                <a:spcPts val="0"/>
              </a:spcAft>
              <a:buFont typeface="Arial"/>
            </a:pPr>
            <a:endParaRPr lang="en-US" sz="2500" u="sng" dirty="0">
              <a:ea typeface="+mn-lt"/>
              <a:cs typeface="+mn-lt"/>
            </a:endParaRPr>
          </a:p>
          <a:p>
            <a:pPr>
              <a:spcBef>
                <a:spcPts val="0"/>
              </a:spcBef>
              <a:spcAft>
                <a:spcPts val="0"/>
              </a:spcAft>
            </a:pPr>
            <a:endParaRPr lang="en-US" sz="1400" dirty="0">
              <a:ea typeface="+mn-lt"/>
              <a:cs typeface="+mn-lt"/>
            </a:endParaRPr>
          </a:p>
          <a:p>
            <a:endParaRPr lang="en-US" sz="1400" dirty="0">
              <a:ea typeface="+mn-lt"/>
              <a:cs typeface="+mn-lt"/>
            </a:endParaRPr>
          </a:p>
        </p:txBody>
      </p:sp>
      <p:sp>
        <p:nvSpPr>
          <p:cNvPr id="4" name="Slide Number Placeholder 3">
            <a:extLst>
              <a:ext uri="{FF2B5EF4-FFF2-40B4-BE49-F238E27FC236}">
                <a16:creationId xmlns:a16="http://schemas.microsoft.com/office/drawing/2014/main" id="{C3985EEB-8F0C-4623-BCA9-320B49B230C8}"/>
              </a:ext>
            </a:extLst>
          </p:cNvPr>
          <p:cNvSpPr>
            <a:spLocks noGrp="1"/>
          </p:cNvSpPr>
          <p:nvPr>
            <p:ph type="sldNum" sz="quarter" idx="12"/>
          </p:nvPr>
        </p:nvSpPr>
        <p:spPr/>
        <p:txBody>
          <a:bodyPr/>
          <a:lstStyle/>
          <a:p>
            <a:pPr>
              <a:defRPr/>
            </a:pPr>
            <a:fld id="{D6029DA4-09B0-4A2D-AA4B-CC45A202471A}" type="slidenum">
              <a:rPr lang="en-US" altLang="en-US" smtClean="0"/>
              <a:pPr>
                <a:defRPr/>
              </a:pPr>
              <a:t>64</a:t>
            </a:fld>
            <a:endParaRPr lang="en-US" altLang="en-US"/>
          </a:p>
        </p:txBody>
      </p:sp>
    </p:spTree>
    <p:extLst>
      <p:ext uri="{BB962C8B-B14F-4D97-AF65-F5344CB8AC3E}">
        <p14:creationId xmlns:p14="http://schemas.microsoft.com/office/powerpoint/2010/main" val="26687708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4B1B7-D6EF-48B9-A42F-EC3D783382AB}"/>
              </a:ext>
            </a:extLst>
          </p:cNvPr>
          <p:cNvSpPr>
            <a:spLocks noGrp="1"/>
          </p:cNvSpPr>
          <p:nvPr>
            <p:ph type="title"/>
          </p:nvPr>
        </p:nvSpPr>
        <p:spPr>
          <a:xfrm>
            <a:off x="2246243" y="178904"/>
            <a:ext cx="9799983" cy="1573696"/>
          </a:xfrm>
        </p:spPr>
        <p:txBody>
          <a:bodyPr/>
          <a:lstStyle/>
          <a:p>
            <a:r>
              <a:rPr lang="en-US" sz="3600" b="1"/>
              <a:t>Questions?</a:t>
            </a:r>
          </a:p>
        </p:txBody>
      </p:sp>
      <p:sp>
        <p:nvSpPr>
          <p:cNvPr id="3" name="Content Placeholder 2">
            <a:extLst>
              <a:ext uri="{FF2B5EF4-FFF2-40B4-BE49-F238E27FC236}">
                <a16:creationId xmlns:a16="http://schemas.microsoft.com/office/drawing/2014/main" id="{CCB9687F-677F-449B-8E55-C49A09DCCFDA}"/>
              </a:ext>
            </a:extLst>
          </p:cNvPr>
          <p:cNvSpPr>
            <a:spLocks noGrp="1"/>
          </p:cNvSpPr>
          <p:nvPr>
            <p:ph idx="1"/>
          </p:nvPr>
        </p:nvSpPr>
        <p:spPr>
          <a:xfrm>
            <a:off x="2246243" y="1981200"/>
            <a:ext cx="9945757" cy="4697896"/>
          </a:xfrm>
        </p:spPr>
        <p:txBody>
          <a:bodyPr/>
          <a:lstStyle/>
          <a:p>
            <a:pPr marL="0" indent="0">
              <a:buNone/>
            </a:pPr>
            <a:r>
              <a:rPr lang="en-US" sz="2800" dirty="0"/>
              <a:t>If you have any questions regarding the information in this MB, please contact your assigned Early Learning and Care Consultant via the CDE Consultant Regional Assignments web page at </a:t>
            </a:r>
            <a:r>
              <a:rPr lang="en-US" sz="2800" u="sng" dirty="0">
                <a:hlinkClick r:id="rId3" tooltip="CDE Consultant Regional Assignment Web Page"/>
              </a:rPr>
              <a:t>https://www.cde.ca.gov/sp/cd/ci/assignments.asp</a:t>
            </a:r>
            <a:r>
              <a:rPr lang="en-US" sz="2800" u="sng" dirty="0"/>
              <a:t> </a:t>
            </a:r>
            <a:r>
              <a:rPr lang="en-US" sz="2800" dirty="0"/>
              <a:t>or by phone at 916-322-6233</a:t>
            </a:r>
          </a:p>
          <a:p>
            <a:endParaRPr lang="en-US" dirty="0"/>
          </a:p>
        </p:txBody>
      </p:sp>
      <p:sp>
        <p:nvSpPr>
          <p:cNvPr id="4" name="Slide Number Placeholder 3">
            <a:extLst>
              <a:ext uri="{FF2B5EF4-FFF2-40B4-BE49-F238E27FC236}">
                <a16:creationId xmlns:a16="http://schemas.microsoft.com/office/drawing/2014/main" id="{A44A62C3-71E4-4EF6-88E1-8623FE3188D8}"/>
              </a:ext>
            </a:extLst>
          </p:cNvPr>
          <p:cNvSpPr>
            <a:spLocks noGrp="1"/>
          </p:cNvSpPr>
          <p:nvPr>
            <p:ph type="sldNum" sz="quarter" idx="12"/>
          </p:nvPr>
        </p:nvSpPr>
        <p:spPr/>
        <p:txBody>
          <a:bodyPr/>
          <a:lstStyle/>
          <a:p>
            <a:pPr>
              <a:defRPr/>
            </a:pPr>
            <a:fld id="{D6029DA4-09B0-4A2D-AA4B-CC45A202471A}" type="slidenum">
              <a:rPr lang="en-US" altLang="en-US" smtClean="0"/>
              <a:pPr>
                <a:defRPr/>
              </a:pPr>
              <a:t>65</a:t>
            </a:fld>
            <a:endParaRPr lang="en-US" altLang="en-US"/>
          </a:p>
        </p:txBody>
      </p:sp>
    </p:spTree>
    <p:extLst>
      <p:ext uri="{BB962C8B-B14F-4D97-AF65-F5344CB8AC3E}">
        <p14:creationId xmlns:p14="http://schemas.microsoft.com/office/powerpoint/2010/main" val="257121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3FD61-90F1-42BF-A808-B5BAD2C32A8D}"/>
              </a:ext>
            </a:extLst>
          </p:cNvPr>
          <p:cNvSpPr>
            <a:spLocks noGrp="1"/>
          </p:cNvSpPr>
          <p:nvPr>
            <p:ph type="title"/>
          </p:nvPr>
        </p:nvSpPr>
        <p:spPr/>
        <p:txBody>
          <a:bodyPr/>
          <a:lstStyle/>
          <a:p>
            <a:r>
              <a:rPr lang="en-US" b="1"/>
              <a:t>Thank You</a:t>
            </a:r>
          </a:p>
        </p:txBody>
      </p:sp>
      <p:pic>
        <p:nvPicPr>
          <p:cNvPr id="7" name="Content Placeholder 6" descr="A picture containing a little girl playing in a playground.">
            <a:extLst>
              <a:ext uri="{FF2B5EF4-FFF2-40B4-BE49-F238E27FC236}">
                <a16:creationId xmlns:a16="http://schemas.microsoft.com/office/drawing/2014/main" id="{BE0198BB-0FD3-412E-B3FB-82B2BB60402F}"/>
              </a:ext>
              <a:ext uri="{C183D7F6-B498-43B3-948B-1728B52AA6E4}">
                <adec:decorative xmlns:adec="http://schemas.microsoft.com/office/drawing/2017/decorative" val="0"/>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225208" y="1981200"/>
            <a:ext cx="3099984" cy="4114800"/>
          </a:xfrm>
        </p:spPr>
      </p:pic>
      <p:sp>
        <p:nvSpPr>
          <p:cNvPr id="4" name="Content Placeholder 3">
            <a:extLst>
              <a:ext uri="{FF2B5EF4-FFF2-40B4-BE49-F238E27FC236}">
                <a16:creationId xmlns:a16="http://schemas.microsoft.com/office/drawing/2014/main" id="{4E533715-FA46-4DCB-8EE9-E10020EDC39C}"/>
              </a:ext>
            </a:extLst>
          </p:cNvPr>
          <p:cNvSpPr>
            <a:spLocks noGrp="1"/>
          </p:cNvSpPr>
          <p:nvPr>
            <p:ph sz="half" idx="2"/>
          </p:nvPr>
        </p:nvSpPr>
        <p:spPr>
          <a:xfrm>
            <a:off x="7213600" y="1981200"/>
            <a:ext cx="4470400" cy="4489938"/>
          </a:xfrm>
        </p:spPr>
        <p:txBody>
          <a:bodyPr/>
          <a:lstStyle/>
          <a:p>
            <a:pPr marL="0" indent="0">
              <a:buNone/>
            </a:pPr>
            <a:r>
              <a:rPr lang="en-US" sz="2400" dirty="0">
                <a:solidFill>
                  <a:srgbClr val="212121"/>
                </a:solidFill>
                <a:ea typeface="Times New Roman" panose="02020603050405020304" pitchFamily="18" charset="0"/>
                <a:cs typeface="Times New Roman"/>
              </a:rPr>
              <a:t>Fred Rogers: </a:t>
            </a:r>
            <a:r>
              <a:rPr lang="en-US" sz="2400" dirty="0">
                <a:solidFill>
                  <a:srgbClr val="181818"/>
                </a:solidFill>
                <a:ea typeface="Times New Roman" panose="02020603050405020304" pitchFamily="18" charset="0"/>
                <a:cs typeface="Times New Roman"/>
              </a:rPr>
              <a:t>“</a:t>
            </a:r>
            <a:r>
              <a:rPr lang="en-US" sz="2400" i="1" dirty="0">
                <a:solidFill>
                  <a:srgbClr val="181818"/>
                </a:solidFill>
                <a:ea typeface="Times New Roman" panose="02020603050405020304" pitchFamily="18" charset="0"/>
                <a:cs typeface="Times New Roman"/>
              </a:rPr>
              <a:t>We live in a world in which we need to share responsibility. It's easy to say: "It's not my child, not my community, not my world, not my problem." Then there are those who see the need and respond. I consider those people my heroes.”</a:t>
            </a:r>
            <a:r>
              <a:rPr lang="en-US" sz="2400" dirty="0">
                <a:solidFill>
                  <a:srgbClr val="181818"/>
                </a:solidFill>
                <a:ea typeface="Times New Roman" panose="02020603050405020304" pitchFamily="18" charset="0"/>
                <a:cs typeface="Times New Roman"/>
              </a:rPr>
              <a:t> </a:t>
            </a:r>
          </a:p>
          <a:p>
            <a:pPr marL="0" indent="0">
              <a:buNone/>
            </a:pPr>
            <a:endParaRPr lang="en-US" sz="2400" dirty="0">
              <a:solidFill>
                <a:srgbClr val="181818"/>
              </a:solidFill>
              <a:ea typeface="Times New Roman" panose="02020603050405020304" pitchFamily="18" charset="0"/>
              <a:cs typeface="Times New Roman"/>
            </a:endParaRPr>
          </a:p>
          <a:p>
            <a:pPr marL="0" indent="0">
              <a:buNone/>
            </a:pPr>
            <a:r>
              <a:rPr lang="en-US" sz="2400" dirty="0">
                <a:cs typeface="Arial"/>
              </a:rPr>
              <a:t>Photo: First 5 San Francisco</a:t>
            </a:r>
          </a:p>
          <a:p>
            <a:endParaRPr lang="en-US" dirty="0"/>
          </a:p>
        </p:txBody>
      </p:sp>
      <p:sp>
        <p:nvSpPr>
          <p:cNvPr id="5" name="Slide Number Placeholder 4">
            <a:extLst>
              <a:ext uri="{FF2B5EF4-FFF2-40B4-BE49-F238E27FC236}">
                <a16:creationId xmlns:a16="http://schemas.microsoft.com/office/drawing/2014/main" id="{2CC97669-BF12-4533-AC85-E8E3C149A096}"/>
              </a:ext>
            </a:extLst>
          </p:cNvPr>
          <p:cNvSpPr>
            <a:spLocks noGrp="1"/>
          </p:cNvSpPr>
          <p:nvPr>
            <p:ph type="sldNum" sz="quarter" idx="12"/>
          </p:nvPr>
        </p:nvSpPr>
        <p:spPr/>
        <p:txBody>
          <a:bodyPr/>
          <a:lstStyle/>
          <a:p>
            <a:pPr>
              <a:defRPr/>
            </a:pPr>
            <a:fld id="{F4240488-8288-431D-9FBC-061E1C8939AC}" type="slidenum">
              <a:rPr lang="en-US" altLang="en-US" smtClean="0"/>
              <a:pPr>
                <a:defRPr/>
              </a:pPr>
              <a:t>66</a:t>
            </a:fld>
            <a:endParaRPr lang="en-US" altLang="en-US"/>
          </a:p>
        </p:txBody>
      </p:sp>
    </p:spTree>
    <p:extLst>
      <p:ext uri="{BB962C8B-B14F-4D97-AF65-F5344CB8AC3E}">
        <p14:creationId xmlns:p14="http://schemas.microsoft.com/office/powerpoint/2010/main" val="192453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2E9BF-C15C-4217-A97B-DE086CD28163}"/>
              </a:ext>
            </a:extLst>
          </p:cNvPr>
          <p:cNvSpPr>
            <a:spLocks noGrp="1"/>
          </p:cNvSpPr>
          <p:nvPr>
            <p:ph type="title"/>
          </p:nvPr>
        </p:nvSpPr>
        <p:spPr>
          <a:xfrm>
            <a:off x="2540000" y="168812"/>
            <a:ext cx="9144000" cy="1181686"/>
          </a:xfrm>
        </p:spPr>
        <p:txBody>
          <a:bodyPr/>
          <a:lstStyle/>
          <a:p>
            <a:r>
              <a:rPr lang="en-US" b="1"/>
              <a:t>Policy</a:t>
            </a:r>
          </a:p>
        </p:txBody>
      </p:sp>
      <p:sp>
        <p:nvSpPr>
          <p:cNvPr id="3" name="Content Placeholder 2">
            <a:extLst>
              <a:ext uri="{FF2B5EF4-FFF2-40B4-BE49-F238E27FC236}">
                <a16:creationId xmlns:a16="http://schemas.microsoft.com/office/drawing/2014/main" id="{E28983CD-B152-4FD3-B3C2-4AC83D6114E4}"/>
              </a:ext>
            </a:extLst>
          </p:cNvPr>
          <p:cNvSpPr>
            <a:spLocks noGrp="1"/>
          </p:cNvSpPr>
          <p:nvPr>
            <p:ph idx="1"/>
          </p:nvPr>
        </p:nvSpPr>
        <p:spPr>
          <a:xfrm>
            <a:off x="2286000" y="1570383"/>
            <a:ext cx="9700592" cy="4890051"/>
          </a:xfrm>
        </p:spPr>
        <p:txBody>
          <a:bodyPr/>
          <a:lstStyle/>
          <a:p>
            <a:pPr>
              <a:spcAft>
                <a:spcPts val="1200"/>
              </a:spcAft>
            </a:pPr>
            <a:r>
              <a:rPr lang="en-US" sz="2800"/>
              <a:t>Effective immediately, the CDE, ELCD will suspend comprehensive compliance reviews of contractors for the remainder of Fiscal Year (FY) 2019-20</a:t>
            </a:r>
          </a:p>
          <a:p>
            <a:pPr>
              <a:spcAft>
                <a:spcPts val="1200"/>
              </a:spcAft>
            </a:pPr>
            <a:r>
              <a:rPr lang="en-US" sz="2800"/>
              <a:t>The CDE, ELCD will continue to perform compliance reviews to ensure program quality, as needed</a:t>
            </a:r>
          </a:p>
          <a:p>
            <a:r>
              <a:rPr lang="en-US" sz="2800"/>
              <a:t>Effective immediately, the CDE, ELCD will suspend the submission of the Program Self Evaluation (PSE) for FY 2019-20</a:t>
            </a:r>
          </a:p>
        </p:txBody>
      </p:sp>
      <p:sp>
        <p:nvSpPr>
          <p:cNvPr id="4" name="Slide Number Placeholder 3">
            <a:extLst>
              <a:ext uri="{FF2B5EF4-FFF2-40B4-BE49-F238E27FC236}">
                <a16:creationId xmlns:a16="http://schemas.microsoft.com/office/drawing/2014/main" id="{FB160139-BE46-4689-AB40-CCBE8F0972CD}"/>
              </a:ext>
            </a:extLst>
          </p:cNvPr>
          <p:cNvSpPr>
            <a:spLocks noGrp="1"/>
          </p:cNvSpPr>
          <p:nvPr>
            <p:ph type="sldNum" sz="quarter" idx="12"/>
          </p:nvPr>
        </p:nvSpPr>
        <p:spPr/>
        <p:txBody>
          <a:bodyPr/>
          <a:lstStyle/>
          <a:p>
            <a:pPr>
              <a:defRPr/>
            </a:pPr>
            <a:fld id="{D6029DA4-09B0-4A2D-AA4B-CC45A202471A}" type="slidenum">
              <a:rPr lang="en-US" altLang="en-US" smtClean="0"/>
              <a:pPr>
                <a:defRPr/>
              </a:pPr>
              <a:t>7</a:t>
            </a:fld>
            <a:endParaRPr lang="en-US" altLang="en-US"/>
          </a:p>
        </p:txBody>
      </p:sp>
    </p:spTree>
    <p:extLst>
      <p:ext uri="{BB962C8B-B14F-4D97-AF65-F5344CB8AC3E}">
        <p14:creationId xmlns:p14="http://schemas.microsoft.com/office/powerpoint/2010/main" val="1459070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36664-185D-40C3-B9BD-15895BC9B4DD}"/>
              </a:ext>
            </a:extLst>
          </p:cNvPr>
          <p:cNvSpPr>
            <a:spLocks noGrp="1"/>
          </p:cNvSpPr>
          <p:nvPr>
            <p:ph type="title"/>
          </p:nvPr>
        </p:nvSpPr>
        <p:spPr>
          <a:xfrm>
            <a:off x="2540000" y="190500"/>
            <a:ext cx="9144000" cy="1143000"/>
          </a:xfrm>
        </p:spPr>
        <p:txBody>
          <a:bodyPr/>
          <a:lstStyle/>
          <a:p>
            <a:r>
              <a:rPr lang="en-US" b="1"/>
              <a:t>Policy (2)</a:t>
            </a:r>
          </a:p>
        </p:txBody>
      </p:sp>
      <p:sp>
        <p:nvSpPr>
          <p:cNvPr id="3" name="Content Placeholder 2">
            <a:extLst>
              <a:ext uri="{FF2B5EF4-FFF2-40B4-BE49-F238E27FC236}">
                <a16:creationId xmlns:a16="http://schemas.microsoft.com/office/drawing/2014/main" id="{C8B3A3DD-DB9A-4860-8488-55F364EF10C2}"/>
              </a:ext>
            </a:extLst>
          </p:cNvPr>
          <p:cNvSpPr>
            <a:spLocks noGrp="1"/>
          </p:cNvSpPr>
          <p:nvPr>
            <p:ph idx="1"/>
          </p:nvPr>
        </p:nvSpPr>
        <p:spPr>
          <a:xfrm>
            <a:off x="2334827" y="1333499"/>
            <a:ext cx="9614517" cy="5156077"/>
          </a:xfrm>
        </p:spPr>
        <p:txBody>
          <a:bodyPr/>
          <a:lstStyle/>
          <a:p>
            <a:pPr>
              <a:spcAft>
                <a:spcPts val="1200"/>
              </a:spcAft>
            </a:pPr>
            <a:r>
              <a:rPr lang="en-US" sz="2600"/>
              <a:t>The suspension of these requirements and associated timelines does not exempt contractors from providing quality program activities and services that are age appropriate and meet the developmental needs of each child, the cultural and linguistic needs of children and families, and the needs of children with exceptional needs and their families</a:t>
            </a:r>
          </a:p>
          <a:p>
            <a:r>
              <a:rPr lang="en-US" sz="2600"/>
              <a:t>State-subsidized early learning and care programs are required to continue to provide quality program activities and support services in compliance with </a:t>
            </a:r>
            <a:r>
              <a:rPr lang="en-US" sz="2600" i="1"/>
              <a:t> California Code of Regulations</a:t>
            </a:r>
            <a:r>
              <a:rPr lang="en-US" sz="2600"/>
              <a:t>, Title 5 (5 </a:t>
            </a:r>
            <a:r>
              <a:rPr lang="en-US" sz="2600" i="1"/>
              <a:t>CCR</a:t>
            </a:r>
            <a:r>
              <a:rPr lang="en-US" sz="2600"/>
              <a:t>) and California </a:t>
            </a:r>
            <a:r>
              <a:rPr lang="en-US" sz="2600" i="1"/>
              <a:t>Education Code </a:t>
            </a:r>
            <a:r>
              <a:rPr lang="en-US" sz="2600"/>
              <a:t>(</a:t>
            </a:r>
            <a:r>
              <a:rPr lang="en-US" sz="2600" i="1"/>
              <a:t>EC)</a:t>
            </a:r>
            <a:r>
              <a:rPr lang="en-US" sz="2600"/>
              <a:t> 8203, as provided in the directives of the MB </a:t>
            </a:r>
          </a:p>
          <a:p>
            <a:endParaRPr lang="en-US"/>
          </a:p>
        </p:txBody>
      </p:sp>
      <p:sp>
        <p:nvSpPr>
          <p:cNvPr id="4" name="Slide Number Placeholder 3">
            <a:extLst>
              <a:ext uri="{FF2B5EF4-FFF2-40B4-BE49-F238E27FC236}">
                <a16:creationId xmlns:a16="http://schemas.microsoft.com/office/drawing/2014/main" id="{4AAC8FEA-FCB4-4533-A194-D6D1A97C2B74}"/>
              </a:ext>
            </a:extLst>
          </p:cNvPr>
          <p:cNvSpPr>
            <a:spLocks noGrp="1"/>
          </p:cNvSpPr>
          <p:nvPr>
            <p:ph type="sldNum" sz="quarter" idx="12"/>
          </p:nvPr>
        </p:nvSpPr>
        <p:spPr/>
        <p:txBody>
          <a:bodyPr/>
          <a:lstStyle/>
          <a:p>
            <a:pPr>
              <a:defRPr/>
            </a:pPr>
            <a:fld id="{D6029DA4-09B0-4A2D-AA4B-CC45A202471A}" type="slidenum">
              <a:rPr lang="en-US" altLang="en-US" smtClean="0"/>
              <a:pPr>
                <a:defRPr/>
              </a:pPr>
              <a:t>8</a:t>
            </a:fld>
            <a:endParaRPr lang="en-US" altLang="en-US"/>
          </a:p>
        </p:txBody>
      </p:sp>
    </p:spTree>
    <p:extLst>
      <p:ext uri="{BB962C8B-B14F-4D97-AF65-F5344CB8AC3E}">
        <p14:creationId xmlns:p14="http://schemas.microsoft.com/office/powerpoint/2010/main" val="607588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91F7-0E9D-416C-AB04-5D0949D07415}"/>
              </a:ext>
            </a:extLst>
          </p:cNvPr>
          <p:cNvSpPr>
            <a:spLocks noGrp="1"/>
          </p:cNvSpPr>
          <p:nvPr>
            <p:ph type="title"/>
          </p:nvPr>
        </p:nvSpPr>
        <p:spPr>
          <a:xfrm>
            <a:off x="2186610" y="159026"/>
            <a:ext cx="9760226" cy="1822174"/>
          </a:xfrm>
        </p:spPr>
        <p:txBody>
          <a:bodyPr/>
          <a:lstStyle/>
          <a:p>
            <a:br>
              <a:rPr lang="en-US" sz="3800" b="1"/>
            </a:br>
            <a:r>
              <a:rPr lang="en-US" sz="3600" b="1"/>
              <a:t>Program Quality </a:t>
            </a:r>
            <a:br>
              <a:rPr lang="en-US" sz="3600" b="1"/>
            </a:br>
            <a:r>
              <a:rPr lang="en-US" sz="3600" b="1"/>
              <a:t>Contractual Requirements During an Emergency Closure</a:t>
            </a:r>
            <a:br>
              <a:rPr lang="en-US" sz="3800"/>
            </a:br>
            <a:endParaRPr lang="en-US" sz="3800"/>
          </a:p>
        </p:txBody>
      </p:sp>
      <p:sp>
        <p:nvSpPr>
          <p:cNvPr id="3" name="Content Placeholder 2">
            <a:extLst>
              <a:ext uri="{FF2B5EF4-FFF2-40B4-BE49-F238E27FC236}">
                <a16:creationId xmlns:a16="http://schemas.microsoft.com/office/drawing/2014/main" id="{58A8083F-9061-4799-A583-57F2EEC5B055}"/>
              </a:ext>
            </a:extLst>
          </p:cNvPr>
          <p:cNvSpPr>
            <a:spLocks noGrp="1"/>
          </p:cNvSpPr>
          <p:nvPr>
            <p:ph idx="1"/>
          </p:nvPr>
        </p:nvSpPr>
        <p:spPr>
          <a:xfrm>
            <a:off x="2186610" y="2712454"/>
            <a:ext cx="9939129" cy="3986520"/>
          </a:xfrm>
        </p:spPr>
        <p:txBody>
          <a:bodyPr/>
          <a:lstStyle/>
          <a:p>
            <a:pPr>
              <a:spcAft>
                <a:spcPts val="1200"/>
              </a:spcAft>
              <a:buFont typeface="Arial" panose="020B0604020202020204" pitchFamily="34" charset="0"/>
              <a:buChar char="•"/>
            </a:pPr>
            <a:r>
              <a:rPr lang="en-US" sz="2600"/>
              <a:t>Contractors who are currently open, or who are physically closed but funded to be operational due to the COVID-19 pandemic, must develop a plan around modifying program operations to address the needs of children and families who are no longer being served in a physical setting during an emergency closure</a:t>
            </a:r>
          </a:p>
          <a:p>
            <a:pPr marL="0" indent="0">
              <a:buNone/>
            </a:pPr>
            <a:endParaRPr lang="en-US" sz="2600">
              <a:cs typeface="Arial"/>
            </a:endParaRPr>
          </a:p>
          <a:p>
            <a:pPr marL="0" indent="0">
              <a:buNone/>
            </a:pPr>
            <a:endParaRPr lang="en-US" sz="2800"/>
          </a:p>
        </p:txBody>
      </p:sp>
      <p:sp>
        <p:nvSpPr>
          <p:cNvPr id="4" name="Slide Number Placeholder 3">
            <a:extLst>
              <a:ext uri="{FF2B5EF4-FFF2-40B4-BE49-F238E27FC236}">
                <a16:creationId xmlns:a16="http://schemas.microsoft.com/office/drawing/2014/main" id="{E5ED107F-99B8-49EC-86D6-D4626E8A3D39}"/>
              </a:ext>
            </a:extLst>
          </p:cNvPr>
          <p:cNvSpPr>
            <a:spLocks noGrp="1"/>
          </p:cNvSpPr>
          <p:nvPr>
            <p:ph type="sldNum" sz="quarter" idx="12"/>
          </p:nvPr>
        </p:nvSpPr>
        <p:spPr/>
        <p:txBody>
          <a:bodyPr/>
          <a:lstStyle/>
          <a:p>
            <a:pPr>
              <a:defRPr/>
            </a:pPr>
            <a:fld id="{D6029DA4-09B0-4A2D-AA4B-CC45A202471A}" type="slidenum">
              <a:rPr lang="en-US" altLang="en-US" smtClean="0"/>
              <a:pPr>
                <a:defRPr/>
              </a:pPr>
              <a:t>9</a:t>
            </a:fld>
            <a:endParaRPr lang="en-US" altLang="en-US"/>
          </a:p>
        </p:txBody>
      </p:sp>
    </p:spTree>
    <p:extLst>
      <p:ext uri="{BB962C8B-B14F-4D97-AF65-F5344CB8AC3E}">
        <p14:creationId xmlns:p14="http://schemas.microsoft.com/office/powerpoint/2010/main" val="375280833"/>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7" ma:contentTypeDescription="Create a new document." ma:contentTypeScope="" ma:versionID="2c7876dfe5b90de618457337af5811c0">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29e3d778b52dcb33d597dc64278f7345"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1FCCDB-1DD6-4080-9CAF-EDF215377543}">
  <ds:schemaRefs>
    <ds:schemaRef ds:uri="http://schemas.microsoft.com/sharepoint/v3/contenttype/forms"/>
  </ds:schemaRefs>
</ds:datastoreItem>
</file>

<file path=customXml/itemProps2.xml><?xml version="1.0" encoding="utf-8"?>
<ds:datastoreItem xmlns:ds="http://schemas.openxmlformats.org/officeDocument/2006/customXml" ds:itemID="{264D07C1-82AD-4211-A933-59584A37EA08}">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purl.org/dc/terms/"/>
    <ds:schemaRef ds:uri="1aae30ff-d7bc-47e3-882e-cd3423d00d62"/>
    <ds:schemaRef ds:uri="f89dec18-d0c2-45d2-8a15-31051f2519f8"/>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7955DE94-2ECB-49A1-A2C7-17C91B169C80}">
  <ds:schemaRefs>
    <ds:schemaRef ds:uri="1aae30ff-d7bc-47e3-882e-cd3423d00d62"/>
    <ds:schemaRef ds:uri="f89dec18-d0c2-45d2-8a15-31051f2519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36</TotalTime>
  <Words>4959</Words>
  <Application>Microsoft Office PowerPoint</Application>
  <PresentationFormat>Widescreen</PresentationFormat>
  <Paragraphs>451</Paragraphs>
  <Slides>66</Slides>
  <Notes>66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ABeeZee</vt:lpstr>
      <vt:lpstr>Arial</vt:lpstr>
      <vt:lpstr>Calibri</vt:lpstr>
      <vt:lpstr>Sniglet</vt:lpstr>
      <vt:lpstr>Times</vt:lpstr>
      <vt:lpstr>Blank Presentation</vt:lpstr>
      <vt:lpstr>Management Bulletin 20-09 COVID-19 Guidance on Program Self-Evaluation, Contract Monitoring and Program Quality Requirements and Management Bulletin 20-10 COVID-19 Guidance Regarding Family Child Care Home Education Networks</vt:lpstr>
      <vt:lpstr>Agenda</vt:lpstr>
      <vt:lpstr>Senate Bill 117</vt:lpstr>
      <vt:lpstr>Management Bulletin 20-09 </vt:lpstr>
      <vt:lpstr>Management Bulletin 20-09 (2) </vt:lpstr>
      <vt:lpstr>Management Bulletin 20-09 (3)</vt:lpstr>
      <vt:lpstr>Policy</vt:lpstr>
      <vt:lpstr>Policy (2)</vt:lpstr>
      <vt:lpstr> Program Quality  Contractual Requirements During an Emergency Closure </vt:lpstr>
      <vt:lpstr>Program Quality  Contractual Requirements During an Emergency Closure (2)</vt:lpstr>
      <vt:lpstr>Program Quality  Contractual Requirements During an Emergency Closure (3)</vt:lpstr>
      <vt:lpstr> Program Quality  Contractual Requirements During an Emergency Closure (4) </vt:lpstr>
      <vt:lpstr> Requirements for Alternative Payment Program, Resource and Referral Program, CalWORKS Stage 2, CalWORKS Stage 3, and Migrant Alternative Payment Program Contracts </vt:lpstr>
      <vt:lpstr> Modified Quality Contractual Requirements </vt:lpstr>
      <vt:lpstr> Modified Quality Contractual Requirements(2) </vt:lpstr>
      <vt:lpstr>Contract Reviews of Contractors </vt:lpstr>
      <vt:lpstr> Program Self Evaluation Reporting Requirements Suspended </vt:lpstr>
      <vt:lpstr>Parent Involvement</vt:lpstr>
      <vt:lpstr>Parent Involvement (2)</vt:lpstr>
      <vt:lpstr>Parent Involvement (3)</vt:lpstr>
      <vt:lpstr>Education Program</vt:lpstr>
      <vt:lpstr>Education Program (2)</vt:lpstr>
      <vt:lpstr>Education Program (3)</vt:lpstr>
      <vt:lpstr>Education Program (4)</vt:lpstr>
      <vt:lpstr>Staff Development</vt:lpstr>
      <vt:lpstr>Staff Development (2)</vt:lpstr>
      <vt:lpstr>Staff Development (3)</vt:lpstr>
      <vt:lpstr>Desired Results Developmental Profile</vt:lpstr>
      <vt:lpstr>Parent Survey </vt:lpstr>
      <vt:lpstr>Health and Social Services</vt:lpstr>
      <vt:lpstr>Environment Rating Scales</vt:lpstr>
      <vt:lpstr>Resources</vt:lpstr>
      <vt:lpstr>Resources (2)</vt:lpstr>
      <vt:lpstr>Questions</vt:lpstr>
      <vt:lpstr>Management Bulletin 20-10</vt:lpstr>
      <vt:lpstr>Management Bulletin 20-10  </vt:lpstr>
      <vt:lpstr>Management Bulletin 20-10 (2)</vt:lpstr>
      <vt:lpstr>Policy for Family Child Care Home Education Networks</vt:lpstr>
      <vt:lpstr>Provider Payments</vt:lpstr>
      <vt:lpstr>Provider Payments (2)</vt:lpstr>
      <vt:lpstr>Provider Payments (3)</vt:lpstr>
      <vt:lpstr>Provider Payments (4)</vt:lpstr>
      <vt:lpstr>Provider Payments (5)</vt:lpstr>
      <vt:lpstr> Program Quality  Contractual Requirements During an Emergency Closure for Family Child Care Home Education Networks </vt:lpstr>
      <vt:lpstr>Program Quality  Contractual Requirements During an Emergency Closure for Family Child Care Home Education Networks (2)</vt:lpstr>
      <vt:lpstr>Program Quality  Contractual Requirements During an Emergency Closure for Family Child Care Home Education Networks (3)</vt:lpstr>
      <vt:lpstr> Program Quality  Contractual Requirements During an Emergency Closure (4)</vt:lpstr>
      <vt:lpstr> Modified Quality Contractual Requirements for Family Child Care Home Education Networks </vt:lpstr>
      <vt:lpstr> Modified Quality Contractual Requirements for Family Child Care Home Education Networks(2) </vt:lpstr>
      <vt:lpstr>Parent Involvement for Family Child Care Home Education Networks</vt:lpstr>
      <vt:lpstr>Parent Involvement for Family Child Care Home Education Networks (2)</vt:lpstr>
      <vt:lpstr>Parent Involvement for Family Child Care Home Education Networks (3)</vt:lpstr>
      <vt:lpstr>Education Program Parent Involvement for Family Child Care Home Education Networks</vt:lpstr>
      <vt:lpstr>Education Program Parent Involvement for Family Child Care Home Education Networks (2)</vt:lpstr>
      <vt:lpstr>Education Program Parent Involvement for Family Child Care Home Education Networks (3)</vt:lpstr>
      <vt:lpstr>Education Program Parent Involvement for Family Child Care Home Education Networks (4)</vt:lpstr>
      <vt:lpstr>Staff Development Education Program Parent Involvement for Family Child Care Home Education Networks</vt:lpstr>
      <vt:lpstr>Staff Development Education Program Parent Involvement for Family Child Care Home Education Networks (2)</vt:lpstr>
      <vt:lpstr>Staff Development Education Program Parent Involvement for Family Child Care Home Education Networks(3)</vt:lpstr>
      <vt:lpstr>Desired Results Developmental Profile for Family Child Care Home Education Networks</vt:lpstr>
      <vt:lpstr>Health and Social Services for  Family Child Care Home Education Networks</vt:lpstr>
      <vt:lpstr>Environment Rating Scales for  Family Child Care Home Education Networks</vt:lpstr>
      <vt:lpstr>Resources for Contractors</vt:lpstr>
      <vt:lpstr>Resources for Contractors (2)</vt:lpstr>
      <vt:lpstr>Questions?</vt:lpstr>
      <vt:lpstr>Thank You</vt:lpstr>
    </vt:vector>
  </TitlesOfParts>
  <Manager/>
  <Company>CA Department of Education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ELCD MB 20-09 20-10 Webinar - Resources (CA Dept of Education)</dc:title>
  <dc:subject>PowerPoint presentation for ELCD MB 20-09 and 20-10 April 24 2020.</dc:subject>
  <dc:creator>Debbie Carriker</dc:creator>
  <cp:keywords/>
  <dc:description/>
  <cp:lastModifiedBy>Alice Ludwig</cp:lastModifiedBy>
  <cp:revision>8</cp:revision>
  <cp:lastPrinted>2020-04-24T01:06:07Z</cp:lastPrinted>
  <dcterms:created xsi:type="dcterms:W3CDTF">2016-12-13T00:20:38Z</dcterms:created>
  <dcterms:modified xsi:type="dcterms:W3CDTF">2023-08-01T21:30:34Z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ies>
</file>