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5"/>
  </p:notesMasterIdLst>
  <p:sldIdLst>
    <p:sldId id="256" r:id="rId4"/>
    <p:sldId id="257" r:id="rId5"/>
    <p:sldId id="258" r:id="rId6"/>
    <p:sldId id="278" r:id="rId7"/>
    <p:sldId id="280" r:id="rId8"/>
    <p:sldId id="263" r:id="rId9"/>
    <p:sldId id="284" r:id="rId10"/>
    <p:sldId id="265" r:id="rId11"/>
    <p:sldId id="282" r:id="rId12"/>
    <p:sldId id="281" r:id="rId13"/>
    <p:sldId id="267" r:id="rId14"/>
    <p:sldId id="268" r:id="rId15"/>
    <p:sldId id="269" r:id="rId16"/>
    <p:sldId id="270" r:id="rId17"/>
    <p:sldId id="271" r:id="rId18"/>
    <p:sldId id="277" r:id="rId19"/>
    <p:sldId id="272" r:id="rId20"/>
    <p:sldId id="274" r:id="rId21"/>
    <p:sldId id="273" r:id="rId22"/>
    <p:sldId id="283" r:id="rId23"/>
    <p:sldId id="27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55969" autoAdjust="0"/>
  </p:normalViewPr>
  <p:slideViewPr>
    <p:cSldViewPr snapToGrid="0">
      <p:cViewPr varScale="1">
        <p:scale>
          <a:sx n="57" d="100"/>
          <a:sy n="57" d="100"/>
        </p:scale>
        <p:origin x="2166" y="90"/>
      </p:cViewPr>
      <p:guideLst/>
    </p:cSldViewPr>
  </p:slideViewPr>
  <p:notesTextViewPr>
    <p:cViewPr>
      <p:scale>
        <a:sx n="1" d="1"/>
        <a:sy n="1" d="1"/>
      </p:scale>
      <p:origin x="0" y="0"/>
    </p:cViewPr>
  </p:notesTextViewPr>
  <p:notesViewPr>
    <p:cSldViewPr snapToGrid="0">
      <p:cViewPr varScale="1">
        <p:scale>
          <a:sx n="86" d="100"/>
          <a:sy n="86" d="100"/>
        </p:scale>
        <p:origin x="31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F2A0F7-492C-4CC9-95F9-7F06AC0EDFA6}" type="datetimeFigureOut">
              <a:rPr lang="en-US" smtClean="0"/>
              <a:t>4/7/2023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82C26-CCA5-46CA-A6F8-BCBFADE9B10D}" type="slidenum">
              <a:rPr lang="en-US" smtClean="0"/>
              <a:t>‹#›</a:t>
            </a:fld>
            <a:endParaRPr lang="en-US"/>
          </a:p>
        </p:txBody>
      </p:sp>
    </p:spTree>
    <p:extLst>
      <p:ext uri="{BB962C8B-B14F-4D97-AF65-F5344CB8AC3E}">
        <p14:creationId xmlns:p14="http://schemas.microsoft.com/office/powerpoint/2010/main" val="109570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029521" y="255838"/>
            <a:ext cx="3051983" cy="171668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37510" y="2069892"/>
            <a:ext cx="6379937" cy="6694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latin typeface="Arial" panose="020B0604020202020204" pitchFamily="34" charset="0"/>
                <a:cs typeface="Arial" panose="020B0604020202020204" pitchFamily="34" charset="0"/>
              </a:rPr>
              <a:t>[Handouts</a:t>
            </a:r>
            <a:r>
              <a:rPr lang="en-US" altLang="en-US" sz="1400" b="1" baseline="0" dirty="0">
                <a:latin typeface="Arial" panose="020B0604020202020204" pitchFamily="34" charset="0"/>
                <a:cs typeface="Arial" panose="020B0604020202020204" pitchFamily="34" charset="0"/>
              </a:rPr>
              <a:t> required: either the CA EL Roadmap printable document or the CA EL Roadmap Policy. Both are available at https://www.cde.ca.gov/sp/el/rm/rmpolicy.asp. If using the CA EL Roadmap Policy, you will also need copies of the Crosswalk to the Local Control and Accountability Plan available at https://www.cde.ca.gov/sp/el/rm/principlepriority.asp and access to internet-capable devices so that participants can access the CA EL Roadmap elements at https://www.cde.ca.gov/sp/el/rm/principleone.asp. This information is included in the printable document so no separate handout is required if using that document]</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[Total presentation time: 1 hour and 45 minutes or more. This presentation can be extended with optional embedded extensions indicated in presenter talking points if time allows]</a:t>
            </a:r>
          </a:p>
          <a:p>
            <a:pPr eaLnBrk="1" hangingPunct="1">
              <a:spcBef>
                <a:spcPct val="0"/>
              </a:spcBef>
            </a:pPr>
            <a:endParaRPr lang="en-US" altLang="en-US" sz="800" b="1"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or CDE. </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Roadmap, with a focus on the parent role in implementing the English Learner</a:t>
            </a:r>
            <a:r>
              <a:rPr lang="en-US" altLang="en-US" sz="1400" baseline="0" dirty="0">
                <a:latin typeface="Arial" panose="020B0604020202020204" pitchFamily="34" charset="0"/>
                <a:cs typeface="Arial" panose="020B0604020202020204" pitchFamily="34" charset="0"/>
              </a:rPr>
              <a:t> Roadmap Policy</a:t>
            </a:r>
            <a:r>
              <a:rPr lang="en-US" altLang="en-US" sz="1400" dirty="0">
                <a:latin typeface="Arial" panose="020B0604020202020204" pitchFamily="34" charset="0"/>
                <a:cs typeface="Arial" panose="020B0604020202020204" pitchFamily="34" charset="0"/>
              </a:rPr>
              <a:t>. </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4932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[10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Please discuss: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[Give</a:t>
            </a:r>
            <a:r>
              <a:rPr lang="en-US" sz="1400" b="1" baseline="0" dirty="0">
                <a:latin typeface="Arial" panose="020B0604020202020204" pitchFamily="34" charset="0"/>
                <a:cs typeface="Arial" panose="020B0604020202020204" pitchFamily="34" charset="0"/>
              </a:rPr>
              <a:t> participants time to discuss and share out responses as time allows]</a:t>
            </a:r>
          </a:p>
          <a:p>
            <a:pPr marL="0" indent="0">
              <a:buFont typeface="Arial" panose="020B0604020202020204" pitchFamily="34" charset="0"/>
              <a:buNone/>
            </a:pPr>
            <a:endParaRPr lang="en-US" sz="1400"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baseline="0" dirty="0">
                <a:latin typeface="Arial" panose="020B0604020202020204" pitchFamily="34" charset="0"/>
                <a:cs typeface="Arial" panose="020B0604020202020204" pitchFamily="34" charset="0"/>
              </a:rPr>
              <a:t>[Consider recording responses using chart paper or having groups record their own responses]</a:t>
            </a: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10</a:t>
            </a:fld>
            <a:endParaRPr lang="en-US"/>
          </a:p>
        </p:txBody>
      </p:sp>
    </p:spTree>
    <p:extLst>
      <p:ext uri="{BB962C8B-B14F-4D97-AF65-F5344CB8AC3E}">
        <p14:creationId xmlns:p14="http://schemas.microsoft.com/office/powerpoint/2010/main" val="62468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269638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17550" y="358775"/>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040" y="3648701"/>
            <a:ext cx="5608320" cy="493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marL="0" marR="0" lvl="0" indent="0" algn="l" defTabSz="965961"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140377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CA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CA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249451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889125" y="388938"/>
            <a:ext cx="3422650" cy="192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35915" y="2571653"/>
            <a:ext cx="5608320" cy="5962746"/>
          </a:xfrm>
        </p:spPr>
        <p:txBody>
          <a:bodyPr/>
          <a:lstStyle/>
          <a:p>
            <a:pPr defTabSz="931774">
              <a:defRPr/>
            </a:pPr>
            <a:r>
              <a:rPr lang="en-US" altLang="en-US" sz="1400" b="1" dirty="0">
                <a:latin typeface="Arial" panose="020B0604020202020204" pitchFamily="34" charset="0"/>
                <a:cs typeface="Arial" panose="020B0604020202020204" pitchFamily="34" charset="0"/>
              </a:rPr>
              <a:t>[15 minutes]</a:t>
            </a:r>
          </a:p>
          <a:p>
            <a:pPr>
              <a:defRPr/>
            </a:pPr>
            <a:r>
              <a:rPr lang="en-US" sz="1400" dirty="0">
                <a:latin typeface="Arial" panose="020B0604020202020204" pitchFamily="34" charset="0"/>
                <a:cs typeface="Arial" panose="020B0604020202020204" pitchFamily="34" charset="0"/>
              </a:rPr>
              <a:t>Using the CA EL Roadmap document or accessing the information</a:t>
            </a:r>
            <a:r>
              <a:rPr lang="en-US" sz="1400" baseline="0" dirty="0">
                <a:latin typeface="Arial" panose="020B0604020202020204" pitchFamily="34" charset="0"/>
                <a:cs typeface="Arial" panose="020B0604020202020204" pitchFamily="34" charset="0"/>
              </a:rPr>
              <a:t> on each principle and its elements at https://www.cde.ca.gov/sp/el/rm/principleone.asp using a device</a:t>
            </a:r>
            <a:r>
              <a:rPr lang="en-US" sz="1400" dirty="0">
                <a:latin typeface="Arial" panose="020B0604020202020204" pitchFamily="34" charset="0"/>
                <a:cs typeface="Arial" panose="020B0604020202020204" pitchFamily="34" charset="0"/>
              </a:rPr>
              <a:t>, please look over the principle and consider:</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Are there any key phrases that resonate with you?</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Look over the principle’s elements. What stands out to your from the elements? </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do you see as areas for growth to better implement this principle in your child’s classroom, school, and/or district?</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[For extended</a:t>
            </a:r>
            <a:r>
              <a:rPr lang="en-US" altLang="en-US" sz="1400" b="1" baseline="0" dirty="0">
                <a:solidFill>
                  <a:prstClr val="black"/>
                </a:solidFill>
                <a:latin typeface="Arial" panose="020B0604020202020204" pitchFamily="34" charset="0"/>
                <a:cs typeface="Arial" panose="020B0604020202020204" pitchFamily="34" charset="0"/>
              </a:rPr>
              <a:t> timeframes, ask participants to rotate through all four principles]</a:t>
            </a:r>
          </a:p>
          <a:p>
            <a:pPr defTabSz="931774">
              <a:defRPr/>
            </a:pPr>
            <a:endParaRPr lang="en-US" altLang="en-US" sz="800" b="1" baseline="0" dirty="0">
              <a:solidFill>
                <a:prstClr val="black"/>
              </a:solidFill>
              <a:latin typeface="Arial" panose="020B0604020202020204" pitchFamily="34" charset="0"/>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[Consider recording responses using chart paper or having groups record their own responses. If rotating to each principle, each group could add ideas to a shared chart paper for each principle]</a:t>
            </a:r>
            <a:endParaRPr lang="en-US" altLang="en-US" sz="1400" b="1" baseline="0" dirty="0">
              <a:solidFill>
                <a:prstClr val="black"/>
              </a:solidFill>
              <a:latin typeface="Arial" panose="020B0604020202020204" pitchFamily="34" charset="0"/>
              <a:cs typeface="Arial" panose="020B0604020202020204" pitchFamily="34" charset="0"/>
            </a:endParaRPr>
          </a:p>
          <a:p>
            <a:pPr defTabSz="931774">
              <a:defRPr/>
            </a:pPr>
            <a:endParaRPr lang="en-US" altLang="en-US" sz="8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8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pPr>
              <a:defRPr/>
            </a:pPr>
            <a:endParaRPr lang="en-US" sz="800" dirty="0">
              <a:latin typeface="Arial" panose="020B0604020202020204" pitchFamily="34" charset="0"/>
              <a:cs typeface="Arial" panose="020B0604020202020204" pitchFamily="34" charset="0"/>
            </a:endParaRPr>
          </a:p>
          <a:p>
            <a:pPr>
              <a:defRPr/>
            </a:pPr>
            <a:r>
              <a:rPr lang="en-US" alt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A09125-D69F-48A3-8BBD-0BF62D17E0FB}"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extLst>
      <p:ext uri="{BB962C8B-B14F-4D97-AF65-F5344CB8AC3E}">
        <p14:creationId xmlns:p14="http://schemas.microsoft.com/office/powerpoint/2010/main" val="415354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2312988" y="276225"/>
            <a:ext cx="2751137" cy="1547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96705" y="1676691"/>
            <a:ext cx="6123183" cy="70286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a:latin typeface="Arial" panose="020B0604020202020204" pitchFamily="34" charset="0"/>
                <a:cs typeface="Arial" panose="020B0604020202020204" pitchFamily="34" charset="0"/>
              </a:rPr>
              <a:t>[6 minutes]</a:t>
            </a:r>
          </a:p>
          <a:p>
            <a:pPr defTabSz="931774">
              <a:defRPr/>
            </a:pPr>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[Direct</a:t>
            </a:r>
            <a:r>
              <a:rPr lang="en-US" altLang="en-US" b="1" baseline="0" dirty="0">
                <a:latin typeface="Arial" panose="020B0604020202020204" pitchFamily="34" charset="0"/>
                <a:cs typeface="Arial" panose="020B0604020202020204" pitchFamily="34" charset="0"/>
              </a:rPr>
              <a:t> participants to the Crosswalk to LCAP in the CA EL Roadmap Guidance Document or, if not using the document, pass out copies of the Crosswalk to LCAP available at https://www.cde.ca.gov/sp/el/rm/principlepriority.asp]</a:t>
            </a:r>
          </a:p>
          <a:p>
            <a:pPr defTabSz="931774">
              <a:defRPr/>
            </a:pPr>
            <a:endParaRPr lang="en-US" altLang="en-US" b="1"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LEAs must write an LCAP that addresses the LCAP state priorities. </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LCAP is intended as a comprehensive planning tool to support student outcomes and is an important component of the local control funding formula, or LCFF. Under the LCFF, all LEAs including school districts, county offices of education, and charter schools are required to prepare an LCAP, which describes how they intend to meet annual goals for all pupils, with specific activities to address state and local priorities identified pursuant to California </a:t>
            </a:r>
            <a:r>
              <a:rPr lang="en-US" altLang="en-US" i="1" dirty="0">
                <a:latin typeface="Arial" panose="020B0604020202020204" pitchFamily="34" charset="0"/>
                <a:cs typeface="Arial" panose="020B0604020202020204" pitchFamily="34" charset="0"/>
              </a:rPr>
              <a:t>Education Code</a:t>
            </a:r>
            <a:r>
              <a:rPr lang="en-US" altLang="en-US" dirty="0">
                <a:latin typeface="Arial" panose="020B0604020202020204" pitchFamily="34" charset="0"/>
                <a:cs typeface="Arial" panose="020B0604020202020204" pitchFamily="34" charset="0"/>
              </a:rPr>
              <a:t>, or </a:t>
            </a:r>
            <a:r>
              <a:rPr lang="en-US" altLang="en-US" i="1" dirty="0">
                <a:latin typeface="Arial" panose="020B0604020202020204" pitchFamily="34" charset="0"/>
                <a:cs typeface="Arial" panose="020B0604020202020204" pitchFamily="34" charset="0"/>
              </a:rPr>
              <a:t>EC</a:t>
            </a:r>
            <a:r>
              <a:rPr lang="en-US" altLang="en-US" dirty="0">
                <a:latin typeface="Arial" panose="020B0604020202020204" pitchFamily="34" charset="0"/>
                <a:cs typeface="Arial" panose="020B0604020202020204" pitchFamily="34" charset="0"/>
              </a:rPr>
              <a:t>, sections 52060(d), 52066(d), and 47605.</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School districts and county offices of education are required to consult with the parent advisory committee, the English learner parent advisory committee, as applicable, as well as parents, students, teachers, principals, administrators, other school personnel, local bargaining units, and the local community in accordance with </a:t>
            </a:r>
            <a:r>
              <a:rPr lang="en-US" altLang="en-US" i="1" dirty="0">
                <a:latin typeface="Arial" panose="020B0604020202020204" pitchFamily="34" charset="0"/>
                <a:cs typeface="Arial" panose="020B0604020202020204" pitchFamily="34" charset="0"/>
              </a:rPr>
              <a:t>EC</a:t>
            </a:r>
            <a:r>
              <a:rPr lang="en-US" altLang="en-US" dirty="0">
                <a:latin typeface="Arial" panose="020B0604020202020204" pitchFamily="34" charset="0"/>
                <a:cs typeface="Arial" panose="020B0604020202020204" pitchFamily="34" charset="0"/>
              </a:rPr>
              <a:t> sections 52060(g) and 52066(g).</a:t>
            </a:r>
          </a:p>
          <a:p>
            <a:pPr marL="296680" indent="-296680" defTabSz="931774">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Therefore, parent input is an important part of the LCAP development process.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Crosswalk to LCAP is a document that helps LEAs address the principles and elements of the CA</a:t>
            </a:r>
            <a:r>
              <a:rPr lang="en-US" altLang="en-US" baseline="0" dirty="0">
                <a:latin typeface="Arial" panose="020B0604020202020204" pitchFamily="34" charset="0"/>
                <a:cs typeface="Arial" panose="020B0604020202020204" pitchFamily="34" charset="0"/>
              </a:rPr>
              <a:t> E</a:t>
            </a:r>
            <a:r>
              <a:rPr lang="en-US" altLang="en-US" dirty="0">
                <a:latin typeface="Arial" panose="020B0604020202020204" pitchFamily="34" charset="0"/>
                <a:cs typeface="Arial" panose="020B0604020202020204" pitchFamily="34" charset="0"/>
              </a:rPr>
              <a:t>L Roadmap policy while simultaneously addressing these state priorities.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Please take a moment to look over the Crosswalk to LCAP, either in the </a:t>
            </a:r>
            <a:r>
              <a:rPr lang="en-US" altLang="en-US" i="1" dirty="0">
                <a:latin typeface="Arial" panose="020B0604020202020204" pitchFamily="34" charset="0"/>
                <a:cs typeface="Arial" panose="020B0604020202020204" pitchFamily="34" charset="0"/>
              </a:rPr>
              <a:t>CA EL Roadmap </a:t>
            </a:r>
            <a:r>
              <a:rPr lang="en-US" altLang="en-US"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[Click to advance to next slide]</a:t>
            </a:r>
          </a:p>
          <a:p>
            <a:pPr>
              <a:defRPr/>
            </a:pPr>
            <a:endParaRPr lang="en-US" altLang="en-US"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5350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12547"/>
          </a:xfrm>
        </p:spPr>
        <p:txBody>
          <a:bodyPr/>
          <a:lstStyle/>
          <a:p>
            <a:pPr defTabSz="931774">
              <a:defRPr/>
            </a:pPr>
            <a:r>
              <a:rPr lang="en-US" altLang="en-US" sz="1400" b="1" dirty="0">
                <a:latin typeface="Arial" panose="020B0604020202020204" pitchFamily="34" charset="0"/>
                <a:cs typeface="Arial" panose="020B0604020202020204" pitchFamily="34" charset="0"/>
              </a:rPr>
              <a:t>[12 minutes]</a:t>
            </a:r>
          </a:p>
          <a:p>
            <a:pPr defTabSz="931774">
              <a:defRPr/>
            </a:pPr>
            <a:r>
              <a:rPr lang="en-US" altLang="en-US" sz="1400" dirty="0">
                <a:solidFill>
                  <a:prstClr val="black"/>
                </a:solidFill>
                <a:latin typeface="Arial" panose="020B0604020202020204" pitchFamily="34" charset="0"/>
                <a:cs typeface="Arial" panose="020B0604020202020204" pitchFamily="34" charset="0"/>
              </a:rPr>
              <a:t>Now, please look over the Crosswalk to LCAP and the CA EL Roadmap principles and elements and discuss:</a:t>
            </a:r>
          </a:p>
          <a:p>
            <a:pPr defTabSz="931774">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How do these principles and elements fit within the LCAP? Which LCAP priorities do they correspond with? </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endParaRPr lang="en-US" dirty="0"/>
          </a:p>
          <a:p>
            <a:pPr defTabSz="931774">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16</a:t>
            </a:fld>
            <a:endParaRPr lang="en-US"/>
          </a:p>
        </p:txBody>
      </p:sp>
    </p:spTree>
    <p:extLst>
      <p:ext uri="{BB962C8B-B14F-4D97-AF65-F5344CB8AC3E}">
        <p14:creationId xmlns:p14="http://schemas.microsoft.com/office/powerpoint/2010/main" val="415154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3388"/>
            <a:ext cx="5765800" cy="3243262"/>
          </a:xfrm>
        </p:spPr>
      </p:sp>
      <p:sp>
        <p:nvSpPr>
          <p:cNvPr id="3" name="Notes Placeholder 2"/>
          <p:cNvSpPr>
            <a:spLocks noGrp="1"/>
          </p:cNvSpPr>
          <p:nvPr>
            <p:ph type="body" idx="1"/>
          </p:nvPr>
        </p:nvSpPr>
        <p:spPr>
          <a:xfrm>
            <a:off x="732544" y="3972889"/>
            <a:ext cx="5860348" cy="4648266"/>
          </a:xfrm>
        </p:spPr>
        <p:txBody>
          <a:bodyPr/>
          <a:lstStyle/>
          <a:p>
            <a:pPr defTabSz="931774">
              <a:defRPr/>
            </a:pPr>
            <a:r>
              <a:rPr lang="en-US" altLang="en-US" sz="1400" b="1" dirty="0">
                <a:latin typeface="Arial" panose="020B0604020202020204" pitchFamily="34" charset="0"/>
                <a:cs typeface="Arial" panose="020B0604020202020204" pitchFamily="34" charset="0"/>
              </a:rPr>
              <a:t>[10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marL="643894" lvl="1"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CA EL Roadmap Policy, principles, elements, Web-based Resources, and Guidance Document</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a:t>
            </a:r>
            <a:r>
              <a:rPr lang="en-US" sz="1400" i="1" dirty="0">
                <a:latin typeface="Arial" panose="020B0604020202020204" pitchFamily="34" charset="0"/>
                <a:cs typeface="Arial" panose="020B0604020202020204" pitchFamily="34" charset="0"/>
              </a:rPr>
              <a:t>CA EL Roadmap </a:t>
            </a:r>
            <a:r>
              <a:rPr lang="en-US" sz="1400" dirty="0">
                <a:latin typeface="Arial" panose="020B0604020202020204" pitchFamily="34" charset="0"/>
                <a:cs typeface="Arial" panose="020B0604020202020204" pitchFamily="34" charset="0"/>
              </a:rPr>
              <a:t>with other parents?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CA </a:t>
            </a:r>
            <a:r>
              <a:rPr lang="en-US" sz="1400" i="1" dirty="0">
                <a:latin typeface="Arial" panose="020B0604020202020204" pitchFamily="34" charset="0"/>
                <a:cs typeface="Arial" panose="020B0604020202020204" pitchFamily="34" charset="0"/>
              </a:rPr>
              <a:t>EL Roadmap </a:t>
            </a:r>
            <a:r>
              <a:rPr lang="en-US" sz="1400" dirty="0">
                <a:latin typeface="Arial" panose="020B0604020202020204" pitchFamily="34" charset="0"/>
                <a:cs typeface="Arial" panose="020B0604020202020204" pitchFamily="34" charset="0"/>
              </a:rPr>
              <a:t>inform district decisions, LCAP development, and EL policy? What role can parents, students, and the community play in this process?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8455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469900"/>
            <a:ext cx="4518025" cy="2541588"/>
          </a:xfrm>
        </p:spPr>
      </p:sp>
      <p:sp>
        <p:nvSpPr>
          <p:cNvPr id="3" name="Notes Placeholder 2"/>
          <p:cNvSpPr>
            <a:spLocks noGrp="1"/>
          </p:cNvSpPr>
          <p:nvPr>
            <p:ph type="body" idx="1"/>
          </p:nvPr>
        </p:nvSpPr>
        <p:spPr>
          <a:xfrm>
            <a:off x="715118" y="3269950"/>
            <a:ext cx="5732949" cy="5256211"/>
          </a:xfrm>
        </p:spPr>
        <p:txBody>
          <a:bodyPr/>
          <a:lstStyle/>
          <a:p>
            <a:pPr defTabSz="931774">
              <a:defRPr/>
            </a:pPr>
            <a:r>
              <a:rPr lang="en-US" altLang="en-US" sz="1400" b="1" dirty="0">
                <a:latin typeface="Arial" panose="020B0604020202020204" pitchFamily="34" charset="0"/>
                <a:cs typeface="Arial" panose="020B0604020202020204" pitchFamily="34" charset="0"/>
              </a:rPr>
              <a:t>[4 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CA EL 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https://www.cde.ca.gov/sp/el/rm/, includes the CA EL Roadmap Policy, the CA EL 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[For</a:t>
            </a:r>
            <a:r>
              <a:rPr lang="en-US" sz="1400" b="1" baseline="0" dirty="0">
                <a:latin typeface="Arial" panose="020B0604020202020204" pitchFamily="34" charset="0"/>
                <a:cs typeface="Arial" panose="020B0604020202020204" pitchFamily="34" charset="0"/>
              </a:rPr>
              <a:t> extended timeframes, give participants time to explore the Web-based Resources and discuss resources that might be useful for local implementation]</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3100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CA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3652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helping your child’s school implement the EL Roadmap Policy, and</a:t>
            </a:r>
          </a:p>
          <a:p>
            <a:pPr marL="308061" indent="-308061">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how parents can get involved in the Local Control and Accountability Plan,</a:t>
            </a:r>
            <a:r>
              <a:rPr lang="en-US" sz="1400" baseline="0" dirty="0">
                <a:latin typeface="Arial" panose="020B0604020202020204" pitchFamily="34" charset="0"/>
                <a:cs typeface="Arial" panose="020B0604020202020204" pitchFamily="34" charset="0"/>
              </a:rPr>
              <a:t> or </a:t>
            </a:r>
            <a:r>
              <a:rPr lang="en-US" sz="1400" dirty="0">
                <a:latin typeface="Arial" panose="020B0604020202020204" pitchFamily="34" charset="0"/>
                <a:cs typeface="Arial" panose="020B0604020202020204" pitchFamily="34" charset="0"/>
              </a:rPr>
              <a:t>LCAP, process. </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95538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72591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CA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CDE.</a:t>
            </a: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87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Please share your name and your child’s, or</a:t>
            </a:r>
            <a:r>
              <a:rPr lang="en-US" altLang="en-US" sz="1400" baseline="0" dirty="0">
                <a:solidFill>
                  <a:prstClr val="black"/>
                </a:solidFill>
                <a:latin typeface="Arial" panose="020B0604020202020204" pitchFamily="34" charset="0"/>
                <a:cs typeface="Arial" panose="020B0604020202020204" pitchFamily="34" charset="0"/>
              </a:rPr>
              <a:t> children’s,</a:t>
            </a:r>
            <a:r>
              <a:rPr lang="en-US" altLang="en-US" sz="1400" dirty="0">
                <a:solidFill>
                  <a:prstClr val="black"/>
                </a:solidFill>
                <a:latin typeface="Arial" panose="020B0604020202020204" pitchFamily="34" charset="0"/>
                <a:cs typeface="Arial" panose="020B0604020202020204" pitchFamily="34" charset="0"/>
              </a:rPr>
              <a:t> grade. Then,</a:t>
            </a:r>
            <a:r>
              <a:rPr lang="en-US" altLang="en-US" sz="1400" baseline="0" dirty="0">
                <a:solidFill>
                  <a:prstClr val="black"/>
                </a:solidFill>
                <a:latin typeface="Arial" panose="020B0604020202020204" pitchFamily="34" charset="0"/>
                <a:cs typeface="Arial" panose="020B0604020202020204" pitchFamily="34" charset="0"/>
              </a:rPr>
              <a:t> please discuss whether or not you have heard about the EL Roadmap and, if so, what you have heard and, if not, what you hope to learn today.</a:t>
            </a:r>
          </a:p>
          <a:p>
            <a:pPr marL="296680" indent="-296680" defTabSz="949478" fontAlgn="base">
              <a:spcBef>
                <a:spcPct val="0"/>
              </a:spcBef>
              <a:spcAft>
                <a:spcPct val="0"/>
              </a:spcAft>
              <a:buFont typeface="Arial" panose="020B0604020202020204" pitchFamily="34" charset="0"/>
              <a:buChar char="•"/>
              <a:defRPr/>
            </a:pPr>
            <a:endParaRPr lang="en-US" altLang="en-US" sz="1400" baseline="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5243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[3 minutes]</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a:latin typeface="Arial" panose="020B0604020202020204" pitchFamily="34" charset="0"/>
                <a:cs typeface="Arial" panose="020B0604020202020204" pitchFamily="34" charset="0"/>
              </a:rPr>
              <a:t>There are over 1.2 million English</a:t>
            </a:r>
            <a:r>
              <a:rPr lang="en-US" altLang="en-US" sz="1400" b="0" baseline="0" dirty="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In addition to students, it is also essential to </a:t>
            </a:r>
            <a:r>
              <a:rPr lang="en-US" sz="1400" dirty="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9978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process of creating</a:t>
            </a:r>
            <a:r>
              <a:rPr lang="en-US" sz="1400" baseline="0" dirty="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979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98500" y="819150"/>
            <a:ext cx="5572125" cy="3135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348385"/>
            <a:ext cx="5470652" cy="39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a:latin typeface="Arial" panose="020B0604020202020204" pitchFamily="34" charset="0"/>
                <a:cs typeface="Arial" panose="020B0604020202020204" pitchFamily="34" charset="0"/>
              </a:rPr>
              <a:t>[3 minutes]</a:t>
            </a: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a:solidFill>
                  <a:srgbClr val="000000"/>
                </a:solidFill>
                <a:latin typeface="Arial" panose="020B0604020202020204" pitchFamily="34" charset="0"/>
                <a:cs typeface="Arial" panose="020B0604020202020204" pitchFamily="34" charset="0"/>
              </a:rPr>
              <a:t> or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a:solidFill>
                  <a:srgbClr val="000000"/>
                </a:solidFill>
                <a:latin typeface="Arial" panose="020B0604020202020204" pitchFamily="34" charset="0"/>
                <a:cs typeface="Arial" panose="020B0604020202020204" pitchFamily="34" charset="0"/>
              </a:rPr>
              <a:t>This</a:t>
            </a:r>
            <a:r>
              <a:rPr lang="en-US" altLang="en-US" sz="1400" i="0" baseline="0" dirty="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a:solidFill>
                  <a:srgbClr val="000000"/>
                </a:solidFill>
                <a:latin typeface="Arial" panose="020B0604020202020204" pitchFamily="34" charset="0"/>
                <a:cs typeface="Arial" panose="020B0604020202020204" pitchFamily="34" charset="0"/>
              </a:rPr>
              <a:t>CA EL Roadmap </a:t>
            </a:r>
            <a:r>
              <a:rPr lang="en-US" altLang="en-US" sz="1400" i="0" baseline="0" dirty="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157215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8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79716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9</a:t>
            </a:fld>
            <a:endParaRPr lang="en-US" altLang="en-US">
              <a:solidFill>
                <a:prstClr val="black"/>
              </a:solidFill>
            </a:endParaRPr>
          </a:p>
        </p:txBody>
      </p:sp>
    </p:spTree>
    <p:extLst>
      <p:ext uri="{BB962C8B-B14F-4D97-AF65-F5344CB8AC3E}">
        <p14:creationId xmlns:p14="http://schemas.microsoft.com/office/powerpoint/2010/main" val="30873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4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9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7467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71734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9231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80539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825877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76466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71415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826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56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19889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57434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544535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363541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139010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09778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159931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305625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50635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411346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66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29516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09413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480236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3296271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272247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4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ACS WASC ©2014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ACS WASC ©2014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8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ACS WASC ©2014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60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9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6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529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sp/el/rm/resources.asp"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sp/el/rm/"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https://youtu.be/6_piqi-lBFw?list=PLzAV3ARcMmw1l-hX2vpb6RSbDSYt8mvP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This image shows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486885" y="91791"/>
            <a:ext cx="3705115" cy="46166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Parents</a:t>
            </a:r>
          </a:p>
        </p:txBody>
      </p:sp>
    </p:spTree>
    <p:extLst>
      <p:ext uri="{BB962C8B-B14F-4D97-AF65-F5344CB8AC3E}">
        <p14:creationId xmlns:p14="http://schemas.microsoft.com/office/powerpoint/2010/main" val="3596459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294709"/>
            <a:ext cx="10972800" cy="1143000"/>
          </a:xfrm>
        </p:spPr>
        <p:txBody>
          <a:bodyPr/>
          <a:lstStyle/>
          <a:p>
            <a:r>
              <a:rPr lang="en-US" sz="4400" b="1" dirty="0">
                <a:solidFill>
                  <a:srgbClr val="1F497D">
                    <a:lumMod val="75000"/>
                  </a:srgbClr>
                </a:solidFill>
                <a:latin typeface="Arial" panose="020B0604020202020204" pitchFamily="34" charset="0"/>
                <a:cs typeface="Arial" panose="020B0604020202020204" pitchFamily="34" charset="0"/>
              </a:rPr>
              <a:t>Vision and Mission Discussion</a:t>
            </a:r>
            <a:endParaRPr lang="en-US" dirty="0"/>
          </a:p>
        </p:txBody>
      </p:sp>
      <p:sp>
        <p:nvSpPr>
          <p:cNvPr id="3" name="Content Placeholder 2"/>
          <p:cNvSpPr>
            <a:spLocks noGrp="1"/>
          </p:cNvSpPr>
          <p:nvPr>
            <p:ph sz="half" idx="1"/>
          </p:nvPr>
        </p:nvSpPr>
        <p:spPr>
          <a:xfrm>
            <a:off x="609600" y="1830389"/>
            <a:ext cx="6383928" cy="4525963"/>
          </a:xfrm>
        </p:spPr>
        <p:txBody>
          <a:bodyPr/>
          <a:lstStyle/>
          <a:p>
            <a:r>
              <a:rPr lang="en-US" sz="2800" b="1" dirty="0">
                <a:latin typeface="Arial" panose="020B0604020202020204" pitchFamily="34" charset="0"/>
                <a:cs typeface="Arial" panose="020B0604020202020204" pitchFamily="34" charset="0"/>
              </a:rPr>
              <a:t>Please discuss:</a:t>
            </a:r>
          </a:p>
          <a:p>
            <a:pPr lvl="1"/>
            <a:r>
              <a:rPr lang="en-US" sz="2800" dirty="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342900" lvl="1" indent="0">
              <a:buNone/>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p:txBody>
      </p:sp>
      <p:pic>
        <p:nvPicPr>
          <p:cNvPr id="6" name="Content Placeholder 5" descr="This image shows people with speech bubbles over them."/>
          <p:cNvPicPr>
            <a:picLocks noGrp="1" noChangeAspect="1"/>
          </p:cNvPicPr>
          <p:nvPr>
            <p:ph sz="half" idx="2"/>
          </p:nvPr>
        </p:nvPicPr>
        <p:blipFill>
          <a:blip r:embed="rId3"/>
          <a:stretch>
            <a:fillRect/>
          </a:stretch>
        </p:blipFill>
        <p:spPr>
          <a:xfrm>
            <a:off x="6993528" y="2188029"/>
            <a:ext cx="4588872" cy="2868045"/>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10</a:t>
            </a:fld>
            <a:endParaRPr lang="en-US" dirty="0"/>
          </a:p>
        </p:txBody>
      </p:sp>
    </p:spTree>
    <p:extLst>
      <p:ext uri="{BB962C8B-B14F-4D97-AF65-F5344CB8AC3E}">
        <p14:creationId xmlns:p14="http://schemas.microsoft.com/office/powerpoint/2010/main" val="18800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11</a:t>
            </a:fld>
            <a:endParaRPr lang="en-US" altLang="en-US" sz="1200">
              <a:solidFill>
                <a:srgbClr val="898989"/>
              </a:solidFill>
            </a:endParaRPr>
          </a:p>
        </p:txBody>
      </p:sp>
    </p:spTree>
    <p:extLst>
      <p:ext uri="{BB962C8B-B14F-4D97-AF65-F5344CB8AC3E}">
        <p14:creationId xmlns:p14="http://schemas.microsoft.com/office/powerpoint/2010/main" val="101260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12</a:t>
            </a:fld>
            <a:endParaRPr lang="en-US" dirty="0"/>
          </a:p>
        </p:txBody>
      </p:sp>
    </p:spTree>
    <p:extLst>
      <p:ext uri="{BB962C8B-B14F-4D97-AF65-F5344CB8AC3E}">
        <p14:creationId xmlns:p14="http://schemas.microsoft.com/office/powerpoint/2010/main" val="176215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13</a:t>
            </a:fld>
            <a:endParaRPr lang="en-US" altLang="en-US" sz="1200">
              <a:solidFill>
                <a:srgbClr val="898989"/>
              </a:solidFill>
            </a:endParaRPr>
          </a:p>
        </p:txBody>
      </p:sp>
      <p:sp>
        <p:nvSpPr>
          <p:cNvPr id="2" name="Content Placeholder 1"/>
          <p:cNvSpPr>
            <a:spLocks noGrp="1"/>
          </p:cNvSpPr>
          <p:nvPr>
            <p:ph idx="1"/>
          </p:nvPr>
        </p:nvSpPr>
        <p:spPr>
          <a:xfrm>
            <a:off x="609600" y="2246050"/>
            <a:ext cx="10972800" cy="388011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endParaRPr lang="en-US" dirty="0"/>
          </a:p>
        </p:txBody>
      </p:sp>
    </p:spTree>
    <p:extLst>
      <p:ext uri="{BB962C8B-B14F-4D97-AF65-F5344CB8AC3E}">
        <p14:creationId xmlns:p14="http://schemas.microsoft.com/office/powerpoint/2010/main" val="413655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Choose One Principle</a:t>
            </a:r>
            <a:endParaRPr lang="en-US" altLang="en-US">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0"/>
            <a:ext cx="6477000" cy="5257800"/>
          </a:xfrm>
        </p:spPr>
        <p:txBody>
          <a:bodyPr/>
          <a:lstStyle/>
          <a:p>
            <a:pPr eaLnBrk="1" hangingPunct="1">
              <a:defRPr/>
            </a:pPr>
            <a:r>
              <a:rPr lang="en-US" sz="2600" dirty="0">
                <a:latin typeface="Arial" panose="020B0604020202020204" pitchFamily="34" charset="0"/>
                <a:cs typeface="Arial" panose="020B0604020202020204" pitchFamily="34" charset="0"/>
              </a:rPr>
              <a:t>Are there any key phrases that resonate with you?</a:t>
            </a:r>
          </a:p>
          <a:p>
            <a:pPr marL="0" indent="0" eaLnBrk="1" hangingPunct="1">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Look over the principle’s elements. What stands out to your from the elements?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What do you see as areas for growth to better implement this principle in your child’s classroom, school, and/or district?</a:t>
            </a:r>
          </a:p>
        </p:txBody>
      </p:sp>
      <p:pic>
        <p:nvPicPr>
          <p:cNvPr id="81924" name="Picture 4" descr="This image shows a group of children."/>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00616" y="2383971"/>
            <a:ext cx="4508356" cy="2537279"/>
          </a:xfrm>
        </p:spPr>
      </p:pic>
      <p:sp>
        <p:nvSpPr>
          <p:cNvPr id="819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B0D0A82-5485-42AC-8E0B-5AA9F14A3721}" type="slidenum">
              <a:rPr lang="en-US" altLang="en-US" sz="1200" smtClean="0">
                <a:solidFill>
                  <a:srgbClr val="898989"/>
                </a:solidFill>
              </a:rPr>
              <a:pPr fontAlgn="base">
                <a:spcBef>
                  <a:spcPct val="0"/>
                </a:spcBef>
                <a:spcAft>
                  <a:spcPct val="0"/>
                </a:spcAft>
                <a:buFontTx/>
                <a:buNone/>
              </a:pPr>
              <a:t>14</a:t>
            </a:fld>
            <a:endParaRPr lang="en-US" altLang="en-US" sz="1200" dirty="0">
              <a:solidFill>
                <a:srgbClr val="898989"/>
              </a:solidFill>
            </a:endParaRPr>
          </a:p>
        </p:txBody>
      </p:sp>
      <p:sp>
        <p:nvSpPr>
          <p:cNvPr id="81926" name="Footer Placeholder 3" hidden="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200">
              <a:solidFill>
                <a:srgbClr val="898989"/>
              </a:solidFill>
            </a:endParaRPr>
          </a:p>
        </p:txBody>
      </p:sp>
    </p:spTree>
    <p:extLst>
      <p:ext uri="{BB962C8B-B14F-4D97-AF65-F5344CB8AC3E}">
        <p14:creationId xmlns:p14="http://schemas.microsoft.com/office/powerpoint/2010/main" val="74000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239675" y="1624013"/>
            <a:ext cx="8754449" cy="4525963"/>
          </a:xfrm>
        </p:spPr>
        <p:txBody>
          <a:bodyPr rtlCol="0">
            <a:noAutofit/>
          </a:bodyPr>
          <a:lstStyle/>
          <a:p>
            <a:pPr>
              <a:defRPr/>
            </a:pPr>
            <a:r>
              <a:rPr lang="en-US" sz="2400" dirty="0">
                <a:latin typeface="Arial" panose="020B0604020202020204" pitchFamily="34" charset="0"/>
                <a:cs typeface="Arial" panose="020B0604020202020204" pitchFamily="34" charset="0"/>
              </a:rPr>
              <a:t>Local educational agencies (LEAs) must 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School districts and county offices of education are required to consult with the </a:t>
            </a:r>
            <a:r>
              <a:rPr lang="en-US" sz="2400" b="1" dirty="0">
                <a:latin typeface="Arial" panose="020B0604020202020204" pitchFamily="34" charset="0"/>
                <a:cs typeface="Arial" panose="020B0604020202020204" pitchFamily="34" charset="0"/>
              </a:rPr>
              <a:t>parent advisory committee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 English learner parent advisory committee</a:t>
            </a:r>
            <a:r>
              <a:rPr lang="en-US" sz="2400" dirty="0">
                <a:latin typeface="Arial" panose="020B0604020202020204" pitchFamily="34" charset="0"/>
                <a:cs typeface="Arial" panose="020B0604020202020204" pitchFamily="34" charset="0"/>
              </a:rPr>
              <a:t>, as applicable, as well as </a:t>
            </a:r>
            <a:r>
              <a:rPr lang="en-US" sz="2400" b="1" dirty="0">
                <a:latin typeface="Arial" panose="020B0604020202020204" pitchFamily="34" charset="0"/>
                <a:cs typeface="Arial" panose="020B0604020202020204" pitchFamily="34" charset="0"/>
              </a:rPr>
              <a:t>parents, students</a:t>
            </a:r>
            <a:r>
              <a:rPr lang="en-US" sz="2400" dirty="0">
                <a:latin typeface="Arial" panose="020B0604020202020204" pitchFamily="34" charset="0"/>
                <a:cs typeface="Arial" panose="020B0604020202020204" pitchFamily="34" charset="0"/>
              </a:rPr>
              <a:t>, teachers, principals, administrators, other school personnel, local bargaining units, and the local community in accordance with California </a:t>
            </a:r>
            <a:r>
              <a:rPr lang="en-US" sz="2400" i="1" dirty="0">
                <a:latin typeface="Arial" panose="020B0604020202020204" pitchFamily="34" charset="0"/>
                <a:cs typeface="Arial" panose="020B0604020202020204" pitchFamily="34" charset="0"/>
              </a:rPr>
              <a:t>Education Code (EC)</a:t>
            </a:r>
            <a:r>
              <a:rPr lang="en-US" sz="2400" dirty="0">
                <a:latin typeface="Arial" panose="020B0604020202020204" pitchFamily="34" charset="0"/>
                <a:cs typeface="Arial" panose="020B0604020202020204" pitchFamily="34" charset="0"/>
              </a:rPr>
              <a:t> sections 52060(g) and 52066(g).</a:t>
            </a:r>
          </a:p>
          <a:p>
            <a:pPr>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tooltip="EL Roadmap From Principles to Priorities Web page"/>
              </a:rPr>
              <a:t>https://www.cde.ca.gov/sp/el/rm/resources.asp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994124" y="1624013"/>
            <a:ext cx="2982638" cy="3706857"/>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15</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291016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58" y="274638"/>
            <a:ext cx="9975542" cy="1143000"/>
          </a:xfrm>
        </p:spPr>
        <p:txBody>
          <a:bodyPr/>
          <a:lstStyle/>
          <a:p>
            <a:r>
              <a:rPr lang="en-US" altLang="en-US" b="1" dirty="0">
                <a:solidFill>
                  <a:srgbClr val="002060"/>
                </a:solidFill>
                <a:latin typeface="Arial" panose="020B0604020202020204" pitchFamily="34" charset="0"/>
                <a:cs typeface="Arial" panose="020B0604020202020204" pitchFamily="34" charset="0"/>
              </a:rPr>
              <a:t>Local Control Accountability Plan Discussion</a:t>
            </a:r>
            <a:endParaRPr lang="en-US" dirty="0"/>
          </a:p>
        </p:txBody>
      </p:sp>
      <p:sp>
        <p:nvSpPr>
          <p:cNvPr id="5" name="Content Placeholder 4"/>
          <p:cNvSpPr>
            <a:spLocks noGrp="1"/>
          </p:cNvSpPr>
          <p:nvPr>
            <p:ph sz="half" idx="1"/>
          </p:nvPr>
        </p:nvSpPr>
        <p:spPr>
          <a:xfrm>
            <a:off x="609600" y="1600206"/>
            <a:ext cx="6963052" cy="4525963"/>
          </a:xfrm>
        </p:spPr>
        <p:txBody>
          <a:bodyPr/>
          <a:lstStyle/>
          <a:p>
            <a:pPr marL="0" indent="0">
              <a:buNone/>
            </a:pPr>
            <a:r>
              <a:rPr lang="en-US" sz="2400" dirty="0">
                <a:latin typeface="Arial" panose="020B0604020202020204" pitchFamily="34" charset="0"/>
                <a:cs typeface="Arial" panose="020B0604020202020204" pitchFamily="34" charset="0"/>
              </a:rPr>
              <a:t>Please look over the Crosswalk to LCAP and the CA EL Roadmap principles and elements and discuss:</a:t>
            </a:r>
          </a:p>
          <a:p>
            <a:r>
              <a:rPr lang="en-US" sz="2400" dirty="0">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 do these principles and elements fit within the LCAP? Which LCAP priorities do they correspond with? </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16</a:t>
            </a:fld>
            <a:endParaRPr lang="en-US" dirty="0"/>
          </a:p>
        </p:txBody>
      </p:sp>
      <p:pic>
        <p:nvPicPr>
          <p:cNvPr id="7" name="Content Placeholder 3" descr="Image of the Crosswalk of the CA EL Roadmap Principles and Elements to the LCFF and LCAP. "/>
          <p:cNvPicPr>
            <a:picLocks noGrp="1" noChangeAspect="1"/>
          </p:cNvPicPr>
          <p:nvPr>
            <p:ph sz="half" idx="2"/>
          </p:nvPr>
        </p:nvPicPr>
        <p:blipFill>
          <a:blip r:embed="rId3"/>
          <a:stretch>
            <a:fillRect/>
          </a:stretch>
        </p:blipFill>
        <p:spPr>
          <a:xfrm>
            <a:off x="7805990" y="1538056"/>
            <a:ext cx="3641713" cy="4525963"/>
          </a:xfrm>
          <a:prstGeom prst="rect">
            <a:avLst/>
          </a:prstGeom>
        </p:spPr>
      </p:pic>
    </p:spTree>
    <p:extLst>
      <p:ext uri="{BB962C8B-B14F-4D97-AF65-F5344CB8AC3E}">
        <p14:creationId xmlns:p14="http://schemas.microsoft.com/office/powerpoint/2010/main" val="298334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7097486" cy="4525963"/>
          </a:xfrm>
        </p:spPr>
        <p:txBody>
          <a:bodyPr/>
          <a:lstStyle/>
          <a:p>
            <a:pPr>
              <a:defRPr/>
            </a:pPr>
            <a:r>
              <a:rPr lang="en-US" altLang="en-US" sz="2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lvl="1">
              <a:defRPr/>
            </a:pPr>
            <a:r>
              <a:rPr lang="en-US" altLang="en-US" sz="2400" dirty="0">
                <a:latin typeface="Arial" panose="020B0604020202020204" pitchFamily="34" charset="0"/>
                <a:cs typeface="Arial" panose="020B0604020202020204" pitchFamily="34" charset="0"/>
              </a:rPr>
              <a:t>CA EL Roadmap Policy, principles, elements, Web-based Resources, and Guidance Document</a:t>
            </a:r>
          </a:p>
          <a:p>
            <a:pPr marL="457200" lvl="1"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What might your role be in sharing the </a:t>
            </a:r>
            <a:r>
              <a:rPr lang="en-US" altLang="en-US" sz="2400" i="1" dirty="0">
                <a:latin typeface="Arial" panose="020B0604020202020204" pitchFamily="34" charset="0"/>
                <a:cs typeface="Arial" panose="020B0604020202020204" pitchFamily="34" charset="0"/>
              </a:rPr>
              <a:t>CA EL Roadmap </a:t>
            </a:r>
            <a:r>
              <a:rPr lang="en-US" altLang="en-US" sz="2400" dirty="0">
                <a:latin typeface="Arial" panose="020B0604020202020204" pitchFamily="34" charset="0"/>
                <a:cs typeface="Arial" panose="020B0604020202020204" pitchFamily="34" charset="0"/>
              </a:rPr>
              <a:t>with other parents?</a:t>
            </a:r>
          </a:p>
          <a:p>
            <a:pPr marL="0"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How can the </a:t>
            </a:r>
            <a:r>
              <a:rPr lang="en-US" altLang="en-US" sz="2400" i="1" dirty="0">
                <a:latin typeface="Arial" panose="020B0604020202020204" pitchFamily="34" charset="0"/>
                <a:cs typeface="Arial" panose="020B0604020202020204" pitchFamily="34" charset="0"/>
              </a:rPr>
              <a:t>CA EL Roadmap </a:t>
            </a:r>
            <a:r>
              <a:rPr lang="en-US" altLang="en-US" sz="2400" dirty="0">
                <a:latin typeface="Arial" panose="020B0604020202020204" pitchFamily="34" charset="0"/>
                <a:cs typeface="Arial" panose="020B0604020202020204" pitchFamily="34" charset="0"/>
              </a:rPr>
              <a:t>inform district decisions, LCAP development, and EL policy? What role can parents, students, and the community play in this process?</a:t>
            </a:r>
          </a:p>
          <a:p>
            <a:endParaRPr lang="en-US" sz="2400"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17</a:t>
            </a:fld>
            <a:endParaRPr lang="en-US" dirty="0"/>
          </a:p>
        </p:txBody>
      </p:sp>
      <p:pic>
        <p:nvPicPr>
          <p:cNvPr id="2050" name="Picture 2" descr="This image shows two speech bubbles, one with a question mark and the other with a lightbulb.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3981" y="2648094"/>
            <a:ext cx="4568019" cy="243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5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tooltip="CDE EL Roadmap wab page"/>
              </a:rPr>
              <a:t>https://www.cde.ca.gov/sp/el/rm/</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CA EL Roadmap Policy, the CA EL Roadmap Guidance Document, information on and examples of each principle in action, the                  Self-Reflection Rubric, Frequently Asked Questions, the CA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tooltip="CABE EL Roadmap Videos on YouTube"/>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18</a:t>
            </a:fld>
            <a:endParaRPr lang="en-US" dirty="0"/>
          </a:p>
        </p:txBody>
      </p:sp>
    </p:spTree>
    <p:extLst>
      <p:ext uri="{BB962C8B-B14F-4D97-AF65-F5344CB8AC3E}">
        <p14:creationId xmlns:p14="http://schemas.microsoft.com/office/powerpoint/2010/main" val="151284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45685" y="310463"/>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CA 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19</a:t>
            </a:fld>
            <a:endParaRPr lang="en-US" dirty="0"/>
          </a:p>
        </p:txBody>
      </p:sp>
      <p:sp>
        <p:nvSpPr>
          <p:cNvPr id="3" name="Content Placeholder 2"/>
          <p:cNvSpPr>
            <a:spLocks noGrp="1"/>
          </p:cNvSpPr>
          <p:nvPr>
            <p:ph idx="1"/>
          </p:nvPr>
        </p:nvSpPr>
        <p:spPr>
          <a:xfrm>
            <a:off x="609600" y="2263806"/>
            <a:ext cx="10972800" cy="3862359"/>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9314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helping your child’s school implement the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how parents can get involved in the Local Control and Accountability Plan (LCAP) process </a:t>
            </a:r>
          </a:p>
          <a:p>
            <a:pPr marL="0" indent="0">
              <a:spcBef>
                <a:spcPts val="800"/>
              </a:spcBef>
              <a:buNone/>
            </a:pPr>
            <a:endParaRPr lang="en-US" sz="800" dirty="0">
              <a:latin typeface="Arial" panose="020B0604020202020204" pitchFamily="34" charset="0"/>
            </a:endParaRPr>
          </a:p>
          <a:p>
            <a:pPr marL="0" indent="0" eaLnBrk="1" fontAlgn="auto" hangingPunct="1">
              <a:spcAft>
                <a:spcPts val="0"/>
              </a:spcAft>
              <a:buNone/>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372548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20</a:t>
            </a:fld>
            <a:endParaRPr lang="en-US" dirty="0"/>
          </a:p>
        </p:txBody>
      </p:sp>
      <p:pic>
        <p:nvPicPr>
          <p:cNvPr id="2054" name="Picture 6" descr="Image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2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21</a:t>
            </a:fld>
            <a:endParaRPr lang="en-US" dirty="0"/>
          </a:p>
        </p:txBody>
      </p:sp>
    </p:spTree>
    <p:extLst>
      <p:ext uri="{BB962C8B-B14F-4D97-AF65-F5344CB8AC3E}">
        <p14:creationId xmlns:p14="http://schemas.microsoft.com/office/powerpoint/2010/main" val="384533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6297386"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Your name and your child’s grade </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Have you heard about the EL Roadmap? </a:t>
            </a:r>
          </a:p>
          <a:p>
            <a:pPr lvl="2">
              <a:defRPr/>
            </a:pPr>
            <a:r>
              <a:rPr lang="en-US" altLang="en-US" sz="2800" dirty="0">
                <a:latin typeface="Arial" panose="020B0604020202020204" pitchFamily="34" charset="0"/>
                <a:cs typeface="Arial" panose="020B0604020202020204" pitchFamily="34" charset="0"/>
              </a:rPr>
              <a:t>If yes, what have you heard?</a:t>
            </a:r>
          </a:p>
          <a:p>
            <a:pPr marL="685800" lvl="2" indent="0">
              <a:buNone/>
              <a:defRPr/>
            </a:pPr>
            <a:endParaRPr lang="en-US" altLang="en-US" sz="800" dirty="0">
              <a:latin typeface="Arial" panose="020B0604020202020204" pitchFamily="34" charset="0"/>
              <a:cs typeface="Arial" panose="020B0604020202020204" pitchFamily="34" charset="0"/>
            </a:endParaRPr>
          </a:p>
          <a:p>
            <a:pPr lvl="2">
              <a:defRPr/>
            </a:pPr>
            <a:r>
              <a:rPr lang="en-US" altLang="en-US" sz="2800" dirty="0">
                <a:latin typeface="Arial" panose="020B0604020202020204" pitchFamily="34" charset="0"/>
                <a:cs typeface="Arial" panose="020B0604020202020204" pitchFamily="34" charset="0"/>
              </a:rPr>
              <a:t>If no, what do you hope to learn today?</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653187" y="2205841"/>
            <a:ext cx="5255430" cy="30193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121700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the parents of English learners are welcomed and embraced as assets to the school and district</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6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15969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the principles and elements. Image shows a car on a road leading toward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6</a:t>
            </a:fld>
            <a:endParaRPr lang="en-US" altLang="en-US" sz="1200">
              <a:solidFill>
                <a:srgbClr val="898989"/>
              </a:solidFill>
            </a:endParaRPr>
          </a:p>
        </p:txBody>
      </p:sp>
    </p:spTree>
    <p:extLst>
      <p:ext uri="{BB962C8B-B14F-4D97-AF65-F5344CB8AC3E}">
        <p14:creationId xmlns:p14="http://schemas.microsoft.com/office/powerpoint/2010/main" val="198735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a:latin typeface="Arial" panose="020B0604020202020204" pitchFamily="34" charset="0"/>
                <a:cs typeface="Arial" panose="020B0604020202020204" pitchFamily="34" charset="0"/>
              </a:rPr>
              <a:t>CA EL Roadmap Policy</a:t>
            </a:r>
          </a:p>
        </p:txBody>
      </p:sp>
      <p:sp>
        <p:nvSpPr>
          <p:cNvPr id="3" name="Content Placeholder 2"/>
          <p:cNvSpPr>
            <a:spLocks noGrp="1"/>
          </p:cNvSpPr>
          <p:nvPr>
            <p:ph sz="half" idx="2"/>
          </p:nvPr>
        </p:nvSpPr>
        <p:spPr>
          <a:xfrm>
            <a:off x="1536046" y="2174875"/>
            <a:ext cx="5386917" cy="3833814"/>
          </a:xfrm>
        </p:spPr>
        <p:txBody>
          <a:bodyPr/>
          <a:lstStyle/>
          <a:p>
            <a:r>
              <a:rPr lang="en-US" sz="2800" dirty="0">
                <a:latin typeface="Arial" panose="020B0604020202020204" pitchFamily="34" charset="0"/>
                <a:cs typeface="Arial" panose="020B0604020202020204" pitchFamily="34" charset="0"/>
              </a:rPr>
              <a:t>CA EL Roadmap Policy is the State Board of Education’s direction for the state.</a:t>
            </a:r>
          </a:p>
          <a:p>
            <a:pPr lvl="1"/>
            <a:r>
              <a:rPr lang="en-US" sz="2500" dirty="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a:latin typeface="Arial" panose="020B0604020202020204" pitchFamily="34" charset="0"/>
                <a:cs typeface="Arial" panose="020B0604020202020204" pitchFamily="34" charset="0"/>
              </a:rPr>
              <a:t>CA EL Roadmap Guidance Document </a:t>
            </a: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guidance document 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7</a:t>
            </a:fld>
            <a:endParaRPr lang="en-US" dirty="0"/>
          </a:p>
        </p:txBody>
      </p:sp>
      <p:pic>
        <p:nvPicPr>
          <p:cNvPr id="5" name="Picture 2" descr="Image of the California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4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8</a:t>
            </a:fld>
            <a:endParaRPr lang="en-US" altLang="en-US" sz="1200">
              <a:solidFill>
                <a:srgbClr val="898989"/>
              </a:solidFill>
            </a:endParaRPr>
          </a:p>
        </p:txBody>
      </p:sp>
    </p:spTree>
    <p:extLst>
      <p:ext uri="{BB962C8B-B14F-4D97-AF65-F5344CB8AC3E}">
        <p14:creationId xmlns:p14="http://schemas.microsoft.com/office/powerpoint/2010/main" val="95290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9</a:t>
            </a:fld>
            <a:endParaRPr lang="en-US" altLang="en-US" sz="900" dirty="0">
              <a:solidFill>
                <a:srgbClr val="898989"/>
              </a:solidFill>
            </a:endParaRPr>
          </a:p>
        </p:txBody>
      </p:sp>
    </p:spTree>
    <p:extLst>
      <p:ext uri="{BB962C8B-B14F-4D97-AF65-F5344CB8AC3E}">
        <p14:creationId xmlns:p14="http://schemas.microsoft.com/office/powerpoint/2010/main" val="28637666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3982</Words>
  <Application>Microsoft Office PowerPoint</Application>
  <PresentationFormat>Widescreen</PresentationFormat>
  <Paragraphs>390</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Calibri Light</vt:lpstr>
      <vt:lpstr>1_Office Theme</vt:lpstr>
      <vt:lpstr>Default Theme</vt:lpstr>
      <vt:lpstr>5_Default Theme</vt:lpstr>
      <vt:lpstr>Paving the Way for English Learners with the California English Learner Roadmap </vt:lpstr>
      <vt:lpstr>Outcomes</vt:lpstr>
      <vt:lpstr>Welcome!</vt:lpstr>
      <vt:lpstr>Why a Roadmap?</vt:lpstr>
      <vt:lpstr>How Was the Roadmap Created?</vt:lpstr>
      <vt:lpstr>The CA EL Roadmap Defined</vt:lpstr>
      <vt:lpstr>The Policy vs. Guidance</vt:lpstr>
      <vt:lpstr>Vision</vt:lpstr>
      <vt:lpstr>Mission</vt:lpstr>
      <vt:lpstr>Vision and Mission Discussion</vt:lpstr>
      <vt:lpstr>Four Interrelated Principles</vt:lpstr>
      <vt:lpstr>Principles to Elements</vt:lpstr>
      <vt:lpstr>The Four Principles</vt:lpstr>
      <vt:lpstr>Choose One Principle</vt:lpstr>
      <vt:lpstr>Local Control Accountability Plan</vt:lpstr>
      <vt:lpstr>Local Control Accountability Plan Discussion</vt:lpstr>
      <vt:lpstr>Closing Discussion</vt:lpstr>
      <vt:lpstr>Resources</vt:lpstr>
      <vt:lpstr>Anaheim Union High School District’s  CA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Parent Presentation - English Learners (CA Dept of Education)</dc:title>
  <dc:subject>English Learner Roadmap Parent Presentation to engage them in the implementation process.</dc:subject>
  <dc:creator>Gina Garcia-Smith</dc:creator>
  <cp:lastModifiedBy>Jennifer Cordova</cp:lastModifiedBy>
  <cp:revision>72</cp:revision>
  <cp:lastPrinted>2019-02-27T18:06:19Z</cp:lastPrinted>
  <dcterms:created xsi:type="dcterms:W3CDTF">2019-02-07T00:19:23Z</dcterms:created>
  <dcterms:modified xsi:type="dcterms:W3CDTF">2023-04-07T20:45:30Z</dcterms:modified>
</cp:coreProperties>
</file>