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4"/>
  </p:sldMasterIdLst>
  <p:notesMasterIdLst>
    <p:notesMasterId r:id="rId40"/>
  </p:notesMasterIdLst>
  <p:handoutMasterIdLst>
    <p:handoutMasterId r:id="rId41"/>
  </p:handoutMasterIdLst>
  <p:sldIdLst>
    <p:sldId id="306" r:id="rId5"/>
    <p:sldId id="326" r:id="rId6"/>
    <p:sldId id="329" r:id="rId7"/>
    <p:sldId id="476" r:id="rId8"/>
    <p:sldId id="459" r:id="rId9"/>
    <p:sldId id="475" r:id="rId10"/>
    <p:sldId id="478" r:id="rId11"/>
    <p:sldId id="455" r:id="rId12"/>
    <p:sldId id="472" r:id="rId13"/>
    <p:sldId id="473" r:id="rId14"/>
    <p:sldId id="480" r:id="rId15"/>
    <p:sldId id="416" r:id="rId16"/>
    <p:sldId id="419" r:id="rId17"/>
    <p:sldId id="420" r:id="rId18"/>
    <p:sldId id="421" r:id="rId19"/>
    <p:sldId id="481" r:id="rId20"/>
    <p:sldId id="432" r:id="rId21"/>
    <p:sldId id="490" r:id="rId22"/>
    <p:sldId id="437" r:id="rId23"/>
    <p:sldId id="463" r:id="rId24"/>
    <p:sldId id="438" r:id="rId25"/>
    <p:sldId id="439" r:id="rId26"/>
    <p:sldId id="466" r:id="rId27"/>
    <p:sldId id="445" r:id="rId28"/>
    <p:sldId id="446" r:id="rId29"/>
    <p:sldId id="467" r:id="rId30"/>
    <p:sldId id="486" r:id="rId31"/>
    <p:sldId id="487" r:id="rId32"/>
    <p:sldId id="423" r:id="rId33"/>
    <p:sldId id="435" r:id="rId34"/>
    <p:sldId id="434" r:id="rId35"/>
    <p:sldId id="488" r:id="rId36"/>
    <p:sldId id="441" r:id="rId37"/>
    <p:sldId id="489" r:id="rId38"/>
    <p:sldId id="424" r:id="rId3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dia Renteria" initials="LR" lastIdx="8" clrIdx="0">
    <p:extLst>
      <p:ext uri="{19B8F6BF-5375-455C-9EA6-DF929625EA0E}">
        <p15:presenceInfo xmlns:p15="http://schemas.microsoft.com/office/powerpoint/2012/main" userId="S::lrenteria@cde.ca.gov::4b796179-fa2b-49f3-b870-39a04ab25501" providerId="AD"/>
      </p:ext>
    </p:extLst>
  </p:cmAuthor>
  <p:cmAuthor id="2" name="Jeff Breshears" initials="JB" lastIdx="2" clrIdx="1">
    <p:extLst>
      <p:ext uri="{19B8F6BF-5375-455C-9EA6-DF929625EA0E}">
        <p15:presenceInfo xmlns:p15="http://schemas.microsoft.com/office/powerpoint/2012/main" userId="S::jbreshears@cde.ca.gov::46edb778-3bef-4084-89a6-2e1ef9cb03c4" providerId="AD"/>
      </p:ext>
    </p:extLst>
  </p:cmAuthor>
  <p:cmAuthor id="3" name="Microsoft Office User" initials="MOU" lastIdx="3" clrIdx="2">
    <p:extLst>
      <p:ext uri="{19B8F6BF-5375-455C-9EA6-DF929625EA0E}">
        <p15:presenceInfo xmlns:p15="http://schemas.microsoft.com/office/powerpoint/2012/main" userId="Microsoft Office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FF00"/>
    <a:srgbClr val="FF9D0D"/>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892" autoAdjust="0"/>
    <p:restoredTop sz="94611"/>
  </p:normalViewPr>
  <p:slideViewPr>
    <p:cSldViewPr snapToGrid="0">
      <p:cViewPr>
        <p:scale>
          <a:sx n="100" d="100"/>
          <a:sy n="100" d="100"/>
        </p:scale>
        <p:origin x="3666" y="1512"/>
      </p:cViewPr>
      <p:guideLst/>
    </p:cSldViewPr>
  </p:slideViewPr>
  <p:outlineViewPr>
    <p:cViewPr>
      <p:scale>
        <a:sx n="33" d="100"/>
        <a:sy n="33" d="100"/>
      </p:scale>
      <p:origin x="0" y="-864"/>
    </p:cViewPr>
  </p:outlineViewPr>
  <p:notesTextViewPr>
    <p:cViewPr>
      <p:scale>
        <a:sx n="1" d="1"/>
        <a:sy n="1" d="1"/>
      </p:scale>
      <p:origin x="0" y="0"/>
    </p:cViewPr>
  </p:notesTextViewPr>
  <p:notesViewPr>
    <p:cSldViewPr snapToGrid="0">
      <p:cViewPr>
        <p:scale>
          <a:sx n="120" d="100"/>
          <a:sy n="120" d="100"/>
        </p:scale>
        <p:origin x="2544" y="-8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10/20/2022</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dirty="0"/>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10/20/2022</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dirty="0"/>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a:t>
            </a:fld>
            <a:endParaRPr lang="en-US" dirty="0"/>
          </a:p>
        </p:txBody>
      </p:sp>
    </p:spTree>
    <p:extLst>
      <p:ext uri="{BB962C8B-B14F-4D97-AF65-F5344CB8AC3E}">
        <p14:creationId xmlns:p14="http://schemas.microsoft.com/office/powerpoint/2010/main" val="39319667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30</a:t>
            </a:fld>
            <a:endParaRPr lang="en-US" dirty="0"/>
          </a:p>
        </p:txBody>
      </p:sp>
    </p:spTree>
    <p:extLst>
      <p:ext uri="{BB962C8B-B14F-4D97-AF65-F5344CB8AC3E}">
        <p14:creationId xmlns:p14="http://schemas.microsoft.com/office/powerpoint/2010/main" val="38706299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31</a:t>
            </a:fld>
            <a:endParaRPr lang="en-US" dirty="0"/>
          </a:p>
        </p:txBody>
      </p:sp>
    </p:spTree>
    <p:extLst>
      <p:ext uri="{BB962C8B-B14F-4D97-AF65-F5344CB8AC3E}">
        <p14:creationId xmlns:p14="http://schemas.microsoft.com/office/powerpoint/2010/main" val="13452689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35</a:t>
            </a:fld>
            <a:endParaRPr lang="en-US" dirty="0"/>
          </a:p>
        </p:txBody>
      </p:sp>
    </p:spTree>
    <p:extLst>
      <p:ext uri="{BB962C8B-B14F-4D97-AF65-F5344CB8AC3E}">
        <p14:creationId xmlns:p14="http://schemas.microsoft.com/office/powerpoint/2010/main" val="3316959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12</a:t>
            </a:fld>
            <a:endParaRPr lang="en-US" dirty="0"/>
          </a:p>
        </p:txBody>
      </p:sp>
    </p:spTree>
    <p:extLst>
      <p:ext uri="{BB962C8B-B14F-4D97-AF65-F5344CB8AC3E}">
        <p14:creationId xmlns:p14="http://schemas.microsoft.com/office/powerpoint/2010/main" val="1325185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slide 4</a:t>
            </a:r>
          </a:p>
        </p:txBody>
      </p:sp>
      <p:sp>
        <p:nvSpPr>
          <p:cNvPr id="4" name="Slide Number Placeholder 3"/>
          <p:cNvSpPr>
            <a:spLocks noGrp="1"/>
          </p:cNvSpPr>
          <p:nvPr>
            <p:ph type="sldNum" sz="quarter" idx="5"/>
          </p:nvPr>
        </p:nvSpPr>
        <p:spPr/>
        <p:txBody>
          <a:bodyPr/>
          <a:lstStyle/>
          <a:p>
            <a:fld id="{C4DE2599-B6DD-4604-94C4-ECDEF8D6962A}" type="slidenum">
              <a:rPr lang="en-US" smtClean="0"/>
              <a:t>13</a:t>
            </a:fld>
            <a:endParaRPr lang="en-US" dirty="0"/>
          </a:p>
        </p:txBody>
      </p:sp>
    </p:spTree>
    <p:extLst>
      <p:ext uri="{BB962C8B-B14F-4D97-AF65-F5344CB8AC3E}">
        <p14:creationId xmlns:p14="http://schemas.microsoft.com/office/powerpoint/2010/main" val="6653559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slide 4</a:t>
            </a:r>
          </a:p>
        </p:txBody>
      </p:sp>
      <p:sp>
        <p:nvSpPr>
          <p:cNvPr id="4" name="Slide Number Placeholder 3"/>
          <p:cNvSpPr>
            <a:spLocks noGrp="1"/>
          </p:cNvSpPr>
          <p:nvPr>
            <p:ph type="sldNum" sz="quarter" idx="5"/>
          </p:nvPr>
        </p:nvSpPr>
        <p:spPr/>
        <p:txBody>
          <a:bodyPr/>
          <a:lstStyle/>
          <a:p>
            <a:fld id="{C4DE2599-B6DD-4604-94C4-ECDEF8D6962A}" type="slidenum">
              <a:rPr lang="en-US" smtClean="0"/>
              <a:t>14</a:t>
            </a:fld>
            <a:endParaRPr lang="en-US" dirty="0"/>
          </a:p>
        </p:txBody>
      </p:sp>
    </p:spTree>
    <p:extLst>
      <p:ext uri="{BB962C8B-B14F-4D97-AF65-F5344CB8AC3E}">
        <p14:creationId xmlns:p14="http://schemas.microsoft.com/office/powerpoint/2010/main" val="39331068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slide 4</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15</a:t>
            </a:fld>
            <a:endParaRPr lang="en-US" dirty="0"/>
          </a:p>
        </p:txBody>
      </p:sp>
    </p:spTree>
    <p:extLst>
      <p:ext uri="{BB962C8B-B14F-4D97-AF65-F5344CB8AC3E}">
        <p14:creationId xmlns:p14="http://schemas.microsoft.com/office/powerpoint/2010/main" val="42350056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16</a:t>
            </a:fld>
            <a:endParaRPr lang="en-US" dirty="0"/>
          </a:p>
        </p:txBody>
      </p:sp>
    </p:spTree>
    <p:extLst>
      <p:ext uri="{BB962C8B-B14F-4D97-AF65-F5344CB8AC3E}">
        <p14:creationId xmlns:p14="http://schemas.microsoft.com/office/powerpoint/2010/main" val="568812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17</a:t>
            </a:fld>
            <a:endParaRPr lang="en-US" dirty="0"/>
          </a:p>
        </p:txBody>
      </p:sp>
    </p:spTree>
    <p:extLst>
      <p:ext uri="{BB962C8B-B14F-4D97-AF65-F5344CB8AC3E}">
        <p14:creationId xmlns:p14="http://schemas.microsoft.com/office/powerpoint/2010/main" val="27834813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24</a:t>
            </a:fld>
            <a:endParaRPr lang="en-US" dirty="0"/>
          </a:p>
        </p:txBody>
      </p:sp>
    </p:spTree>
    <p:extLst>
      <p:ext uri="{BB962C8B-B14F-4D97-AF65-F5344CB8AC3E}">
        <p14:creationId xmlns:p14="http://schemas.microsoft.com/office/powerpoint/2010/main" val="33804724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29</a:t>
            </a:fld>
            <a:endParaRPr lang="en-US" dirty="0"/>
          </a:p>
        </p:txBody>
      </p:sp>
    </p:spTree>
    <p:extLst>
      <p:ext uri="{BB962C8B-B14F-4D97-AF65-F5344CB8AC3E}">
        <p14:creationId xmlns:p14="http://schemas.microsoft.com/office/powerpoint/2010/main" val="2871232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10/20/2022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dirty="0"/>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1"/>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A7A730-9A1A-4CA5-B660-3491B7FEF8E7}" type="datetime1">
              <a:rPr lang="en-US" smtClean="0"/>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dirty="0"/>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10/20/2022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dirty="0"/>
          </a:p>
        </p:txBody>
      </p: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69C1C69-A84B-4980-B6BB-3AD51F033BAE}" type="datetime1">
              <a:rPr lang="en-US" smtClean="0"/>
              <a:t>10/20/2022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dirty="0"/>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Date Placeholder 4"/>
          <p:cNvSpPr>
            <a:spLocks noGrp="1"/>
          </p:cNvSpPr>
          <p:nvPr>
            <p:ph type="dt" sz="half" idx="10"/>
          </p:nvPr>
        </p:nvSpPr>
        <p:spPr/>
        <p:txBody>
          <a:bodyPr/>
          <a:lstStyle/>
          <a:p>
            <a:fld id="{E69C1C69-A84B-4980-B6BB-3AD51F033BAE}" type="datetime1">
              <a:rPr lang="en-US" smtClean="0"/>
              <a:t>10/20/2022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dirty="0"/>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376508-DA0A-4FE8-BDD7-AFDA3078CF44}" type="datetime1">
              <a:rPr lang="en-US" smtClean="0"/>
              <a:t>10/20/2022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dirty="0"/>
          </a:p>
        </p:txBody>
      </p:sp>
    </p:spTree>
    <p:extLst>
      <p:ext uri="{BB962C8B-B14F-4D97-AF65-F5344CB8AC3E}">
        <p14:creationId xmlns:p14="http://schemas.microsoft.com/office/powerpoint/2010/main" val="35039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10/20/2022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dirty="0"/>
          </a:p>
        </p:txBody>
      </p:sp>
    </p:spTree>
    <p:extLst>
      <p:ext uri="{BB962C8B-B14F-4D97-AF65-F5344CB8AC3E}">
        <p14:creationId xmlns:p14="http://schemas.microsoft.com/office/powerpoint/2010/main" val="2719227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dirty="0"/>
          </a:p>
        </p:txBody>
      </p:sp>
      <p:pic>
        <p:nvPicPr>
          <p:cNvPr id="11" name="Picture 10" descr="The Seal of the California Department of Education"/>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694" r:id="rId8"/>
    <p:sldLayoutId id="2147483695" r:id="rId9"/>
    <p:sldLayoutId id="2147483697" r:id="rId10"/>
  </p:sldLayoutIdLst>
  <p:hf hdr="0" ftr="0" dt="0"/>
  <p:txStyles>
    <p:titleStyle>
      <a:lvl1pPr algn="l" defTabSz="914400" rtl="0" eaLnBrk="1" latinLnBrk="0" hangingPunct="1">
        <a:lnSpc>
          <a:spcPct val="85000"/>
        </a:lnSpc>
        <a:spcBef>
          <a:spcPct val="0"/>
        </a:spcBef>
        <a:buNone/>
        <a:defRPr sz="4800" kern="1200" spc="-50" baseline="0">
          <a:solidFill>
            <a:schemeClr val="tx1"/>
          </a:solidFill>
          <a:latin typeface="+mj-lt"/>
          <a:ea typeface="+mj-ea"/>
          <a:cs typeface="+mj-cs"/>
        </a:defRPr>
      </a:lvl1pPr>
    </p:titleStyle>
    <p:bodyStyle>
      <a:lvl1pPr marL="461963" indent="-230188" algn="l" defTabSz="914400" rtl="0" eaLnBrk="1" latinLnBrk="0" hangingPunct="1">
        <a:lnSpc>
          <a:spcPct val="100000"/>
        </a:lnSpc>
        <a:spcBef>
          <a:spcPts val="600"/>
        </a:spcBef>
        <a:spcAft>
          <a:spcPts val="600"/>
        </a:spcAft>
        <a:buClrTx/>
        <a:buSzPct val="100000"/>
        <a:buFont typeface="Arial" panose="020B0604020202020204" pitchFamily="34" charset="0"/>
        <a:buChar char="•"/>
        <a:defRPr sz="2400" kern="1200">
          <a:solidFill>
            <a:schemeClr val="tx1"/>
          </a:solidFill>
          <a:latin typeface="+mn-lt"/>
          <a:ea typeface="+mn-ea"/>
          <a:cs typeface="+mn-cs"/>
        </a:defRPr>
      </a:lvl1pPr>
      <a:lvl2pPr marL="914400" indent="-230188" algn="l" defTabSz="914400" rtl="0" eaLnBrk="1" latinLnBrk="0" hangingPunct="1">
        <a:lnSpc>
          <a:spcPct val="100000"/>
        </a:lnSpc>
        <a:spcBef>
          <a:spcPts val="600"/>
        </a:spcBef>
        <a:spcAft>
          <a:spcPts val="600"/>
        </a:spcAft>
        <a:buClrTx/>
        <a:buFont typeface="Calibri" pitchFamily="34" charset="0"/>
        <a:buChar char="◦"/>
        <a:defRPr sz="2400" kern="1200">
          <a:solidFill>
            <a:schemeClr val="tx1"/>
          </a:solidFill>
          <a:latin typeface="+mn-lt"/>
          <a:ea typeface="+mn-ea"/>
          <a:cs typeface="+mn-cs"/>
        </a:defRPr>
      </a:lvl2pPr>
      <a:lvl3pPr marL="1376363" indent="-230188" algn="l" defTabSz="914400" rtl="0" eaLnBrk="1" latinLnBrk="0" hangingPunct="1">
        <a:lnSpc>
          <a:spcPct val="100000"/>
        </a:lnSpc>
        <a:spcBef>
          <a:spcPts val="600"/>
        </a:spcBef>
        <a:spcAft>
          <a:spcPts val="600"/>
        </a:spcAft>
        <a:buClrTx/>
        <a:buFont typeface="Wingdings" panose="05000000000000000000" pitchFamily="2" charset="2"/>
        <a:buChar char="§"/>
        <a:defRPr sz="2400" kern="1200">
          <a:solidFill>
            <a:schemeClr val="tx1"/>
          </a:solidFill>
          <a:latin typeface="+mn-lt"/>
          <a:ea typeface="+mn-ea"/>
          <a:cs typeface="+mn-cs"/>
        </a:defRPr>
      </a:lvl3pPr>
      <a:lvl4pPr marL="1828800" indent="-230188" algn="l" defTabSz="914400" rtl="0" eaLnBrk="1" latinLnBrk="0" hangingPunct="1">
        <a:lnSpc>
          <a:spcPct val="100000"/>
        </a:lnSpc>
        <a:spcBef>
          <a:spcPts val="600"/>
        </a:spcBef>
        <a:spcAft>
          <a:spcPts val="600"/>
        </a:spcAft>
        <a:buClrTx/>
        <a:buFont typeface="Arial" panose="020B0604020202020204" pitchFamily="34" charset="0"/>
        <a:buChar char="•"/>
        <a:defRPr sz="2400" kern="1200">
          <a:solidFill>
            <a:schemeClr val="tx1"/>
          </a:solidFill>
          <a:latin typeface="+mn-lt"/>
          <a:ea typeface="+mn-ea"/>
          <a:cs typeface="+mn-cs"/>
        </a:defRPr>
      </a:lvl4pPr>
      <a:lvl5pPr marL="2290763" indent="-230188" algn="l" defTabSz="914400" rtl="0" eaLnBrk="1" latinLnBrk="0" hangingPunct="1">
        <a:lnSpc>
          <a:spcPct val="100000"/>
        </a:lnSpc>
        <a:spcBef>
          <a:spcPts val="600"/>
        </a:spcBef>
        <a:spcAft>
          <a:spcPts val="600"/>
        </a:spcAft>
        <a:buClrTx/>
        <a:buFont typeface="Calibri" pitchFamily="34" charset="0"/>
        <a:buChar char="◦"/>
        <a:defRPr sz="2400" kern="1200">
          <a:solidFill>
            <a:schemeClr val="tx1"/>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hyperlink" Target="https://www.cde.ca.gov/sp/hs/"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hyperlink" Target="https://www.cde.ca.gov/sp/hs/cy/documents/disputeresolutionletter2020.docx" TargetMode="Externa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hyperlink" Target="https://www.cde.ca.gov/sp/hs/fiscal.asp" TargetMode="Externa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hyperlink" Target="https://www.cde.ca.gov/sp/hs/cy/documents/allowableexpenses.docx" TargetMode="External"/><Relationship Id="rId2" Type="http://schemas.openxmlformats.org/officeDocument/2006/relationships/hyperlink" Target="https://www.cde.ca.gov/fg/aa/co/cars.asp" TargetMode="Externa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hyperlink" Target="https://nche.ed.gov/wp-content/uploads/2018/10/administrators.pdf" TargetMode="External"/><Relationship Id="rId2" Type="http://schemas.openxmlformats.org/officeDocument/2006/relationships/notesSlide" Target="../notesSlides/notesSlide12.xml"/><Relationship Id="rId1" Type="http://schemas.openxmlformats.org/officeDocument/2006/relationships/slideLayout" Target="../slideLayouts/slideLayout10.xml"/><Relationship Id="rId6" Type="http://schemas.openxmlformats.org/officeDocument/2006/relationships/hyperlink" Target="http://www.nlchp.org/" TargetMode="External"/><Relationship Id="rId5" Type="http://schemas.openxmlformats.org/officeDocument/2006/relationships/hyperlink" Target="http://www.serve.org/nche" TargetMode="External"/><Relationship Id="rId4" Type="http://schemas.openxmlformats.org/officeDocument/2006/relationships/hyperlink" Target="http://www.cde.ca.gov/sp/hs"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chapinhall.org/wp-content/uploads/ChapinHall_VoYC_Education-Brief.pdf"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670684-14FB-441E-BF12-8094708A6397}"/>
              </a:ext>
            </a:extLst>
          </p:cNvPr>
          <p:cNvSpPr>
            <a:spLocks noGrp="1"/>
          </p:cNvSpPr>
          <p:nvPr>
            <p:ph type="ctrTitle"/>
          </p:nvPr>
        </p:nvSpPr>
        <p:spPr/>
        <p:txBody>
          <a:bodyPr>
            <a:noAutofit/>
          </a:bodyPr>
          <a:lstStyle/>
          <a:p>
            <a:r>
              <a:rPr lang="en-US" sz="5400" dirty="0"/>
              <a:t>Administrator’s Role to Increase Performance and Achievement Among Students Experiencing Homelessness</a:t>
            </a:r>
          </a:p>
        </p:txBody>
      </p:sp>
      <p:sp>
        <p:nvSpPr>
          <p:cNvPr id="3" name="Subtitle 2">
            <a:extLst>
              <a:ext uri="{FF2B5EF4-FFF2-40B4-BE49-F238E27FC236}">
                <a16:creationId xmlns:a16="http://schemas.microsoft.com/office/drawing/2014/main" id="{8E08D93C-088A-405C-8853-4D078B4FFF99}"/>
              </a:ext>
            </a:extLst>
          </p:cNvPr>
          <p:cNvSpPr>
            <a:spLocks noGrp="1"/>
          </p:cNvSpPr>
          <p:nvPr>
            <p:ph type="subTitle" idx="1"/>
          </p:nvPr>
        </p:nvSpPr>
        <p:spPr/>
        <p:txBody>
          <a:bodyPr>
            <a:normAutofit/>
          </a:bodyPr>
          <a:lstStyle/>
          <a:p>
            <a:r>
              <a:rPr lang="en-US" dirty="0"/>
              <a:t>Homeless Education Program</a:t>
            </a:r>
          </a:p>
          <a:p>
            <a:r>
              <a:rPr lang="en-US" dirty="0"/>
              <a:t>September 2020 </a:t>
            </a:r>
          </a:p>
        </p:txBody>
      </p:sp>
    </p:spTree>
    <p:extLst>
      <p:ext uri="{BB962C8B-B14F-4D97-AF65-F5344CB8AC3E}">
        <p14:creationId xmlns:p14="http://schemas.microsoft.com/office/powerpoint/2010/main" val="37391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7FEB5E-DE52-4DD3-B389-617C4A4CF1AF}"/>
              </a:ext>
            </a:extLst>
          </p:cNvPr>
          <p:cNvSpPr>
            <a:spLocks noGrp="1"/>
          </p:cNvSpPr>
          <p:nvPr>
            <p:ph type="title"/>
          </p:nvPr>
        </p:nvSpPr>
        <p:spPr/>
        <p:txBody>
          <a:bodyPr/>
          <a:lstStyle/>
          <a:p>
            <a:r>
              <a:rPr lang="en-US" dirty="0"/>
              <a:t>Study Recommendations (2 of 3)</a:t>
            </a:r>
          </a:p>
        </p:txBody>
      </p:sp>
      <p:sp>
        <p:nvSpPr>
          <p:cNvPr id="5" name="Content Placeholder 4">
            <a:extLst>
              <a:ext uri="{FF2B5EF4-FFF2-40B4-BE49-F238E27FC236}">
                <a16:creationId xmlns:a16="http://schemas.microsoft.com/office/drawing/2014/main" id="{76089692-0A45-4B91-AF1C-E8D828A18AA1}"/>
              </a:ext>
            </a:extLst>
          </p:cNvPr>
          <p:cNvSpPr>
            <a:spLocks noGrp="1"/>
          </p:cNvSpPr>
          <p:nvPr>
            <p:ph idx="1"/>
          </p:nvPr>
        </p:nvSpPr>
        <p:spPr/>
        <p:txBody>
          <a:bodyPr/>
          <a:lstStyle/>
          <a:p>
            <a:r>
              <a:rPr lang="en-US" dirty="0"/>
              <a:t>Create a single point of contact for students experiencing homelessness</a:t>
            </a:r>
          </a:p>
          <a:p>
            <a:pPr lvl="1"/>
            <a:r>
              <a:rPr lang="en-US" dirty="0"/>
              <a:t>California Department of Education (CDE) recommends to do this at both the site and local educational agency (LEA) level</a:t>
            </a:r>
          </a:p>
          <a:p>
            <a:r>
              <a:rPr lang="en-US" dirty="0"/>
              <a:t>Help advance young people’s educational aspirations by supplying youth with information about educational opportunities</a:t>
            </a:r>
          </a:p>
          <a:p>
            <a:endParaRPr lang="en-US" dirty="0"/>
          </a:p>
          <a:p>
            <a:endParaRPr lang="en-US" dirty="0"/>
          </a:p>
          <a:p>
            <a:endParaRPr lang="en-US" dirty="0"/>
          </a:p>
        </p:txBody>
      </p:sp>
      <p:sp>
        <p:nvSpPr>
          <p:cNvPr id="3" name="Slide Number Placeholder 2">
            <a:extLst>
              <a:ext uri="{FF2B5EF4-FFF2-40B4-BE49-F238E27FC236}">
                <a16:creationId xmlns:a16="http://schemas.microsoft.com/office/drawing/2014/main" id="{421D4265-3608-49D3-B253-C79E9F006409}"/>
              </a:ext>
            </a:extLst>
          </p:cNvPr>
          <p:cNvSpPr>
            <a:spLocks noGrp="1"/>
          </p:cNvSpPr>
          <p:nvPr>
            <p:ph type="sldNum" sz="quarter" idx="12"/>
          </p:nvPr>
        </p:nvSpPr>
        <p:spPr/>
        <p:txBody>
          <a:bodyPr/>
          <a:lstStyle/>
          <a:p>
            <a:fld id="{1E47FE53-EBF0-4DA7-9D9D-CC1C3A20F3CB}" type="slidenum">
              <a:rPr lang="en-US" smtClean="0"/>
              <a:pPr/>
              <a:t>10</a:t>
            </a:fld>
            <a:endParaRPr lang="en-US" dirty="0"/>
          </a:p>
        </p:txBody>
      </p:sp>
    </p:spTree>
    <p:extLst>
      <p:ext uri="{BB962C8B-B14F-4D97-AF65-F5344CB8AC3E}">
        <p14:creationId xmlns:p14="http://schemas.microsoft.com/office/powerpoint/2010/main" val="3474723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7FEB5E-DE52-4DD3-B389-617C4A4CF1AF}"/>
              </a:ext>
            </a:extLst>
          </p:cNvPr>
          <p:cNvSpPr>
            <a:spLocks noGrp="1"/>
          </p:cNvSpPr>
          <p:nvPr>
            <p:ph type="title"/>
          </p:nvPr>
        </p:nvSpPr>
        <p:spPr/>
        <p:txBody>
          <a:bodyPr/>
          <a:lstStyle/>
          <a:p>
            <a:r>
              <a:rPr lang="en-US" dirty="0"/>
              <a:t>Study Recommendations (3 of 3)</a:t>
            </a:r>
          </a:p>
        </p:txBody>
      </p:sp>
      <p:sp>
        <p:nvSpPr>
          <p:cNvPr id="5" name="Content Placeholder 4">
            <a:extLst>
              <a:ext uri="{FF2B5EF4-FFF2-40B4-BE49-F238E27FC236}">
                <a16:creationId xmlns:a16="http://schemas.microsoft.com/office/drawing/2014/main" id="{76089692-0A45-4B91-AF1C-E8D828A18AA1}"/>
              </a:ext>
            </a:extLst>
          </p:cNvPr>
          <p:cNvSpPr>
            <a:spLocks noGrp="1"/>
          </p:cNvSpPr>
          <p:nvPr>
            <p:ph idx="1"/>
          </p:nvPr>
        </p:nvSpPr>
        <p:spPr/>
        <p:txBody>
          <a:bodyPr/>
          <a:lstStyle/>
          <a:p>
            <a:r>
              <a:rPr lang="en-US" dirty="0"/>
              <a:t>Collaborate among local Continuums of Care, runaway and homeless youth service providers, other schools, and LEAs to promote coordination of resources and services</a:t>
            </a:r>
          </a:p>
          <a:p>
            <a:pPr lvl="1"/>
            <a:r>
              <a:rPr lang="en-US" dirty="0"/>
              <a:t>CDE encourages LEAs to reach out to the following:</a:t>
            </a:r>
          </a:p>
          <a:p>
            <a:pPr lvl="2"/>
            <a:r>
              <a:rPr lang="en-US" dirty="0"/>
              <a:t>Motels or hotels</a:t>
            </a:r>
          </a:p>
          <a:p>
            <a:pPr lvl="2"/>
            <a:r>
              <a:rPr lang="en-US" dirty="0"/>
              <a:t>Faith-based and local governmental agencies</a:t>
            </a:r>
          </a:p>
          <a:p>
            <a:pPr lvl="2"/>
            <a:r>
              <a:rPr lang="en-US" dirty="0"/>
              <a:t>Shelters, including domestic violence shelters</a:t>
            </a:r>
          </a:p>
          <a:p>
            <a:pPr lvl="2"/>
            <a:r>
              <a:rPr lang="en-US" dirty="0"/>
              <a:t>Local county offices of education</a:t>
            </a:r>
          </a:p>
          <a:p>
            <a:pPr lvl="2"/>
            <a:endParaRPr lang="en-US" dirty="0"/>
          </a:p>
          <a:p>
            <a:endParaRPr lang="en-US" dirty="0"/>
          </a:p>
          <a:p>
            <a:endParaRPr lang="en-US" dirty="0"/>
          </a:p>
          <a:p>
            <a:endParaRPr lang="en-US" dirty="0"/>
          </a:p>
        </p:txBody>
      </p:sp>
      <p:sp>
        <p:nvSpPr>
          <p:cNvPr id="3" name="Slide Number Placeholder 2">
            <a:extLst>
              <a:ext uri="{FF2B5EF4-FFF2-40B4-BE49-F238E27FC236}">
                <a16:creationId xmlns:a16="http://schemas.microsoft.com/office/drawing/2014/main" id="{421D4265-3608-49D3-B253-C79E9F006409}"/>
              </a:ext>
            </a:extLst>
          </p:cNvPr>
          <p:cNvSpPr>
            <a:spLocks noGrp="1"/>
          </p:cNvSpPr>
          <p:nvPr>
            <p:ph type="sldNum" sz="quarter" idx="12"/>
          </p:nvPr>
        </p:nvSpPr>
        <p:spPr/>
        <p:txBody>
          <a:bodyPr/>
          <a:lstStyle/>
          <a:p>
            <a:fld id="{1E47FE53-EBF0-4DA7-9D9D-CC1C3A20F3CB}" type="slidenum">
              <a:rPr lang="en-US" smtClean="0"/>
              <a:pPr/>
              <a:t>11</a:t>
            </a:fld>
            <a:endParaRPr lang="en-US" dirty="0"/>
          </a:p>
        </p:txBody>
      </p:sp>
    </p:spTree>
    <p:extLst>
      <p:ext uri="{BB962C8B-B14F-4D97-AF65-F5344CB8AC3E}">
        <p14:creationId xmlns:p14="http://schemas.microsoft.com/office/powerpoint/2010/main" val="1924878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DB144-CD4E-5B48-A054-7CCD01F19C27}"/>
              </a:ext>
            </a:extLst>
          </p:cNvPr>
          <p:cNvSpPr>
            <a:spLocks noGrp="1"/>
          </p:cNvSpPr>
          <p:nvPr>
            <p:ph type="title"/>
          </p:nvPr>
        </p:nvSpPr>
        <p:spPr/>
        <p:txBody>
          <a:bodyPr/>
          <a:lstStyle/>
          <a:p>
            <a:br>
              <a:rPr lang="en-US" dirty="0"/>
            </a:br>
            <a:r>
              <a:rPr lang="en-US" dirty="0"/>
              <a:t>Definition of Homeless (1 of 4)</a:t>
            </a:r>
          </a:p>
        </p:txBody>
      </p:sp>
      <p:sp>
        <p:nvSpPr>
          <p:cNvPr id="3" name="Content Placeholder 2">
            <a:extLst>
              <a:ext uri="{FF2B5EF4-FFF2-40B4-BE49-F238E27FC236}">
                <a16:creationId xmlns:a16="http://schemas.microsoft.com/office/drawing/2014/main" id="{EF31F81B-9B14-6245-B605-577AFDFBCA3F}"/>
              </a:ext>
            </a:extLst>
          </p:cNvPr>
          <p:cNvSpPr>
            <a:spLocks noGrp="1"/>
          </p:cNvSpPr>
          <p:nvPr>
            <p:ph idx="1"/>
          </p:nvPr>
        </p:nvSpPr>
        <p:spPr/>
        <p:txBody>
          <a:bodyPr/>
          <a:lstStyle/>
          <a:p>
            <a:pPr marL="0" indent="0">
              <a:buNone/>
            </a:pPr>
            <a:r>
              <a:rPr lang="en-US" altLang="en-US" dirty="0"/>
              <a:t>Individuals who lack a fixed, regular, and adequate nighttime residence</a:t>
            </a:r>
          </a:p>
          <a:p>
            <a:r>
              <a:rPr lang="en-US" altLang="en-US" dirty="0"/>
              <a:t>A </a:t>
            </a:r>
            <a:r>
              <a:rPr lang="en-US" altLang="en-US" b="1" dirty="0"/>
              <a:t>fixed</a:t>
            </a:r>
            <a:r>
              <a:rPr lang="en-US" altLang="en-US" dirty="0"/>
              <a:t> residence is one that is stationary, permanent, and not subject to change</a:t>
            </a:r>
          </a:p>
          <a:p>
            <a:r>
              <a:rPr lang="en-US" altLang="en-US" dirty="0"/>
              <a:t>A </a:t>
            </a:r>
            <a:r>
              <a:rPr lang="en-US" altLang="en-US" b="1" dirty="0"/>
              <a:t>regular</a:t>
            </a:r>
            <a:r>
              <a:rPr lang="en-US" altLang="en-US" dirty="0"/>
              <a:t> residence is one that is used on a normal, standard, and consistent basis</a:t>
            </a:r>
          </a:p>
          <a:p>
            <a:r>
              <a:rPr lang="en-US" altLang="en-US" dirty="0"/>
              <a:t>An </a:t>
            </a:r>
            <a:r>
              <a:rPr lang="en-US" altLang="en-US" b="1" dirty="0"/>
              <a:t>adequate</a:t>
            </a:r>
            <a:r>
              <a:rPr lang="en-US" altLang="en-US" dirty="0"/>
              <a:t> residence is one that is sufficient for meeting both the physical and psychological needs typically met in home environments</a:t>
            </a:r>
          </a:p>
          <a:p>
            <a:pPr lvl="1"/>
            <a:endParaRPr lang="en-US" altLang="en-US" dirty="0"/>
          </a:p>
          <a:p>
            <a:endParaRPr lang="en-US" dirty="0"/>
          </a:p>
        </p:txBody>
      </p:sp>
      <p:sp>
        <p:nvSpPr>
          <p:cNvPr id="5" name="Slide Number Placeholder 4">
            <a:extLst>
              <a:ext uri="{FF2B5EF4-FFF2-40B4-BE49-F238E27FC236}">
                <a16:creationId xmlns:a16="http://schemas.microsoft.com/office/drawing/2014/main" id="{79CA5F64-597F-EA4D-AC43-52CC74ACE3F4}"/>
              </a:ext>
            </a:extLst>
          </p:cNvPr>
          <p:cNvSpPr>
            <a:spLocks noGrp="1"/>
          </p:cNvSpPr>
          <p:nvPr>
            <p:ph type="sldNum" sz="quarter" idx="12"/>
          </p:nvPr>
        </p:nvSpPr>
        <p:spPr/>
        <p:txBody>
          <a:bodyPr/>
          <a:lstStyle/>
          <a:p>
            <a:fld id="{1E47FE53-EBF0-4DA7-9D9D-CC1C3A20F3CB}" type="slidenum">
              <a:rPr lang="en-US" smtClean="0"/>
              <a:pPr/>
              <a:t>12</a:t>
            </a:fld>
            <a:endParaRPr lang="en-US" dirty="0"/>
          </a:p>
        </p:txBody>
      </p:sp>
    </p:spTree>
    <p:extLst>
      <p:ext uri="{BB962C8B-B14F-4D97-AF65-F5344CB8AC3E}">
        <p14:creationId xmlns:p14="http://schemas.microsoft.com/office/powerpoint/2010/main" val="3507909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DB144-CD4E-5B48-A054-7CCD01F19C27}"/>
              </a:ext>
            </a:extLst>
          </p:cNvPr>
          <p:cNvSpPr>
            <a:spLocks noGrp="1"/>
          </p:cNvSpPr>
          <p:nvPr>
            <p:ph type="title"/>
          </p:nvPr>
        </p:nvSpPr>
        <p:spPr/>
        <p:txBody>
          <a:bodyPr/>
          <a:lstStyle/>
          <a:p>
            <a:r>
              <a:rPr lang="en-US" dirty="0"/>
              <a:t>Definition of Homeless (2 of 4)</a:t>
            </a:r>
          </a:p>
        </p:txBody>
      </p:sp>
      <p:sp>
        <p:nvSpPr>
          <p:cNvPr id="3" name="Content Placeholder 2"/>
          <p:cNvSpPr>
            <a:spLocks noGrp="1"/>
          </p:cNvSpPr>
          <p:nvPr>
            <p:ph idx="1"/>
          </p:nvPr>
        </p:nvSpPr>
        <p:spPr/>
        <p:txBody>
          <a:bodyPr/>
          <a:lstStyle/>
          <a:p>
            <a:r>
              <a:rPr lang="en-US" altLang="en-US" dirty="0"/>
              <a:t>Sharing of housing due to economic hardship, loss of housing, and natural disasters</a:t>
            </a:r>
          </a:p>
          <a:p>
            <a:pPr lvl="1"/>
            <a:r>
              <a:rPr lang="en-US" altLang="en-US" dirty="0"/>
              <a:t>There is no time limit on homelessness</a:t>
            </a:r>
          </a:p>
          <a:p>
            <a:r>
              <a:rPr lang="en-US" altLang="en-US" dirty="0"/>
              <a:t>Motels and hotels</a:t>
            </a:r>
          </a:p>
          <a:p>
            <a:r>
              <a:rPr lang="en-US" altLang="en-US" dirty="0"/>
              <a:t>Public or private place not designed for sleeping</a:t>
            </a:r>
          </a:p>
          <a:p>
            <a:r>
              <a:rPr lang="en-US" altLang="en-US" dirty="0"/>
              <a:t>Trailer parks and campgrounds</a:t>
            </a:r>
          </a:p>
        </p:txBody>
      </p:sp>
      <p:sp>
        <p:nvSpPr>
          <p:cNvPr id="5" name="Slide Number Placeholder 4">
            <a:extLst>
              <a:ext uri="{FF2B5EF4-FFF2-40B4-BE49-F238E27FC236}">
                <a16:creationId xmlns:a16="http://schemas.microsoft.com/office/drawing/2014/main" id="{79CA5F64-597F-EA4D-AC43-52CC74ACE3F4}"/>
              </a:ext>
            </a:extLst>
          </p:cNvPr>
          <p:cNvSpPr>
            <a:spLocks noGrp="1"/>
          </p:cNvSpPr>
          <p:nvPr>
            <p:ph type="sldNum" sz="quarter" idx="12"/>
          </p:nvPr>
        </p:nvSpPr>
        <p:spPr/>
        <p:txBody>
          <a:bodyPr/>
          <a:lstStyle/>
          <a:p>
            <a:fld id="{1E47FE53-EBF0-4DA7-9D9D-CC1C3A20F3CB}" type="slidenum">
              <a:rPr lang="en-US" smtClean="0"/>
              <a:pPr/>
              <a:t>13</a:t>
            </a:fld>
            <a:endParaRPr lang="en-US" dirty="0"/>
          </a:p>
        </p:txBody>
      </p:sp>
    </p:spTree>
    <p:extLst>
      <p:ext uri="{BB962C8B-B14F-4D97-AF65-F5344CB8AC3E}">
        <p14:creationId xmlns:p14="http://schemas.microsoft.com/office/powerpoint/2010/main" val="889597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DB144-CD4E-5B48-A054-7CCD01F19C27}"/>
              </a:ext>
            </a:extLst>
          </p:cNvPr>
          <p:cNvSpPr>
            <a:spLocks noGrp="1"/>
          </p:cNvSpPr>
          <p:nvPr>
            <p:ph type="title"/>
          </p:nvPr>
        </p:nvSpPr>
        <p:spPr/>
        <p:txBody>
          <a:bodyPr/>
          <a:lstStyle/>
          <a:p>
            <a:r>
              <a:rPr lang="en-US" dirty="0"/>
              <a:t>Definition of Homeless (3 of 4)</a:t>
            </a:r>
          </a:p>
        </p:txBody>
      </p:sp>
      <p:sp>
        <p:nvSpPr>
          <p:cNvPr id="3" name="Content Placeholder 2"/>
          <p:cNvSpPr>
            <a:spLocks noGrp="1"/>
          </p:cNvSpPr>
          <p:nvPr>
            <p:ph idx="1"/>
          </p:nvPr>
        </p:nvSpPr>
        <p:spPr/>
        <p:txBody>
          <a:bodyPr/>
          <a:lstStyle/>
          <a:p>
            <a:r>
              <a:rPr lang="en-US" altLang="en-US" dirty="0"/>
              <a:t>Cars, parks, and abandoned buildings</a:t>
            </a:r>
          </a:p>
          <a:p>
            <a:r>
              <a:rPr lang="en-US" altLang="en-US" dirty="0"/>
              <a:t>Substandard means falling short of a standard or norm and can be determined by considering:</a:t>
            </a:r>
          </a:p>
          <a:p>
            <a:pPr lvl="1"/>
            <a:r>
              <a:rPr lang="en-US" altLang="en-US" dirty="0"/>
              <a:t>Health and safety concerns</a:t>
            </a:r>
          </a:p>
          <a:p>
            <a:pPr lvl="1"/>
            <a:r>
              <a:rPr lang="en-US" altLang="en-US" dirty="0"/>
              <a:t>Number of occupants per square foot</a:t>
            </a:r>
          </a:p>
          <a:p>
            <a:pPr lvl="1"/>
            <a:r>
              <a:rPr lang="en-US" altLang="en-US" dirty="0"/>
              <a:t>Age of occupants</a:t>
            </a:r>
          </a:p>
          <a:p>
            <a:pPr lvl="1"/>
            <a:r>
              <a:rPr lang="en-US" altLang="en-US" dirty="0"/>
              <a:t>State and local building codes</a:t>
            </a:r>
          </a:p>
        </p:txBody>
      </p:sp>
      <p:sp>
        <p:nvSpPr>
          <p:cNvPr id="5" name="Slide Number Placeholder 4">
            <a:extLst>
              <a:ext uri="{FF2B5EF4-FFF2-40B4-BE49-F238E27FC236}">
                <a16:creationId xmlns:a16="http://schemas.microsoft.com/office/drawing/2014/main" id="{79CA5F64-597F-EA4D-AC43-52CC74ACE3F4}"/>
              </a:ext>
            </a:extLst>
          </p:cNvPr>
          <p:cNvSpPr>
            <a:spLocks noGrp="1"/>
          </p:cNvSpPr>
          <p:nvPr>
            <p:ph type="sldNum" sz="quarter" idx="12"/>
          </p:nvPr>
        </p:nvSpPr>
        <p:spPr/>
        <p:txBody>
          <a:bodyPr/>
          <a:lstStyle/>
          <a:p>
            <a:fld id="{1E47FE53-EBF0-4DA7-9D9D-CC1C3A20F3CB}" type="slidenum">
              <a:rPr lang="en-US" smtClean="0"/>
              <a:pPr/>
              <a:t>14</a:t>
            </a:fld>
            <a:endParaRPr lang="en-US" dirty="0"/>
          </a:p>
        </p:txBody>
      </p:sp>
    </p:spTree>
    <p:extLst>
      <p:ext uri="{BB962C8B-B14F-4D97-AF65-F5344CB8AC3E}">
        <p14:creationId xmlns:p14="http://schemas.microsoft.com/office/powerpoint/2010/main" val="3840487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DB144-CD4E-5B48-A054-7CCD01F19C27}"/>
              </a:ext>
            </a:extLst>
          </p:cNvPr>
          <p:cNvSpPr>
            <a:spLocks noGrp="1"/>
          </p:cNvSpPr>
          <p:nvPr>
            <p:ph type="title"/>
          </p:nvPr>
        </p:nvSpPr>
        <p:spPr/>
        <p:txBody>
          <a:bodyPr/>
          <a:lstStyle/>
          <a:p>
            <a:r>
              <a:rPr lang="en-US" dirty="0"/>
              <a:t>Definition of Homeless (4 of 4)</a:t>
            </a:r>
          </a:p>
        </p:txBody>
      </p:sp>
      <p:sp>
        <p:nvSpPr>
          <p:cNvPr id="3" name="Content Placeholder 2"/>
          <p:cNvSpPr>
            <a:spLocks noGrp="1"/>
          </p:cNvSpPr>
          <p:nvPr>
            <p:ph idx="1"/>
          </p:nvPr>
        </p:nvSpPr>
        <p:spPr/>
        <p:txBody>
          <a:bodyPr/>
          <a:lstStyle/>
          <a:p>
            <a:r>
              <a:rPr lang="en-US" altLang="en-US" dirty="0"/>
              <a:t>Living in emergency or transitional shelters</a:t>
            </a:r>
          </a:p>
          <a:p>
            <a:r>
              <a:rPr lang="en-US" altLang="en-US" dirty="0"/>
              <a:t>Migratory children who qualify as homeless</a:t>
            </a:r>
          </a:p>
          <a:p>
            <a:r>
              <a:rPr lang="en-US" altLang="en-US" dirty="0"/>
              <a:t>Abandoned in hospitals</a:t>
            </a:r>
          </a:p>
          <a:p>
            <a:r>
              <a:rPr lang="en-US" altLang="en-US" dirty="0"/>
              <a:t>Homeless unaccompanied youth is a youth that is </a:t>
            </a:r>
            <a:r>
              <a:rPr lang="en-US" dirty="0"/>
              <a:t>not in the physical custody of their parent or guardian and meets the definition of homelessness</a:t>
            </a:r>
            <a:endParaRPr lang="en-US" altLang="en-US" dirty="0"/>
          </a:p>
        </p:txBody>
      </p:sp>
      <p:sp>
        <p:nvSpPr>
          <p:cNvPr id="5" name="Slide Number Placeholder 4">
            <a:extLst>
              <a:ext uri="{FF2B5EF4-FFF2-40B4-BE49-F238E27FC236}">
                <a16:creationId xmlns:a16="http://schemas.microsoft.com/office/drawing/2014/main" id="{79CA5F64-597F-EA4D-AC43-52CC74ACE3F4}"/>
              </a:ext>
            </a:extLst>
          </p:cNvPr>
          <p:cNvSpPr>
            <a:spLocks noGrp="1"/>
          </p:cNvSpPr>
          <p:nvPr>
            <p:ph type="sldNum" sz="quarter" idx="12"/>
          </p:nvPr>
        </p:nvSpPr>
        <p:spPr/>
        <p:txBody>
          <a:bodyPr/>
          <a:lstStyle/>
          <a:p>
            <a:fld id="{1E47FE53-EBF0-4DA7-9D9D-CC1C3A20F3CB}" type="slidenum">
              <a:rPr lang="en-US" smtClean="0"/>
              <a:pPr/>
              <a:t>15</a:t>
            </a:fld>
            <a:endParaRPr lang="en-US" dirty="0"/>
          </a:p>
        </p:txBody>
      </p:sp>
    </p:spTree>
    <p:extLst>
      <p:ext uri="{BB962C8B-B14F-4D97-AF65-F5344CB8AC3E}">
        <p14:creationId xmlns:p14="http://schemas.microsoft.com/office/powerpoint/2010/main" val="36035127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DB144-CD4E-5B48-A054-7CCD01F19C27}"/>
              </a:ext>
            </a:extLst>
          </p:cNvPr>
          <p:cNvSpPr>
            <a:spLocks noGrp="1"/>
          </p:cNvSpPr>
          <p:nvPr>
            <p:ph type="title"/>
          </p:nvPr>
        </p:nvSpPr>
        <p:spPr/>
        <p:txBody>
          <a:bodyPr/>
          <a:lstStyle/>
          <a:p>
            <a:r>
              <a:rPr lang="en-US" dirty="0"/>
              <a:t>Homeless Education Model</a:t>
            </a:r>
          </a:p>
        </p:txBody>
      </p:sp>
      <p:sp>
        <p:nvSpPr>
          <p:cNvPr id="7" name="Text Placeholder 6">
            <a:extLst>
              <a:ext uri="{FF2B5EF4-FFF2-40B4-BE49-F238E27FC236}">
                <a16:creationId xmlns:a16="http://schemas.microsoft.com/office/drawing/2014/main" id="{7B02E73E-44F4-BF4E-8549-3D243847271A}"/>
              </a:ext>
            </a:extLst>
          </p:cNvPr>
          <p:cNvSpPr>
            <a:spLocks noGrp="1"/>
          </p:cNvSpPr>
          <p:nvPr>
            <p:ph type="body" idx="1"/>
          </p:nvPr>
        </p:nvSpPr>
        <p:spPr>
          <a:xfrm>
            <a:off x="0" y="1846052"/>
            <a:ext cx="6035040" cy="736282"/>
          </a:xfrm>
        </p:spPr>
        <p:txBody>
          <a:bodyPr/>
          <a:lstStyle/>
          <a:p>
            <a:r>
              <a:rPr lang="en-US" b="1" dirty="0">
                <a:solidFill>
                  <a:schemeClr val="tx1"/>
                </a:solidFill>
              </a:rPr>
              <a:t>Mandated</a:t>
            </a:r>
          </a:p>
        </p:txBody>
      </p:sp>
      <p:sp>
        <p:nvSpPr>
          <p:cNvPr id="3" name="Content Placeholder 2">
            <a:extLst>
              <a:ext uri="{FF2B5EF4-FFF2-40B4-BE49-F238E27FC236}">
                <a16:creationId xmlns:a16="http://schemas.microsoft.com/office/drawing/2014/main" id="{EF31F81B-9B14-6245-B605-577AFDFBCA3F}"/>
              </a:ext>
            </a:extLst>
          </p:cNvPr>
          <p:cNvSpPr>
            <a:spLocks noGrp="1"/>
          </p:cNvSpPr>
          <p:nvPr>
            <p:ph sz="half" idx="2"/>
          </p:nvPr>
        </p:nvSpPr>
        <p:spPr>
          <a:xfrm>
            <a:off x="0" y="2582334"/>
            <a:ext cx="6035040" cy="3848854"/>
          </a:xfrm>
        </p:spPr>
        <p:txBody>
          <a:bodyPr>
            <a:normAutofit lnSpcReduction="10000"/>
          </a:bodyPr>
          <a:lstStyle/>
          <a:p>
            <a:r>
              <a:rPr lang="en-US" altLang="en-US" dirty="0"/>
              <a:t>Designate an LEA liaison</a:t>
            </a:r>
          </a:p>
          <a:p>
            <a:r>
              <a:rPr lang="en-US" altLang="en-US" dirty="0"/>
              <a:t>Train LEA staff</a:t>
            </a:r>
          </a:p>
          <a:p>
            <a:r>
              <a:rPr lang="en-US" altLang="en-US" dirty="0"/>
              <a:t>Identify students</a:t>
            </a:r>
          </a:p>
          <a:p>
            <a:r>
              <a:rPr lang="en-US" altLang="en-US" dirty="0"/>
              <a:t>Enroll students</a:t>
            </a:r>
          </a:p>
          <a:p>
            <a:r>
              <a:rPr lang="en-US" altLang="en-US" dirty="0"/>
              <a:t>Provide transportation</a:t>
            </a:r>
          </a:p>
          <a:p>
            <a:r>
              <a:rPr lang="en-US" altLang="en-US" dirty="0"/>
              <a:t>Referral for supports</a:t>
            </a:r>
          </a:p>
          <a:p>
            <a:r>
              <a:rPr lang="en-US" altLang="en-US" dirty="0"/>
              <a:t>Provide services</a:t>
            </a:r>
          </a:p>
          <a:p>
            <a:r>
              <a:rPr lang="en-US" altLang="en-US" dirty="0"/>
              <a:t>Maintain student information</a:t>
            </a:r>
          </a:p>
        </p:txBody>
      </p:sp>
      <p:sp>
        <p:nvSpPr>
          <p:cNvPr id="6" name="Text Placeholder 6">
            <a:extLst>
              <a:ext uri="{FF2B5EF4-FFF2-40B4-BE49-F238E27FC236}">
                <a16:creationId xmlns:a16="http://schemas.microsoft.com/office/drawing/2014/main" id="{1B9F3819-DDF3-406D-8FE4-C0191B785EB9}"/>
              </a:ext>
            </a:extLst>
          </p:cNvPr>
          <p:cNvSpPr txBox="1">
            <a:spLocks noGrp="1"/>
          </p:cNvSpPr>
          <p:nvPr>
            <p:ph type="body" sz="quarter" idx="3"/>
          </p:nvPr>
        </p:nvSpPr>
        <p:spPr>
          <a:xfrm>
            <a:off x="6217920" y="1846052"/>
            <a:ext cx="5974080" cy="736282"/>
          </a:xfrm>
        </p:spPr>
        <p:txBody>
          <a:bodyPr/>
          <a:lstStyle>
            <a:lvl1pPr marL="0" indent="0" algn="ctr" defTabSz="914400" rtl="0" eaLnBrk="1" latinLnBrk="0" hangingPunct="1">
              <a:lnSpc>
                <a:spcPct val="90000"/>
              </a:lnSpc>
              <a:spcBef>
                <a:spcPts val="1200"/>
              </a:spcBef>
              <a:spcAft>
                <a:spcPts val="200"/>
              </a:spcAft>
              <a:buClrTx/>
              <a:buSzPct val="100000"/>
              <a:buFont typeface="Arial" panose="020B0604020202020204" pitchFamily="34" charset="0"/>
              <a:buNone/>
              <a:defRPr sz="2400" b="0" kern="1200" cap="all" baseline="0">
                <a:solidFill>
                  <a:schemeClr val="tx2"/>
                </a:solidFill>
                <a:latin typeface="+mn-lt"/>
                <a:ea typeface="+mn-ea"/>
                <a:cs typeface="+mn-cs"/>
              </a:defRPr>
            </a:lvl1pPr>
            <a:lvl2pPr marL="457200" indent="0" algn="l" defTabSz="914400" rtl="0" eaLnBrk="1" latinLnBrk="0" hangingPunct="1">
              <a:lnSpc>
                <a:spcPct val="90000"/>
              </a:lnSpc>
              <a:spcBef>
                <a:spcPts val="200"/>
              </a:spcBef>
              <a:spcAft>
                <a:spcPts val="400"/>
              </a:spcAft>
              <a:buClrTx/>
              <a:buFont typeface="Calibri" pitchFamily="34" charset="0"/>
              <a:buNone/>
              <a:defRPr sz="2000" b="1" kern="1200">
                <a:solidFill>
                  <a:schemeClr val="tx1">
                    <a:lumMod val="75000"/>
                    <a:lumOff val="25000"/>
                  </a:schemeClr>
                </a:solidFill>
                <a:latin typeface="+mn-lt"/>
                <a:ea typeface="+mn-ea"/>
                <a:cs typeface="+mn-cs"/>
              </a:defRPr>
            </a:lvl2pPr>
            <a:lvl3pPr marL="914400" indent="0" algn="l" defTabSz="914400" rtl="0" eaLnBrk="1" latinLnBrk="0" hangingPunct="1">
              <a:lnSpc>
                <a:spcPct val="90000"/>
              </a:lnSpc>
              <a:spcBef>
                <a:spcPts val="200"/>
              </a:spcBef>
              <a:spcAft>
                <a:spcPts val="400"/>
              </a:spcAft>
              <a:buClrTx/>
              <a:buFont typeface="Calibri" pitchFamily="34" charset="0"/>
              <a:buNone/>
              <a:defRPr sz="1800" b="1" kern="1200">
                <a:solidFill>
                  <a:schemeClr val="tx1">
                    <a:lumMod val="75000"/>
                    <a:lumOff val="25000"/>
                  </a:schemeClr>
                </a:solidFill>
                <a:latin typeface="+mn-lt"/>
                <a:ea typeface="+mn-ea"/>
                <a:cs typeface="+mn-cs"/>
              </a:defRPr>
            </a:lvl3pPr>
            <a:lvl4pPr marL="1371600" indent="0" algn="l" defTabSz="914400" rtl="0" eaLnBrk="1" latinLnBrk="0" hangingPunct="1">
              <a:lnSpc>
                <a:spcPct val="90000"/>
              </a:lnSpc>
              <a:spcBef>
                <a:spcPts val="200"/>
              </a:spcBef>
              <a:spcAft>
                <a:spcPts val="400"/>
              </a:spcAft>
              <a:buClrTx/>
              <a:buFont typeface="Calibri" pitchFamily="34" charset="0"/>
              <a:buNone/>
              <a:defRPr sz="1600" b="1" kern="1200">
                <a:solidFill>
                  <a:schemeClr val="tx1">
                    <a:lumMod val="75000"/>
                    <a:lumOff val="25000"/>
                  </a:schemeClr>
                </a:solidFill>
                <a:latin typeface="+mn-lt"/>
                <a:ea typeface="+mn-ea"/>
                <a:cs typeface="+mn-cs"/>
              </a:defRPr>
            </a:lvl4pPr>
            <a:lvl5pPr marL="1828800" indent="0" algn="l" defTabSz="914400" rtl="0" eaLnBrk="1" latinLnBrk="0" hangingPunct="1">
              <a:lnSpc>
                <a:spcPct val="90000"/>
              </a:lnSpc>
              <a:spcBef>
                <a:spcPts val="200"/>
              </a:spcBef>
              <a:spcAft>
                <a:spcPts val="400"/>
              </a:spcAft>
              <a:buClrTx/>
              <a:buFont typeface="Calibri" pitchFamily="34" charset="0"/>
              <a:buNone/>
              <a:defRPr sz="1600" b="1" kern="1200">
                <a:solidFill>
                  <a:schemeClr val="tx1">
                    <a:lumMod val="75000"/>
                    <a:lumOff val="25000"/>
                  </a:schemeClr>
                </a:solidFill>
                <a:latin typeface="+mn-lt"/>
                <a:ea typeface="+mn-ea"/>
                <a:cs typeface="+mn-cs"/>
              </a:defRPr>
            </a:lvl5pPr>
            <a:lvl6pPr marL="22860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6pPr>
            <a:lvl7pPr marL="27432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7pPr>
            <a:lvl8pPr marL="32004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8pPr>
            <a:lvl9pPr marL="3657600" indent="0" algn="l" defTabSz="914400" rtl="0" eaLnBrk="1" latinLnBrk="0" hangingPunct="1">
              <a:lnSpc>
                <a:spcPct val="90000"/>
              </a:lnSpc>
              <a:spcBef>
                <a:spcPts val="200"/>
              </a:spcBef>
              <a:spcAft>
                <a:spcPts val="400"/>
              </a:spcAft>
              <a:buClr>
                <a:schemeClr val="accent1"/>
              </a:buClr>
              <a:buFont typeface="Calibri" pitchFamily="34" charset="0"/>
              <a:buNone/>
              <a:defRPr sz="1600" b="1" kern="1200">
                <a:solidFill>
                  <a:schemeClr val="tx1">
                    <a:lumMod val="75000"/>
                    <a:lumOff val="25000"/>
                  </a:schemeClr>
                </a:solidFill>
                <a:latin typeface="+mn-lt"/>
                <a:ea typeface="+mn-ea"/>
                <a:cs typeface="+mn-cs"/>
              </a:defRPr>
            </a:lvl9pPr>
          </a:lstStyle>
          <a:p>
            <a:r>
              <a:rPr lang="en-US" b="1" dirty="0">
                <a:solidFill>
                  <a:schemeClr val="tx1"/>
                </a:solidFill>
              </a:rPr>
              <a:t>Recommended</a:t>
            </a:r>
          </a:p>
        </p:txBody>
      </p:sp>
      <p:sp>
        <p:nvSpPr>
          <p:cNvPr id="8" name="Content Placeholder 7">
            <a:extLst>
              <a:ext uri="{FF2B5EF4-FFF2-40B4-BE49-F238E27FC236}">
                <a16:creationId xmlns:a16="http://schemas.microsoft.com/office/drawing/2014/main" id="{F4909B93-EBF2-CA42-9FA5-16567654D220}"/>
              </a:ext>
            </a:extLst>
          </p:cNvPr>
          <p:cNvSpPr>
            <a:spLocks noGrp="1"/>
          </p:cNvSpPr>
          <p:nvPr>
            <p:ph sz="quarter" idx="4"/>
          </p:nvPr>
        </p:nvSpPr>
        <p:spPr>
          <a:xfrm>
            <a:off x="6217920" y="2582333"/>
            <a:ext cx="5974080" cy="3848855"/>
          </a:xfrm>
        </p:spPr>
        <p:txBody>
          <a:bodyPr>
            <a:normAutofit lnSpcReduction="10000"/>
          </a:bodyPr>
          <a:lstStyle/>
          <a:p>
            <a:r>
              <a:rPr lang="en-US" dirty="0"/>
              <a:t>Designate site specific liaisons</a:t>
            </a:r>
          </a:p>
          <a:p>
            <a:r>
              <a:rPr lang="en-US" dirty="0"/>
              <a:t>Conduct daily/weekly check-ins</a:t>
            </a:r>
          </a:p>
          <a:p>
            <a:r>
              <a:rPr lang="en-US" dirty="0"/>
              <a:t>Call families</a:t>
            </a:r>
          </a:p>
          <a:p>
            <a:r>
              <a:rPr lang="en-US" dirty="0"/>
              <a:t>Communicate with local agencies and shelters</a:t>
            </a:r>
          </a:p>
          <a:p>
            <a:r>
              <a:rPr lang="en-US" dirty="0"/>
              <a:t>Develop engagement activates</a:t>
            </a:r>
          </a:p>
          <a:p>
            <a:r>
              <a:rPr lang="en-US" dirty="0"/>
              <a:t>Build relationships</a:t>
            </a:r>
          </a:p>
          <a:p>
            <a:r>
              <a:rPr lang="en-US" dirty="0"/>
              <a:t>Encourage internal communications</a:t>
            </a:r>
          </a:p>
        </p:txBody>
      </p:sp>
      <p:sp>
        <p:nvSpPr>
          <p:cNvPr id="5" name="Slide Number Placeholder 4">
            <a:extLst>
              <a:ext uri="{FF2B5EF4-FFF2-40B4-BE49-F238E27FC236}">
                <a16:creationId xmlns:a16="http://schemas.microsoft.com/office/drawing/2014/main" id="{79CA5F64-597F-EA4D-AC43-52CC74ACE3F4}"/>
              </a:ext>
            </a:extLst>
          </p:cNvPr>
          <p:cNvSpPr>
            <a:spLocks noGrp="1"/>
          </p:cNvSpPr>
          <p:nvPr>
            <p:ph type="sldNum" sz="quarter" idx="12"/>
          </p:nvPr>
        </p:nvSpPr>
        <p:spPr/>
        <p:txBody>
          <a:bodyPr/>
          <a:lstStyle/>
          <a:p>
            <a:fld id="{1E47FE53-EBF0-4DA7-9D9D-CC1C3A20F3CB}" type="slidenum">
              <a:rPr lang="en-US" smtClean="0"/>
              <a:pPr/>
              <a:t>16</a:t>
            </a:fld>
            <a:endParaRPr lang="en-US" dirty="0"/>
          </a:p>
        </p:txBody>
      </p:sp>
    </p:spTree>
    <p:extLst>
      <p:ext uri="{BB962C8B-B14F-4D97-AF65-F5344CB8AC3E}">
        <p14:creationId xmlns:p14="http://schemas.microsoft.com/office/powerpoint/2010/main" val="3837771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DB144-CD4E-5B48-A054-7CCD01F19C27}"/>
              </a:ext>
            </a:extLst>
          </p:cNvPr>
          <p:cNvSpPr>
            <a:spLocks noGrp="1"/>
          </p:cNvSpPr>
          <p:nvPr>
            <p:ph type="title"/>
          </p:nvPr>
        </p:nvSpPr>
        <p:spPr/>
        <p:txBody>
          <a:bodyPr/>
          <a:lstStyle/>
          <a:p>
            <a:r>
              <a:rPr lang="en-US" dirty="0"/>
              <a:t>LEA Homeless Liaisons</a:t>
            </a:r>
          </a:p>
        </p:txBody>
      </p:sp>
      <p:sp>
        <p:nvSpPr>
          <p:cNvPr id="3" name="Content Placeholder 2"/>
          <p:cNvSpPr>
            <a:spLocks noGrp="1"/>
          </p:cNvSpPr>
          <p:nvPr>
            <p:ph idx="1"/>
          </p:nvPr>
        </p:nvSpPr>
        <p:spPr/>
        <p:txBody>
          <a:bodyPr/>
          <a:lstStyle/>
          <a:p>
            <a:r>
              <a:rPr lang="en-US" altLang="en-US" dirty="0"/>
              <a:t>California</a:t>
            </a:r>
            <a:r>
              <a:rPr lang="en-US" altLang="en-US" i="1" dirty="0"/>
              <a:t> Education Code </a:t>
            </a:r>
            <a:r>
              <a:rPr lang="en-US" altLang="en-US" dirty="0"/>
              <a:t>(</a:t>
            </a:r>
            <a:r>
              <a:rPr lang="en-US" altLang="en-US" i="1" dirty="0"/>
              <a:t>EC</a:t>
            </a:r>
            <a:r>
              <a:rPr lang="en-US" altLang="en-US" dirty="0"/>
              <a:t>) 48852.5 states that LEAs must designate a Homeless Liaison</a:t>
            </a:r>
          </a:p>
          <a:p>
            <a:r>
              <a:rPr lang="en-US" altLang="en-US" dirty="0"/>
              <a:t>A list of all homeless liaisons can be found on the CDE Homeless Education web site at </a:t>
            </a:r>
            <a:r>
              <a:rPr lang="en-US" altLang="en-US" dirty="0">
                <a:hlinkClick r:id="rId3" tooltip="California Department of Education's Homeless Liaison List web page."/>
              </a:rPr>
              <a:t>https://www.cde.ca.gov/sp/hs/</a:t>
            </a:r>
            <a:r>
              <a:rPr lang="en-US" altLang="en-US" dirty="0"/>
              <a:t> </a:t>
            </a:r>
          </a:p>
        </p:txBody>
      </p:sp>
      <p:sp>
        <p:nvSpPr>
          <p:cNvPr id="5" name="Slide Number Placeholder 4">
            <a:extLst>
              <a:ext uri="{FF2B5EF4-FFF2-40B4-BE49-F238E27FC236}">
                <a16:creationId xmlns:a16="http://schemas.microsoft.com/office/drawing/2014/main" id="{79CA5F64-597F-EA4D-AC43-52CC74ACE3F4}"/>
              </a:ext>
            </a:extLst>
          </p:cNvPr>
          <p:cNvSpPr>
            <a:spLocks noGrp="1"/>
          </p:cNvSpPr>
          <p:nvPr>
            <p:ph type="sldNum" sz="quarter" idx="12"/>
          </p:nvPr>
        </p:nvSpPr>
        <p:spPr/>
        <p:txBody>
          <a:bodyPr/>
          <a:lstStyle/>
          <a:p>
            <a:fld id="{1E47FE53-EBF0-4DA7-9D9D-CC1C3A20F3CB}" type="slidenum">
              <a:rPr lang="en-US" smtClean="0"/>
              <a:pPr/>
              <a:t>17</a:t>
            </a:fld>
            <a:endParaRPr lang="en-US" dirty="0"/>
          </a:p>
        </p:txBody>
      </p:sp>
    </p:spTree>
    <p:extLst>
      <p:ext uri="{BB962C8B-B14F-4D97-AF65-F5344CB8AC3E}">
        <p14:creationId xmlns:p14="http://schemas.microsoft.com/office/powerpoint/2010/main" val="2736711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404B2-C767-9145-AD58-08F1F153B851}"/>
              </a:ext>
            </a:extLst>
          </p:cNvPr>
          <p:cNvSpPr>
            <a:spLocks noGrp="1"/>
          </p:cNvSpPr>
          <p:nvPr>
            <p:ph type="title"/>
          </p:nvPr>
        </p:nvSpPr>
        <p:spPr/>
        <p:txBody>
          <a:bodyPr/>
          <a:lstStyle/>
          <a:p>
            <a:r>
              <a:rPr lang="en-US" dirty="0"/>
              <a:t>LEA Homeless Liaisons Suggested Duties</a:t>
            </a:r>
          </a:p>
        </p:txBody>
      </p:sp>
      <p:sp>
        <p:nvSpPr>
          <p:cNvPr id="3" name="Content Placeholder 2">
            <a:extLst>
              <a:ext uri="{FF2B5EF4-FFF2-40B4-BE49-F238E27FC236}">
                <a16:creationId xmlns:a16="http://schemas.microsoft.com/office/drawing/2014/main" id="{72281A1E-1034-374A-9857-19EE20669815}"/>
              </a:ext>
            </a:extLst>
          </p:cNvPr>
          <p:cNvSpPr>
            <a:spLocks noGrp="1"/>
          </p:cNvSpPr>
          <p:nvPr>
            <p:ph idx="1"/>
          </p:nvPr>
        </p:nvSpPr>
        <p:spPr/>
        <p:txBody>
          <a:bodyPr/>
          <a:lstStyle/>
          <a:p>
            <a:r>
              <a:rPr lang="en-US" dirty="0"/>
              <a:t>Designate site specific liaisons</a:t>
            </a:r>
          </a:p>
          <a:p>
            <a:r>
              <a:rPr lang="en-US" dirty="0"/>
              <a:t>Conduct daily/weekly check-ins</a:t>
            </a:r>
          </a:p>
          <a:p>
            <a:r>
              <a:rPr lang="en-US" dirty="0"/>
              <a:t>Call or text families</a:t>
            </a:r>
          </a:p>
          <a:p>
            <a:r>
              <a:rPr lang="en-US" dirty="0"/>
              <a:t>Communicate with local agencies and shelters</a:t>
            </a:r>
          </a:p>
          <a:p>
            <a:r>
              <a:rPr lang="en-US" dirty="0"/>
              <a:t>Develop engagement activities</a:t>
            </a:r>
          </a:p>
          <a:p>
            <a:r>
              <a:rPr lang="en-US" dirty="0"/>
              <a:t>Build relationships</a:t>
            </a:r>
          </a:p>
          <a:p>
            <a:r>
              <a:rPr lang="en-US" dirty="0"/>
              <a:t>Encourage internal communications</a:t>
            </a:r>
          </a:p>
          <a:p>
            <a:endParaRPr lang="en-US" dirty="0"/>
          </a:p>
        </p:txBody>
      </p:sp>
      <p:sp>
        <p:nvSpPr>
          <p:cNvPr id="4" name="Slide Number Placeholder 3">
            <a:extLst>
              <a:ext uri="{FF2B5EF4-FFF2-40B4-BE49-F238E27FC236}">
                <a16:creationId xmlns:a16="http://schemas.microsoft.com/office/drawing/2014/main" id="{FDDBE923-C3F4-ED49-959A-A713B8F6E79A}"/>
              </a:ext>
            </a:extLst>
          </p:cNvPr>
          <p:cNvSpPr>
            <a:spLocks noGrp="1"/>
          </p:cNvSpPr>
          <p:nvPr>
            <p:ph type="sldNum" sz="quarter" idx="12"/>
          </p:nvPr>
        </p:nvSpPr>
        <p:spPr/>
        <p:txBody>
          <a:bodyPr/>
          <a:lstStyle/>
          <a:p>
            <a:fld id="{1E47FE53-EBF0-4DA7-9D9D-CC1C3A20F3CB}" type="slidenum">
              <a:rPr lang="en-US" smtClean="0"/>
              <a:pPr/>
              <a:t>18</a:t>
            </a:fld>
            <a:endParaRPr lang="en-US" dirty="0"/>
          </a:p>
        </p:txBody>
      </p:sp>
    </p:spTree>
    <p:extLst>
      <p:ext uri="{BB962C8B-B14F-4D97-AF65-F5344CB8AC3E}">
        <p14:creationId xmlns:p14="http://schemas.microsoft.com/office/powerpoint/2010/main" val="3543867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67B28-A72E-ED4C-8167-E44F64CAEDD7}"/>
              </a:ext>
            </a:extLst>
          </p:cNvPr>
          <p:cNvSpPr>
            <a:spLocks noGrp="1"/>
          </p:cNvSpPr>
          <p:nvPr>
            <p:ph type="title"/>
          </p:nvPr>
        </p:nvSpPr>
        <p:spPr/>
        <p:txBody>
          <a:bodyPr/>
          <a:lstStyle/>
          <a:p>
            <a:r>
              <a:rPr lang="en-US" dirty="0"/>
              <a:t>Strategies to Prioritize Homeless Students (1 of 4)</a:t>
            </a:r>
          </a:p>
        </p:txBody>
      </p:sp>
      <p:sp>
        <p:nvSpPr>
          <p:cNvPr id="3" name="Content Placeholder 2">
            <a:extLst>
              <a:ext uri="{FF2B5EF4-FFF2-40B4-BE49-F238E27FC236}">
                <a16:creationId xmlns:a16="http://schemas.microsoft.com/office/drawing/2014/main" id="{9272484D-8036-514F-BDD4-2A10AF06AD6B}"/>
              </a:ext>
            </a:extLst>
          </p:cNvPr>
          <p:cNvSpPr>
            <a:spLocks noGrp="1"/>
          </p:cNvSpPr>
          <p:nvPr>
            <p:ph idx="1"/>
          </p:nvPr>
        </p:nvSpPr>
        <p:spPr/>
        <p:txBody>
          <a:bodyPr/>
          <a:lstStyle/>
          <a:p>
            <a:r>
              <a:rPr lang="en-US" dirty="0"/>
              <a:t>Designate a liaison at each school site</a:t>
            </a:r>
          </a:p>
          <a:p>
            <a:pPr lvl="1"/>
            <a:r>
              <a:rPr lang="en-US" dirty="0"/>
              <a:t>Funding options for to support a stipend or funding may include:</a:t>
            </a:r>
          </a:p>
          <a:p>
            <a:pPr lvl="2"/>
            <a:r>
              <a:rPr lang="en-US" dirty="0"/>
              <a:t>Stipend from Title I, Part A</a:t>
            </a:r>
          </a:p>
          <a:p>
            <a:pPr lvl="2"/>
            <a:r>
              <a:rPr lang="en-US" dirty="0"/>
              <a:t>Education Homeless Children and Youth grant funds</a:t>
            </a:r>
          </a:p>
          <a:p>
            <a:endParaRPr lang="en-US" dirty="0"/>
          </a:p>
          <a:p>
            <a:endParaRPr lang="en-US" dirty="0"/>
          </a:p>
          <a:p>
            <a:pPr lvl="1"/>
            <a:endParaRPr lang="en-US" dirty="0"/>
          </a:p>
        </p:txBody>
      </p:sp>
      <p:sp>
        <p:nvSpPr>
          <p:cNvPr id="4" name="Slide Number Placeholder 3">
            <a:extLst>
              <a:ext uri="{FF2B5EF4-FFF2-40B4-BE49-F238E27FC236}">
                <a16:creationId xmlns:a16="http://schemas.microsoft.com/office/drawing/2014/main" id="{88EB53B6-47F8-BB4B-8708-0A0BC9FD6C19}"/>
              </a:ext>
            </a:extLst>
          </p:cNvPr>
          <p:cNvSpPr>
            <a:spLocks noGrp="1"/>
          </p:cNvSpPr>
          <p:nvPr>
            <p:ph type="sldNum" sz="quarter" idx="12"/>
          </p:nvPr>
        </p:nvSpPr>
        <p:spPr/>
        <p:txBody>
          <a:bodyPr/>
          <a:lstStyle/>
          <a:p>
            <a:fld id="{1E47FE53-EBF0-4DA7-9D9D-CC1C3A20F3CB}" type="slidenum">
              <a:rPr lang="en-US" smtClean="0"/>
              <a:pPr/>
              <a:t>19</a:t>
            </a:fld>
            <a:endParaRPr lang="en-US" dirty="0"/>
          </a:p>
        </p:txBody>
      </p:sp>
    </p:spTree>
    <p:extLst>
      <p:ext uri="{BB962C8B-B14F-4D97-AF65-F5344CB8AC3E}">
        <p14:creationId xmlns:p14="http://schemas.microsoft.com/office/powerpoint/2010/main" val="1364150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6E134-1474-534D-89BC-61E5591481D9}"/>
              </a:ext>
            </a:extLst>
          </p:cNvPr>
          <p:cNvSpPr>
            <a:spLocks noGrp="1"/>
          </p:cNvSpPr>
          <p:nvPr>
            <p:ph type="title"/>
          </p:nvPr>
        </p:nvSpPr>
        <p:spPr/>
        <p:txBody>
          <a:bodyPr/>
          <a:lstStyle/>
          <a:p>
            <a:r>
              <a:rPr lang="en-US" dirty="0"/>
              <a:t>Presentation Outcomes</a:t>
            </a:r>
          </a:p>
        </p:txBody>
      </p:sp>
      <p:sp>
        <p:nvSpPr>
          <p:cNvPr id="3" name="Content Placeholder 2">
            <a:extLst>
              <a:ext uri="{FF2B5EF4-FFF2-40B4-BE49-F238E27FC236}">
                <a16:creationId xmlns:a16="http://schemas.microsoft.com/office/drawing/2014/main" id="{417E634F-D920-C440-B8FF-6708207445D6}"/>
              </a:ext>
            </a:extLst>
          </p:cNvPr>
          <p:cNvSpPr>
            <a:spLocks noGrp="1"/>
          </p:cNvSpPr>
          <p:nvPr>
            <p:ph idx="1"/>
          </p:nvPr>
        </p:nvSpPr>
        <p:spPr/>
        <p:txBody>
          <a:bodyPr>
            <a:normAutofit lnSpcReduction="10000"/>
          </a:bodyPr>
          <a:lstStyle/>
          <a:p>
            <a:r>
              <a:rPr lang="en-US" dirty="0"/>
              <a:t>Know state and national level data</a:t>
            </a:r>
          </a:p>
          <a:p>
            <a:r>
              <a:rPr lang="en-US" dirty="0"/>
              <a:t>Define homelessness</a:t>
            </a:r>
          </a:p>
          <a:p>
            <a:r>
              <a:rPr lang="en-US" dirty="0"/>
              <a:t>Aware of best practices</a:t>
            </a:r>
          </a:p>
          <a:p>
            <a:r>
              <a:rPr lang="en-US" dirty="0"/>
              <a:t>Build a homeless liaison network</a:t>
            </a:r>
          </a:p>
          <a:p>
            <a:r>
              <a:rPr lang="en-US" dirty="0"/>
              <a:t>Know dispute resolution in relation to enrollment, school selection, and transportation </a:t>
            </a:r>
          </a:p>
          <a:p>
            <a:r>
              <a:rPr lang="en-US" dirty="0"/>
              <a:t>Recognize signs of homelessness</a:t>
            </a:r>
          </a:p>
          <a:p>
            <a:r>
              <a:rPr lang="en-US" dirty="0"/>
              <a:t>Identify funding options</a:t>
            </a:r>
          </a:p>
          <a:p>
            <a:r>
              <a:rPr lang="en-US" dirty="0"/>
              <a:t>Resources</a:t>
            </a:r>
          </a:p>
        </p:txBody>
      </p:sp>
      <p:sp>
        <p:nvSpPr>
          <p:cNvPr id="4" name="Slide Number Placeholder 3">
            <a:extLst>
              <a:ext uri="{FF2B5EF4-FFF2-40B4-BE49-F238E27FC236}">
                <a16:creationId xmlns:a16="http://schemas.microsoft.com/office/drawing/2014/main" id="{48CE2BFC-1EEA-E849-A6EA-76A898E14827}"/>
              </a:ext>
            </a:extLst>
          </p:cNvPr>
          <p:cNvSpPr>
            <a:spLocks noGrp="1"/>
          </p:cNvSpPr>
          <p:nvPr>
            <p:ph type="sldNum" sz="quarter" idx="12"/>
          </p:nvPr>
        </p:nvSpPr>
        <p:spPr/>
        <p:txBody>
          <a:bodyPr/>
          <a:lstStyle/>
          <a:p>
            <a:fld id="{1E47FE53-EBF0-4DA7-9D9D-CC1C3A20F3CB}" type="slidenum">
              <a:rPr lang="en-US" smtClean="0"/>
              <a:pPr/>
              <a:t>2</a:t>
            </a:fld>
            <a:endParaRPr lang="en-US" dirty="0"/>
          </a:p>
        </p:txBody>
      </p:sp>
    </p:spTree>
    <p:extLst>
      <p:ext uri="{BB962C8B-B14F-4D97-AF65-F5344CB8AC3E}">
        <p14:creationId xmlns:p14="http://schemas.microsoft.com/office/powerpoint/2010/main" val="12725012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67B28-A72E-ED4C-8167-E44F64CAEDD7}"/>
              </a:ext>
            </a:extLst>
          </p:cNvPr>
          <p:cNvSpPr>
            <a:spLocks noGrp="1"/>
          </p:cNvSpPr>
          <p:nvPr>
            <p:ph type="title"/>
          </p:nvPr>
        </p:nvSpPr>
        <p:spPr/>
        <p:txBody>
          <a:bodyPr/>
          <a:lstStyle/>
          <a:p>
            <a:r>
              <a:rPr lang="en-US" dirty="0"/>
              <a:t>Strategies to Prioritize Homeless Students (2 of 4)</a:t>
            </a:r>
          </a:p>
        </p:txBody>
      </p:sp>
      <p:sp>
        <p:nvSpPr>
          <p:cNvPr id="3" name="Content Placeholder 2">
            <a:extLst>
              <a:ext uri="{FF2B5EF4-FFF2-40B4-BE49-F238E27FC236}">
                <a16:creationId xmlns:a16="http://schemas.microsoft.com/office/drawing/2014/main" id="{9272484D-8036-514F-BDD4-2A10AF06AD6B}"/>
              </a:ext>
            </a:extLst>
          </p:cNvPr>
          <p:cNvSpPr>
            <a:spLocks noGrp="1"/>
          </p:cNvSpPr>
          <p:nvPr>
            <p:ph idx="1"/>
          </p:nvPr>
        </p:nvSpPr>
        <p:spPr/>
        <p:txBody>
          <a:bodyPr/>
          <a:lstStyle/>
          <a:p>
            <a:r>
              <a:rPr lang="en-US" dirty="0"/>
              <a:t>Include housing instability as an indicator of academic or performance barriers for referrals to Student Success Teams (SST)/Care teams</a:t>
            </a:r>
          </a:p>
          <a:p>
            <a:r>
              <a:rPr lang="en-US" dirty="0"/>
              <a:t>SST coordinators can review twice annually student information systems  for students needing academic or other educational supports </a:t>
            </a:r>
          </a:p>
          <a:p>
            <a:endParaRPr lang="en-US" dirty="0"/>
          </a:p>
          <a:p>
            <a:endParaRPr lang="en-US" dirty="0"/>
          </a:p>
          <a:p>
            <a:endParaRPr lang="en-US" dirty="0"/>
          </a:p>
          <a:p>
            <a:pPr lvl="1"/>
            <a:endParaRPr lang="en-US" dirty="0"/>
          </a:p>
        </p:txBody>
      </p:sp>
      <p:sp>
        <p:nvSpPr>
          <p:cNvPr id="4" name="Slide Number Placeholder 3">
            <a:extLst>
              <a:ext uri="{FF2B5EF4-FFF2-40B4-BE49-F238E27FC236}">
                <a16:creationId xmlns:a16="http://schemas.microsoft.com/office/drawing/2014/main" id="{88EB53B6-47F8-BB4B-8708-0A0BC9FD6C19}"/>
              </a:ext>
            </a:extLst>
          </p:cNvPr>
          <p:cNvSpPr>
            <a:spLocks noGrp="1"/>
          </p:cNvSpPr>
          <p:nvPr>
            <p:ph type="sldNum" sz="quarter" idx="12"/>
          </p:nvPr>
        </p:nvSpPr>
        <p:spPr/>
        <p:txBody>
          <a:bodyPr/>
          <a:lstStyle/>
          <a:p>
            <a:fld id="{1E47FE53-EBF0-4DA7-9D9D-CC1C3A20F3CB}" type="slidenum">
              <a:rPr lang="en-US" smtClean="0"/>
              <a:pPr/>
              <a:t>20</a:t>
            </a:fld>
            <a:endParaRPr lang="en-US" dirty="0"/>
          </a:p>
        </p:txBody>
      </p:sp>
    </p:spTree>
    <p:extLst>
      <p:ext uri="{BB962C8B-B14F-4D97-AF65-F5344CB8AC3E}">
        <p14:creationId xmlns:p14="http://schemas.microsoft.com/office/powerpoint/2010/main" val="34821444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67B28-A72E-ED4C-8167-E44F64CAEDD7}"/>
              </a:ext>
            </a:extLst>
          </p:cNvPr>
          <p:cNvSpPr>
            <a:spLocks noGrp="1"/>
          </p:cNvSpPr>
          <p:nvPr>
            <p:ph type="title"/>
          </p:nvPr>
        </p:nvSpPr>
        <p:spPr/>
        <p:txBody>
          <a:bodyPr/>
          <a:lstStyle/>
          <a:p>
            <a:r>
              <a:rPr lang="en-US" dirty="0"/>
              <a:t>Strategies to Prioritize Homeless Students (3 of 4)</a:t>
            </a:r>
          </a:p>
        </p:txBody>
      </p:sp>
      <p:sp>
        <p:nvSpPr>
          <p:cNvPr id="3" name="Content Placeholder 2">
            <a:extLst>
              <a:ext uri="{FF2B5EF4-FFF2-40B4-BE49-F238E27FC236}">
                <a16:creationId xmlns:a16="http://schemas.microsoft.com/office/drawing/2014/main" id="{9272484D-8036-514F-BDD4-2A10AF06AD6B}"/>
              </a:ext>
            </a:extLst>
          </p:cNvPr>
          <p:cNvSpPr>
            <a:spLocks noGrp="1"/>
          </p:cNvSpPr>
          <p:nvPr>
            <p:ph idx="1"/>
          </p:nvPr>
        </p:nvSpPr>
        <p:spPr/>
        <p:txBody>
          <a:bodyPr/>
          <a:lstStyle/>
          <a:p>
            <a:r>
              <a:rPr lang="en-US" dirty="0"/>
              <a:t>For the Local Control and Accountability Plan (LCAP)</a:t>
            </a:r>
          </a:p>
          <a:p>
            <a:pPr lvl="1"/>
            <a:r>
              <a:rPr lang="en-US" dirty="0"/>
              <a:t>Identify academic and performance strategies for homeless student populations with designated funding</a:t>
            </a:r>
          </a:p>
          <a:p>
            <a:pPr lvl="1"/>
            <a:r>
              <a:rPr lang="en-US" dirty="0"/>
              <a:t>Set aside Title I, Part A funds for homeless student supports and builds school stability </a:t>
            </a:r>
          </a:p>
          <a:p>
            <a:endParaRPr lang="en-US" dirty="0"/>
          </a:p>
          <a:p>
            <a:endParaRPr lang="en-US" dirty="0"/>
          </a:p>
          <a:p>
            <a:pPr lvl="1"/>
            <a:endParaRPr lang="en-US" dirty="0"/>
          </a:p>
        </p:txBody>
      </p:sp>
      <p:sp>
        <p:nvSpPr>
          <p:cNvPr id="4" name="Slide Number Placeholder 3">
            <a:extLst>
              <a:ext uri="{FF2B5EF4-FFF2-40B4-BE49-F238E27FC236}">
                <a16:creationId xmlns:a16="http://schemas.microsoft.com/office/drawing/2014/main" id="{88EB53B6-47F8-BB4B-8708-0A0BC9FD6C19}"/>
              </a:ext>
            </a:extLst>
          </p:cNvPr>
          <p:cNvSpPr>
            <a:spLocks noGrp="1"/>
          </p:cNvSpPr>
          <p:nvPr>
            <p:ph type="sldNum" sz="quarter" idx="12"/>
          </p:nvPr>
        </p:nvSpPr>
        <p:spPr/>
        <p:txBody>
          <a:bodyPr/>
          <a:lstStyle/>
          <a:p>
            <a:fld id="{1E47FE53-EBF0-4DA7-9D9D-CC1C3A20F3CB}" type="slidenum">
              <a:rPr lang="en-US" smtClean="0"/>
              <a:pPr/>
              <a:t>21</a:t>
            </a:fld>
            <a:endParaRPr lang="en-US" dirty="0"/>
          </a:p>
        </p:txBody>
      </p:sp>
    </p:spTree>
    <p:extLst>
      <p:ext uri="{BB962C8B-B14F-4D97-AF65-F5344CB8AC3E}">
        <p14:creationId xmlns:p14="http://schemas.microsoft.com/office/powerpoint/2010/main" val="29642473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67B28-A72E-ED4C-8167-E44F64CAEDD7}"/>
              </a:ext>
            </a:extLst>
          </p:cNvPr>
          <p:cNvSpPr>
            <a:spLocks noGrp="1"/>
          </p:cNvSpPr>
          <p:nvPr>
            <p:ph type="title"/>
          </p:nvPr>
        </p:nvSpPr>
        <p:spPr/>
        <p:txBody>
          <a:bodyPr/>
          <a:lstStyle/>
          <a:p>
            <a:r>
              <a:rPr lang="en-US" dirty="0"/>
              <a:t>Strategies to Prioritize Homeless Students (4 of 4)</a:t>
            </a:r>
          </a:p>
        </p:txBody>
      </p:sp>
      <p:sp>
        <p:nvSpPr>
          <p:cNvPr id="3" name="Content Placeholder 2">
            <a:extLst>
              <a:ext uri="{FF2B5EF4-FFF2-40B4-BE49-F238E27FC236}">
                <a16:creationId xmlns:a16="http://schemas.microsoft.com/office/drawing/2014/main" id="{9272484D-8036-514F-BDD4-2A10AF06AD6B}"/>
              </a:ext>
            </a:extLst>
          </p:cNvPr>
          <p:cNvSpPr>
            <a:spLocks noGrp="1"/>
          </p:cNvSpPr>
          <p:nvPr>
            <p:ph idx="1"/>
          </p:nvPr>
        </p:nvSpPr>
        <p:spPr/>
        <p:txBody>
          <a:bodyPr/>
          <a:lstStyle/>
          <a:p>
            <a:r>
              <a:rPr lang="en-US" dirty="0"/>
              <a:t>Call, visit, or contact each family or student to build trust and a supportive relationship and school engagement</a:t>
            </a:r>
          </a:p>
          <a:p>
            <a:r>
              <a:rPr lang="en-US" dirty="0"/>
              <a:t>Consider an intake process for every child or youth experiencing homelessness to include tutoring, social worker contacts and regular counselor check-ins</a:t>
            </a:r>
          </a:p>
          <a:p>
            <a:endParaRPr lang="en-US" dirty="0"/>
          </a:p>
          <a:p>
            <a:endParaRPr lang="en-US" dirty="0"/>
          </a:p>
          <a:p>
            <a:pPr lvl="1"/>
            <a:endParaRPr lang="en-US" dirty="0"/>
          </a:p>
        </p:txBody>
      </p:sp>
      <p:sp>
        <p:nvSpPr>
          <p:cNvPr id="4" name="Slide Number Placeholder 3">
            <a:extLst>
              <a:ext uri="{FF2B5EF4-FFF2-40B4-BE49-F238E27FC236}">
                <a16:creationId xmlns:a16="http://schemas.microsoft.com/office/drawing/2014/main" id="{88EB53B6-47F8-BB4B-8708-0A0BC9FD6C19}"/>
              </a:ext>
            </a:extLst>
          </p:cNvPr>
          <p:cNvSpPr>
            <a:spLocks noGrp="1"/>
          </p:cNvSpPr>
          <p:nvPr>
            <p:ph type="sldNum" sz="quarter" idx="12"/>
          </p:nvPr>
        </p:nvSpPr>
        <p:spPr/>
        <p:txBody>
          <a:bodyPr/>
          <a:lstStyle/>
          <a:p>
            <a:fld id="{1E47FE53-EBF0-4DA7-9D9D-CC1C3A20F3CB}" type="slidenum">
              <a:rPr lang="en-US" smtClean="0"/>
              <a:pPr/>
              <a:t>22</a:t>
            </a:fld>
            <a:endParaRPr lang="en-US" dirty="0"/>
          </a:p>
        </p:txBody>
      </p:sp>
    </p:spTree>
    <p:extLst>
      <p:ext uri="{BB962C8B-B14F-4D97-AF65-F5344CB8AC3E}">
        <p14:creationId xmlns:p14="http://schemas.microsoft.com/office/powerpoint/2010/main" val="37414355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67B28-A72E-ED4C-8167-E44F64CAEDD7}"/>
              </a:ext>
            </a:extLst>
          </p:cNvPr>
          <p:cNvSpPr>
            <a:spLocks noGrp="1"/>
          </p:cNvSpPr>
          <p:nvPr>
            <p:ph type="title"/>
          </p:nvPr>
        </p:nvSpPr>
        <p:spPr/>
        <p:txBody>
          <a:bodyPr/>
          <a:lstStyle/>
          <a:p>
            <a:r>
              <a:rPr lang="en-US" dirty="0"/>
              <a:t>Immediate Enrollment</a:t>
            </a:r>
          </a:p>
        </p:txBody>
      </p:sp>
      <p:sp>
        <p:nvSpPr>
          <p:cNvPr id="3" name="Content Placeholder 2">
            <a:extLst>
              <a:ext uri="{FF2B5EF4-FFF2-40B4-BE49-F238E27FC236}">
                <a16:creationId xmlns:a16="http://schemas.microsoft.com/office/drawing/2014/main" id="{9272484D-8036-514F-BDD4-2A10AF06AD6B}"/>
              </a:ext>
            </a:extLst>
          </p:cNvPr>
          <p:cNvSpPr>
            <a:spLocks noGrp="1"/>
          </p:cNvSpPr>
          <p:nvPr>
            <p:ph idx="1"/>
          </p:nvPr>
        </p:nvSpPr>
        <p:spPr/>
        <p:txBody>
          <a:bodyPr/>
          <a:lstStyle/>
          <a:p>
            <a:r>
              <a:rPr lang="en-US" dirty="0"/>
              <a:t>Once an LEA identifies a student experiencing homelessness, the student must be immediately enrolled in either:</a:t>
            </a:r>
          </a:p>
          <a:p>
            <a:pPr lvl="1"/>
            <a:r>
              <a:rPr lang="en-US" dirty="0"/>
              <a:t>School of residence or,</a:t>
            </a:r>
          </a:p>
          <a:p>
            <a:pPr lvl="1"/>
            <a:r>
              <a:rPr lang="en-US" dirty="0"/>
              <a:t>School of origin</a:t>
            </a:r>
          </a:p>
          <a:p>
            <a:r>
              <a:rPr lang="en-US" dirty="0"/>
              <a:t>Documentation is not needed</a:t>
            </a:r>
          </a:p>
          <a:p>
            <a:endParaRPr lang="en-US" dirty="0"/>
          </a:p>
          <a:p>
            <a:pPr lvl="1"/>
            <a:endParaRPr lang="en-US" dirty="0"/>
          </a:p>
        </p:txBody>
      </p:sp>
      <p:sp>
        <p:nvSpPr>
          <p:cNvPr id="4" name="Slide Number Placeholder 3">
            <a:extLst>
              <a:ext uri="{FF2B5EF4-FFF2-40B4-BE49-F238E27FC236}">
                <a16:creationId xmlns:a16="http://schemas.microsoft.com/office/drawing/2014/main" id="{88EB53B6-47F8-BB4B-8708-0A0BC9FD6C19}"/>
              </a:ext>
            </a:extLst>
          </p:cNvPr>
          <p:cNvSpPr>
            <a:spLocks noGrp="1"/>
          </p:cNvSpPr>
          <p:nvPr>
            <p:ph type="sldNum" sz="quarter" idx="12"/>
          </p:nvPr>
        </p:nvSpPr>
        <p:spPr/>
        <p:txBody>
          <a:bodyPr/>
          <a:lstStyle/>
          <a:p>
            <a:fld id="{1E47FE53-EBF0-4DA7-9D9D-CC1C3A20F3CB}" type="slidenum">
              <a:rPr lang="en-US" smtClean="0"/>
              <a:pPr/>
              <a:t>23</a:t>
            </a:fld>
            <a:endParaRPr lang="en-US" dirty="0"/>
          </a:p>
        </p:txBody>
      </p:sp>
    </p:spTree>
    <p:extLst>
      <p:ext uri="{BB962C8B-B14F-4D97-AF65-F5344CB8AC3E}">
        <p14:creationId xmlns:p14="http://schemas.microsoft.com/office/powerpoint/2010/main" val="41435257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DB144-CD4E-5B48-A054-7CCD01F19C27}"/>
              </a:ext>
            </a:extLst>
          </p:cNvPr>
          <p:cNvSpPr>
            <a:spLocks noGrp="1"/>
          </p:cNvSpPr>
          <p:nvPr>
            <p:ph type="title"/>
          </p:nvPr>
        </p:nvSpPr>
        <p:spPr/>
        <p:txBody>
          <a:bodyPr/>
          <a:lstStyle/>
          <a:p>
            <a:r>
              <a:rPr lang="en-US" dirty="0"/>
              <a:t>School of Origin (1 of 2)</a:t>
            </a:r>
          </a:p>
        </p:txBody>
      </p:sp>
      <p:sp>
        <p:nvSpPr>
          <p:cNvPr id="7" name="Text Placeholder 6">
            <a:extLst>
              <a:ext uri="{FF2B5EF4-FFF2-40B4-BE49-F238E27FC236}">
                <a16:creationId xmlns:a16="http://schemas.microsoft.com/office/drawing/2014/main" id="{7B02E73E-44F4-BF4E-8549-3D243847271A}"/>
              </a:ext>
            </a:extLst>
          </p:cNvPr>
          <p:cNvSpPr>
            <a:spLocks noGrp="1"/>
          </p:cNvSpPr>
          <p:nvPr>
            <p:ph type="body" idx="1"/>
          </p:nvPr>
        </p:nvSpPr>
        <p:spPr/>
        <p:txBody>
          <a:bodyPr/>
          <a:lstStyle/>
          <a:p>
            <a:r>
              <a:rPr lang="en-US" b="1" dirty="0">
                <a:solidFill>
                  <a:schemeClr val="tx1"/>
                </a:solidFill>
              </a:rPr>
              <a:t>Defined</a:t>
            </a:r>
          </a:p>
        </p:txBody>
      </p:sp>
      <p:sp>
        <p:nvSpPr>
          <p:cNvPr id="3" name="Content Placeholder 2">
            <a:extLst>
              <a:ext uri="{FF2B5EF4-FFF2-40B4-BE49-F238E27FC236}">
                <a16:creationId xmlns:a16="http://schemas.microsoft.com/office/drawing/2014/main" id="{EF31F81B-9B14-6245-B605-577AFDFBCA3F}"/>
              </a:ext>
            </a:extLst>
          </p:cNvPr>
          <p:cNvSpPr>
            <a:spLocks noGrp="1"/>
          </p:cNvSpPr>
          <p:nvPr>
            <p:ph sz="half" idx="2"/>
          </p:nvPr>
        </p:nvSpPr>
        <p:spPr>
          <a:xfrm>
            <a:off x="1097280" y="2582333"/>
            <a:ext cx="4937760" cy="3848855"/>
          </a:xfrm>
        </p:spPr>
        <p:txBody>
          <a:bodyPr>
            <a:normAutofit lnSpcReduction="10000"/>
          </a:bodyPr>
          <a:lstStyle/>
          <a:p>
            <a:r>
              <a:rPr lang="en-US" altLang="en-US" dirty="0"/>
              <a:t>The school last attended when permanently housed</a:t>
            </a:r>
          </a:p>
          <a:p>
            <a:r>
              <a:rPr lang="en-US" altLang="en-US" dirty="0"/>
              <a:t>The school last enrolled</a:t>
            </a:r>
          </a:p>
          <a:p>
            <a:r>
              <a:rPr lang="en-US" altLang="en-US" dirty="0"/>
              <a:t>A school that the child/youth has a connection to and attended in the last 15 months</a:t>
            </a:r>
          </a:p>
          <a:p>
            <a:r>
              <a:rPr lang="en-US" altLang="en-US" dirty="0"/>
              <a:t>Is in the best interest of the child</a:t>
            </a:r>
            <a:endParaRPr lang="en-US" dirty="0"/>
          </a:p>
          <a:p>
            <a:endParaRPr lang="en-US" altLang="en-US" dirty="0"/>
          </a:p>
        </p:txBody>
      </p:sp>
      <p:sp>
        <p:nvSpPr>
          <p:cNvPr id="4" name="Text Placeholder 3">
            <a:extLst>
              <a:ext uri="{FF2B5EF4-FFF2-40B4-BE49-F238E27FC236}">
                <a16:creationId xmlns:a16="http://schemas.microsoft.com/office/drawing/2014/main" id="{BADEE367-8302-4457-9FCD-77AD0DF758C1}"/>
              </a:ext>
            </a:extLst>
          </p:cNvPr>
          <p:cNvSpPr>
            <a:spLocks noGrp="1"/>
          </p:cNvSpPr>
          <p:nvPr>
            <p:ph type="body" sz="quarter" idx="3"/>
          </p:nvPr>
        </p:nvSpPr>
        <p:spPr/>
        <p:txBody>
          <a:bodyPr/>
          <a:lstStyle/>
          <a:p>
            <a:r>
              <a:rPr lang="en-US" b="1" dirty="0">
                <a:solidFill>
                  <a:schemeClr val="tx1"/>
                </a:solidFill>
              </a:rPr>
              <a:t>Duration</a:t>
            </a:r>
          </a:p>
        </p:txBody>
      </p:sp>
      <p:sp>
        <p:nvSpPr>
          <p:cNvPr id="8" name="Content Placeholder 7">
            <a:extLst>
              <a:ext uri="{FF2B5EF4-FFF2-40B4-BE49-F238E27FC236}">
                <a16:creationId xmlns:a16="http://schemas.microsoft.com/office/drawing/2014/main" id="{F4909B93-EBF2-CA42-9FA5-16567654D220}"/>
              </a:ext>
            </a:extLst>
          </p:cNvPr>
          <p:cNvSpPr>
            <a:spLocks noGrp="1"/>
          </p:cNvSpPr>
          <p:nvPr>
            <p:ph sz="quarter" idx="4"/>
          </p:nvPr>
        </p:nvSpPr>
        <p:spPr>
          <a:xfrm>
            <a:off x="6217920" y="2582334"/>
            <a:ext cx="4937760" cy="3848854"/>
          </a:xfrm>
        </p:spPr>
        <p:txBody>
          <a:bodyPr>
            <a:normAutofit lnSpcReduction="10000"/>
          </a:bodyPr>
          <a:lstStyle/>
          <a:p>
            <a:r>
              <a:rPr lang="en-US" dirty="0"/>
              <a:t>The entire time they are homeless and until the end of any academic year in which they move into permanent housing</a:t>
            </a:r>
          </a:p>
          <a:p>
            <a:r>
              <a:rPr lang="en-US" dirty="0"/>
              <a:t>If permanently housed, to remain in the school through graduation (best interest determination)</a:t>
            </a:r>
          </a:p>
          <a:p>
            <a:r>
              <a:rPr lang="en-US" i="1" dirty="0"/>
              <a:t>EC</a:t>
            </a:r>
            <a:r>
              <a:rPr lang="en-US" dirty="0"/>
              <a:t> Section 48852.7</a:t>
            </a:r>
          </a:p>
          <a:p>
            <a:endParaRPr lang="en-US" dirty="0"/>
          </a:p>
          <a:p>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79CA5F64-597F-EA4D-AC43-52CC74ACE3F4}"/>
              </a:ext>
            </a:extLst>
          </p:cNvPr>
          <p:cNvSpPr>
            <a:spLocks noGrp="1"/>
          </p:cNvSpPr>
          <p:nvPr>
            <p:ph type="sldNum" sz="quarter" idx="12"/>
          </p:nvPr>
        </p:nvSpPr>
        <p:spPr/>
        <p:txBody>
          <a:bodyPr/>
          <a:lstStyle/>
          <a:p>
            <a:fld id="{1E47FE53-EBF0-4DA7-9D9D-CC1C3A20F3CB}" type="slidenum">
              <a:rPr lang="en-US" smtClean="0"/>
              <a:pPr/>
              <a:t>24</a:t>
            </a:fld>
            <a:endParaRPr lang="en-US" dirty="0"/>
          </a:p>
        </p:txBody>
      </p:sp>
    </p:spTree>
    <p:extLst>
      <p:ext uri="{BB962C8B-B14F-4D97-AF65-F5344CB8AC3E}">
        <p14:creationId xmlns:p14="http://schemas.microsoft.com/office/powerpoint/2010/main" val="42105480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67B28-A72E-ED4C-8167-E44F64CAEDD7}"/>
              </a:ext>
            </a:extLst>
          </p:cNvPr>
          <p:cNvSpPr>
            <a:spLocks noGrp="1"/>
          </p:cNvSpPr>
          <p:nvPr>
            <p:ph type="title"/>
          </p:nvPr>
        </p:nvSpPr>
        <p:spPr/>
        <p:txBody>
          <a:bodyPr/>
          <a:lstStyle/>
          <a:p>
            <a:r>
              <a:rPr lang="en-US" dirty="0"/>
              <a:t>School of Origin (2 of 2)</a:t>
            </a:r>
          </a:p>
        </p:txBody>
      </p:sp>
      <p:sp>
        <p:nvSpPr>
          <p:cNvPr id="3" name="Content Placeholder 2">
            <a:extLst>
              <a:ext uri="{FF2B5EF4-FFF2-40B4-BE49-F238E27FC236}">
                <a16:creationId xmlns:a16="http://schemas.microsoft.com/office/drawing/2014/main" id="{9272484D-8036-514F-BDD4-2A10AF06AD6B}"/>
              </a:ext>
            </a:extLst>
          </p:cNvPr>
          <p:cNvSpPr>
            <a:spLocks noGrp="1"/>
          </p:cNvSpPr>
          <p:nvPr>
            <p:ph idx="1"/>
          </p:nvPr>
        </p:nvSpPr>
        <p:spPr/>
        <p:txBody>
          <a:bodyPr/>
          <a:lstStyle/>
          <a:p>
            <a:r>
              <a:rPr lang="en-US" dirty="0"/>
              <a:t>The designated receiving school at the next grade level for feeder school patterns, when the student completes the final grade level served by the school of origin</a:t>
            </a:r>
          </a:p>
          <a:p>
            <a:r>
              <a:rPr lang="en-US" dirty="0"/>
              <a:t>If a student is sent to a school other than that requested by a parent or guardian, the LEA must provide a written explanation to the parent or guardian of its decision and their right to appeal</a:t>
            </a:r>
          </a:p>
          <a:p>
            <a:endParaRPr lang="en-US" dirty="0"/>
          </a:p>
          <a:p>
            <a:endParaRPr lang="en-US" dirty="0"/>
          </a:p>
          <a:p>
            <a:pPr lvl="1"/>
            <a:endParaRPr lang="en-US" dirty="0"/>
          </a:p>
        </p:txBody>
      </p:sp>
      <p:sp>
        <p:nvSpPr>
          <p:cNvPr id="4" name="Slide Number Placeholder 3">
            <a:extLst>
              <a:ext uri="{FF2B5EF4-FFF2-40B4-BE49-F238E27FC236}">
                <a16:creationId xmlns:a16="http://schemas.microsoft.com/office/drawing/2014/main" id="{88EB53B6-47F8-BB4B-8708-0A0BC9FD6C19}"/>
              </a:ext>
            </a:extLst>
          </p:cNvPr>
          <p:cNvSpPr>
            <a:spLocks noGrp="1"/>
          </p:cNvSpPr>
          <p:nvPr>
            <p:ph type="sldNum" sz="quarter" idx="12"/>
          </p:nvPr>
        </p:nvSpPr>
        <p:spPr/>
        <p:txBody>
          <a:bodyPr/>
          <a:lstStyle/>
          <a:p>
            <a:fld id="{1E47FE53-EBF0-4DA7-9D9D-CC1C3A20F3CB}" type="slidenum">
              <a:rPr lang="en-US" smtClean="0"/>
              <a:pPr/>
              <a:t>25</a:t>
            </a:fld>
            <a:endParaRPr lang="en-US" dirty="0"/>
          </a:p>
        </p:txBody>
      </p:sp>
    </p:spTree>
    <p:extLst>
      <p:ext uri="{BB962C8B-B14F-4D97-AF65-F5344CB8AC3E}">
        <p14:creationId xmlns:p14="http://schemas.microsoft.com/office/powerpoint/2010/main" val="14840962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67B28-A72E-ED4C-8167-E44F64CAEDD7}"/>
              </a:ext>
            </a:extLst>
          </p:cNvPr>
          <p:cNvSpPr>
            <a:spLocks noGrp="1"/>
          </p:cNvSpPr>
          <p:nvPr>
            <p:ph type="title"/>
          </p:nvPr>
        </p:nvSpPr>
        <p:spPr/>
        <p:txBody>
          <a:bodyPr/>
          <a:lstStyle/>
          <a:p>
            <a:r>
              <a:rPr lang="en-US" dirty="0"/>
              <a:t>Dispute Resolution (1 of 2)</a:t>
            </a:r>
          </a:p>
        </p:txBody>
      </p:sp>
      <p:sp>
        <p:nvSpPr>
          <p:cNvPr id="3" name="Content Placeholder 2">
            <a:extLst>
              <a:ext uri="{FF2B5EF4-FFF2-40B4-BE49-F238E27FC236}">
                <a16:creationId xmlns:a16="http://schemas.microsoft.com/office/drawing/2014/main" id="{9272484D-8036-514F-BDD4-2A10AF06AD6B}"/>
              </a:ext>
            </a:extLst>
          </p:cNvPr>
          <p:cNvSpPr>
            <a:spLocks noGrp="1"/>
          </p:cNvSpPr>
          <p:nvPr>
            <p:ph idx="1"/>
          </p:nvPr>
        </p:nvSpPr>
        <p:spPr/>
        <p:txBody>
          <a:bodyPr/>
          <a:lstStyle/>
          <a:p>
            <a:r>
              <a:rPr lang="en-US" dirty="0"/>
              <a:t>If the student or parent does not agree with determination of enrollment related to school of origin, the student must be enrolled and given services by the LEA and the Student or Parent may initiate a dispute</a:t>
            </a:r>
          </a:p>
          <a:p>
            <a:r>
              <a:rPr lang="en-US" dirty="0"/>
              <a:t>If the LEA does not agree that the school selection is based on either the school of origin or the school of residence, or does not feel the school is in the best interest of the student, then the LEA must immediately enroll the student and may initiate a dispute</a:t>
            </a:r>
          </a:p>
        </p:txBody>
      </p:sp>
      <p:sp>
        <p:nvSpPr>
          <p:cNvPr id="4" name="Slide Number Placeholder 3">
            <a:extLst>
              <a:ext uri="{FF2B5EF4-FFF2-40B4-BE49-F238E27FC236}">
                <a16:creationId xmlns:a16="http://schemas.microsoft.com/office/drawing/2014/main" id="{88EB53B6-47F8-BB4B-8708-0A0BC9FD6C19}"/>
              </a:ext>
            </a:extLst>
          </p:cNvPr>
          <p:cNvSpPr>
            <a:spLocks noGrp="1"/>
          </p:cNvSpPr>
          <p:nvPr>
            <p:ph type="sldNum" sz="quarter" idx="12"/>
          </p:nvPr>
        </p:nvSpPr>
        <p:spPr/>
        <p:txBody>
          <a:bodyPr/>
          <a:lstStyle/>
          <a:p>
            <a:fld id="{1E47FE53-EBF0-4DA7-9D9D-CC1C3A20F3CB}" type="slidenum">
              <a:rPr lang="en-US" smtClean="0"/>
              <a:pPr/>
              <a:t>26</a:t>
            </a:fld>
            <a:endParaRPr lang="en-US" dirty="0"/>
          </a:p>
        </p:txBody>
      </p:sp>
    </p:spTree>
    <p:extLst>
      <p:ext uri="{BB962C8B-B14F-4D97-AF65-F5344CB8AC3E}">
        <p14:creationId xmlns:p14="http://schemas.microsoft.com/office/powerpoint/2010/main" val="9391750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67B28-A72E-ED4C-8167-E44F64CAEDD7}"/>
              </a:ext>
            </a:extLst>
          </p:cNvPr>
          <p:cNvSpPr>
            <a:spLocks noGrp="1"/>
          </p:cNvSpPr>
          <p:nvPr>
            <p:ph type="title"/>
          </p:nvPr>
        </p:nvSpPr>
        <p:spPr/>
        <p:txBody>
          <a:bodyPr/>
          <a:lstStyle/>
          <a:p>
            <a:r>
              <a:rPr lang="en-US" dirty="0"/>
              <a:t>Dispute Resolution (2 of 2)</a:t>
            </a:r>
          </a:p>
        </p:txBody>
      </p:sp>
      <p:sp>
        <p:nvSpPr>
          <p:cNvPr id="3" name="Content Placeholder 2">
            <a:extLst>
              <a:ext uri="{FF2B5EF4-FFF2-40B4-BE49-F238E27FC236}">
                <a16:creationId xmlns:a16="http://schemas.microsoft.com/office/drawing/2014/main" id="{9272484D-8036-514F-BDD4-2A10AF06AD6B}"/>
              </a:ext>
            </a:extLst>
          </p:cNvPr>
          <p:cNvSpPr>
            <a:spLocks noGrp="1"/>
          </p:cNvSpPr>
          <p:nvPr>
            <p:ph idx="1"/>
          </p:nvPr>
        </p:nvSpPr>
        <p:spPr/>
        <p:txBody>
          <a:bodyPr/>
          <a:lstStyle/>
          <a:p>
            <a:r>
              <a:rPr lang="en-US" dirty="0"/>
              <a:t>The LEA is required to have current Board Policy related to the educational rights of homeless youth, including the right to a dispute resolution process. Commonly, the California School Board Association (CSBA) provides sample guidance (Board Policy 6173), if the LEA is affiliated with CSBA</a:t>
            </a:r>
          </a:p>
          <a:p>
            <a:r>
              <a:rPr lang="en-US" dirty="0"/>
              <a:t>Dispute Resolution Guidance can be found on the CDE Homeless Education web page at </a:t>
            </a:r>
            <a:r>
              <a:rPr lang="en-US" dirty="0">
                <a:hlinkClick r:id="rId2" tooltip="California Department of Education's Homeless Education Dispute Resolution Guidance document."/>
              </a:rPr>
              <a:t>https://www.cde.ca.gov/sp/hs/cy/documents/</a:t>
            </a:r>
            <a:br>
              <a:rPr lang="en-US" dirty="0">
                <a:hlinkClick r:id="rId2" tooltip="California Department of Education's Homeless Education Dispute Resolution Guidance document."/>
              </a:rPr>
            </a:br>
            <a:r>
              <a:rPr lang="en-US" dirty="0">
                <a:hlinkClick r:id="rId2" tooltip="California Department of Education's Homeless Education Dispute Resolution Guidance document."/>
              </a:rPr>
              <a:t>disputeresolutionletter2020.docx</a:t>
            </a:r>
            <a:r>
              <a:rPr lang="en-US" dirty="0"/>
              <a:t> </a:t>
            </a:r>
          </a:p>
          <a:p>
            <a:endParaRPr lang="en-US" dirty="0"/>
          </a:p>
        </p:txBody>
      </p:sp>
      <p:sp>
        <p:nvSpPr>
          <p:cNvPr id="4" name="Slide Number Placeholder 3">
            <a:extLst>
              <a:ext uri="{FF2B5EF4-FFF2-40B4-BE49-F238E27FC236}">
                <a16:creationId xmlns:a16="http://schemas.microsoft.com/office/drawing/2014/main" id="{88EB53B6-47F8-BB4B-8708-0A0BC9FD6C19}"/>
              </a:ext>
            </a:extLst>
          </p:cNvPr>
          <p:cNvSpPr>
            <a:spLocks noGrp="1"/>
          </p:cNvSpPr>
          <p:nvPr>
            <p:ph type="sldNum" sz="quarter" idx="12"/>
          </p:nvPr>
        </p:nvSpPr>
        <p:spPr/>
        <p:txBody>
          <a:bodyPr/>
          <a:lstStyle/>
          <a:p>
            <a:fld id="{1E47FE53-EBF0-4DA7-9D9D-CC1C3A20F3CB}" type="slidenum">
              <a:rPr lang="en-US" smtClean="0"/>
              <a:pPr/>
              <a:t>27</a:t>
            </a:fld>
            <a:endParaRPr lang="en-US" dirty="0"/>
          </a:p>
        </p:txBody>
      </p:sp>
    </p:spTree>
    <p:extLst>
      <p:ext uri="{BB962C8B-B14F-4D97-AF65-F5344CB8AC3E}">
        <p14:creationId xmlns:p14="http://schemas.microsoft.com/office/powerpoint/2010/main" val="32830762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67B28-A72E-ED4C-8167-E44F64CAEDD7}"/>
              </a:ext>
            </a:extLst>
          </p:cNvPr>
          <p:cNvSpPr>
            <a:spLocks noGrp="1"/>
          </p:cNvSpPr>
          <p:nvPr>
            <p:ph type="title"/>
          </p:nvPr>
        </p:nvSpPr>
        <p:spPr/>
        <p:txBody>
          <a:bodyPr/>
          <a:lstStyle/>
          <a:p>
            <a:r>
              <a:rPr lang="en-US" dirty="0"/>
              <a:t>Academic, Physical, and Social Emotional Signs</a:t>
            </a:r>
          </a:p>
        </p:txBody>
      </p:sp>
      <p:sp>
        <p:nvSpPr>
          <p:cNvPr id="3" name="Content Placeholder 2">
            <a:extLst>
              <a:ext uri="{FF2B5EF4-FFF2-40B4-BE49-F238E27FC236}">
                <a16:creationId xmlns:a16="http://schemas.microsoft.com/office/drawing/2014/main" id="{9272484D-8036-514F-BDD4-2A10AF06AD6B}"/>
              </a:ext>
            </a:extLst>
          </p:cNvPr>
          <p:cNvSpPr>
            <a:spLocks noGrp="1"/>
          </p:cNvSpPr>
          <p:nvPr>
            <p:ph idx="1"/>
          </p:nvPr>
        </p:nvSpPr>
        <p:spPr/>
        <p:txBody>
          <a:bodyPr/>
          <a:lstStyle/>
          <a:p>
            <a:r>
              <a:rPr lang="en-US" dirty="0"/>
              <a:t>The following three slides can assist LEA staff with identification of students living unstable housing situations</a:t>
            </a:r>
          </a:p>
          <a:p>
            <a:r>
              <a:rPr lang="en-US" dirty="0"/>
              <a:t>Observation of the following academic, physical, and social emotional signs can support your staff to engage gentle and respectful conversations, and in turn, assist a student, parent or family experiencing homelessness</a:t>
            </a:r>
          </a:p>
          <a:p>
            <a:r>
              <a:rPr lang="en-US" dirty="0"/>
              <a:t>Please consider distribution of the following three slides to your homeless liaison, teachers and office staff</a:t>
            </a:r>
          </a:p>
        </p:txBody>
      </p:sp>
      <p:sp>
        <p:nvSpPr>
          <p:cNvPr id="4" name="Slide Number Placeholder 3">
            <a:extLst>
              <a:ext uri="{FF2B5EF4-FFF2-40B4-BE49-F238E27FC236}">
                <a16:creationId xmlns:a16="http://schemas.microsoft.com/office/drawing/2014/main" id="{88EB53B6-47F8-BB4B-8708-0A0BC9FD6C19}"/>
              </a:ext>
            </a:extLst>
          </p:cNvPr>
          <p:cNvSpPr>
            <a:spLocks noGrp="1"/>
          </p:cNvSpPr>
          <p:nvPr>
            <p:ph type="sldNum" sz="quarter" idx="12"/>
          </p:nvPr>
        </p:nvSpPr>
        <p:spPr/>
        <p:txBody>
          <a:bodyPr/>
          <a:lstStyle/>
          <a:p>
            <a:fld id="{1E47FE53-EBF0-4DA7-9D9D-CC1C3A20F3CB}" type="slidenum">
              <a:rPr lang="en-US" smtClean="0"/>
              <a:pPr/>
              <a:t>28</a:t>
            </a:fld>
            <a:endParaRPr lang="en-US" dirty="0"/>
          </a:p>
        </p:txBody>
      </p:sp>
    </p:spTree>
    <p:extLst>
      <p:ext uri="{BB962C8B-B14F-4D97-AF65-F5344CB8AC3E}">
        <p14:creationId xmlns:p14="http://schemas.microsoft.com/office/powerpoint/2010/main" val="15402274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EA318-B205-5442-8A8F-CF4FAF807555}"/>
              </a:ext>
            </a:extLst>
          </p:cNvPr>
          <p:cNvSpPr>
            <a:spLocks noGrp="1"/>
          </p:cNvSpPr>
          <p:nvPr>
            <p:ph type="title"/>
          </p:nvPr>
        </p:nvSpPr>
        <p:spPr/>
        <p:txBody>
          <a:bodyPr/>
          <a:lstStyle/>
          <a:p>
            <a:r>
              <a:rPr lang="en-US" dirty="0"/>
              <a:t>Signs of Homelessness (1 of 3)</a:t>
            </a:r>
            <a:br>
              <a:rPr lang="en-US" dirty="0"/>
            </a:br>
            <a:r>
              <a:rPr lang="en-US" dirty="0"/>
              <a:t>Academic</a:t>
            </a:r>
          </a:p>
        </p:txBody>
      </p:sp>
      <p:sp>
        <p:nvSpPr>
          <p:cNvPr id="3" name="Content Placeholder 2">
            <a:extLst>
              <a:ext uri="{FF2B5EF4-FFF2-40B4-BE49-F238E27FC236}">
                <a16:creationId xmlns:a16="http://schemas.microsoft.com/office/drawing/2014/main" id="{EEFEEBF4-F89F-B441-9AE8-E47B423E74E1}"/>
              </a:ext>
            </a:extLst>
          </p:cNvPr>
          <p:cNvSpPr>
            <a:spLocks noGrp="1"/>
          </p:cNvSpPr>
          <p:nvPr>
            <p:ph sz="half" idx="1"/>
          </p:nvPr>
        </p:nvSpPr>
        <p:spPr/>
        <p:txBody>
          <a:bodyPr/>
          <a:lstStyle/>
          <a:p>
            <a:r>
              <a:rPr lang="en-US" altLang="en-US" dirty="0"/>
              <a:t>Consistent lack of preparedness for school</a:t>
            </a:r>
          </a:p>
          <a:p>
            <a:r>
              <a:rPr lang="en-US" altLang="en-US" dirty="0"/>
              <a:t>Incomplete or missing homework</a:t>
            </a:r>
          </a:p>
          <a:p>
            <a:r>
              <a:rPr lang="en-US" altLang="en-US" dirty="0"/>
              <a:t>Lack of pride in work</a:t>
            </a:r>
          </a:p>
          <a:p>
            <a:r>
              <a:rPr lang="en-US" altLang="en-US" dirty="0"/>
              <a:t>Lack of participation in after school activities</a:t>
            </a:r>
          </a:p>
          <a:p>
            <a:endParaRPr lang="en-US" altLang="en-US" dirty="0"/>
          </a:p>
          <a:p>
            <a:endParaRPr lang="en-US" dirty="0"/>
          </a:p>
        </p:txBody>
      </p:sp>
      <p:sp>
        <p:nvSpPr>
          <p:cNvPr id="4" name="Content Placeholder 3">
            <a:extLst>
              <a:ext uri="{FF2B5EF4-FFF2-40B4-BE49-F238E27FC236}">
                <a16:creationId xmlns:a16="http://schemas.microsoft.com/office/drawing/2014/main" id="{3421294B-BF0D-044A-8F78-2BA7785F5ACD}"/>
              </a:ext>
            </a:extLst>
          </p:cNvPr>
          <p:cNvSpPr>
            <a:spLocks noGrp="1"/>
          </p:cNvSpPr>
          <p:nvPr>
            <p:ph sz="half" idx="2"/>
          </p:nvPr>
        </p:nvSpPr>
        <p:spPr/>
        <p:txBody>
          <a:bodyPr/>
          <a:lstStyle/>
          <a:p>
            <a:r>
              <a:rPr lang="en-US" altLang="en-US" dirty="0"/>
              <a:t>Lack of attendance or connectedness to school</a:t>
            </a:r>
          </a:p>
          <a:p>
            <a:r>
              <a:rPr lang="en-US" altLang="en-US" dirty="0"/>
              <a:t>Inability to reach parents</a:t>
            </a:r>
          </a:p>
          <a:p>
            <a:r>
              <a:rPr lang="en-US" altLang="en-US" dirty="0"/>
              <a:t>Lack of interest in grades/achievement </a:t>
            </a:r>
          </a:p>
          <a:p>
            <a:r>
              <a:rPr lang="en-US" altLang="en-US" dirty="0"/>
              <a:t>Lack of participation in field trips/performances</a:t>
            </a:r>
          </a:p>
          <a:p>
            <a:endParaRPr lang="en-US" altLang="en-US" dirty="0"/>
          </a:p>
          <a:p>
            <a:endParaRPr lang="en-US" altLang="en-US" dirty="0"/>
          </a:p>
          <a:p>
            <a:endParaRPr lang="en-US" dirty="0"/>
          </a:p>
        </p:txBody>
      </p:sp>
      <p:sp>
        <p:nvSpPr>
          <p:cNvPr id="5" name="Slide Number Placeholder 4">
            <a:extLst>
              <a:ext uri="{FF2B5EF4-FFF2-40B4-BE49-F238E27FC236}">
                <a16:creationId xmlns:a16="http://schemas.microsoft.com/office/drawing/2014/main" id="{86B8D90B-3EBA-484C-9F8F-F21A0684C22C}"/>
              </a:ext>
            </a:extLst>
          </p:cNvPr>
          <p:cNvSpPr>
            <a:spLocks noGrp="1"/>
          </p:cNvSpPr>
          <p:nvPr>
            <p:ph type="sldNum" sz="quarter" idx="12"/>
          </p:nvPr>
        </p:nvSpPr>
        <p:spPr/>
        <p:txBody>
          <a:bodyPr/>
          <a:lstStyle/>
          <a:p>
            <a:fld id="{1E47FE53-EBF0-4DA7-9D9D-CC1C3A20F3CB}" type="slidenum">
              <a:rPr lang="en-US" smtClean="0"/>
              <a:pPr/>
              <a:t>29</a:t>
            </a:fld>
            <a:endParaRPr lang="en-US" dirty="0"/>
          </a:p>
        </p:txBody>
      </p:sp>
    </p:spTree>
    <p:extLst>
      <p:ext uri="{BB962C8B-B14F-4D97-AF65-F5344CB8AC3E}">
        <p14:creationId xmlns:p14="http://schemas.microsoft.com/office/powerpoint/2010/main" val="318622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722A5-CE68-A042-BE9D-144B2ED467CD}"/>
              </a:ext>
            </a:extLst>
          </p:cNvPr>
          <p:cNvSpPr>
            <a:spLocks noGrp="1"/>
          </p:cNvSpPr>
          <p:nvPr>
            <p:ph type="title"/>
          </p:nvPr>
        </p:nvSpPr>
        <p:spPr/>
        <p:txBody>
          <a:bodyPr/>
          <a:lstStyle/>
          <a:p>
            <a:r>
              <a:rPr lang="en-US" dirty="0"/>
              <a:t>Education’s Role in Learning</a:t>
            </a:r>
          </a:p>
        </p:txBody>
      </p:sp>
      <p:sp>
        <p:nvSpPr>
          <p:cNvPr id="8" name="Content Placeholder 7">
            <a:extLst>
              <a:ext uri="{FF2B5EF4-FFF2-40B4-BE49-F238E27FC236}">
                <a16:creationId xmlns:a16="http://schemas.microsoft.com/office/drawing/2014/main" id="{53624389-3F4F-4AB4-8272-C51ADC06FB5B}"/>
              </a:ext>
            </a:extLst>
          </p:cNvPr>
          <p:cNvSpPr>
            <a:spLocks noGrp="1"/>
          </p:cNvSpPr>
          <p:nvPr>
            <p:ph idx="1"/>
          </p:nvPr>
        </p:nvSpPr>
        <p:spPr/>
        <p:txBody>
          <a:bodyPr/>
          <a:lstStyle/>
          <a:p>
            <a:r>
              <a:rPr lang="en-US" dirty="0"/>
              <a:t>Education has a role in a student’s physical needs to be ready to learn</a:t>
            </a:r>
          </a:p>
          <a:p>
            <a:pPr lvl="1"/>
            <a:r>
              <a:rPr lang="en-US" dirty="0"/>
              <a:t>Oxygen, food, and water</a:t>
            </a:r>
          </a:p>
          <a:p>
            <a:r>
              <a:rPr lang="en-US" dirty="0"/>
              <a:t>Education has a role in a student’s security needs</a:t>
            </a:r>
          </a:p>
          <a:p>
            <a:pPr lvl="1"/>
            <a:r>
              <a:rPr lang="en-US" dirty="0"/>
              <a:t>Safety, shelter, and stability</a:t>
            </a:r>
          </a:p>
          <a:p>
            <a:r>
              <a:rPr lang="en-US" dirty="0"/>
              <a:t>Education has a role in a student’s social needs</a:t>
            </a:r>
          </a:p>
          <a:p>
            <a:pPr lvl="1"/>
            <a:r>
              <a:rPr lang="en-US" dirty="0"/>
              <a:t>Love, belonging, and inclusion</a:t>
            </a:r>
          </a:p>
        </p:txBody>
      </p:sp>
      <p:sp>
        <p:nvSpPr>
          <p:cNvPr id="4" name="Slide Number Placeholder 3">
            <a:extLst>
              <a:ext uri="{FF2B5EF4-FFF2-40B4-BE49-F238E27FC236}">
                <a16:creationId xmlns:a16="http://schemas.microsoft.com/office/drawing/2014/main" id="{4EFE9709-95EF-0045-AA91-E374AF2E40DD}"/>
              </a:ext>
            </a:extLst>
          </p:cNvPr>
          <p:cNvSpPr>
            <a:spLocks noGrp="1"/>
          </p:cNvSpPr>
          <p:nvPr>
            <p:ph type="sldNum" sz="quarter" idx="12"/>
          </p:nvPr>
        </p:nvSpPr>
        <p:spPr/>
        <p:txBody>
          <a:bodyPr/>
          <a:lstStyle/>
          <a:p>
            <a:fld id="{1E47FE53-EBF0-4DA7-9D9D-CC1C3A20F3CB}" type="slidenum">
              <a:rPr lang="en-US" smtClean="0"/>
              <a:pPr/>
              <a:t>3</a:t>
            </a:fld>
            <a:endParaRPr lang="en-US" dirty="0"/>
          </a:p>
        </p:txBody>
      </p:sp>
    </p:spTree>
    <p:extLst>
      <p:ext uri="{BB962C8B-B14F-4D97-AF65-F5344CB8AC3E}">
        <p14:creationId xmlns:p14="http://schemas.microsoft.com/office/powerpoint/2010/main" val="1023789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EA318-B205-5442-8A8F-CF4FAF807555}"/>
              </a:ext>
            </a:extLst>
          </p:cNvPr>
          <p:cNvSpPr>
            <a:spLocks noGrp="1"/>
          </p:cNvSpPr>
          <p:nvPr>
            <p:ph type="title"/>
          </p:nvPr>
        </p:nvSpPr>
        <p:spPr/>
        <p:txBody>
          <a:bodyPr/>
          <a:lstStyle/>
          <a:p>
            <a:r>
              <a:rPr lang="en-US" dirty="0"/>
              <a:t>Signs of Homelessness (2 of 3)</a:t>
            </a:r>
            <a:br>
              <a:rPr lang="en-US" dirty="0"/>
            </a:br>
            <a:r>
              <a:rPr lang="en-US" dirty="0"/>
              <a:t>Physical</a:t>
            </a:r>
          </a:p>
        </p:txBody>
      </p:sp>
      <p:sp>
        <p:nvSpPr>
          <p:cNvPr id="3" name="Content Placeholder 2">
            <a:extLst>
              <a:ext uri="{FF2B5EF4-FFF2-40B4-BE49-F238E27FC236}">
                <a16:creationId xmlns:a16="http://schemas.microsoft.com/office/drawing/2014/main" id="{EEFEEBF4-F89F-B441-9AE8-E47B423E74E1}"/>
              </a:ext>
            </a:extLst>
          </p:cNvPr>
          <p:cNvSpPr>
            <a:spLocks noGrp="1"/>
          </p:cNvSpPr>
          <p:nvPr>
            <p:ph sz="half" idx="1"/>
          </p:nvPr>
        </p:nvSpPr>
        <p:spPr/>
        <p:txBody>
          <a:bodyPr/>
          <a:lstStyle/>
          <a:p>
            <a:r>
              <a:rPr lang="en-US" altLang="en-US" dirty="0"/>
              <a:t>Fatigue</a:t>
            </a:r>
          </a:p>
          <a:p>
            <a:r>
              <a:rPr lang="en-US" altLang="en-US" dirty="0"/>
              <a:t>May fall asleep in class</a:t>
            </a:r>
          </a:p>
          <a:p>
            <a:r>
              <a:rPr lang="en-US" altLang="en-US" dirty="0"/>
              <a:t>Wearing same clothes for several days</a:t>
            </a:r>
          </a:p>
          <a:p>
            <a:r>
              <a:rPr lang="en-US" altLang="en-US" dirty="0"/>
              <a:t>Inadequate or inappropriate clothing for weather</a:t>
            </a:r>
          </a:p>
          <a:p>
            <a:r>
              <a:rPr lang="en-US" altLang="en-US" dirty="0"/>
              <a:t>Inconsistent grooming</a:t>
            </a:r>
          </a:p>
          <a:p>
            <a:r>
              <a:rPr lang="en-US" altLang="en-US" dirty="0"/>
              <a:t>Persistent illnesses </a:t>
            </a:r>
          </a:p>
          <a:p>
            <a:endParaRPr lang="en-US" altLang="en-US" dirty="0"/>
          </a:p>
          <a:p>
            <a:endParaRPr lang="en-US" dirty="0"/>
          </a:p>
        </p:txBody>
      </p:sp>
      <p:sp>
        <p:nvSpPr>
          <p:cNvPr id="4" name="Content Placeholder 3">
            <a:extLst>
              <a:ext uri="{FF2B5EF4-FFF2-40B4-BE49-F238E27FC236}">
                <a16:creationId xmlns:a16="http://schemas.microsoft.com/office/drawing/2014/main" id="{3421294B-BF0D-044A-8F78-2BA7785F5ACD}"/>
              </a:ext>
            </a:extLst>
          </p:cNvPr>
          <p:cNvSpPr>
            <a:spLocks noGrp="1"/>
          </p:cNvSpPr>
          <p:nvPr>
            <p:ph sz="half" idx="2"/>
          </p:nvPr>
        </p:nvSpPr>
        <p:spPr/>
        <p:txBody>
          <a:bodyPr/>
          <a:lstStyle/>
          <a:p>
            <a:r>
              <a:rPr lang="en-US" altLang="en-US" dirty="0"/>
              <a:t>May horde food</a:t>
            </a:r>
          </a:p>
          <a:p>
            <a:r>
              <a:rPr lang="en-US" altLang="en-US" dirty="0"/>
              <a:t>Chronic hunger</a:t>
            </a:r>
          </a:p>
          <a:p>
            <a:r>
              <a:rPr lang="en-US" altLang="en-US" dirty="0"/>
              <a:t>Increased vulnerability to colds and flu</a:t>
            </a:r>
          </a:p>
          <a:p>
            <a:r>
              <a:rPr lang="en-US" altLang="en-US" dirty="0"/>
              <a:t>Respiratory problems</a:t>
            </a:r>
          </a:p>
          <a:p>
            <a:r>
              <a:rPr lang="en-US" altLang="en-US" dirty="0"/>
              <a:t>Skin rashes</a:t>
            </a:r>
          </a:p>
          <a:p>
            <a:r>
              <a:rPr lang="en-US" altLang="en-US" dirty="0"/>
              <a:t>Lack of shower/washing  facilities</a:t>
            </a:r>
          </a:p>
          <a:p>
            <a:endParaRPr lang="en-US" altLang="en-US" dirty="0"/>
          </a:p>
          <a:p>
            <a:endParaRPr lang="en-US" altLang="en-US" dirty="0"/>
          </a:p>
          <a:p>
            <a:endParaRPr lang="en-US" dirty="0"/>
          </a:p>
        </p:txBody>
      </p:sp>
      <p:sp>
        <p:nvSpPr>
          <p:cNvPr id="5" name="Slide Number Placeholder 4">
            <a:extLst>
              <a:ext uri="{FF2B5EF4-FFF2-40B4-BE49-F238E27FC236}">
                <a16:creationId xmlns:a16="http://schemas.microsoft.com/office/drawing/2014/main" id="{86B8D90B-3EBA-484C-9F8F-F21A0684C22C}"/>
              </a:ext>
            </a:extLst>
          </p:cNvPr>
          <p:cNvSpPr>
            <a:spLocks noGrp="1"/>
          </p:cNvSpPr>
          <p:nvPr>
            <p:ph type="sldNum" sz="quarter" idx="12"/>
          </p:nvPr>
        </p:nvSpPr>
        <p:spPr/>
        <p:txBody>
          <a:bodyPr/>
          <a:lstStyle/>
          <a:p>
            <a:fld id="{1E47FE53-EBF0-4DA7-9D9D-CC1C3A20F3CB}" type="slidenum">
              <a:rPr lang="en-US" smtClean="0"/>
              <a:pPr/>
              <a:t>30</a:t>
            </a:fld>
            <a:endParaRPr lang="en-US" dirty="0"/>
          </a:p>
        </p:txBody>
      </p:sp>
    </p:spTree>
    <p:extLst>
      <p:ext uri="{BB962C8B-B14F-4D97-AF65-F5344CB8AC3E}">
        <p14:creationId xmlns:p14="http://schemas.microsoft.com/office/powerpoint/2010/main" val="6027242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EA318-B205-5442-8A8F-CF4FAF807555}"/>
              </a:ext>
            </a:extLst>
          </p:cNvPr>
          <p:cNvSpPr>
            <a:spLocks noGrp="1"/>
          </p:cNvSpPr>
          <p:nvPr>
            <p:ph type="title"/>
          </p:nvPr>
        </p:nvSpPr>
        <p:spPr/>
        <p:txBody>
          <a:bodyPr/>
          <a:lstStyle/>
          <a:p>
            <a:r>
              <a:rPr lang="en-US" dirty="0"/>
              <a:t>Signs of Homelessness (3 of 3)</a:t>
            </a:r>
            <a:br>
              <a:rPr lang="en-US" dirty="0"/>
            </a:br>
            <a:r>
              <a:rPr lang="en-US" dirty="0"/>
              <a:t>Social Emotional</a:t>
            </a:r>
          </a:p>
        </p:txBody>
      </p:sp>
      <p:sp>
        <p:nvSpPr>
          <p:cNvPr id="3" name="Content Placeholder 2">
            <a:extLst>
              <a:ext uri="{FF2B5EF4-FFF2-40B4-BE49-F238E27FC236}">
                <a16:creationId xmlns:a16="http://schemas.microsoft.com/office/drawing/2014/main" id="{EEFEEBF4-F89F-B441-9AE8-E47B423E74E1}"/>
              </a:ext>
            </a:extLst>
          </p:cNvPr>
          <p:cNvSpPr>
            <a:spLocks noGrp="1"/>
          </p:cNvSpPr>
          <p:nvPr>
            <p:ph sz="half" idx="1"/>
          </p:nvPr>
        </p:nvSpPr>
        <p:spPr/>
        <p:txBody>
          <a:bodyPr>
            <a:normAutofit lnSpcReduction="10000"/>
          </a:bodyPr>
          <a:lstStyle/>
          <a:p>
            <a:r>
              <a:rPr lang="en-US" altLang="en-US" dirty="0"/>
              <a:t>Fatigue</a:t>
            </a:r>
          </a:p>
          <a:p>
            <a:r>
              <a:rPr lang="en-US" altLang="en-US" dirty="0"/>
              <a:t>Poor/short attention span</a:t>
            </a:r>
          </a:p>
          <a:p>
            <a:r>
              <a:rPr lang="en-US" altLang="en-US" dirty="0"/>
              <a:t>Unwilling to form relationships</a:t>
            </a:r>
          </a:p>
          <a:p>
            <a:r>
              <a:rPr lang="en-US" altLang="en-US" dirty="0"/>
              <a:t>Difficulty trusting people</a:t>
            </a:r>
          </a:p>
          <a:p>
            <a:r>
              <a:rPr lang="en-US" altLang="en-US" dirty="0"/>
              <a:t>”Old” beyond years</a:t>
            </a:r>
          </a:p>
          <a:p>
            <a:r>
              <a:rPr lang="en-US" altLang="en-US" dirty="0"/>
              <a:t>Overly protective of parents</a:t>
            </a:r>
          </a:p>
          <a:p>
            <a:r>
              <a:rPr lang="en-US" altLang="en-US" dirty="0"/>
              <a:t>Fear of abandonment</a:t>
            </a:r>
          </a:p>
          <a:p>
            <a:r>
              <a:rPr lang="en-US" altLang="en-US" dirty="0"/>
              <a:t>Anxiety, especially late in the day</a:t>
            </a:r>
          </a:p>
          <a:p>
            <a:endParaRPr lang="en-US" altLang="en-US" dirty="0"/>
          </a:p>
          <a:p>
            <a:endParaRPr lang="en-US" dirty="0"/>
          </a:p>
        </p:txBody>
      </p:sp>
      <p:sp>
        <p:nvSpPr>
          <p:cNvPr id="4" name="Content Placeholder 3">
            <a:extLst>
              <a:ext uri="{FF2B5EF4-FFF2-40B4-BE49-F238E27FC236}">
                <a16:creationId xmlns:a16="http://schemas.microsoft.com/office/drawing/2014/main" id="{3421294B-BF0D-044A-8F78-2BA7785F5ACD}"/>
              </a:ext>
            </a:extLst>
          </p:cNvPr>
          <p:cNvSpPr>
            <a:spLocks noGrp="1"/>
          </p:cNvSpPr>
          <p:nvPr>
            <p:ph sz="half" idx="2"/>
          </p:nvPr>
        </p:nvSpPr>
        <p:spPr/>
        <p:txBody>
          <a:bodyPr>
            <a:normAutofit lnSpcReduction="10000"/>
          </a:bodyPr>
          <a:lstStyle/>
          <a:p>
            <a:r>
              <a:rPr lang="en-US" altLang="en-US" dirty="0"/>
              <a:t>Developmental delays</a:t>
            </a:r>
          </a:p>
          <a:p>
            <a:r>
              <a:rPr lang="en-US" altLang="en-US" dirty="0"/>
              <a:t>Clinging behavior</a:t>
            </a:r>
          </a:p>
          <a:p>
            <a:r>
              <a:rPr lang="en-US" altLang="en-US" dirty="0"/>
              <a:t>Poor self-esteem</a:t>
            </a:r>
          </a:p>
          <a:p>
            <a:r>
              <a:rPr lang="en-US" altLang="en-US" dirty="0"/>
              <a:t>Aggression</a:t>
            </a:r>
          </a:p>
          <a:p>
            <a:r>
              <a:rPr lang="en-US" altLang="en-US" dirty="0"/>
              <a:t>Extreme shyness</a:t>
            </a:r>
          </a:p>
          <a:p>
            <a:r>
              <a:rPr lang="en-US" altLang="en-US" dirty="0"/>
              <a:t>Inability to part with/share belongings</a:t>
            </a:r>
          </a:p>
          <a:p>
            <a:r>
              <a:rPr lang="en-US" altLang="en-US" dirty="0"/>
              <a:t>School phobia</a:t>
            </a:r>
          </a:p>
          <a:p>
            <a:endParaRPr lang="en-US" altLang="en-US" dirty="0"/>
          </a:p>
          <a:p>
            <a:endParaRPr lang="en-US" altLang="en-US" dirty="0"/>
          </a:p>
          <a:p>
            <a:endParaRPr lang="en-US" altLang="en-US" dirty="0"/>
          </a:p>
          <a:p>
            <a:endParaRPr lang="en-US" altLang="en-US" dirty="0"/>
          </a:p>
          <a:p>
            <a:endParaRPr lang="en-US" dirty="0"/>
          </a:p>
        </p:txBody>
      </p:sp>
      <p:sp>
        <p:nvSpPr>
          <p:cNvPr id="5" name="Slide Number Placeholder 4">
            <a:extLst>
              <a:ext uri="{FF2B5EF4-FFF2-40B4-BE49-F238E27FC236}">
                <a16:creationId xmlns:a16="http://schemas.microsoft.com/office/drawing/2014/main" id="{86B8D90B-3EBA-484C-9F8F-F21A0684C22C}"/>
              </a:ext>
            </a:extLst>
          </p:cNvPr>
          <p:cNvSpPr>
            <a:spLocks noGrp="1"/>
          </p:cNvSpPr>
          <p:nvPr>
            <p:ph type="sldNum" sz="quarter" idx="12"/>
          </p:nvPr>
        </p:nvSpPr>
        <p:spPr/>
        <p:txBody>
          <a:bodyPr/>
          <a:lstStyle/>
          <a:p>
            <a:fld id="{1E47FE53-EBF0-4DA7-9D9D-CC1C3A20F3CB}" type="slidenum">
              <a:rPr lang="en-US" smtClean="0"/>
              <a:pPr/>
              <a:t>31</a:t>
            </a:fld>
            <a:endParaRPr lang="en-US" dirty="0"/>
          </a:p>
        </p:txBody>
      </p:sp>
    </p:spTree>
    <p:extLst>
      <p:ext uri="{BB962C8B-B14F-4D97-AF65-F5344CB8AC3E}">
        <p14:creationId xmlns:p14="http://schemas.microsoft.com/office/powerpoint/2010/main" val="30943235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67B28-A72E-ED4C-8167-E44F64CAEDD7}"/>
              </a:ext>
            </a:extLst>
          </p:cNvPr>
          <p:cNvSpPr>
            <a:spLocks noGrp="1"/>
          </p:cNvSpPr>
          <p:nvPr>
            <p:ph type="title"/>
          </p:nvPr>
        </p:nvSpPr>
        <p:spPr/>
        <p:txBody>
          <a:bodyPr>
            <a:normAutofit/>
          </a:bodyPr>
          <a:lstStyle/>
          <a:p>
            <a:r>
              <a:rPr lang="en-US" dirty="0"/>
              <a:t>Local Control Funding Formula</a:t>
            </a:r>
          </a:p>
        </p:txBody>
      </p:sp>
      <p:sp>
        <p:nvSpPr>
          <p:cNvPr id="3" name="Content Placeholder 2">
            <a:extLst>
              <a:ext uri="{FF2B5EF4-FFF2-40B4-BE49-F238E27FC236}">
                <a16:creationId xmlns:a16="http://schemas.microsoft.com/office/drawing/2014/main" id="{9272484D-8036-514F-BDD4-2A10AF06AD6B}"/>
              </a:ext>
            </a:extLst>
          </p:cNvPr>
          <p:cNvSpPr>
            <a:spLocks noGrp="1"/>
          </p:cNvSpPr>
          <p:nvPr>
            <p:ph idx="1"/>
          </p:nvPr>
        </p:nvSpPr>
        <p:spPr/>
        <p:txBody>
          <a:bodyPr/>
          <a:lstStyle/>
          <a:p>
            <a:pPr marL="0" indent="0">
              <a:buNone/>
            </a:pPr>
            <a:r>
              <a:rPr lang="en-US" b="1" dirty="0"/>
              <a:t>WHEN:</a:t>
            </a:r>
            <a:r>
              <a:rPr lang="en-US" dirty="0"/>
              <a:t> Annually in October</a:t>
            </a:r>
          </a:p>
          <a:p>
            <a:pPr marL="0" indent="0">
              <a:buNone/>
            </a:pPr>
            <a:r>
              <a:rPr lang="en-US" b="1" dirty="0"/>
              <a:t>HOW:</a:t>
            </a:r>
            <a:r>
              <a:rPr lang="en-US" dirty="0"/>
              <a:t> Census Data with the California Longitudinal Pupil Achievement Data System submission</a:t>
            </a:r>
          </a:p>
          <a:p>
            <a:pPr marL="0" indent="0">
              <a:buNone/>
            </a:pPr>
            <a:r>
              <a:rPr lang="en-US" b="1" dirty="0"/>
              <a:t>WHAT:</a:t>
            </a:r>
            <a:r>
              <a:rPr lang="en-US" dirty="0"/>
              <a:t> Through the LCAP, homeless students are a subset of the socio-economically disadvantaged students (SES). The documented supports, services and resources are aligned to funding allocations. Per state audit, 5–10 percent of total SES have experiences related to homelessness</a:t>
            </a:r>
          </a:p>
        </p:txBody>
      </p:sp>
      <p:sp>
        <p:nvSpPr>
          <p:cNvPr id="4" name="Slide Number Placeholder 3">
            <a:extLst>
              <a:ext uri="{FF2B5EF4-FFF2-40B4-BE49-F238E27FC236}">
                <a16:creationId xmlns:a16="http://schemas.microsoft.com/office/drawing/2014/main" id="{88EB53B6-47F8-BB4B-8708-0A0BC9FD6C19}"/>
              </a:ext>
            </a:extLst>
          </p:cNvPr>
          <p:cNvSpPr>
            <a:spLocks noGrp="1"/>
          </p:cNvSpPr>
          <p:nvPr>
            <p:ph type="sldNum" sz="quarter" idx="12"/>
          </p:nvPr>
        </p:nvSpPr>
        <p:spPr/>
        <p:txBody>
          <a:bodyPr/>
          <a:lstStyle/>
          <a:p>
            <a:fld id="{1E47FE53-EBF0-4DA7-9D9D-CC1C3A20F3CB}" type="slidenum">
              <a:rPr lang="en-US" smtClean="0"/>
              <a:pPr/>
              <a:t>32</a:t>
            </a:fld>
            <a:endParaRPr lang="en-US" dirty="0"/>
          </a:p>
        </p:txBody>
      </p:sp>
    </p:spTree>
    <p:extLst>
      <p:ext uri="{BB962C8B-B14F-4D97-AF65-F5344CB8AC3E}">
        <p14:creationId xmlns:p14="http://schemas.microsoft.com/office/powerpoint/2010/main" val="19938766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67B28-A72E-ED4C-8167-E44F64CAEDD7}"/>
              </a:ext>
            </a:extLst>
          </p:cNvPr>
          <p:cNvSpPr>
            <a:spLocks noGrp="1"/>
          </p:cNvSpPr>
          <p:nvPr>
            <p:ph type="title"/>
          </p:nvPr>
        </p:nvSpPr>
        <p:spPr/>
        <p:txBody>
          <a:bodyPr/>
          <a:lstStyle/>
          <a:p>
            <a:r>
              <a:rPr lang="en-US" dirty="0"/>
              <a:t>Education of Homeless Children and Youth Grants</a:t>
            </a:r>
          </a:p>
        </p:txBody>
      </p:sp>
      <p:sp>
        <p:nvSpPr>
          <p:cNvPr id="3" name="Content Placeholder 2">
            <a:extLst>
              <a:ext uri="{FF2B5EF4-FFF2-40B4-BE49-F238E27FC236}">
                <a16:creationId xmlns:a16="http://schemas.microsoft.com/office/drawing/2014/main" id="{9272484D-8036-514F-BDD4-2A10AF06AD6B}"/>
              </a:ext>
            </a:extLst>
          </p:cNvPr>
          <p:cNvSpPr>
            <a:spLocks noGrp="1"/>
          </p:cNvSpPr>
          <p:nvPr>
            <p:ph idx="1"/>
          </p:nvPr>
        </p:nvSpPr>
        <p:spPr/>
        <p:txBody>
          <a:bodyPr/>
          <a:lstStyle/>
          <a:p>
            <a:pPr marL="0" indent="0">
              <a:buNone/>
            </a:pPr>
            <a:r>
              <a:rPr lang="en-US" b="1" dirty="0"/>
              <a:t>WHEN: </a:t>
            </a:r>
            <a:r>
              <a:rPr lang="en-US" dirty="0"/>
              <a:t>Three Year Grant Cohort beginning School Year 2021–22</a:t>
            </a:r>
          </a:p>
          <a:p>
            <a:pPr marL="0" indent="0">
              <a:buNone/>
            </a:pPr>
            <a:r>
              <a:rPr lang="en-US" b="1" dirty="0"/>
              <a:t>COMPETITIVE GRANT APPLICATION: </a:t>
            </a:r>
            <a:r>
              <a:rPr lang="en-US" dirty="0"/>
              <a:t>October 2020 </a:t>
            </a:r>
          </a:p>
          <a:p>
            <a:pPr marL="0" indent="0">
              <a:buNone/>
            </a:pPr>
            <a:r>
              <a:rPr lang="en-US" b="1" dirty="0"/>
              <a:t>HOW: </a:t>
            </a:r>
            <a:r>
              <a:rPr lang="en-US" dirty="0"/>
              <a:t>Competitive Grant Application Process </a:t>
            </a:r>
          </a:p>
          <a:p>
            <a:pPr marL="0" indent="0">
              <a:buNone/>
            </a:pPr>
            <a:r>
              <a:rPr lang="en-US" b="1" dirty="0"/>
              <a:t>FUNDING ALLOWANCES: </a:t>
            </a:r>
            <a:r>
              <a:rPr lang="en-US" dirty="0">
                <a:hlinkClick r:id="rId2" tooltip="California Department of Education's Funding Allowances web page."/>
              </a:rPr>
              <a:t>https://www.cde.ca.gov/sp/hs/fiscal.asp</a:t>
            </a:r>
            <a:r>
              <a:rPr lang="en-US" dirty="0"/>
              <a:t> </a:t>
            </a:r>
          </a:p>
          <a:p>
            <a:endParaRPr lang="en-US" dirty="0"/>
          </a:p>
          <a:p>
            <a:pPr lvl="1"/>
            <a:endParaRPr lang="en-US" dirty="0"/>
          </a:p>
        </p:txBody>
      </p:sp>
      <p:sp>
        <p:nvSpPr>
          <p:cNvPr id="4" name="Slide Number Placeholder 3">
            <a:extLst>
              <a:ext uri="{FF2B5EF4-FFF2-40B4-BE49-F238E27FC236}">
                <a16:creationId xmlns:a16="http://schemas.microsoft.com/office/drawing/2014/main" id="{88EB53B6-47F8-BB4B-8708-0A0BC9FD6C19}"/>
              </a:ext>
            </a:extLst>
          </p:cNvPr>
          <p:cNvSpPr>
            <a:spLocks noGrp="1"/>
          </p:cNvSpPr>
          <p:nvPr>
            <p:ph type="sldNum" sz="quarter" idx="12"/>
          </p:nvPr>
        </p:nvSpPr>
        <p:spPr/>
        <p:txBody>
          <a:bodyPr/>
          <a:lstStyle/>
          <a:p>
            <a:fld id="{1E47FE53-EBF0-4DA7-9D9D-CC1C3A20F3CB}" type="slidenum">
              <a:rPr lang="en-US" smtClean="0"/>
              <a:pPr/>
              <a:t>33</a:t>
            </a:fld>
            <a:endParaRPr lang="en-US" dirty="0"/>
          </a:p>
        </p:txBody>
      </p:sp>
    </p:spTree>
    <p:extLst>
      <p:ext uri="{BB962C8B-B14F-4D97-AF65-F5344CB8AC3E}">
        <p14:creationId xmlns:p14="http://schemas.microsoft.com/office/powerpoint/2010/main" val="32457684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67B28-A72E-ED4C-8167-E44F64CAEDD7}"/>
              </a:ext>
            </a:extLst>
          </p:cNvPr>
          <p:cNvSpPr>
            <a:spLocks noGrp="1"/>
          </p:cNvSpPr>
          <p:nvPr>
            <p:ph type="title"/>
          </p:nvPr>
        </p:nvSpPr>
        <p:spPr/>
        <p:txBody>
          <a:bodyPr/>
          <a:lstStyle/>
          <a:p>
            <a:r>
              <a:rPr lang="en-US" dirty="0"/>
              <a:t>Title I, Part A</a:t>
            </a:r>
          </a:p>
        </p:txBody>
      </p:sp>
      <p:sp>
        <p:nvSpPr>
          <p:cNvPr id="3" name="Content Placeholder 2">
            <a:extLst>
              <a:ext uri="{FF2B5EF4-FFF2-40B4-BE49-F238E27FC236}">
                <a16:creationId xmlns:a16="http://schemas.microsoft.com/office/drawing/2014/main" id="{9272484D-8036-514F-BDD4-2A10AF06AD6B}"/>
              </a:ext>
            </a:extLst>
          </p:cNvPr>
          <p:cNvSpPr>
            <a:spLocks noGrp="1"/>
          </p:cNvSpPr>
          <p:nvPr>
            <p:ph idx="1"/>
          </p:nvPr>
        </p:nvSpPr>
        <p:spPr/>
        <p:txBody>
          <a:bodyPr/>
          <a:lstStyle/>
          <a:p>
            <a:pPr marL="0" indent="0">
              <a:buNone/>
            </a:pPr>
            <a:r>
              <a:rPr lang="en-US" b="1" dirty="0"/>
              <a:t>HOW: </a:t>
            </a:r>
            <a:r>
              <a:rPr lang="en-US" dirty="0"/>
              <a:t>LEA set-aside or reservation of Title I, Part A funds reported on the CDE Consolidated Application and Reporting System (CARS) </a:t>
            </a:r>
            <a:r>
              <a:rPr lang="en-US" dirty="0">
                <a:hlinkClick r:id="rId2" tooltip="California Department of Education's Consolidated Application and Reporting System web page."/>
              </a:rPr>
              <a:t>https://www.cde.ca.gov/fg/aa/co/cars.asp</a:t>
            </a:r>
            <a:r>
              <a:rPr lang="en-US" dirty="0"/>
              <a:t> </a:t>
            </a:r>
          </a:p>
          <a:p>
            <a:pPr marL="0" indent="0">
              <a:buNone/>
            </a:pPr>
            <a:r>
              <a:rPr lang="en-US" dirty="0"/>
              <a:t>LEA determines Title I, Part A set-aside based on identification </a:t>
            </a:r>
          </a:p>
          <a:p>
            <a:pPr marL="0" indent="0">
              <a:buNone/>
            </a:pPr>
            <a:r>
              <a:rPr lang="en-US" b="1" dirty="0"/>
              <a:t>FUNDING ALLOWANCES: </a:t>
            </a:r>
            <a:r>
              <a:rPr lang="en-US" dirty="0"/>
              <a:t>Supplemental funding for transportation, additional supports and services above and beyond what all other students receive. CDE resource: </a:t>
            </a:r>
            <a:r>
              <a:rPr lang="en-US" dirty="0">
                <a:hlinkClick r:id="rId3" tooltip="California Department of Education's Allowable Expenses document."/>
              </a:rPr>
              <a:t>https://www.cde.ca.gov/sp/hs/cy/documents/allowableexpenses.docx</a:t>
            </a:r>
            <a:r>
              <a:rPr lang="en-US" dirty="0"/>
              <a:t> </a:t>
            </a:r>
          </a:p>
          <a:p>
            <a:endParaRPr lang="en-US" dirty="0"/>
          </a:p>
          <a:p>
            <a:pPr lvl="1"/>
            <a:endParaRPr lang="en-US" dirty="0"/>
          </a:p>
        </p:txBody>
      </p:sp>
      <p:sp>
        <p:nvSpPr>
          <p:cNvPr id="4" name="Slide Number Placeholder 3">
            <a:extLst>
              <a:ext uri="{FF2B5EF4-FFF2-40B4-BE49-F238E27FC236}">
                <a16:creationId xmlns:a16="http://schemas.microsoft.com/office/drawing/2014/main" id="{88EB53B6-47F8-BB4B-8708-0A0BC9FD6C19}"/>
              </a:ext>
            </a:extLst>
          </p:cNvPr>
          <p:cNvSpPr>
            <a:spLocks noGrp="1"/>
          </p:cNvSpPr>
          <p:nvPr>
            <p:ph type="sldNum" sz="quarter" idx="12"/>
          </p:nvPr>
        </p:nvSpPr>
        <p:spPr/>
        <p:txBody>
          <a:bodyPr/>
          <a:lstStyle/>
          <a:p>
            <a:fld id="{1E47FE53-EBF0-4DA7-9D9D-CC1C3A20F3CB}" type="slidenum">
              <a:rPr lang="en-US" smtClean="0"/>
              <a:pPr/>
              <a:t>34</a:t>
            </a:fld>
            <a:endParaRPr lang="en-US" dirty="0"/>
          </a:p>
        </p:txBody>
      </p:sp>
    </p:spTree>
    <p:extLst>
      <p:ext uri="{BB962C8B-B14F-4D97-AF65-F5344CB8AC3E}">
        <p14:creationId xmlns:p14="http://schemas.microsoft.com/office/powerpoint/2010/main" val="37827678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Resources">
            <a:extLst>
              <a:ext uri="{FF2B5EF4-FFF2-40B4-BE49-F238E27FC236}">
                <a16:creationId xmlns:a16="http://schemas.microsoft.com/office/drawing/2014/main" id="{524EA318-B205-5442-8A8F-CF4FAF807555}"/>
              </a:ext>
            </a:extLst>
          </p:cNvPr>
          <p:cNvSpPr>
            <a:spLocks noGrp="1"/>
          </p:cNvSpPr>
          <p:nvPr>
            <p:ph type="title"/>
          </p:nvPr>
        </p:nvSpPr>
        <p:spPr>
          <a:xfrm>
            <a:off x="288176" y="2086495"/>
            <a:ext cx="3507971" cy="2506286"/>
          </a:xfrm>
        </p:spPr>
        <p:txBody>
          <a:bodyPr anchor="ctr"/>
          <a:lstStyle/>
          <a:p>
            <a:r>
              <a:rPr lang="en-US" dirty="0"/>
              <a:t>Resources</a:t>
            </a:r>
          </a:p>
        </p:txBody>
      </p:sp>
      <p:sp>
        <p:nvSpPr>
          <p:cNvPr id="3" name="Content Placeholder 2">
            <a:extLst>
              <a:ext uri="{FF2B5EF4-FFF2-40B4-BE49-F238E27FC236}">
                <a16:creationId xmlns:a16="http://schemas.microsoft.com/office/drawing/2014/main" id="{EEFEEBF4-F89F-B441-9AE8-E47B423E74E1}"/>
              </a:ext>
            </a:extLst>
          </p:cNvPr>
          <p:cNvSpPr>
            <a:spLocks noGrp="1"/>
          </p:cNvSpPr>
          <p:nvPr>
            <p:ph idx="1"/>
          </p:nvPr>
        </p:nvSpPr>
        <p:spPr/>
        <p:txBody>
          <a:bodyPr anchor="ctr"/>
          <a:lstStyle/>
          <a:p>
            <a:r>
              <a:rPr lang="en-US" dirty="0"/>
              <a:t>McKinney-Vento Brief for Administrators</a:t>
            </a:r>
          </a:p>
          <a:p>
            <a:pPr lvl="1"/>
            <a:r>
              <a:rPr lang="en-US" dirty="0">
                <a:hlinkClick r:id="rId3" tooltip="McKinney-Vento Brief for Administrators PDF."/>
              </a:rPr>
              <a:t>https://nche.ed.gov/wp-content/uploads/2018/10/administrators.pdf</a:t>
            </a:r>
            <a:r>
              <a:rPr lang="en-US" dirty="0"/>
              <a:t> </a:t>
            </a:r>
          </a:p>
          <a:p>
            <a:r>
              <a:rPr lang="en-US" altLang="en-US" dirty="0"/>
              <a:t>CDE’s Homeless Education web page</a:t>
            </a:r>
          </a:p>
          <a:p>
            <a:pPr lvl="1"/>
            <a:r>
              <a:rPr lang="en-US" altLang="en-US" dirty="0">
                <a:hlinkClick r:id="rId4" tooltip="California Department of Education's Homeless Education web page."/>
              </a:rPr>
              <a:t>www.cde.ca.gov/sp/hs</a:t>
            </a:r>
            <a:r>
              <a:rPr lang="en-US" altLang="en-US" dirty="0"/>
              <a:t> </a:t>
            </a:r>
          </a:p>
          <a:p>
            <a:r>
              <a:rPr lang="en-US" altLang="en-US" dirty="0"/>
              <a:t>National Center for Homeless Education</a:t>
            </a:r>
          </a:p>
          <a:p>
            <a:pPr lvl="1"/>
            <a:r>
              <a:rPr lang="en-US" altLang="en-US" dirty="0">
                <a:hlinkClick r:id="rId5" tooltip="National Center for Homeless Education web page."/>
              </a:rPr>
              <a:t>www.serve.org/nche</a:t>
            </a:r>
            <a:r>
              <a:rPr lang="en-US" altLang="en-US" dirty="0"/>
              <a:t> </a:t>
            </a:r>
          </a:p>
          <a:p>
            <a:r>
              <a:rPr lang="en-US" altLang="en-US" dirty="0"/>
              <a:t>National Law Center on Homelessness &amp; Poverty</a:t>
            </a:r>
          </a:p>
          <a:p>
            <a:pPr lvl="1"/>
            <a:r>
              <a:rPr lang="en-US" altLang="en-US" dirty="0">
                <a:hlinkClick r:id="rId6" tooltip="National Law Center on Homelessness &amp; Poverty web page."/>
              </a:rPr>
              <a:t>www.nlchp.org</a:t>
            </a:r>
            <a:r>
              <a:rPr lang="en-US" altLang="en-US" dirty="0"/>
              <a:t> </a:t>
            </a:r>
            <a:endParaRPr lang="en-US" dirty="0"/>
          </a:p>
        </p:txBody>
      </p:sp>
      <p:sp>
        <p:nvSpPr>
          <p:cNvPr id="5" name="Slide Number Placeholder 4">
            <a:extLst>
              <a:ext uri="{FF2B5EF4-FFF2-40B4-BE49-F238E27FC236}">
                <a16:creationId xmlns:a16="http://schemas.microsoft.com/office/drawing/2014/main" id="{86B8D90B-3EBA-484C-9F8F-F21A0684C22C}"/>
              </a:ext>
            </a:extLst>
          </p:cNvPr>
          <p:cNvSpPr>
            <a:spLocks noGrp="1"/>
          </p:cNvSpPr>
          <p:nvPr>
            <p:ph type="sldNum" sz="quarter" idx="12"/>
          </p:nvPr>
        </p:nvSpPr>
        <p:spPr/>
        <p:txBody>
          <a:bodyPr/>
          <a:lstStyle/>
          <a:p>
            <a:fld id="{1E47FE53-EBF0-4DA7-9D9D-CC1C3A20F3CB}" type="slidenum">
              <a:rPr lang="en-US" smtClean="0"/>
              <a:pPr/>
              <a:t>35</a:t>
            </a:fld>
            <a:endParaRPr lang="en-US" dirty="0"/>
          </a:p>
        </p:txBody>
      </p:sp>
    </p:spTree>
    <p:extLst>
      <p:ext uri="{BB962C8B-B14F-4D97-AF65-F5344CB8AC3E}">
        <p14:creationId xmlns:p14="http://schemas.microsoft.com/office/powerpoint/2010/main" val="2025146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EADF0-8838-D74E-9B0E-0C8CD14908B0}"/>
              </a:ext>
            </a:extLst>
          </p:cNvPr>
          <p:cNvSpPr>
            <a:spLocks noGrp="1"/>
          </p:cNvSpPr>
          <p:nvPr>
            <p:ph type="title"/>
          </p:nvPr>
        </p:nvSpPr>
        <p:spPr/>
        <p:txBody>
          <a:bodyPr>
            <a:normAutofit/>
          </a:bodyPr>
          <a:lstStyle/>
          <a:p>
            <a:r>
              <a:rPr lang="en-US" dirty="0"/>
              <a:t>National Risk of Experiencing Homelessness (1 of 2)</a:t>
            </a:r>
          </a:p>
        </p:txBody>
      </p:sp>
      <p:sp>
        <p:nvSpPr>
          <p:cNvPr id="3" name="Content Placeholder 2">
            <a:extLst>
              <a:ext uri="{FF2B5EF4-FFF2-40B4-BE49-F238E27FC236}">
                <a16:creationId xmlns:a16="http://schemas.microsoft.com/office/drawing/2014/main" id="{F0917EC3-74AE-6143-8EE6-5A0E934D40F8}"/>
              </a:ext>
            </a:extLst>
          </p:cNvPr>
          <p:cNvSpPr>
            <a:spLocks noGrp="1"/>
          </p:cNvSpPr>
          <p:nvPr>
            <p:ph idx="1"/>
          </p:nvPr>
        </p:nvSpPr>
        <p:spPr/>
        <p:txBody>
          <a:bodyPr/>
          <a:lstStyle/>
          <a:p>
            <a:r>
              <a:rPr lang="en-US" dirty="0"/>
              <a:t>Kull, M. A., Morton, M. H., Patel, S., Curry, S., &amp; Carreon, E. (2019). </a:t>
            </a:r>
            <a:r>
              <a:rPr lang="en-US" i="1" dirty="0"/>
              <a:t>Missed opportunities: Education among youth and young adults experiencing homelessness in America</a:t>
            </a:r>
            <a:r>
              <a:rPr lang="en-US" dirty="0"/>
              <a:t>. Chicago, IL: Chapin Hall at the University of Chicago.</a:t>
            </a:r>
          </a:p>
          <a:p>
            <a:r>
              <a:rPr lang="en-US" dirty="0">
                <a:hlinkClick r:id="rId2" tooltip="Chapin Hall at the University of Chicago research, Missed Opportunities: Youth Homlelessness in America."/>
              </a:rPr>
              <a:t>https://www.chapinhall.org/wp-content/uploads/ChapinHall_VoYC_Education-Brief.pdf</a:t>
            </a:r>
            <a:r>
              <a:rPr lang="en-US" dirty="0"/>
              <a:t> </a:t>
            </a:r>
          </a:p>
        </p:txBody>
      </p:sp>
      <p:sp>
        <p:nvSpPr>
          <p:cNvPr id="4" name="Slide Number Placeholder 3">
            <a:extLst>
              <a:ext uri="{FF2B5EF4-FFF2-40B4-BE49-F238E27FC236}">
                <a16:creationId xmlns:a16="http://schemas.microsoft.com/office/drawing/2014/main" id="{DC9CC2BA-93BF-554D-90B2-997AE7F194BC}"/>
              </a:ext>
            </a:extLst>
          </p:cNvPr>
          <p:cNvSpPr>
            <a:spLocks noGrp="1"/>
          </p:cNvSpPr>
          <p:nvPr>
            <p:ph type="sldNum" sz="quarter" idx="12"/>
          </p:nvPr>
        </p:nvSpPr>
        <p:spPr/>
        <p:txBody>
          <a:bodyPr/>
          <a:lstStyle/>
          <a:p>
            <a:fld id="{1E47FE53-EBF0-4DA7-9D9D-CC1C3A20F3CB}" type="slidenum">
              <a:rPr lang="en-US" smtClean="0"/>
              <a:pPr/>
              <a:t>4</a:t>
            </a:fld>
            <a:endParaRPr lang="en-US" dirty="0"/>
          </a:p>
        </p:txBody>
      </p:sp>
    </p:spTree>
    <p:extLst>
      <p:ext uri="{BB962C8B-B14F-4D97-AF65-F5344CB8AC3E}">
        <p14:creationId xmlns:p14="http://schemas.microsoft.com/office/powerpoint/2010/main" val="509906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EADF0-8838-D74E-9B0E-0C8CD14908B0}"/>
              </a:ext>
            </a:extLst>
          </p:cNvPr>
          <p:cNvSpPr>
            <a:spLocks noGrp="1"/>
          </p:cNvSpPr>
          <p:nvPr>
            <p:ph type="title"/>
          </p:nvPr>
        </p:nvSpPr>
        <p:spPr/>
        <p:txBody>
          <a:bodyPr/>
          <a:lstStyle/>
          <a:p>
            <a:r>
              <a:rPr lang="en-US" dirty="0"/>
              <a:t>National Risk of Experiencing Homelessness (2 of 2)</a:t>
            </a:r>
          </a:p>
        </p:txBody>
      </p:sp>
      <p:sp>
        <p:nvSpPr>
          <p:cNvPr id="3" name="Content Placeholder 2">
            <a:extLst>
              <a:ext uri="{FF2B5EF4-FFF2-40B4-BE49-F238E27FC236}">
                <a16:creationId xmlns:a16="http://schemas.microsoft.com/office/drawing/2014/main" id="{F0917EC3-74AE-6143-8EE6-5A0E934D40F8}"/>
              </a:ext>
            </a:extLst>
          </p:cNvPr>
          <p:cNvSpPr>
            <a:spLocks noGrp="1"/>
          </p:cNvSpPr>
          <p:nvPr>
            <p:ph idx="1"/>
          </p:nvPr>
        </p:nvSpPr>
        <p:spPr/>
        <p:txBody>
          <a:bodyPr/>
          <a:lstStyle/>
          <a:p>
            <a:r>
              <a:rPr lang="en-US" dirty="0"/>
              <a:t>Study conducted in November 2019 by M. Morton, A. Dworsky &amp; G.M. Samuels (2019)</a:t>
            </a:r>
          </a:p>
          <a:p>
            <a:r>
              <a:rPr lang="en-US" dirty="0"/>
              <a:t>The ninth in a series of Research-to-Impact briefs by Chapin Hall at the University of Chicago on understanding and addressing youth homelessness</a:t>
            </a:r>
          </a:p>
          <a:p>
            <a:r>
              <a:rPr lang="en-US" dirty="0"/>
              <a:t>Study highlights research on the intersection between youth homelessness and educational disruption</a:t>
            </a:r>
          </a:p>
        </p:txBody>
      </p:sp>
      <p:sp>
        <p:nvSpPr>
          <p:cNvPr id="4" name="Slide Number Placeholder 3">
            <a:extLst>
              <a:ext uri="{FF2B5EF4-FFF2-40B4-BE49-F238E27FC236}">
                <a16:creationId xmlns:a16="http://schemas.microsoft.com/office/drawing/2014/main" id="{DC9CC2BA-93BF-554D-90B2-997AE7F194BC}"/>
              </a:ext>
            </a:extLst>
          </p:cNvPr>
          <p:cNvSpPr>
            <a:spLocks noGrp="1"/>
          </p:cNvSpPr>
          <p:nvPr>
            <p:ph type="sldNum" sz="quarter" idx="12"/>
          </p:nvPr>
        </p:nvSpPr>
        <p:spPr/>
        <p:txBody>
          <a:bodyPr/>
          <a:lstStyle/>
          <a:p>
            <a:fld id="{1E47FE53-EBF0-4DA7-9D9D-CC1C3A20F3CB}" type="slidenum">
              <a:rPr lang="en-US" smtClean="0"/>
              <a:pPr/>
              <a:t>5</a:t>
            </a:fld>
            <a:endParaRPr lang="en-US" dirty="0"/>
          </a:p>
        </p:txBody>
      </p:sp>
    </p:spTree>
    <p:extLst>
      <p:ext uri="{BB962C8B-B14F-4D97-AF65-F5344CB8AC3E}">
        <p14:creationId xmlns:p14="http://schemas.microsoft.com/office/powerpoint/2010/main" val="2136639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EADF0-8838-D74E-9B0E-0C8CD14908B0}"/>
              </a:ext>
            </a:extLst>
          </p:cNvPr>
          <p:cNvSpPr>
            <a:spLocks noGrp="1"/>
          </p:cNvSpPr>
          <p:nvPr>
            <p:ph type="title"/>
          </p:nvPr>
        </p:nvSpPr>
        <p:spPr/>
        <p:txBody>
          <a:bodyPr>
            <a:normAutofit/>
          </a:bodyPr>
          <a:lstStyle/>
          <a:p>
            <a:r>
              <a:rPr lang="en-US" dirty="0"/>
              <a:t>Risk of Experiencing Homelessness Among Subpopulations</a:t>
            </a:r>
          </a:p>
        </p:txBody>
      </p:sp>
      <p:sp>
        <p:nvSpPr>
          <p:cNvPr id="3" name="Content Placeholder 2">
            <a:extLst>
              <a:ext uri="{FF2B5EF4-FFF2-40B4-BE49-F238E27FC236}">
                <a16:creationId xmlns:a16="http://schemas.microsoft.com/office/drawing/2014/main" id="{F0917EC3-74AE-6143-8EE6-5A0E934D40F8}"/>
              </a:ext>
            </a:extLst>
          </p:cNvPr>
          <p:cNvSpPr>
            <a:spLocks noGrp="1"/>
          </p:cNvSpPr>
          <p:nvPr>
            <p:ph idx="1"/>
          </p:nvPr>
        </p:nvSpPr>
        <p:spPr/>
        <p:txBody>
          <a:bodyPr/>
          <a:lstStyle/>
          <a:p>
            <a:r>
              <a:rPr lang="en-US" dirty="0"/>
              <a:t>Youth reporting an annual household income of less than $24,000 had a 162 percent higher risk of experiencing homelessness </a:t>
            </a:r>
          </a:p>
          <a:p>
            <a:r>
              <a:rPr lang="en-US" dirty="0"/>
              <a:t>African American youth had an 83 percent higher risk of experiencing homelessness</a:t>
            </a:r>
          </a:p>
          <a:p>
            <a:r>
              <a:rPr lang="en-US" dirty="0"/>
              <a:t>Hispanic, non-White youth had a 33 percent higher risk</a:t>
            </a:r>
          </a:p>
          <a:p>
            <a:r>
              <a:rPr lang="en-US" dirty="0"/>
              <a:t>Unmarried parenting youth had a 200 percent higher risk</a:t>
            </a:r>
          </a:p>
          <a:p>
            <a:r>
              <a:rPr lang="en-US" dirty="0"/>
              <a:t>Lesbian, Gay, Bisexual and Transgender youth had a 120 percent higher risk</a:t>
            </a:r>
          </a:p>
          <a:p>
            <a:endParaRPr lang="en-US" dirty="0"/>
          </a:p>
        </p:txBody>
      </p:sp>
      <p:sp>
        <p:nvSpPr>
          <p:cNvPr id="4" name="Slide Number Placeholder 3">
            <a:extLst>
              <a:ext uri="{FF2B5EF4-FFF2-40B4-BE49-F238E27FC236}">
                <a16:creationId xmlns:a16="http://schemas.microsoft.com/office/drawing/2014/main" id="{DC9CC2BA-93BF-554D-90B2-997AE7F194BC}"/>
              </a:ext>
            </a:extLst>
          </p:cNvPr>
          <p:cNvSpPr>
            <a:spLocks noGrp="1"/>
          </p:cNvSpPr>
          <p:nvPr>
            <p:ph type="sldNum" sz="quarter" idx="12"/>
          </p:nvPr>
        </p:nvSpPr>
        <p:spPr/>
        <p:txBody>
          <a:bodyPr/>
          <a:lstStyle/>
          <a:p>
            <a:fld id="{1E47FE53-EBF0-4DA7-9D9D-CC1C3A20F3CB}" type="slidenum">
              <a:rPr lang="en-US" smtClean="0"/>
              <a:pPr/>
              <a:t>6</a:t>
            </a:fld>
            <a:endParaRPr lang="en-US" dirty="0"/>
          </a:p>
        </p:txBody>
      </p:sp>
    </p:spTree>
    <p:extLst>
      <p:ext uri="{BB962C8B-B14F-4D97-AF65-F5344CB8AC3E}">
        <p14:creationId xmlns:p14="http://schemas.microsoft.com/office/powerpoint/2010/main" val="267676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EADF0-8838-D74E-9B0E-0C8CD14908B0}"/>
              </a:ext>
            </a:extLst>
          </p:cNvPr>
          <p:cNvSpPr>
            <a:spLocks noGrp="1"/>
          </p:cNvSpPr>
          <p:nvPr>
            <p:ph type="title"/>
          </p:nvPr>
        </p:nvSpPr>
        <p:spPr/>
        <p:txBody>
          <a:bodyPr/>
          <a:lstStyle/>
          <a:p>
            <a:r>
              <a:rPr lang="en-US" dirty="0"/>
              <a:t>Rural versus Nonrural</a:t>
            </a:r>
          </a:p>
        </p:txBody>
      </p:sp>
      <p:sp>
        <p:nvSpPr>
          <p:cNvPr id="3" name="Content Placeholder 2">
            <a:extLst>
              <a:ext uri="{FF2B5EF4-FFF2-40B4-BE49-F238E27FC236}">
                <a16:creationId xmlns:a16="http://schemas.microsoft.com/office/drawing/2014/main" id="{F0917EC3-74AE-6143-8EE6-5A0E934D40F8}"/>
              </a:ext>
            </a:extLst>
          </p:cNvPr>
          <p:cNvSpPr>
            <a:spLocks noGrp="1"/>
          </p:cNvSpPr>
          <p:nvPr>
            <p:ph idx="1"/>
          </p:nvPr>
        </p:nvSpPr>
        <p:spPr/>
        <p:txBody>
          <a:bodyPr/>
          <a:lstStyle/>
          <a:p>
            <a:pPr marL="0" indent="0">
              <a:buNone/>
            </a:pPr>
            <a:r>
              <a:rPr lang="en-US" dirty="0"/>
              <a:t>Rates of youth 13‒17 years of age experiencing homelessness were similar in rural and nonrural areas</a:t>
            </a:r>
          </a:p>
          <a:p>
            <a:r>
              <a:rPr lang="en-US" dirty="0"/>
              <a:t>4.2 percent in urban counties</a:t>
            </a:r>
          </a:p>
          <a:p>
            <a:r>
              <a:rPr lang="en-US" dirty="0"/>
              <a:t>4.4 percent in rural counties</a:t>
            </a:r>
          </a:p>
          <a:p>
            <a:pPr marL="0" indent="0">
              <a:buNone/>
            </a:pPr>
            <a:r>
              <a:rPr lang="en-US" dirty="0"/>
              <a:t>Rates of youth 18‒25 years of age experiencing homelessness were similar in rural and nonrural areas</a:t>
            </a:r>
          </a:p>
          <a:p>
            <a:r>
              <a:rPr lang="en-US" dirty="0"/>
              <a:t>9.6 percent in urban counties</a:t>
            </a:r>
          </a:p>
          <a:p>
            <a:r>
              <a:rPr lang="en-US" dirty="0"/>
              <a:t>9.2 percent in rural counties</a:t>
            </a:r>
          </a:p>
          <a:p>
            <a:endParaRPr lang="en-US" dirty="0"/>
          </a:p>
        </p:txBody>
      </p:sp>
      <p:sp>
        <p:nvSpPr>
          <p:cNvPr id="4" name="Slide Number Placeholder 3">
            <a:extLst>
              <a:ext uri="{FF2B5EF4-FFF2-40B4-BE49-F238E27FC236}">
                <a16:creationId xmlns:a16="http://schemas.microsoft.com/office/drawing/2014/main" id="{DC9CC2BA-93BF-554D-90B2-997AE7F194BC}"/>
              </a:ext>
            </a:extLst>
          </p:cNvPr>
          <p:cNvSpPr>
            <a:spLocks noGrp="1"/>
          </p:cNvSpPr>
          <p:nvPr>
            <p:ph type="sldNum" sz="quarter" idx="12"/>
          </p:nvPr>
        </p:nvSpPr>
        <p:spPr/>
        <p:txBody>
          <a:bodyPr/>
          <a:lstStyle/>
          <a:p>
            <a:fld id="{1E47FE53-EBF0-4DA7-9D9D-CC1C3A20F3CB}" type="slidenum">
              <a:rPr lang="en-US" smtClean="0"/>
              <a:pPr/>
              <a:t>7</a:t>
            </a:fld>
            <a:endParaRPr lang="en-US" dirty="0"/>
          </a:p>
        </p:txBody>
      </p:sp>
    </p:spTree>
    <p:extLst>
      <p:ext uri="{BB962C8B-B14F-4D97-AF65-F5344CB8AC3E}">
        <p14:creationId xmlns:p14="http://schemas.microsoft.com/office/powerpoint/2010/main" val="2432033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7FEB5E-DE52-4DD3-B389-617C4A4CF1AF}"/>
              </a:ext>
            </a:extLst>
          </p:cNvPr>
          <p:cNvSpPr>
            <a:spLocks noGrp="1"/>
          </p:cNvSpPr>
          <p:nvPr>
            <p:ph type="title"/>
          </p:nvPr>
        </p:nvSpPr>
        <p:spPr/>
        <p:txBody>
          <a:bodyPr/>
          <a:lstStyle/>
          <a:p>
            <a:br>
              <a:rPr lang="en-US" dirty="0"/>
            </a:br>
            <a:r>
              <a:rPr lang="en-US" dirty="0"/>
              <a:t>Education Can Make A Difference</a:t>
            </a:r>
          </a:p>
        </p:txBody>
      </p:sp>
      <p:sp>
        <p:nvSpPr>
          <p:cNvPr id="5" name="Content Placeholder 4">
            <a:extLst>
              <a:ext uri="{FF2B5EF4-FFF2-40B4-BE49-F238E27FC236}">
                <a16:creationId xmlns:a16="http://schemas.microsoft.com/office/drawing/2014/main" id="{76089692-0A45-4B91-AF1C-E8D828A18AA1}"/>
              </a:ext>
            </a:extLst>
          </p:cNvPr>
          <p:cNvSpPr>
            <a:spLocks noGrp="1"/>
          </p:cNvSpPr>
          <p:nvPr>
            <p:ph idx="1"/>
          </p:nvPr>
        </p:nvSpPr>
        <p:spPr/>
        <p:txBody>
          <a:bodyPr/>
          <a:lstStyle/>
          <a:p>
            <a:r>
              <a:rPr lang="en-US" dirty="0"/>
              <a:t>Lack of a high school diploma or the General Educational Development Test is the number one risk factor for young adult homelessness, increasing the likelihood of homelessness by 346 percent</a:t>
            </a:r>
          </a:p>
          <a:p>
            <a:endParaRPr lang="en-US" dirty="0"/>
          </a:p>
          <a:p>
            <a:endParaRPr lang="en-US" dirty="0"/>
          </a:p>
          <a:p>
            <a:endParaRPr lang="en-US" dirty="0"/>
          </a:p>
        </p:txBody>
      </p:sp>
      <p:sp>
        <p:nvSpPr>
          <p:cNvPr id="3" name="Slide Number Placeholder 2">
            <a:extLst>
              <a:ext uri="{FF2B5EF4-FFF2-40B4-BE49-F238E27FC236}">
                <a16:creationId xmlns:a16="http://schemas.microsoft.com/office/drawing/2014/main" id="{421D4265-3608-49D3-B253-C79E9F006409}"/>
              </a:ext>
            </a:extLst>
          </p:cNvPr>
          <p:cNvSpPr>
            <a:spLocks noGrp="1"/>
          </p:cNvSpPr>
          <p:nvPr>
            <p:ph type="sldNum" sz="quarter" idx="12"/>
          </p:nvPr>
        </p:nvSpPr>
        <p:spPr/>
        <p:txBody>
          <a:bodyPr/>
          <a:lstStyle/>
          <a:p>
            <a:fld id="{1E47FE53-EBF0-4DA7-9D9D-CC1C3A20F3CB}" type="slidenum">
              <a:rPr lang="en-US" smtClean="0"/>
              <a:pPr/>
              <a:t>8</a:t>
            </a:fld>
            <a:endParaRPr lang="en-US" dirty="0"/>
          </a:p>
        </p:txBody>
      </p:sp>
    </p:spTree>
    <p:extLst>
      <p:ext uri="{BB962C8B-B14F-4D97-AF65-F5344CB8AC3E}">
        <p14:creationId xmlns:p14="http://schemas.microsoft.com/office/powerpoint/2010/main" val="3472379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7FEB5E-DE52-4DD3-B389-617C4A4CF1AF}"/>
              </a:ext>
            </a:extLst>
          </p:cNvPr>
          <p:cNvSpPr>
            <a:spLocks noGrp="1"/>
          </p:cNvSpPr>
          <p:nvPr>
            <p:ph type="title"/>
          </p:nvPr>
        </p:nvSpPr>
        <p:spPr/>
        <p:txBody>
          <a:bodyPr/>
          <a:lstStyle/>
          <a:p>
            <a:r>
              <a:rPr lang="en-US" dirty="0"/>
              <a:t>Study Recommendations (1 of 3)</a:t>
            </a:r>
          </a:p>
        </p:txBody>
      </p:sp>
      <p:sp>
        <p:nvSpPr>
          <p:cNvPr id="5" name="Content Placeholder 4">
            <a:extLst>
              <a:ext uri="{FF2B5EF4-FFF2-40B4-BE49-F238E27FC236}">
                <a16:creationId xmlns:a16="http://schemas.microsoft.com/office/drawing/2014/main" id="{76089692-0A45-4B91-AF1C-E8D828A18AA1}"/>
              </a:ext>
            </a:extLst>
          </p:cNvPr>
          <p:cNvSpPr>
            <a:spLocks noGrp="1"/>
          </p:cNvSpPr>
          <p:nvPr>
            <p:ph idx="1"/>
          </p:nvPr>
        </p:nvSpPr>
        <p:spPr/>
        <p:txBody>
          <a:bodyPr/>
          <a:lstStyle/>
          <a:p>
            <a:r>
              <a:rPr lang="en-US" dirty="0"/>
              <a:t>Identify youth who are at risk of experiencing homelessness earlier—before they reach a crisis</a:t>
            </a:r>
          </a:p>
          <a:p>
            <a:r>
              <a:rPr lang="en-US" dirty="0"/>
              <a:t>Strengthen coordination among school support staff, local service providers, and others to provide appropriate and timely supports to students and families</a:t>
            </a:r>
          </a:p>
          <a:p>
            <a:endParaRPr lang="en-US" dirty="0"/>
          </a:p>
          <a:p>
            <a:endParaRPr lang="en-US" dirty="0"/>
          </a:p>
        </p:txBody>
      </p:sp>
      <p:sp>
        <p:nvSpPr>
          <p:cNvPr id="3" name="Slide Number Placeholder 2">
            <a:extLst>
              <a:ext uri="{FF2B5EF4-FFF2-40B4-BE49-F238E27FC236}">
                <a16:creationId xmlns:a16="http://schemas.microsoft.com/office/drawing/2014/main" id="{421D4265-3608-49D3-B253-C79E9F006409}"/>
              </a:ext>
            </a:extLst>
          </p:cNvPr>
          <p:cNvSpPr>
            <a:spLocks noGrp="1"/>
          </p:cNvSpPr>
          <p:nvPr>
            <p:ph type="sldNum" sz="quarter" idx="12"/>
          </p:nvPr>
        </p:nvSpPr>
        <p:spPr/>
        <p:txBody>
          <a:bodyPr/>
          <a:lstStyle/>
          <a:p>
            <a:fld id="{1E47FE53-EBF0-4DA7-9D9D-CC1C3A20F3CB}" type="slidenum">
              <a:rPr lang="en-US" smtClean="0"/>
              <a:pPr/>
              <a:t>9</a:t>
            </a:fld>
            <a:endParaRPr lang="en-US" dirty="0"/>
          </a:p>
        </p:txBody>
      </p:sp>
    </p:spTree>
    <p:extLst>
      <p:ext uri="{BB962C8B-B14F-4D97-AF65-F5344CB8AC3E}">
        <p14:creationId xmlns:p14="http://schemas.microsoft.com/office/powerpoint/2010/main" val="4260078372"/>
      </p:ext>
    </p:extLst>
  </p:cSld>
  <p:clrMapOvr>
    <a:masterClrMapping/>
  </p:clrMapOvr>
</p:sld>
</file>

<file path=ppt/theme/theme1.xml><?xml version="1.0" encoding="utf-8"?>
<a:theme xmlns:a="http://schemas.openxmlformats.org/drawingml/2006/main" name="Retrospect">
  <a:themeElements>
    <a:clrScheme name="Custom 3">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0070C0"/>
      </a:hlink>
      <a:folHlink>
        <a:srgbClr val="0070C0"/>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534ED83EA0B5E468033F72E96A6CA4D" ma:contentTypeVersion="7" ma:contentTypeDescription="Create a new document." ma:contentTypeScope="" ma:versionID="e962a915273a7da8b7384f715ee61b31">
  <xsd:schema xmlns:xsd="http://www.w3.org/2001/XMLSchema" xmlns:xs="http://www.w3.org/2001/XMLSchema" xmlns:p="http://schemas.microsoft.com/office/2006/metadata/properties" xmlns:ns2="f89dec18-d0c2-45d2-8a15-31051f2519f8" targetNamespace="http://schemas.microsoft.com/office/2006/metadata/properties" ma:root="true" ma:fieldsID="888e16d6d3eb7509c3630744fd4f0184" ns2:_="">
    <xsd:import namespace="f89dec18-d0c2-45d2-8a15-31051f2519f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9dec18-d0c2-45d2-8a15-31051f2519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445CC2-4985-4373-8AB2-5593D8D2E6F1}">
  <ds:schemaRefs>
    <ds:schemaRef ds:uri="http://purl.org/dc/terms/"/>
    <ds:schemaRef ds:uri="f89dec18-d0c2-45d2-8a15-31051f2519f8"/>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E0069F4-9E89-4528-AFA1-1A0EE97F4B9A}">
  <ds:schemaRefs>
    <ds:schemaRef ds:uri="http://schemas.microsoft.com/sharepoint/v3/contenttype/forms"/>
  </ds:schemaRefs>
</ds:datastoreItem>
</file>

<file path=customXml/itemProps3.xml><?xml version="1.0" encoding="utf-8"?>
<ds:datastoreItem xmlns:ds="http://schemas.openxmlformats.org/officeDocument/2006/customXml" ds:itemID="{EA0B566E-3FF7-401C-B225-B71F75B48D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9dec18-d0c2-45d2-8a15-31051f2519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33264</TotalTime>
  <Words>2097</Words>
  <Application>Microsoft Office PowerPoint</Application>
  <PresentationFormat>Widescreen</PresentationFormat>
  <Paragraphs>276</Paragraphs>
  <Slides>35</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Times</vt:lpstr>
      <vt:lpstr>Wingdings</vt:lpstr>
      <vt:lpstr>Retrospect</vt:lpstr>
      <vt:lpstr>Administrator’s Role to Increase Performance and Achievement Among Students Experiencing Homelessness</vt:lpstr>
      <vt:lpstr>Presentation Outcomes</vt:lpstr>
      <vt:lpstr>Education’s Role in Learning</vt:lpstr>
      <vt:lpstr>National Risk of Experiencing Homelessness (1 of 2)</vt:lpstr>
      <vt:lpstr>National Risk of Experiencing Homelessness (2 of 2)</vt:lpstr>
      <vt:lpstr>Risk of Experiencing Homelessness Among Subpopulations</vt:lpstr>
      <vt:lpstr>Rural versus Nonrural</vt:lpstr>
      <vt:lpstr> Education Can Make A Difference</vt:lpstr>
      <vt:lpstr>Study Recommendations (1 of 3)</vt:lpstr>
      <vt:lpstr>Study Recommendations (2 of 3)</vt:lpstr>
      <vt:lpstr>Study Recommendations (3 of 3)</vt:lpstr>
      <vt:lpstr> Definition of Homeless (1 of 4)</vt:lpstr>
      <vt:lpstr>Definition of Homeless (2 of 4)</vt:lpstr>
      <vt:lpstr>Definition of Homeless (3 of 4)</vt:lpstr>
      <vt:lpstr>Definition of Homeless (4 of 4)</vt:lpstr>
      <vt:lpstr>Homeless Education Model</vt:lpstr>
      <vt:lpstr>LEA Homeless Liaisons</vt:lpstr>
      <vt:lpstr>LEA Homeless Liaisons Suggested Duties</vt:lpstr>
      <vt:lpstr>Strategies to Prioritize Homeless Students (1 of 4)</vt:lpstr>
      <vt:lpstr>Strategies to Prioritize Homeless Students (2 of 4)</vt:lpstr>
      <vt:lpstr>Strategies to Prioritize Homeless Students (3 of 4)</vt:lpstr>
      <vt:lpstr>Strategies to Prioritize Homeless Students (4 of 4)</vt:lpstr>
      <vt:lpstr>Immediate Enrollment</vt:lpstr>
      <vt:lpstr>School of Origin (1 of 2)</vt:lpstr>
      <vt:lpstr>School of Origin (2 of 2)</vt:lpstr>
      <vt:lpstr>Dispute Resolution (1 of 2)</vt:lpstr>
      <vt:lpstr>Dispute Resolution (2 of 2)</vt:lpstr>
      <vt:lpstr>Academic, Physical, and Social Emotional Signs</vt:lpstr>
      <vt:lpstr>Signs of Homelessness (1 of 3) Academic</vt:lpstr>
      <vt:lpstr>Signs of Homelessness (2 of 3) Physical</vt:lpstr>
      <vt:lpstr>Signs of Homelessness (3 of 3) Social Emotional</vt:lpstr>
      <vt:lpstr>Local Control Funding Formula</vt:lpstr>
      <vt:lpstr>Education of Homeless Children and Youth Grants</vt:lpstr>
      <vt:lpstr>Title I, Part A</vt:lpstr>
      <vt:lpstr>Resources</vt:lpstr>
    </vt:vector>
  </TitlesOfParts>
  <Manager>MParsons@cde.ca.gov</Manager>
  <Company>CA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to Increase Performance - Homeless Education (CA Dept of Education)</dc:title>
  <dc:subject>This PowerPoint reviews and discusses the roles of administrators, teachers, and caregivers in the education of students experiencing homelessness.</dc:subject>
  <dc:creator>Heidi Brahms</dc:creator>
  <cp:keywords>homeless, youth, administrators, presentation, reviews, roles, teachers, caregivers</cp:keywords>
  <cp:lastModifiedBy>Christopher Aban</cp:lastModifiedBy>
  <cp:revision>177</cp:revision>
  <dcterms:created xsi:type="dcterms:W3CDTF">2020-06-28T14:43:19Z</dcterms:created>
  <dcterms:modified xsi:type="dcterms:W3CDTF">2022-10-20T22:00:16Z</dcterms:modified>
</cp:coreProperties>
</file>