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71" r:id="rId1"/>
  </p:sldMasterIdLst>
  <p:notesMasterIdLst>
    <p:notesMasterId r:id="rId51"/>
  </p:notesMasterIdLst>
  <p:handoutMasterIdLst>
    <p:handoutMasterId r:id="rId52"/>
  </p:handoutMasterIdLst>
  <p:sldIdLst>
    <p:sldId id="460" r:id="rId2"/>
    <p:sldId id="312" r:id="rId3"/>
    <p:sldId id="314" r:id="rId4"/>
    <p:sldId id="315" r:id="rId5"/>
    <p:sldId id="405" r:id="rId6"/>
    <p:sldId id="320" r:id="rId7"/>
    <p:sldId id="332" r:id="rId8"/>
    <p:sldId id="396" r:id="rId9"/>
    <p:sldId id="406" r:id="rId10"/>
    <p:sldId id="408" r:id="rId11"/>
    <p:sldId id="457" r:id="rId12"/>
    <p:sldId id="353" r:id="rId13"/>
    <p:sldId id="356" r:id="rId14"/>
    <p:sldId id="451" r:id="rId15"/>
    <p:sldId id="413" r:id="rId16"/>
    <p:sldId id="452" r:id="rId17"/>
    <p:sldId id="453" r:id="rId18"/>
    <p:sldId id="416" r:id="rId19"/>
    <p:sldId id="442" r:id="rId20"/>
    <p:sldId id="444" r:id="rId21"/>
    <p:sldId id="454" r:id="rId22"/>
    <p:sldId id="420" r:id="rId23"/>
    <p:sldId id="455" r:id="rId24"/>
    <p:sldId id="456" r:id="rId25"/>
    <p:sldId id="445" r:id="rId26"/>
    <p:sldId id="424" r:id="rId27"/>
    <p:sldId id="458" r:id="rId28"/>
    <p:sldId id="426" r:id="rId29"/>
    <p:sldId id="427" r:id="rId30"/>
    <p:sldId id="459" r:id="rId31"/>
    <p:sldId id="429" r:id="rId32"/>
    <p:sldId id="430" r:id="rId33"/>
    <p:sldId id="431" r:id="rId34"/>
    <p:sldId id="333" r:id="rId35"/>
    <p:sldId id="334" r:id="rId36"/>
    <p:sldId id="337" r:id="rId37"/>
    <p:sldId id="381" r:id="rId38"/>
    <p:sldId id="432" r:id="rId39"/>
    <p:sldId id="435" r:id="rId40"/>
    <p:sldId id="434" r:id="rId41"/>
    <p:sldId id="437" r:id="rId42"/>
    <p:sldId id="438" r:id="rId43"/>
    <p:sldId id="446" r:id="rId44"/>
    <p:sldId id="461" r:id="rId45"/>
    <p:sldId id="448" r:id="rId46"/>
    <p:sldId id="439" r:id="rId47"/>
    <p:sldId id="440" r:id="rId48"/>
    <p:sldId id="449" r:id="rId49"/>
    <p:sldId id="441" r:id="rId5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25EB6"/>
    <a:srgbClr val="CC9900"/>
    <a:srgbClr val="1E5E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E04B2-3C8E-498B-9CCA-5FF240169426}" v="2" dt="2022-02-08T20:35:15.284"/>
    <p1510:client id="{ED1607D6-2517-4B9A-9C39-3E1ACB0D6C58}" v="4" dt="2022-01-12T19:38:25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94607" autoAdjust="0"/>
  </p:normalViewPr>
  <p:slideViewPr>
    <p:cSldViewPr snapToGrid="0">
      <p:cViewPr>
        <p:scale>
          <a:sx n="100" d="100"/>
          <a:sy n="100" d="100"/>
        </p:scale>
        <p:origin x="4974" y="378"/>
      </p:cViewPr>
      <p:guideLst/>
    </p:cSldViewPr>
  </p:slideViewPr>
  <p:outlineViewPr>
    <p:cViewPr>
      <p:scale>
        <a:sx n="33" d="100"/>
        <a:sy n="33" d="100"/>
      </p:scale>
      <p:origin x="0" y="-227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5797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9266523C-5B6B-4917-ACBD-5B142FA87C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579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579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86E483F-EE9B-47DE-BF88-0FBE1DB68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9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363" cy="46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1" y="0"/>
            <a:ext cx="3027363" cy="46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59675-EE40-462A-A6A5-E6050D913DE3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8576"/>
            <a:ext cx="5588000" cy="3654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26"/>
            <a:ext cx="3027363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1" y="8817926"/>
            <a:ext cx="3027363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49E48-5A11-4CFE-A81F-D1B08223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7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6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60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51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9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60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8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4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9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87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1550BF-167B-43DE-BA2A-86157A2C61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3001963"/>
            <a:ext cx="9285288" cy="20478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38F90F-14BB-4AE0-AB0D-1FDD6752A3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0" y="5049838"/>
            <a:ext cx="8997950" cy="5238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743200" cy="365125"/>
          </a:xfrm>
        </p:spPr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7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BC46-B3B4-464A-AC7F-6006CA9B3872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48A9-D462-42FB-A627-A58CCCA6E210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40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3073467" y="1548067"/>
            <a:ext cx="8204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99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DB3-A4F7-48A8-A386-87AB2B9E3FF1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5710019"/>
            <a:ext cx="6065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CALIFORNIA DEPARTMENT </a:t>
            </a:r>
            <a:r>
              <a:rPr lang="en-US" sz="1400">
                <a:solidFill>
                  <a:srgbClr val="1E5E70"/>
                </a:solidFill>
              </a:rPr>
              <a:t>OF EDUCATION</a:t>
            </a:r>
          </a:p>
          <a:p>
            <a:r>
              <a:rPr lang="en-US" sz="1400">
                <a:solidFill>
                  <a:srgbClr val="1E5E70"/>
                </a:solidFill>
              </a:rPr>
              <a:t>Tony Thurmond, State Superintendent</a:t>
            </a:r>
            <a:r>
              <a:rPr lang="en-US" sz="1400" baseline="0">
                <a:solidFill>
                  <a:srgbClr val="1E5E70"/>
                </a:solidFill>
              </a:rPr>
              <a:t> of Public </a:t>
            </a:r>
            <a:r>
              <a:rPr lang="en-US" sz="1400" baseline="0">
                <a:solidFill>
                  <a:schemeClr val="accent5">
                    <a:lumMod val="50000"/>
                  </a:schemeClr>
                </a:solidFill>
              </a:rPr>
              <a:t>Instruction</a:t>
            </a:r>
            <a:endParaRPr lang="en-US" sz="14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9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6141-5860-4ACD-8EAF-3F1E2902CC1D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D9D-61AC-4828-B371-F4FD09769760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71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4052-43A5-41EE-9DCB-98D5C92FE08D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D03-5F4E-40A1-B59B-8CFFC9A4AE9F}" type="datetime1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0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laceholder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82DD61-57CC-4C76-9C0E-0E1048B0C5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4313" y="1936750"/>
            <a:ext cx="9251950" cy="3538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1784A7-BB0A-4E09-B9C8-054963D859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9613" y="5637213"/>
            <a:ext cx="7110412" cy="365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1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EA1A-8539-4DB7-BA43-0E03DD3E77BB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28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A4E-7BB2-4080-8814-FEE7B364D5A6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9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10025967" y="1027906"/>
            <a:ext cx="2025570" cy="1775407"/>
          </a:xfrm>
          <a:prstGeom prst="roundRect">
            <a:avLst>
              <a:gd name="adj" fmla="val 9496"/>
            </a:avLst>
          </a:prstGeom>
          <a:solidFill>
            <a:schemeClr val="tx2"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657224" y="219919"/>
            <a:ext cx="10944225" cy="6318993"/>
          </a:xfrm>
          <a:prstGeom prst="roundRect">
            <a:avLst>
              <a:gd name="adj" fmla="val 4944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4239" y="365125"/>
            <a:ext cx="94796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239" y="1825625"/>
            <a:ext cx="947966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CDDC-036A-4979-8381-EE99B1DA4B88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353800" y="576484"/>
            <a:ext cx="2025570" cy="723458"/>
          </a:xfrm>
          <a:prstGeom prst="roundRect">
            <a:avLst>
              <a:gd name="adj" fmla="val 10267"/>
            </a:avLst>
          </a:prstGeom>
          <a:solidFill>
            <a:schemeClr val="accent6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0496066" y="-486156"/>
            <a:ext cx="1269358" cy="1192192"/>
          </a:xfrm>
          <a:prstGeom prst="roundRect">
            <a:avLst>
              <a:gd name="adj" fmla="val 7929"/>
            </a:avLst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fficial Seal of the California Department of Educaito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" y="5389202"/>
            <a:ext cx="1294916" cy="12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2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  <p:sldLayoutId id="2147484584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933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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cde.ca.gov/gmart/gmartlogon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sw/t1/gmartinstructions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ca.gov/fg/fo/r16/csicoefundingresults20.asp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ISO@cde.c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sp/sw/t1/csiwebinars.asp" TargetMode="External"/><Relationship Id="rId4" Type="http://schemas.openxmlformats.org/officeDocument/2006/relationships/hyperlink" Target="mailto:ESSACOE@cde.ca.gov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ca.gov/sp/sw/t1/gmartcsicoeins.as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sw/t1/csi.asp" TargetMode="External"/><Relationship Id="rId7" Type="http://schemas.openxmlformats.org/officeDocument/2006/relationships/hyperlink" Target="https://www.cde.ca.gov/sp/sw/t1/csicoeproginformation21.a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sp/sw/t1/gmartcsicoeins.asp" TargetMode="External"/><Relationship Id="rId5" Type="http://schemas.openxmlformats.org/officeDocument/2006/relationships/hyperlink" Target="https://www.cde.ca.gov/sp/sw/t1/gmartinstructions.asp" TargetMode="External"/><Relationship Id="rId4" Type="http://schemas.openxmlformats.org/officeDocument/2006/relationships/hyperlink" Target="https://www3.cde.ca.gov/gmart/gmartlogon.aspx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cde.ca.gov/gmart/gmartlogon.asp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ca.gov/sp/sw/t1/csicoeproginformation21.asp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ESSACOE@cde.c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ESSACOE@cde.c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ca.gov/sp/sw/t1/gmartinstructions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36991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2021–22 </a:t>
            </a:r>
            <a:r>
              <a:rPr lang="en" sz="4000" b="1" dirty="0">
                <a:solidFill>
                  <a:schemeClr val="tx1"/>
                </a:solidFill>
                <a:cs typeface="Arial" panose="020B0604020202020204" pitchFamily="34" charset="0"/>
              </a:rPr>
              <a:t>Every Student Succeeds Act Comprehensive Support and Improvement County Office of Education Plan Development and Implementation Support Reporting Webinar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2618"/>
            <a:ext cx="9144000" cy="1906732"/>
          </a:xfrm>
        </p:spPr>
        <p:txBody>
          <a:bodyPr/>
          <a:lstStyle/>
          <a:p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School Improvement and Support Office</a:t>
            </a:r>
          </a:p>
          <a:p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June 22, 2022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544458"/>
            <a:ext cx="2536371" cy="1177018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1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GMART: Logging 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GMART home page: </a:t>
            </a:r>
            <a:r>
              <a:rPr lang="en-US" dirty="0">
                <a:hlinkClick r:id="rId2" tooltip="The Grant Management and Reporting Tool  home page"/>
              </a:rPr>
              <a:t>https://www3.cde.ca.gov/gmart/gmartlogon.aspx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270270"/>
            <a:ext cx="2743200" cy="1451206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83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AFF6-A90E-4237-8A76-D021E5257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802004"/>
          </a:xfrm>
        </p:spPr>
        <p:txBody>
          <a:bodyPr>
            <a:normAutofit/>
          </a:bodyPr>
          <a:lstStyle/>
          <a:p>
            <a:r>
              <a:rPr lang="en-US" sz="4400" b="1" dirty="0"/>
              <a:t>GMART: Logging On (2) </a:t>
            </a:r>
            <a:endParaRPr lang="en-US" sz="4400" dirty="0"/>
          </a:p>
        </p:txBody>
      </p:sp>
      <p:pic>
        <p:nvPicPr>
          <p:cNvPr id="6" name="Content Placeholder 5" descr="Reference the appendix 1 for the alternative text version.&#10;">
            <a:extLst>
              <a:ext uri="{FF2B5EF4-FFF2-40B4-BE49-F238E27FC236}">
                <a16:creationId xmlns:a16="http://schemas.microsoft.com/office/drawing/2014/main" id="{E11E05DA-6902-4187-BA69-94F313B7DA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5333" y="1604962"/>
            <a:ext cx="9838267" cy="284480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40AE0-724E-4E62-9520-25715B3015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6104" y="5049838"/>
            <a:ext cx="8195845" cy="5238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Refer to </a:t>
            </a:r>
            <a:r>
              <a:rPr lang="en-US" dirty="0">
                <a:hlinkClick r:id="rId3" action="ppaction://hlinksldjump" tooltip="Appendix Reference for Alternative Text "/>
              </a:rPr>
              <a:t>Appendix 1</a:t>
            </a:r>
            <a:r>
              <a:rPr lang="en-US" dirty="0"/>
              <a:t> for Alternative Text version.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0E8C-8BCC-406E-A11A-B4C52D7B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262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45" y="450377"/>
            <a:ext cx="7968343" cy="85980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The GMART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460" y="1310186"/>
            <a:ext cx="10149840" cy="45080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3200" dirty="0">
                <a:cs typeface="Arial" panose="020B0604020202020204" pitchFamily="34" charset="0"/>
              </a:rPr>
              <a:t>Usernames and passwords: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a typeface="+mn-lt"/>
                <a:cs typeface="Arial" panose="020B0604020202020204" pitchFamily="34" charset="0"/>
              </a:rPr>
              <a:t>are the same as in prior years.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a typeface="+mn-lt"/>
                <a:cs typeface="Arial" panose="020B0604020202020204" pitchFamily="34" charset="0"/>
              </a:rPr>
              <a:t>w</a:t>
            </a:r>
            <a:r>
              <a:rPr lang="en-US" sz="3200" dirty="0">
                <a:cs typeface="Arial" panose="020B0604020202020204" pitchFamily="34" charset="0"/>
              </a:rPr>
              <a:t>ere emailed to county superintendents.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are case-sensitive.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cs typeface="Arial" panose="020B0604020202020204" pitchFamily="34" charset="0"/>
              </a:rPr>
              <a:t>For more information, visit the GMART instructions web page located at </a:t>
            </a:r>
            <a:r>
              <a:rPr lang="en-US" sz="3200" dirty="0">
                <a:cs typeface="Arial" panose="020B0604020202020204" pitchFamily="34" charset="0"/>
                <a:hlinkClick r:id="rId3" tooltip="The Grant Management and Reporting Tool instructions web page"/>
              </a:rPr>
              <a:t>https://www.cde.ca.gov/sp/sw/t1/gmartinstructions.asp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4725" y="5685906"/>
            <a:ext cx="2743200" cy="871692"/>
          </a:xfrm>
        </p:spPr>
        <p:txBody>
          <a:bodyPr/>
          <a:lstStyle/>
          <a:p>
            <a:pPr>
              <a:defRPr/>
            </a:pPr>
            <a:fld id="{3F07EB6D-4BC5-4CF1-A063-34594D1A6A8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8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2" y="436015"/>
            <a:ext cx="7032567" cy="775565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cs typeface="Arial" panose="020B0604020202020204" pitchFamily="34" charset="0"/>
              </a:rPr>
              <a:t>Selecting the Subgrant </a:t>
            </a:r>
          </a:p>
        </p:txBody>
      </p:sp>
      <p:sp>
        <p:nvSpPr>
          <p:cNvPr id="3" name="Content Placeholder 2" descr="A picture showing how to select the subgrant tab in the Grant Management and Reporting Tool."/>
          <p:cNvSpPr>
            <a:spLocks noGrp="1"/>
          </p:cNvSpPr>
          <p:nvPr>
            <p:ph idx="1"/>
          </p:nvPr>
        </p:nvSpPr>
        <p:spPr>
          <a:xfrm>
            <a:off x="997527" y="1363286"/>
            <a:ext cx="10166343" cy="48687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cs typeface="Arial" panose="020B0604020202020204" pitchFamily="34" charset="0"/>
              </a:rPr>
              <a:t>GMART</a:t>
            </a:r>
          </a:p>
          <a:p>
            <a:pPr marL="0" indent="0" algn="ctr">
              <a:buNone/>
            </a:pPr>
            <a:r>
              <a:rPr lang="en-US" sz="3200" b="1" dirty="0">
                <a:cs typeface="Arial" panose="020B0604020202020204" pitchFamily="34" charset="0"/>
              </a:rPr>
              <a:t>Select Grant</a:t>
            </a:r>
          </a:p>
          <a:p>
            <a:pPr marL="0" indent="0" algn="ctr">
              <a:buNone/>
            </a:pPr>
            <a:r>
              <a:rPr lang="en-US" sz="3200" b="1" dirty="0">
                <a:highlight>
                  <a:srgbClr val="C0C0C0"/>
                </a:highlight>
                <a:cs typeface="Arial" panose="020B0604020202020204" pitchFamily="34" charset="0"/>
              </a:rPr>
              <a:t>Logoff</a:t>
            </a:r>
          </a:p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Please select the link below to begin or continue:</a:t>
            </a:r>
          </a:p>
          <a:p>
            <a:pPr marL="0" indent="0">
              <a:buNone/>
            </a:pPr>
            <a:r>
              <a:rPr lang="en-US" sz="3200" b="1" dirty="0">
                <a:cs typeface="Arial" panose="020B0604020202020204" pitchFamily="34" charset="0"/>
              </a:rPr>
              <a:t>FY 2021–22 Plan Development and Implementation Support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9621" y="5650173"/>
            <a:ext cx="2971800" cy="1207827"/>
          </a:xfrm>
        </p:spPr>
        <p:txBody>
          <a:bodyPr/>
          <a:lstStyle/>
          <a:p>
            <a:pPr>
              <a:defRPr/>
            </a:pPr>
            <a:fld id="{D6029DA4-09B0-4A2D-AA4B-CC45A202471A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6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656C-BE81-43DC-A258-48E5C08C2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509609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GMART Tabs</a:t>
            </a:r>
            <a:endParaRPr lang="en-US" sz="4800" dirty="0"/>
          </a:p>
        </p:txBody>
      </p:sp>
      <p:pic>
        <p:nvPicPr>
          <p:cNvPr id="6" name="Content Placeholder 5" descr="Refer to appendix 2 for long Alternative Text. ">
            <a:extLst>
              <a:ext uri="{FF2B5EF4-FFF2-40B4-BE49-F238E27FC236}">
                <a16:creationId xmlns:a16="http://schemas.microsoft.com/office/drawing/2014/main" id="{D1C02637-F5C8-496E-BCDD-38E2DDA2A9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10" y="991892"/>
            <a:ext cx="9645380" cy="2282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42F7-DF46-4858-A16B-16EE191F95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0890" y="5049838"/>
            <a:ext cx="8141059" cy="5238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Refer to </a:t>
            </a:r>
            <a:r>
              <a:rPr lang="en-US" dirty="0">
                <a:ea typeface="+mn-lt"/>
                <a:cs typeface="+mn-lt"/>
                <a:hlinkClick r:id="rId3" action="ppaction://hlinksldjump" tooltip="Reference appendix for alternative text"/>
              </a:rPr>
              <a:t>Appendix 2</a:t>
            </a:r>
            <a:r>
              <a:rPr lang="en-US" dirty="0">
                <a:ea typeface="+mn-lt"/>
                <a:cs typeface="+mn-lt"/>
              </a:rPr>
              <a:t> for Alternative Text version.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043A3-3114-478C-9571-103FB455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14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78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COE 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40" y="1542198"/>
            <a:ext cx="9479666" cy="2033516"/>
          </a:xfrm>
        </p:spPr>
        <p:txBody>
          <a:bodyPr/>
          <a:lstStyle/>
          <a:p>
            <a:r>
              <a:rPr lang="en-US" sz="2400" dirty="0"/>
              <a:t>Please ensure that the most accurate and recent contact information for the Primary, Secondary, and Fiscal Coordinator/s/ are always in the GMART.</a:t>
            </a:r>
          </a:p>
          <a:p>
            <a:r>
              <a:rPr lang="en-US" sz="2400" dirty="0"/>
              <a:t>In order to edit, select the </a:t>
            </a:r>
            <a:r>
              <a:rPr lang="en-US" sz="2400" b="1" dirty="0"/>
              <a:t>Edit Contact Information </a:t>
            </a:r>
            <a:r>
              <a:rPr lang="en-US" sz="2400" dirty="0"/>
              <a:t>button and revise the following as appropriate:</a:t>
            </a:r>
            <a:endParaRPr lang="en-US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First and Last Name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Title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Phone	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Ext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Email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Fax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469776"/>
            <a:ext cx="2743200" cy="1251700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15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154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7503-22AE-49DE-AFEE-661DDC393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802004"/>
          </a:xfrm>
        </p:spPr>
        <p:txBody>
          <a:bodyPr>
            <a:normAutofit/>
          </a:bodyPr>
          <a:lstStyle/>
          <a:p>
            <a:r>
              <a:rPr lang="en-US" sz="4800" b="1" dirty="0"/>
              <a:t>CDE Contact Information Tab</a:t>
            </a:r>
            <a:endParaRPr lang="en-US" sz="4800" dirty="0"/>
          </a:p>
        </p:txBody>
      </p:sp>
      <p:pic>
        <p:nvPicPr>
          <p:cNvPr id="6" name="Content Placeholder 4" descr="Refer to appendix 3 for long Alternative Text. ">
            <a:extLst>
              <a:ext uri="{FF2B5EF4-FFF2-40B4-BE49-F238E27FC236}">
                <a16:creationId xmlns:a16="http://schemas.microsoft.com/office/drawing/2014/main" id="{04E0E076-DE2C-4623-9C61-B2952A7165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67071" y="1472338"/>
            <a:ext cx="9257858" cy="22937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19487-E68B-4C1C-87E6-59DB2328A1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3268" y="5731728"/>
            <a:ext cx="8068682" cy="6246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Refer to </a:t>
            </a:r>
            <a:r>
              <a:rPr lang="en-US" dirty="0">
                <a:hlinkClick r:id="rId3" action="ppaction://hlinksldjump" tooltip="Reference appendix for alternative text"/>
              </a:rPr>
              <a:t>Appendix 3</a:t>
            </a:r>
            <a:r>
              <a:rPr lang="en-US" dirty="0"/>
              <a:t> for Alternative Text version.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AE66B-715C-4724-B39C-EC00CE6D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16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59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9135-8843-4FCD-A590-499687DC9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633595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Project Budget Tab</a:t>
            </a:r>
            <a:endParaRPr lang="en-US" sz="4400" dirty="0"/>
          </a:p>
        </p:txBody>
      </p:sp>
      <p:pic>
        <p:nvPicPr>
          <p:cNvPr id="6" name="Content Placeholder 6" descr="Refer to appendix 4 for long Alternative Text. ">
            <a:extLst>
              <a:ext uri="{FF2B5EF4-FFF2-40B4-BE49-F238E27FC236}">
                <a16:creationId xmlns:a16="http://schemas.microsoft.com/office/drawing/2014/main" id="{9467A4A7-667A-49F7-A70C-2AEC36B819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62373" y="1381125"/>
            <a:ext cx="9505627" cy="272592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6574C-BF3F-4C0E-833E-928036E5F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74848" y="5040352"/>
            <a:ext cx="8247101" cy="533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Refer to </a:t>
            </a:r>
            <a:r>
              <a:rPr lang="en-US" dirty="0">
                <a:hlinkClick r:id="rId3" action="ppaction://hlinksldjump" tooltip="Reference appendix for alternative text"/>
              </a:rPr>
              <a:t>Appendix 4</a:t>
            </a:r>
            <a:r>
              <a:rPr lang="en-US" dirty="0"/>
              <a:t> for Alternative Text version.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76398-E831-4196-A75A-3BD51263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17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625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to Submit a Project Budget Revision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40" y="1825625"/>
            <a:ext cx="947966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COE is required to submit a Project Budget Revision when expenditure amounts claimed for object codes are in excess of 10 percent of the last approved budget.</a:t>
            </a:r>
          </a:p>
          <a:p>
            <a:r>
              <a:rPr lang="en-US" dirty="0"/>
              <a:t>Also, the COE must submit a Project Budget Revision when there is a significant change to the description of planned expenditures.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Please note that all Project Budget Revisions must be approved by the CDE before the COE will be able to submit Expenditure Reports.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436524"/>
            <a:ext cx="2743200" cy="1284951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18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7419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31A0-2340-4193-BDFB-5267FD64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561"/>
            <a:ext cx="9144000" cy="802004"/>
          </a:xfrm>
        </p:spPr>
        <p:txBody>
          <a:bodyPr>
            <a:normAutofit/>
          </a:bodyPr>
          <a:lstStyle/>
          <a:p>
            <a:r>
              <a:rPr lang="en-US" sz="4400" b="1" dirty="0"/>
              <a:t>Project Budget Example 1</a:t>
            </a:r>
            <a:endParaRPr lang="en-US" sz="4400" dirty="0"/>
          </a:p>
        </p:txBody>
      </p:sp>
      <p:pic>
        <p:nvPicPr>
          <p:cNvPr id="3" name="Picture 2" descr="Project Budget example, please refer to appendices 5 and 6 for alternate text versio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11" y="1080565"/>
            <a:ext cx="9649838" cy="46914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C5DE6-6EF4-42B3-A59C-DC5A9AB336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4788" y="5863324"/>
            <a:ext cx="8347161" cy="4930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Refer to </a:t>
            </a:r>
            <a:r>
              <a:rPr lang="en-US" sz="2400" dirty="0">
                <a:ea typeface="+mn-lt"/>
                <a:cs typeface="+mn-lt"/>
                <a:hlinkClick r:id="rId3" action="ppaction://hlinksldjump" tooltip="Reference appendices for alternative text"/>
              </a:rPr>
              <a:t>Appendices 5 and 6</a:t>
            </a:r>
            <a:r>
              <a:rPr lang="en-US" sz="2400" dirty="0">
                <a:ea typeface="+mn-lt"/>
                <a:cs typeface="+mn-lt"/>
              </a:rPr>
              <a:t> for Alternative Text version.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C182B-EE69-405E-881C-8B94E830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19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055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Acronyms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354238" y="1127760"/>
            <a:ext cx="9725241" cy="52317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endParaRPr lang="en-US" dirty="0">
              <a:cs typeface="Calibri" panose="020F0502020204030204"/>
            </a:endParaRP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CDE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California Department of Education</a:t>
            </a:r>
            <a:endParaRPr lang="en-US" sz="4100" dirty="0">
              <a:cs typeface="Arial" panose="020B0604020202020204" pitchFamily="34" charset="0"/>
            </a:endParaRP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COE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County Office of Education</a:t>
            </a:r>
            <a:endParaRPr lang="en-US" sz="4100" dirty="0">
              <a:cs typeface="Arial" panose="020B0604020202020204" pitchFamily="34" charset="0"/>
            </a:endParaRP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CSI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Comprehensive Support and Improvement</a:t>
            </a:r>
            <a:endParaRPr lang="en-US" sz="4100" dirty="0">
              <a:cs typeface="Arial" panose="020B0604020202020204" pitchFamily="34" charset="0"/>
            </a:endParaRP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ESSA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Every Student Succeeds Act</a:t>
            </a: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FY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Fiscal Year</a:t>
            </a: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GMART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Grant Management and Reporting Tool</a:t>
            </a:r>
          </a:p>
          <a:p>
            <a:pPr marL="457200" indent="-274320">
              <a:lnSpc>
                <a:spcPct val="100000"/>
              </a:lnSpc>
              <a:spcBef>
                <a:spcPts val="1600"/>
              </a:spcBef>
            </a:pPr>
            <a:r>
              <a:rPr lang="en-US" sz="4100" b="1" dirty="0">
                <a:cs typeface="Arial"/>
              </a:rPr>
              <a:t>LEA</a:t>
            </a:r>
            <a:r>
              <a:rPr lang="en-US" sz="4100" dirty="0">
                <a:cs typeface="Calibri" panose="020F0502020204030204" pitchFamily="34" charset="0"/>
              </a:rPr>
              <a:t>—Local Educational Agency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3905" y="5994400"/>
            <a:ext cx="2743200" cy="365125"/>
          </a:xfrm>
        </p:spPr>
        <p:txBody>
          <a:bodyPr/>
          <a:lstStyle/>
          <a:p>
            <a:pPr algn="l"/>
            <a:fld id="{00000000-1234-1234-1234-123412341234}" type="slidenum">
              <a:rPr lang="en" sz="2400">
                <a:solidFill>
                  <a:schemeClr val="tx1"/>
                </a:solidFill>
              </a:rPr>
              <a:pPr algn="l"/>
              <a:t>2</a:t>
            </a:fld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7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1963-C9F7-42CA-8191-864647E8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533717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Project Budget Example 2</a:t>
            </a:r>
            <a:endParaRPr lang="en-US" sz="4400" dirty="0"/>
          </a:p>
        </p:txBody>
      </p:sp>
      <p:pic>
        <p:nvPicPr>
          <p:cNvPr id="6" name="Content Placeholder 5" descr="Project Budget example, please refer to appendix 7 for alternate text version.&#10;">
            <a:extLst>
              <a:ext uri="{FF2B5EF4-FFF2-40B4-BE49-F238E27FC236}">
                <a16:creationId xmlns:a16="http://schemas.microsoft.com/office/drawing/2014/main" id="{C6B963F8-FE54-424A-943D-CE89F207D9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2782" y="1016000"/>
            <a:ext cx="9901438" cy="4632325"/>
          </a:xfrm>
          <a:prstGeom prst="rect">
            <a:avLst/>
          </a:prstGeom>
        </p:spPr>
      </p:pic>
      <p:sp>
        <p:nvSpPr>
          <p:cNvPr id="4" name="Text Placeholder 3" descr="This is a Project Budget example. See Appendix 10 for alternative text version.">
            <a:extLst>
              <a:ext uri="{FF2B5EF4-FFF2-40B4-BE49-F238E27FC236}">
                <a16:creationId xmlns:a16="http://schemas.microsoft.com/office/drawing/2014/main" id="{0DE4623C-66D2-4240-8BFA-8ED2FB71F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7784" y="5921641"/>
            <a:ext cx="8032878" cy="43364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Refer to </a:t>
            </a:r>
            <a:r>
              <a:rPr lang="en-US" dirty="0">
                <a:ea typeface="+mn-lt"/>
                <a:cs typeface="+mn-lt"/>
                <a:hlinkClick r:id="rId3" action="ppaction://hlinksldjump" tooltip="Reference appendix for alternative text"/>
              </a:rPr>
              <a:t>Appendix 7</a:t>
            </a:r>
            <a:r>
              <a:rPr lang="en-US" dirty="0">
                <a:ea typeface="+mn-lt"/>
                <a:cs typeface="+mn-lt"/>
              </a:rPr>
              <a:t> for Alternative Text version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9083F-E789-4883-959C-866E4E12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20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632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F4B0-7B81-4B35-B60E-61F82844B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432117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Project Budget Submission</a:t>
            </a:r>
            <a:endParaRPr lang="en-US" sz="4400" dirty="0"/>
          </a:p>
        </p:txBody>
      </p:sp>
      <p:pic>
        <p:nvPicPr>
          <p:cNvPr id="8" name="Content Placeholder 7" descr="Reference the appendix 8 for the alternative text version.&#10;&#10;">
            <a:extLst>
              <a:ext uri="{FF2B5EF4-FFF2-40B4-BE49-F238E27FC236}">
                <a16:creationId xmlns:a16="http://schemas.microsoft.com/office/drawing/2014/main" id="{22270BB0-3E5C-43C8-B927-E19D4E6BAB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3370" y="1127125"/>
            <a:ext cx="9881030" cy="4319588"/>
          </a:xfrm>
          <a:prstGeom prst="rect">
            <a:avLst/>
          </a:prstGeom>
        </p:spPr>
      </p:pic>
      <p:sp>
        <p:nvSpPr>
          <p:cNvPr id="4" name="Text Placeholder 3" descr="This is a screenshot of a Project Budget submission. Refer to Appendix 5 for alternative text version.">
            <a:extLst>
              <a:ext uri="{FF2B5EF4-FFF2-40B4-BE49-F238E27FC236}">
                <a16:creationId xmlns:a16="http://schemas.microsoft.com/office/drawing/2014/main" id="{7037291E-7AA8-4503-A26B-04EFB1627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73644" y="5730875"/>
            <a:ext cx="8248306" cy="5238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Refer to </a:t>
            </a:r>
            <a:r>
              <a:rPr lang="en-US" dirty="0">
                <a:ea typeface="+mn-lt"/>
                <a:cs typeface="+mn-lt"/>
                <a:hlinkClick r:id="rId3" action="ppaction://hlinksldjump" tooltip="Reference appendix for alternative text"/>
              </a:rPr>
              <a:t>Appendix 8</a:t>
            </a:r>
            <a:r>
              <a:rPr lang="en-US" dirty="0">
                <a:ea typeface="+mn-lt"/>
                <a:cs typeface="+mn-lt"/>
              </a:rPr>
              <a:t> for Alternative Text version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4CE75-E7FE-45A5-B0E7-817DFBAB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21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672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9" y="365125"/>
            <a:ext cx="9851266" cy="1325563"/>
          </a:xfrm>
        </p:spPr>
        <p:txBody>
          <a:bodyPr/>
          <a:lstStyle/>
          <a:p>
            <a:r>
              <a:rPr lang="en-US" b="1" dirty="0"/>
              <a:t> </a:t>
            </a:r>
            <a:r>
              <a:rPr lang="en-US" sz="4000" b="1" dirty="0"/>
              <a:t>Project Budget Revision Report Status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dirty="0"/>
              <a:t>Project Budget Revision </a:t>
            </a:r>
            <a:r>
              <a:rPr lang="en-US" b="1" dirty="0"/>
              <a:t>Pending CDE Review</a:t>
            </a:r>
            <a:r>
              <a:rPr lang="en-US" dirty="0"/>
              <a:t>: a Project Budget Revision has been submitted and the CDE is reviewing the submission. </a:t>
            </a:r>
          </a:p>
          <a:p>
            <a:pPr marL="514350" indent="-514350">
              <a:buAutoNum type="arabicPeriod" startAt="2"/>
            </a:pPr>
            <a:r>
              <a:rPr lang="en-US" dirty="0"/>
              <a:t>Project Budget Revision </a:t>
            </a:r>
            <a:r>
              <a:rPr lang="en-US" b="1" dirty="0"/>
              <a:t>Approved</a:t>
            </a:r>
            <a:r>
              <a:rPr lang="en-US" dirty="0"/>
              <a:t>: the Project Budget  Revision has been reviewed and is approved. </a:t>
            </a:r>
            <a:endParaRPr lang="en-US" dirty="0">
              <a:cs typeface="Arial"/>
            </a:endParaRPr>
          </a:p>
          <a:p>
            <a:pPr marL="514350" indent="-514350">
              <a:buAutoNum type="arabicPeriod" startAt="3"/>
            </a:pPr>
            <a:r>
              <a:rPr lang="en-US" dirty="0"/>
              <a:t>Project Budget Revision </a:t>
            </a:r>
            <a:r>
              <a:rPr lang="en-US" b="1" dirty="0"/>
              <a:t>Not Approved</a:t>
            </a:r>
            <a:r>
              <a:rPr lang="en-US" dirty="0"/>
              <a:t>: the Project Budget Revision has been reviewed and is not approved.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586153"/>
            <a:ext cx="2743200" cy="1151948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22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0915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EAF8-6DBE-490E-BA80-33A8927E1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463114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cs typeface="Arial"/>
              </a:rPr>
              <a:t>COE Allocation Amount</a:t>
            </a:r>
            <a:endParaRPr lang="en-US" sz="4800" dirty="0"/>
          </a:p>
        </p:txBody>
      </p:sp>
      <p:graphicFrame>
        <p:nvGraphicFramePr>
          <p:cNvPr id="6" name="Content Placeholder 5" descr="The County Office of Education Allocation Amount.">
            <a:extLst>
              <a:ext uri="{FF2B5EF4-FFF2-40B4-BE49-F238E27FC236}">
                <a16:creationId xmlns:a16="http://schemas.microsoft.com/office/drawing/2014/main" id="{CB91D4CB-2235-49C0-80EB-5BABF31B851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2860332"/>
              </p:ext>
            </p:extLst>
          </p:nvPr>
        </p:nvGraphicFramePr>
        <p:xfrm>
          <a:off x="1524000" y="1545471"/>
          <a:ext cx="9285288" cy="20728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42644">
                  <a:extLst>
                    <a:ext uri="{9D8B030D-6E8A-4147-A177-3AD203B41FA5}">
                      <a16:colId xmlns:a16="http://schemas.microsoft.com/office/drawing/2014/main" val="580846070"/>
                    </a:ext>
                  </a:extLst>
                </a:gridCol>
                <a:gridCol w="4642644">
                  <a:extLst>
                    <a:ext uri="{9D8B030D-6E8A-4147-A177-3AD203B41FA5}">
                      <a16:colId xmlns:a16="http://schemas.microsoft.com/office/drawing/2014/main" val="3093878143"/>
                    </a:ext>
                  </a:extLst>
                </a:gridCol>
              </a:tblGrid>
              <a:tr h="10364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County Office of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 2021–22 Allocation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00341"/>
                  </a:ext>
                </a:extLst>
              </a:tr>
              <a:tr h="10364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Sample COE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$23,657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979963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488DF-B19A-4A07-A821-6CDF83E9B9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0" y="4110238"/>
            <a:ext cx="8997950" cy="12022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Arial"/>
              </a:rPr>
              <a:t>A table of final allocation amounts is located on the CDE Funding Results web page at </a:t>
            </a: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  <a:hlinkClick r:id="rId2" tooltip="County Offices of Education Funding Results Web Page"/>
              </a:rPr>
              <a:t>https://www.cde.ca.gov/fg/fo/r16/csicoefundingresults20.asp</a:t>
            </a:r>
            <a:endParaRPr lang="en-US" sz="2400" dirty="0">
              <a:cs typeface="Arial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E80B3-143D-4F28-8171-5A006E36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23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1065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A7209-74A6-45F6-875A-B75EC0EF8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556103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Expenditure Report Tab</a:t>
            </a:r>
            <a:endParaRPr lang="en-US" sz="4800" dirty="0"/>
          </a:p>
        </p:txBody>
      </p:sp>
      <p:pic>
        <p:nvPicPr>
          <p:cNvPr id="6" name="Content Placeholder 5" descr="Refer to appendix 9 for Alternative Text version. ">
            <a:extLst>
              <a:ext uri="{FF2B5EF4-FFF2-40B4-BE49-F238E27FC236}">
                <a16:creationId xmlns:a16="http://schemas.microsoft.com/office/drawing/2014/main" id="{AAC36464-5DB5-4053-8EAE-DC2812039D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0" y="1984374"/>
            <a:ext cx="8997949" cy="199868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ACE20-F042-4890-9112-5D9C7AC37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2497" y="4929052"/>
            <a:ext cx="8149453" cy="6446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ea typeface="+mn-lt"/>
                <a:cs typeface="Arial" panose="020B0604020202020204"/>
              </a:rPr>
              <a:t>Refer to </a:t>
            </a:r>
            <a:r>
              <a:rPr lang="en-US" dirty="0">
                <a:solidFill>
                  <a:prstClr val="black"/>
                </a:solidFill>
                <a:ea typeface="+mn-lt"/>
                <a:cs typeface="Arial" panose="020B0604020202020204"/>
                <a:hlinkClick r:id="rId3" action="ppaction://hlinksldjump" tooltip="Reference appendix for alternative text"/>
              </a:rPr>
              <a:t>Appendix 9</a:t>
            </a:r>
            <a:r>
              <a:rPr lang="en-US" dirty="0">
                <a:solidFill>
                  <a:prstClr val="black"/>
                </a:solidFill>
                <a:ea typeface="+mn-lt"/>
                <a:cs typeface="Arial" panose="020B0604020202020204"/>
              </a:rPr>
              <a:t> for Alternative Text version.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98B84-DB86-4A06-A1FF-F1D8FCF7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24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8179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4E74-660B-4865-A856-4B302E0AC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44905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Expenditure Report 1 </a:t>
            </a:r>
            <a:endParaRPr lang="en-US" sz="4000" dirty="0"/>
          </a:p>
        </p:txBody>
      </p:sp>
      <p:graphicFrame>
        <p:nvGraphicFramePr>
          <p:cNvPr id="8" name="Table 7" descr="Expenditure Report 1. Reference the appendix 10 for alternative text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89"/>
              </p:ext>
            </p:extLst>
          </p:nvPr>
        </p:nvGraphicFramePr>
        <p:xfrm>
          <a:off x="1400782" y="1178453"/>
          <a:ext cx="9327169" cy="4492771"/>
        </p:xfrm>
        <a:graphic>
          <a:graphicData uri="http://schemas.openxmlformats.org/drawingml/2006/table">
            <a:tbl>
              <a:tblPr firstRow="1" firstCol="1" bandRow="1"/>
              <a:tblGrid>
                <a:gridCol w="319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9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Object Code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Last Approved Budget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Expenditure Report 1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(03/14/22-06/30/22 Reporting Period)  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COE Action</a:t>
                      </a: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1000–1999 Certificated Personnel Salaries 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$385,015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$0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Edit</a:t>
                      </a:r>
                      <a:endParaRPr lang="en-US" sz="1200" dirty="0">
                        <a:effectLst/>
                      </a:endParaRPr>
                    </a:p>
                  </a:txBody>
                  <a:tcPr marL="9525" marR="9525" marT="9525" marB="95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2000–2999 Classified Personnel Salaries 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$0 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$0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Edit</a:t>
                      </a:r>
                      <a:endParaRPr lang="en-US" sz="1200" dirty="0">
                        <a:effectLst/>
                      </a:endParaRPr>
                    </a:p>
                  </a:txBody>
                  <a:tcPr marL="9525" marR="9525" marT="9525" marB="95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3000–3999 Employee Benefits 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$136,644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$0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Edit</a:t>
                      </a:r>
                      <a:endParaRPr lang="en-US" sz="1200" dirty="0">
                        <a:effectLst/>
                      </a:endParaRPr>
                    </a:p>
                  </a:txBody>
                  <a:tcPr marL="9525" marR="9525" marT="9525" marB="95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4000–4999 Books and Supplies 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$333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$332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Edit</a:t>
                      </a:r>
                      <a:endParaRPr lang="en-US" sz="1200" dirty="0">
                        <a:effectLst/>
                      </a:endParaRPr>
                    </a:p>
                  </a:txBody>
                  <a:tcPr marL="9525" marR="9525" marT="9525" marB="95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4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5000–5999 Services and Other Operating Expenditures 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$246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$245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Edit</a:t>
                      </a:r>
                      <a:endParaRPr lang="en-US" sz="1200" dirty="0">
                        <a:effectLst/>
                      </a:endParaRPr>
                    </a:p>
                  </a:txBody>
                  <a:tcPr marL="9525" marR="9525" marT="9525" marB="95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7310 Indirect Cost 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$51,649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$57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Edit</a:t>
                      </a:r>
                      <a:endParaRPr lang="en-US" sz="1200" dirty="0">
                        <a:effectLst/>
                      </a:endParaRPr>
                    </a:p>
                  </a:txBody>
                  <a:tcPr marL="9525" marR="9525" marT="9525" marB="95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5100 (Sub-agreements over $25,000) 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$0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$0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Edit</a:t>
                      </a:r>
                      <a:endParaRPr lang="en-US" sz="1200" dirty="0">
                        <a:effectLst/>
                      </a:endParaRPr>
                    </a:p>
                  </a:txBody>
                  <a:tcPr marL="9525" marR="9525" marT="9525" marB="95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Amount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$573,887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$634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9525" marR="9525" marT="9525" marB="95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BF520-2F3D-4FC1-880B-EDDA8C6C21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4758" y="5926668"/>
            <a:ext cx="7947192" cy="45275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Refer to </a:t>
            </a:r>
            <a:r>
              <a:rPr lang="en-US" dirty="0">
                <a:ea typeface="+mn-lt"/>
                <a:cs typeface="+mn-lt"/>
                <a:hlinkClick r:id="rId2" action="ppaction://hlinksldjump" tooltip="Reference appendix for alternative text"/>
              </a:rPr>
              <a:t>Appendix 10</a:t>
            </a:r>
            <a:r>
              <a:rPr lang="en-US" dirty="0">
                <a:ea typeface="+mn-lt"/>
                <a:cs typeface="+mn-lt"/>
              </a:rPr>
              <a:t> for Alternative Text version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67FDC-5A2C-41D6-A12E-D8D9C96E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25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857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060" y="365125"/>
            <a:ext cx="9673845" cy="1325563"/>
          </a:xfrm>
        </p:spPr>
        <p:txBody>
          <a:bodyPr/>
          <a:lstStyle/>
          <a:p>
            <a:r>
              <a:rPr lang="en-US" b="1" dirty="0">
                <a:cs typeface="Arial"/>
              </a:rPr>
              <a:t>Expenditure Reports 2, 3, 4, </a:t>
            </a:r>
            <a:br>
              <a:rPr lang="en-US" b="1" dirty="0">
                <a:cs typeface="Arial"/>
              </a:rPr>
            </a:br>
            <a:r>
              <a:rPr lang="en-US" b="1" dirty="0">
                <a:cs typeface="Arial"/>
              </a:rPr>
              <a:t>and Final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961804"/>
            <a:ext cx="9479666" cy="4215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Enter expenditure data for each Object Code.</a:t>
            </a:r>
          </a:p>
          <a:p>
            <a:r>
              <a:rPr lang="en-US" dirty="0">
                <a:ea typeface="+mn-lt"/>
                <a:cs typeface="+mn-lt"/>
              </a:rPr>
              <a:t>Enter zeroes for each Object Code if there is no expenditure data.</a:t>
            </a:r>
          </a:p>
          <a:p>
            <a:r>
              <a:rPr lang="en-US" dirty="0">
                <a:ea typeface="+mn-lt"/>
                <a:cs typeface="+mn-lt"/>
              </a:rPr>
              <a:t>Make sure there are no red error messages.</a:t>
            </a:r>
          </a:p>
          <a:p>
            <a:r>
              <a:rPr lang="en-US" dirty="0">
                <a:ea typeface="+mn-lt"/>
                <a:cs typeface="+mn-lt"/>
              </a:rPr>
              <a:t>Select the “Submit Report” button.</a:t>
            </a:r>
          </a:p>
          <a:p>
            <a:r>
              <a:rPr lang="en-US" dirty="0">
                <a:ea typeface="+mn-lt"/>
                <a:cs typeface="+mn-lt"/>
              </a:rPr>
              <a:t>Receive automated emails regarding status.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436523"/>
            <a:ext cx="2743200" cy="1301577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26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2082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1F62-7F03-40A6-B176-B28FFA214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55065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Expenditure Report Submission</a:t>
            </a:r>
            <a:endParaRPr lang="en-US" sz="4400" dirty="0"/>
          </a:p>
        </p:txBody>
      </p:sp>
      <p:pic>
        <p:nvPicPr>
          <p:cNvPr id="6" name="Content Placeholder 5" descr="Expenditure report submission screen. Reference the appendix 11 for the alternative text version. ">
            <a:extLst>
              <a:ext uri="{FF2B5EF4-FFF2-40B4-BE49-F238E27FC236}">
                <a16:creationId xmlns:a16="http://schemas.microsoft.com/office/drawing/2014/main" id="{62BDE69A-70A9-477B-91B7-737B2995DD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6800" y="1035504"/>
            <a:ext cx="10464799" cy="384129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381DE-83D4-4119-BC80-1DA1A2BE3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0378" y="5208588"/>
            <a:ext cx="8091571" cy="3651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Refer to </a:t>
            </a:r>
            <a:r>
              <a:rPr lang="en-US" dirty="0">
                <a:ea typeface="+mn-lt"/>
                <a:cs typeface="+mn-lt"/>
                <a:hlinkClick r:id="rId3" action="ppaction://hlinksldjump" tooltip="Reference appendix for alternative text"/>
              </a:rPr>
              <a:t>Appendix 11</a:t>
            </a:r>
            <a:r>
              <a:rPr lang="en-US" dirty="0">
                <a:ea typeface="+mn-lt"/>
                <a:cs typeface="+mn-lt"/>
              </a:rPr>
              <a:t> for Alternative Text version.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09E2B-A19C-4D00-81F1-29422B19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27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438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9" y="365125"/>
            <a:ext cx="9851266" cy="1325563"/>
          </a:xfrm>
        </p:spPr>
        <p:txBody>
          <a:bodyPr/>
          <a:lstStyle/>
          <a:p>
            <a:r>
              <a:rPr lang="en-US" b="1" dirty="0"/>
              <a:t> Expenditure Report Status</a:t>
            </a:r>
            <a:r>
              <a:rPr lang="en-US" sz="4000" b="1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825625"/>
            <a:ext cx="9479666" cy="35515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Expenditure Report Pending CDE Review</a:t>
            </a:r>
            <a:r>
              <a:rPr lang="en-US" dirty="0"/>
              <a:t>: an Expenditure Report has been submitted and the CDE is reviewing the submission. </a:t>
            </a:r>
          </a:p>
          <a:p>
            <a:pPr marL="514350" indent="-514350">
              <a:buAutoNum type="arabicPeriod" startAt="2"/>
            </a:pPr>
            <a:r>
              <a:rPr lang="en-US" b="1" dirty="0"/>
              <a:t>Expenditure Report Approved</a:t>
            </a:r>
            <a:r>
              <a:rPr lang="en-US" dirty="0"/>
              <a:t>: the Expenditure Report has been reviewed and is approved. </a:t>
            </a:r>
            <a:endParaRPr lang="en-US" dirty="0">
              <a:cs typeface="Arial"/>
            </a:endParaRPr>
          </a:p>
          <a:p>
            <a:pPr marL="514350" indent="-514350">
              <a:buAutoNum type="arabicPeriod" startAt="3"/>
            </a:pPr>
            <a:r>
              <a:rPr lang="en-US" b="1" dirty="0"/>
              <a:t>Expenditure Report Not Approved</a:t>
            </a:r>
            <a:r>
              <a:rPr lang="en-US" dirty="0"/>
              <a:t>: the Expenditure Report has been reviewed and is not approved.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512156"/>
            <a:ext cx="2743200" cy="1209320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28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348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Arial"/>
              </a:rPr>
              <a:t>Closeout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901" y="1463040"/>
            <a:ext cx="9319003" cy="47139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Arial"/>
              </a:rPr>
              <a:t>When the COE has expended 100% of its funds with a $0 cash balance, it will be prompted in the GMART to closeout.</a:t>
            </a:r>
          </a:p>
          <a:p>
            <a:r>
              <a:rPr lang="en-US" sz="2400" dirty="0">
                <a:cs typeface="Arial"/>
              </a:rPr>
              <a:t>When the COE has $25 or less of its final allocation amount, a pop up message will appear giving the COE the option to closeout.</a:t>
            </a:r>
          </a:p>
          <a:p>
            <a:r>
              <a:rPr lang="en-US" sz="2400" dirty="0">
                <a:cs typeface="Arial"/>
              </a:rPr>
              <a:t>If the COE proceeds to the Closeout section of the GMART, the Closeout Report will be viewable.</a:t>
            </a:r>
          </a:p>
          <a:p>
            <a:r>
              <a:rPr lang="en-US" sz="2400" dirty="0">
                <a:cs typeface="Arial"/>
              </a:rPr>
              <a:t>If the COE does not want to closeout, do not select the button to proceed to the Closeout section.</a:t>
            </a:r>
          </a:p>
          <a:p>
            <a:r>
              <a:rPr lang="en-US" sz="2400" dirty="0">
                <a:cs typeface="Arial"/>
              </a:rPr>
              <a:t>If the COE wants to closeout, complete the Closeout section and submit the report. The SISO will confirm that all requirements have been met.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811838"/>
            <a:ext cx="2743200" cy="365125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29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88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0" y="279400"/>
            <a:ext cx="9949543" cy="11139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Housekeeping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01640" y="1197034"/>
            <a:ext cx="9753793" cy="5217834"/>
          </a:xfrm>
        </p:spPr>
        <p:txBody>
          <a:bodyPr>
            <a:normAutofit lnSpcReduction="10000"/>
          </a:bodyPr>
          <a:lstStyle/>
          <a:p>
            <a:pPr marL="457200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School Improvement and Support Office (SISO) staff can be reached by email 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SISO@cde.ca.gov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or by phone at 916-319-0833. Specific COE questions can be emailed 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ESSACOE@cde.ca.gov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use the Zoom Q &amp; A to post questions.</a:t>
            </a:r>
          </a:p>
          <a:p>
            <a:pPr marL="457200" indent="-27432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PPTX of today’s presentation is located on the CDE’s CSI web page at: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1C07B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Comprehensive Support and Improvement Webinars web page "/>
              </a:rPr>
              <a:t>https://www.cde.ca.gov/sp/sw/t1/csiwebinars.asp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4493" y="6027169"/>
            <a:ext cx="1670080" cy="387699"/>
          </a:xfrm>
        </p:spPr>
        <p:txBody>
          <a:bodyPr/>
          <a:lstStyle/>
          <a:p>
            <a:pPr>
              <a:defRPr/>
            </a:pPr>
            <a:fld id="{3F07EB6D-4BC5-4CF1-A063-34594D1A6A8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1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F617-93C2-46A5-8B62-FCE088A99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6405"/>
            <a:ext cx="9144000" cy="49985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Apportionments</a:t>
            </a:r>
            <a:endParaRPr lang="en-US" sz="4400" dirty="0"/>
          </a:p>
        </p:txBody>
      </p:sp>
      <p:graphicFrame>
        <p:nvGraphicFramePr>
          <p:cNvPr id="6" name="Content Placeholder 5" descr="Table showing the apportionments process. ">
            <a:extLst>
              <a:ext uri="{FF2B5EF4-FFF2-40B4-BE49-F238E27FC236}">
                <a16:creationId xmlns:a16="http://schemas.microsoft.com/office/drawing/2014/main" id="{CBE3839B-6CAD-4F08-AC6B-82955A15C36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7333300"/>
              </p:ext>
            </p:extLst>
          </p:nvPr>
        </p:nvGraphicFramePr>
        <p:xfrm>
          <a:off x="1327810" y="917399"/>
          <a:ext cx="9536380" cy="4639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7276">
                  <a:extLst>
                    <a:ext uri="{9D8B030D-6E8A-4147-A177-3AD203B41FA5}">
                      <a16:colId xmlns:a16="http://schemas.microsoft.com/office/drawing/2014/main" val="459011087"/>
                    </a:ext>
                  </a:extLst>
                </a:gridCol>
                <a:gridCol w="1907276">
                  <a:extLst>
                    <a:ext uri="{9D8B030D-6E8A-4147-A177-3AD203B41FA5}">
                      <a16:colId xmlns:a16="http://schemas.microsoft.com/office/drawing/2014/main" val="3417620977"/>
                    </a:ext>
                  </a:extLst>
                </a:gridCol>
                <a:gridCol w="1907276">
                  <a:extLst>
                    <a:ext uri="{9D8B030D-6E8A-4147-A177-3AD203B41FA5}">
                      <a16:colId xmlns:a16="http://schemas.microsoft.com/office/drawing/2014/main" val="828353965"/>
                    </a:ext>
                  </a:extLst>
                </a:gridCol>
                <a:gridCol w="1907276">
                  <a:extLst>
                    <a:ext uri="{9D8B030D-6E8A-4147-A177-3AD203B41FA5}">
                      <a16:colId xmlns:a16="http://schemas.microsoft.com/office/drawing/2014/main" val="1329459680"/>
                    </a:ext>
                  </a:extLst>
                </a:gridCol>
                <a:gridCol w="1907276">
                  <a:extLst>
                    <a:ext uri="{9D8B030D-6E8A-4147-A177-3AD203B41FA5}">
                      <a16:colId xmlns:a16="http://schemas.microsoft.com/office/drawing/2014/main" val="2901271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First Apportionment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(Approved Application)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Second Apportionment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(Report 1)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Third Apportionment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(Report 2)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Fourth Apportionment (Report 3)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Final Apportionment (Final Report)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23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 percent of the total COE allocation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Claimed expenditures less prior payment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Claimed expenditures less prior payment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Claimed expenditures less prior payment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Claimed expenditures less prior payment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820909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A4BA1-3081-4BC9-AAB9-95D229D57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0" y="5718998"/>
            <a:ext cx="8997950" cy="5238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The CDE will apportion funds approximately one to two months </a:t>
            </a:r>
          </a:p>
          <a:p>
            <a:pPr marL="0" indent="0" algn="ctr">
              <a:buNone/>
            </a:pPr>
            <a:r>
              <a:rPr lang="en-US" sz="2400" dirty="0"/>
              <a:t>after the final date of each reporting period.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F1403-A700-43D7-A42F-6F4B0598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30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818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GMART Reporting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690688"/>
            <a:ext cx="9479666" cy="4486275"/>
          </a:xfrm>
        </p:spPr>
        <p:txBody>
          <a:bodyPr/>
          <a:lstStyle/>
          <a:p>
            <a:r>
              <a:rPr lang="en-US" sz="2400" dirty="0"/>
              <a:t>The COE must confirm it is not reporting expenditures higher than its allowable indirect cost rate. </a:t>
            </a:r>
          </a:p>
          <a:p>
            <a:r>
              <a:rPr lang="en-US" sz="2400" dirty="0"/>
              <a:t>The COE must enter “0” if it does not have expenditures for the reporting period.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If the Submit button does not appear, scroll up and down to check for any error messages.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Use the Remarks box to provide additional details/explanations.</a:t>
            </a:r>
          </a:p>
          <a:p>
            <a:r>
              <a:rPr lang="en-US" sz="2400" dirty="0"/>
              <a:t>GMART ESSA CSI COE Fiscal Reporting Instructions can be found at </a:t>
            </a:r>
            <a:r>
              <a:rPr lang="en-US" sz="2400" dirty="0">
                <a:hlinkClick r:id="rId2" tooltip="County Office of Education Fiscal Instructions Web Page"/>
              </a:rPr>
              <a:t>https://www.cde.ca.gov/sp/sw/t1/gmartcsicoeins.asp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370022"/>
            <a:ext cx="2743200" cy="1351453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31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6958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ESSA CSI COE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37" y="1575582"/>
            <a:ext cx="8934767" cy="45113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CDE CSI web page: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hlinkClick r:id="rId3" tooltip="Comprehensive Support and Improvement Web Page"/>
              </a:rPr>
              <a:t>https://www.cde.ca.gov/sp/sw/t1/csi.asp</a:t>
            </a:r>
            <a:r>
              <a:rPr lang="en-US" sz="24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GMART web page: </a:t>
            </a:r>
            <a:r>
              <a:rPr lang="en-US" sz="2400" dirty="0">
                <a:hlinkClick r:id="rId4" tooltip="The Grant Management and Reporting Tool web page"/>
              </a:rPr>
              <a:t>https://www3.cde.ca.gov/gmart/gmartlogon.aspx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GMART Instructions web page: </a:t>
            </a:r>
            <a:r>
              <a:rPr lang="en-US" sz="2400" dirty="0">
                <a:hlinkClick r:id="rId5" tooltip="Grant Management and Reporting Tool Instructions web page"/>
              </a:rPr>
              <a:t>https://www.cde.ca.gov/sp/sw/t1/gmartinstructions.asp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cs typeface="Arial"/>
              </a:rPr>
              <a:t>ESSA CSI COE Fiscal Reporting Instructions page: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+mn-lt"/>
                <a:cs typeface="+mn-lt"/>
                <a:hlinkClick r:id="rId6" tooltip="Guidance for budget revisions and expenditure reports"/>
              </a:rPr>
              <a:t>https://www.cde.ca.gov/sp/sw/t1/gmartcsicoeins.asp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New </a:t>
            </a:r>
            <a:r>
              <a:rPr lang="en-US" sz="2400" dirty="0"/>
              <a:t>CSI COE Program Information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hlinkClick r:id="rId7" tooltip="Comprehensive Support and Imprvement Program Information"/>
              </a:rPr>
              <a:t>https://www.cde.ca.gov/sp/sw/t1/csicoeproginformation21.asp</a:t>
            </a:r>
            <a:r>
              <a:rPr lang="en-US" sz="2400" dirty="0"/>
              <a:t> </a:t>
            </a:r>
            <a:endParaRPr lang="en-US" dirty="0"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2846" y="5721777"/>
            <a:ext cx="2743200" cy="365125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32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665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Please use the Zoom Question and Answer feature to post 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503025"/>
            <a:ext cx="2743200" cy="1235075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33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397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4" y="330117"/>
            <a:ext cx="10058400" cy="972903"/>
          </a:xfrm>
        </p:spPr>
        <p:txBody>
          <a:bodyPr>
            <a:normAutofit/>
          </a:bodyPr>
          <a:lstStyle/>
          <a:p>
            <a:pPr algn="ctr"/>
            <a:r>
              <a:rPr lang="en-US" sz="4267" b="1" dirty="0">
                <a:cs typeface="Arial" panose="020B0604020202020204" pitchFamily="34" charset="0"/>
              </a:rPr>
              <a:t>Reporting Requirements Recap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456" y="1303021"/>
            <a:ext cx="10510344" cy="4566076"/>
          </a:xfrm>
        </p:spPr>
        <p:txBody>
          <a:bodyPr>
            <a:noAutofit/>
          </a:bodyPr>
          <a:lstStyle/>
          <a:p>
            <a:pPr marL="457200" indent="-274320">
              <a:lnSpc>
                <a:spcPct val="100000"/>
              </a:lnSpc>
              <a:spcAft>
                <a:spcPts val="1600"/>
              </a:spcAft>
            </a:pPr>
            <a:r>
              <a:rPr lang="en-US" sz="3200" dirty="0">
                <a:cs typeface="Arial" panose="020B0604020202020204" pitchFamily="34" charset="0"/>
              </a:rPr>
              <a:t>COE expenditures must be submitted with each report.</a:t>
            </a:r>
          </a:p>
          <a:p>
            <a:pPr marL="457200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cs typeface="Arial" panose="020B0604020202020204" pitchFamily="34" charset="0"/>
              </a:rPr>
              <a:t>Zeroes can be submitted if there are no expenditures.</a:t>
            </a:r>
          </a:p>
          <a:p>
            <a:pPr marL="457200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cs typeface="Arial" panose="020B0604020202020204" pitchFamily="34" charset="0"/>
              </a:rPr>
              <a:t>When expenditure amounts claimed for object codes are in excess of 10 percent of the last approved budget, a project budget revision request must be submitted. Budget revision requests require CDE approval and are due 15 business days prior to the expenditure reporting due date.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869098"/>
            <a:ext cx="2743200" cy="852378"/>
          </a:xfrm>
        </p:spPr>
        <p:txBody>
          <a:bodyPr/>
          <a:lstStyle/>
          <a:p>
            <a:pPr>
              <a:defRPr/>
            </a:pPr>
            <a:fld id="{9E6079BA-F332-4425-9C58-42D17C9CD8C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4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25" y="420414"/>
            <a:ext cx="10419955" cy="119818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Reporting Requirements Recap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618595"/>
            <a:ext cx="10358996" cy="4841191"/>
          </a:xfrm>
        </p:spPr>
        <p:txBody>
          <a:bodyPr>
            <a:noAutofit/>
          </a:bodyPr>
          <a:lstStyle/>
          <a:p>
            <a:pPr marL="457200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cs typeface="Arial" panose="020B0604020202020204" pitchFamily="34" charset="0"/>
              </a:rPr>
              <a:t>Budget revision requests must be submitted using the GMART located at</a:t>
            </a:r>
            <a:r>
              <a:rPr lang="en-US" sz="3200" u="sng" dirty="0">
                <a:cs typeface="Arial" panose="020B0604020202020204" pitchFamily="34" charset="0"/>
                <a:hlinkClick r:id="rId2" tooltip="Grant Management and Reporting Tool Logon"/>
              </a:rPr>
              <a:t> https://www3.cde.ca.gov/gmart/gmartlogon.aspx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cs typeface="Arial" panose="020B0604020202020204" pitchFamily="34" charset="0"/>
              </a:rPr>
              <a:t>The PCA is 15439.</a:t>
            </a:r>
          </a:p>
          <a:p>
            <a:pPr marL="457200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cs typeface="Arial" panose="020B0604020202020204" pitchFamily="34" charset="0"/>
              </a:rPr>
              <a:t>The Final Report must include an evaluation. The evaluation prompt will be coded into the Final Report of the GMART and must be completed prior to closeout.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577840"/>
            <a:ext cx="2743200" cy="1143635"/>
          </a:xfrm>
        </p:spPr>
        <p:txBody>
          <a:bodyPr/>
          <a:lstStyle/>
          <a:p>
            <a:pPr>
              <a:defRPr/>
            </a:pPr>
            <a:fld id="{9E6079BA-F332-4425-9C58-42D17C9CD8C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43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57353"/>
            <a:ext cx="10058400" cy="127583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 COE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446415"/>
            <a:ext cx="10358996" cy="46157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/>
              <a:t>COE CSI Program Information 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FF0000"/>
                </a:solidFill>
                <a:hlinkClick r:id="rId2" tooltip="Comprehensive Support and Improvement County Office of Education Program Information web page"/>
              </a:rPr>
              <a:t>https://www.cde.ca.gov/sp/sw/t1/csicoeproginformation21.asp</a:t>
            </a:r>
            <a:endParaRPr lang="en-US" sz="5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5100" dirty="0">
              <a:solidFill>
                <a:srgbClr val="FF000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5100" dirty="0"/>
              <a:t>Four Sections:</a:t>
            </a:r>
            <a:endParaRPr lang="en-US" sz="2500" dirty="0"/>
          </a:p>
          <a:p>
            <a:pPr marL="914400" lvl="3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CSI COE Home</a:t>
            </a:r>
          </a:p>
          <a:p>
            <a:pPr marL="914400" lvl="3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Program Requirements</a:t>
            </a:r>
          </a:p>
          <a:p>
            <a:pPr marL="914400" lvl="3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Guidance on Conflict of Interest</a:t>
            </a:r>
          </a:p>
          <a:p>
            <a:pPr marL="914400" lvl="3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FAQs</a:t>
            </a:r>
          </a:p>
          <a:p>
            <a:pPr marL="0" indent="0">
              <a:lnSpc>
                <a:spcPts val="4267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646420"/>
            <a:ext cx="2545080" cy="1075055"/>
          </a:xfrm>
        </p:spPr>
        <p:txBody>
          <a:bodyPr/>
          <a:lstStyle/>
          <a:p>
            <a:pPr>
              <a:defRPr/>
            </a:pPr>
            <a:fld id="{9E6079BA-F332-4425-9C58-42D17C9CD8C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19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239" y="365125"/>
            <a:ext cx="9479666" cy="10064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/>
              </a:rPr>
              <a:t>Feedback Please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43000" y="1188720"/>
            <a:ext cx="9690905" cy="4988243"/>
          </a:xfrm>
        </p:spPr>
        <p:txBody>
          <a:bodyPr>
            <a:noAutofit/>
          </a:bodyPr>
          <a:lstStyle/>
          <a:p>
            <a:pPr marL="457200" lvl="1" indent="-274320">
              <a:lnSpc>
                <a:spcPct val="100000"/>
              </a:lnSpc>
              <a:spcAft>
                <a:spcPts val="1600"/>
              </a:spcAft>
              <a:buSzPts val="2500"/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In our efforts to continuously improve, we would appreciate you completing a survey that will be emailed to you shortly from the </a:t>
            </a:r>
            <a:r>
              <a:rPr lang="en-US" sz="3200" dirty="0">
                <a:cs typeface="Calibri"/>
                <a:hlinkClick r:id="rId3"/>
              </a:rPr>
              <a:t>ESSACOE@cde.ca.gov</a:t>
            </a:r>
            <a:r>
              <a:rPr lang="en-US" sz="3200" dirty="0">
                <a:cs typeface="Calibri"/>
              </a:rPr>
              <a:t> mailbox.</a:t>
            </a:r>
          </a:p>
          <a:p>
            <a:pPr marL="457200" lvl="1" indent="-274320">
              <a:lnSpc>
                <a:spcPct val="100000"/>
              </a:lnSpc>
              <a:spcAft>
                <a:spcPts val="1600"/>
              </a:spcAft>
              <a:buSzPts val="2500"/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survey will be available until June 30, 2022.</a:t>
            </a:r>
          </a:p>
          <a:p>
            <a:pPr marL="457200" lvl="1" indent="-274320">
              <a:lnSpc>
                <a:spcPct val="100000"/>
              </a:lnSpc>
              <a:spcAft>
                <a:spcPts val="1600"/>
              </a:spcAft>
              <a:buSzPts val="2500"/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We will consider your input as we develop future webinars.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38460" y="5806440"/>
            <a:ext cx="815340" cy="915035"/>
          </a:xfrm>
        </p:spPr>
        <p:txBody>
          <a:bodyPr/>
          <a:lstStyle/>
          <a:p>
            <a:pPr algn="l"/>
            <a:fld id="{00000000-1234-1234-1234-123412341234}" type="slidenum">
              <a:rPr lang="en" sz="2400">
                <a:solidFill>
                  <a:schemeClr val="tx1"/>
                </a:solidFill>
              </a:rPr>
              <a:pPr algn="l"/>
              <a:t>37</a:t>
            </a:fld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45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3200" b="1" dirty="0"/>
              <a:t>School Improvement and Support Office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200" dirty="0"/>
              <a:t>916-319-0833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200" dirty="0">
                <a:hlinkClick r:id="rId3"/>
              </a:rPr>
              <a:t>ESSACOE@cde.ca.gov</a:t>
            </a: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69776"/>
            <a:ext cx="2743200" cy="1251700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38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953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1 for Slide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370" y="1599855"/>
            <a:ext cx="9479666" cy="46211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Grant Management and Reporting Tool (GMART)</a:t>
            </a:r>
          </a:p>
          <a:p>
            <a:pPr marL="0" indent="0">
              <a:buNone/>
            </a:pPr>
            <a:r>
              <a:rPr lang="en-US" sz="2400" dirty="0"/>
              <a:t>Logon (This is the logon page).</a:t>
            </a:r>
          </a:p>
          <a:p>
            <a:pPr marL="0" indent="0">
              <a:buNone/>
            </a:pPr>
            <a:r>
              <a:rPr lang="en-US" sz="2400" dirty="0"/>
              <a:t>There is a text box for the county office of education (COE) to enter its Username.</a:t>
            </a:r>
          </a:p>
          <a:p>
            <a:pPr marL="0" indent="0">
              <a:buNone/>
            </a:pPr>
            <a:r>
              <a:rPr lang="en-US" sz="2400" dirty="0"/>
              <a:t>There is a text box for the COE to enter its Password.</a:t>
            </a:r>
          </a:p>
          <a:p>
            <a:pPr marL="0" indent="0">
              <a:buNone/>
            </a:pPr>
            <a:r>
              <a:rPr lang="en-US" sz="2400" dirty="0"/>
              <a:t>There is a “Logon” button for the COE to select when logging on to the GMART platform.</a:t>
            </a:r>
          </a:p>
          <a:p>
            <a:pPr marL="0" indent="0">
              <a:buNone/>
            </a:pPr>
            <a:r>
              <a:rPr lang="en-US" sz="2400" dirty="0"/>
              <a:t>There is a GMART Instructions link for instructions and guidance for  using this online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519652"/>
            <a:ext cx="2743200" cy="1201824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39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27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31AA-8313-499F-8AEC-AAC0DA9C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1815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FY 2021 CSI Funds for COEs Webinar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CDCBF-D28B-455F-8E4B-89B95521A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04759"/>
            <a:ext cx="10058400" cy="4480307"/>
          </a:xfrm>
        </p:spPr>
        <p:txBody>
          <a:bodyPr>
            <a:normAutofit fontScale="92500" lnSpcReduction="20000"/>
          </a:bodyPr>
          <a:lstStyle/>
          <a:p>
            <a:pPr marL="457200" indent="-274320"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This webinar is one of two webinars that is being provided to COEs receiving CSI funds.</a:t>
            </a:r>
          </a:p>
          <a:p>
            <a:pPr marL="457200" indent="-274320"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The FY 2021 Budget Act separated the prior $10 million in CSI funds for COEs into two $5 million </a:t>
            </a:r>
            <a:r>
              <a:rPr lang="en-US" sz="3200" dirty="0" err="1">
                <a:cs typeface="Arial" panose="020B0604020202020204" pitchFamily="34" charset="0"/>
              </a:rPr>
              <a:t>subgrants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457200" indent="-274320">
              <a:lnSpc>
                <a:spcPct val="110000"/>
              </a:lnSpc>
              <a:spcBef>
                <a:spcPts val="0"/>
              </a:spcBef>
            </a:pPr>
            <a:r>
              <a:rPr lang="en-US" sz="3200" b="1" dirty="0">
                <a:cs typeface="Arial" panose="020B0604020202020204" pitchFamily="34" charset="0"/>
              </a:rPr>
              <a:t>Today’s presentation </a:t>
            </a:r>
            <a:r>
              <a:rPr lang="en-US" sz="3200" dirty="0">
                <a:cs typeface="Arial" panose="020B0604020202020204" pitchFamily="34" charset="0"/>
              </a:rPr>
              <a:t>will address reporting requirements for the ESSA CSI COE </a:t>
            </a:r>
            <a:r>
              <a:rPr lang="en-US" sz="3200" b="1" dirty="0">
                <a:cs typeface="Arial" panose="020B0604020202020204" pitchFamily="34" charset="0"/>
              </a:rPr>
              <a:t>Plan Development and Implementation Support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subgrant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457200" indent="-274320"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Tomorrow’s presentation will address reporting requirements for the ESSA CSI COE Plan Approval subgrant.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A1CAC-2DCF-4189-8A12-F06572C4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2480" y="6085067"/>
            <a:ext cx="2743200" cy="365125"/>
          </a:xfrm>
        </p:spPr>
        <p:txBody>
          <a:bodyPr/>
          <a:lstStyle/>
          <a:p>
            <a:pPr>
              <a:defRPr/>
            </a:pPr>
            <a:fld id="{9E6079BA-F332-4425-9C58-42D17C9CD8C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32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2 for Slide 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690688"/>
            <a:ext cx="9479666" cy="4486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Grant Management and Reporting Tool (GMART)</a:t>
            </a:r>
          </a:p>
          <a:p>
            <a:pPr marL="0" indent="0">
              <a:buNone/>
            </a:pPr>
            <a:r>
              <a:rPr lang="en-US" sz="2400" dirty="0"/>
              <a:t>Six menu options across the top of the page which link to individual GMART pages: GMART Home, Funding Application, COE Contact Info, California Department of Education (CDE) Contact Info, Project Budget, and Expenditure Report. </a:t>
            </a:r>
          </a:p>
          <a:p>
            <a:pPr marL="0" indent="0">
              <a:buNone/>
            </a:pPr>
            <a:r>
              <a:rPr lang="en-US" sz="2400" dirty="0"/>
              <a:t>This is an illustration of the six tabs in the GMART.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353397"/>
            <a:ext cx="2743200" cy="1384704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40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6649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3 for Slide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690688"/>
            <a:ext cx="9479666" cy="4486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Grant Management and Reporting Tool (GMART)</a:t>
            </a:r>
          </a:p>
          <a:p>
            <a:pPr marL="0" indent="0">
              <a:buNone/>
            </a:pPr>
            <a:r>
              <a:rPr lang="en-US" sz="2400" dirty="0"/>
              <a:t>Six menu options across the top of the page which link to individual GMART pages: GMART Home, Funding Application, COE Contact Info, California Department of Education (CDE) Contact Info, Project Budget, and Expenditure Report. </a:t>
            </a:r>
          </a:p>
          <a:p>
            <a:pPr marL="0" indent="0">
              <a:buNone/>
            </a:pPr>
            <a:r>
              <a:rPr lang="en-US" sz="2400" dirty="0"/>
              <a:t>CDE Contact Info is highlighted.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370022"/>
            <a:ext cx="2743200" cy="1351453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41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917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4 for Slide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119" y="1689548"/>
            <a:ext cx="9479666" cy="4486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Grant Management and Reporting Tool (GMART)</a:t>
            </a:r>
          </a:p>
          <a:p>
            <a:pPr marL="0" indent="0">
              <a:buNone/>
            </a:pPr>
            <a:r>
              <a:rPr lang="en-US" sz="2400" dirty="0"/>
              <a:t>Six menu options across the top of the page which link to individual GMART pages: GMART Home, Funding Application, COE Contact Info, California Department of Education (CDE) Contact Info, Project Budget, and Expenditure Report. </a:t>
            </a:r>
          </a:p>
          <a:p>
            <a:pPr marL="0" indent="0">
              <a:buNone/>
            </a:pPr>
            <a:r>
              <a:rPr lang="en-US" sz="2400" dirty="0"/>
              <a:t>Logoff (This is the hyperlink that must be used if the applicant decides to log off).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370022"/>
            <a:ext cx="2743200" cy="1351453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42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472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12C6-9A6E-4950-8E8A-CD7D563C8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9088"/>
            <a:ext cx="9144000" cy="633595"/>
          </a:xfrm>
        </p:spPr>
        <p:txBody>
          <a:bodyPr>
            <a:noAutofit/>
          </a:bodyPr>
          <a:lstStyle/>
          <a:p>
            <a:r>
              <a:rPr lang="en-US" sz="4400" b="1" dirty="0"/>
              <a:t>Appendix 5 for Slide 19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952683"/>
            <a:ext cx="9244519" cy="528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prstClr val="black"/>
                </a:solidFill>
              </a:rPr>
              <a:t>Project Budget Table showing the following text and amounts for each object code: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prstClr val="black"/>
                </a:solidFill>
              </a:rPr>
              <a:t>Object Code, Last Approved Budget, Current Expenditure Description, +/- Any Adjustments, Revised Budget Amount, Revised Expenditure Justification, COE Action</a:t>
            </a:r>
          </a:p>
          <a:p>
            <a:pPr lvl="0" fontAlgn="ctr">
              <a:lnSpc>
                <a:spcPct val="90000"/>
              </a:lnSpc>
            </a:pPr>
            <a:r>
              <a:rPr lang="en-US" sz="2400">
                <a:solidFill>
                  <a:prstClr val="black"/>
                </a:solidFill>
              </a:rPr>
              <a:t>1000–1999 Certificated Personnel Salaries, $50,000, 3 FTE staff salary to work with LEAs to provide leadership coaching,-$40,000, $10,000, Reducing 3 FTE to 1 FTE staff salary to work with LEAs to provide leadership coaching. Edit</a:t>
            </a:r>
            <a:br>
              <a:rPr lang="en-US" sz="2400">
                <a:solidFill>
                  <a:prstClr val="black"/>
                </a:solidFill>
              </a:rPr>
            </a:br>
            <a:r>
              <a:rPr lang="en-US" sz="2400">
                <a:solidFill>
                  <a:prstClr val="black"/>
                </a:solidFill>
              </a:rPr>
              <a:t>2000–2999 Classified Personnel Salaries, $0. Edit</a:t>
            </a:r>
            <a:br>
              <a:rPr lang="en-US" sz="2400">
                <a:solidFill>
                  <a:prstClr val="black"/>
                </a:solidFill>
              </a:rPr>
            </a:br>
            <a:r>
              <a:rPr lang="en-US" sz="2400">
                <a:solidFill>
                  <a:prstClr val="black"/>
                </a:solidFill>
              </a:rPr>
              <a:t>3000–3999 Employee Benefits: $10,000, Employee Benefits. -$7,000, $3,000, Employee Benefits. Edit</a:t>
            </a:r>
            <a:br>
              <a:rPr lang="en-US" sz="2400">
                <a:solidFill>
                  <a:prstClr val="black"/>
                </a:solidFill>
              </a:rPr>
            </a:br>
            <a:r>
              <a:rPr lang="en-US" sz="2400">
                <a:solidFill>
                  <a:prstClr val="black"/>
                </a:solidFill>
                <a:cs typeface="Arial"/>
              </a:rPr>
              <a:t>4000–4999 Books and Supplies, $0.</a:t>
            </a:r>
          </a:p>
          <a:p>
            <a:pPr lvl="0" fontAlgn="ctr"/>
            <a:r>
              <a:rPr lang="en-US" sz="2400">
                <a:solidFill>
                  <a:prstClr val="black"/>
                </a:solidFill>
                <a:cs typeface="Arial"/>
              </a:rPr>
              <a:t>5000–5999 Services and Other Operating Expenditures, </a:t>
            </a:r>
            <a:r>
              <a:rPr lang="en-US" sz="2400">
                <a:solidFill>
                  <a:prstClr val="black"/>
                </a:solidFill>
              </a:rPr>
              <a:t>+$47,000, $47,000, Consulting Services for improvement work. Edit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8E090-660B-4353-9E77-0F42E04B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z="2400" smtClean="0"/>
              <a:t>43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552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6 for Slide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592162"/>
            <a:ext cx="947966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7310 Indirect Cost, $500, Indirect at 10%, $0, $500,Indirect </a:t>
            </a:r>
            <a:r>
              <a:rPr lang="en-US" b="1" dirty="0"/>
              <a:t>at 10%. </a:t>
            </a:r>
            <a:r>
              <a:rPr lang="en-US" dirty="0"/>
              <a:t>Edit</a:t>
            </a:r>
            <a:br>
              <a:rPr lang="en-US" b="1" dirty="0"/>
            </a:br>
            <a:r>
              <a:rPr lang="en-US" dirty="0">
                <a:cs typeface="Arial"/>
              </a:rPr>
              <a:t>5100 (Sub-agreements over $25,000), $0.</a:t>
            </a:r>
            <a:r>
              <a:rPr lang="en-US" dirty="0"/>
              <a:t> Edit</a:t>
            </a:r>
            <a:br>
              <a:rPr lang="en-US" dirty="0">
                <a:cs typeface="Arial"/>
              </a:rPr>
            </a:br>
            <a:r>
              <a:rPr lang="en-US" dirty="0"/>
              <a:t>Total Budget Amount: $60,500,0, $60,500. Edit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89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68BB-4A8B-44D5-998D-97EB7391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365126"/>
            <a:ext cx="9479666" cy="209305"/>
          </a:xfrm>
        </p:spPr>
        <p:txBody>
          <a:bodyPr>
            <a:noAutofit/>
          </a:bodyPr>
          <a:lstStyle/>
          <a:p>
            <a:r>
              <a:rPr lang="en-US" b="1" dirty="0"/>
              <a:t>Appendix 7 for Slide 20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17515" y="953311"/>
            <a:ext cx="9387191" cy="533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Project Budget Table showing the following text and amounts for each object code: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Object Code, Last Approved Budget, Current Expenditure Description, +/- Any Adjustments, Revised Budget Amount, Revised Expenditure Justification, COE Action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1000–1999 Certificated Personnel Salaries: $0. Edit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2000–2999 Classified Personnel Salaries, $0. Edit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3000–3999 Employee Benefits: $0. Edit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  <a:cs typeface="Arial"/>
              </a:rPr>
              <a:t>4000–4999 Books and Supplies: $0.</a:t>
            </a:r>
            <a:r>
              <a:rPr lang="en-US" sz="2400" dirty="0">
                <a:solidFill>
                  <a:prstClr val="black"/>
                </a:solidFill>
              </a:rPr>
              <a:t> Edit</a:t>
            </a:r>
            <a:br>
              <a:rPr lang="en-US" sz="2400" dirty="0">
                <a:solidFill>
                  <a:prstClr val="black"/>
                </a:solidFill>
                <a:cs typeface="Arial"/>
              </a:rPr>
            </a:br>
            <a:r>
              <a:rPr lang="en-US" sz="2400" dirty="0">
                <a:solidFill>
                  <a:prstClr val="black"/>
                </a:solidFill>
                <a:cs typeface="Arial"/>
              </a:rPr>
              <a:t>5000–5999 Services and Other Operating Expenditures, </a:t>
            </a:r>
            <a:r>
              <a:rPr lang="en-US" sz="2400" dirty="0">
                <a:solidFill>
                  <a:prstClr val="black"/>
                </a:solidFill>
              </a:rPr>
              <a:t>50,000, Data Analysis Training for CSI Team. $50,000: Leadership Coaching for improvement. Edit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7310 Indirect Cost, $2000, Indirect at 10%. Edit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  <a:cs typeface="Arial"/>
              </a:rPr>
              <a:t>5100 (Sub-agreements over $25,000), $0. </a:t>
            </a:r>
            <a:r>
              <a:rPr lang="en-US" sz="2400" dirty="0">
                <a:solidFill>
                  <a:prstClr val="black"/>
                </a:solidFill>
              </a:rPr>
              <a:t>Edit</a:t>
            </a:r>
            <a:br>
              <a:rPr lang="en-US" sz="2400" dirty="0">
                <a:solidFill>
                  <a:prstClr val="black"/>
                </a:solidFill>
                <a:cs typeface="Arial"/>
              </a:rPr>
            </a:br>
            <a:r>
              <a:rPr lang="en-US" sz="2400" dirty="0">
                <a:solidFill>
                  <a:prstClr val="black"/>
                </a:solidFill>
              </a:rPr>
              <a:t>Total Budget Amount: $52,000, $0, $52,000. 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73DC5-36D2-47AF-BE29-46177FE4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328" y="6173787"/>
            <a:ext cx="2743200" cy="365125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45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7504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8 for Slide 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690688"/>
            <a:ext cx="9479666" cy="4486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Please provide additional remarks (if needed).</a:t>
            </a:r>
          </a:p>
          <a:p>
            <a:pPr marL="0" indent="0">
              <a:buNone/>
            </a:pPr>
            <a:r>
              <a:rPr lang="en-US" sz="2400" dirty="0"/>
              <a:t>A button is displayed with Submit Budget Revision.</a:t>
            </a:r>
          </a:p>
          <a:p>
            <a:pPr marL="0" indent="0">
              <a:buNone/>
            </a:pPr>
            <a:r>
              <a:rPr lang="en-US" sz="2400" dirty="0"/>
              <a:t>A button shows Show Remarks History next to another button with Export Budget to Excel.</a:t>
            </a:r>
          </a:p>
          <a:p>
            <a:pPr marL="0" indent="0">
              <a:buNone/>
            </a:pPr>
            <a:r>
              <a:rPr lang="en-US" sz="2400" dirty="0"/>
              <a:t>Budget History</a:t>
            </a:r>
          </a:p>
          <a:p>
            <a:pPr marL="0" indent="0">
              <a:buNone/>
            </a:pPr>
            <a:r>
              <a:rPr lang="en-US" sz="2400" dirty="0"/>
              <a:t>Select and approved Budget Version: There is a button with Select and one with Get Selected 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419898"/>
            <a:ext cx="2743200" cy="1301577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46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6658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9 for Slide 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690688"/>
            <a:ext cx="9479666" cy="4486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Grant Management and Reporting Tool (GMART)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Six menu options across the top of the page which link to individual GMART pages: GMART Home, Funding Application, COE Contact Info, California Department of Education (CDE) Contact Info, Project Budget, and Expenditure Report.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419898"/>
            <a:ext cx="2743200" cy="1301577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47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020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A435-67FE-43E2-BE79-0364EB17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365126"/>
            <a:ext cx="9479666" cy="5141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Appendix 10 for Slide 25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6153" y="963038"/>
            <a:ext cx="9061008" cy="572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Expenditure Report Table showing the following text and amounts for each object code: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Object Code, Last Approved Budget, Expenditure Report 1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(02/15/21-06/30/21 Reporting Period), COE Action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1000–1999 Certificated Personnel Salaries: $385,015.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2000–2999 Classified Personnel Salaries: $0.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3000–3999 Employee Benefits: $136,644.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4000–4999 Books and Supplies: $333, $332.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5000–5999 Services and Other Operating Expenditures: $246, $245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7310 Indirect Cost: $51,649, $57.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5100 (Sub-agreements over $25,000): $0.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Total Amount: $573,887, $634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51E4A-B2CA-4ADC-80EA-9E92902E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48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6066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11 for Slide 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700416"/>
            <a:ext cx="9479666" cy="4486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Please provide additional remarks (if needed).</a:t>
            </a:r>
          </a:p>
          <a:p>
            <a:pPr marL="0" indent="0">
              <a:buNone/>
            </a:pPr>
            <a:r>
              <a:rPr lang="en-US" sz="2400" dirty="0"/>
              <a:t>A button is displayed with Submit Expenditure Report.</a:t>
            </a:r>
          </a:p>
          <a:p>
            <a:pPr marL="0" indent="0">
              <a:buNone/>
            </a:pPr>
            <a:r>
              <a:rPr lang="en-US" sz="2400" dirty="0"/>
              <a:t>A button shows Show Remarks History next to another button with Export Budget to Excel.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270270"/>
            <a:ext cx="2743200" cy="1451206"/>
          </a:xfrm>
        </p:spPr>
        <p:txBody>
          <a:bodyPr/>
          <a:lstStyle/>
          <a:p>
            <a:fld id="{469BC29B-CD14-4172-9B93-F334EF7BA94E}" type="slidenum">
              <a:rPr lang="en-US" sz="2400" smtClean="0"/>
              <a:t>49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892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511" y="1825625"/>
            <a:ext cx="466556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GMART Overview</a:t>
            </a:r>
            <a:endParaRPr lang="en-US" dirty="0">
              <a:cs typeface="Arial" panose="020B0604020202020204"/>
            </a:endParaRPr>
          </a:p>
          <a:p>
            <a:r>
              <a:rPr lang="en-US" dirty="0">
                <a:cs typeface="Arial" panose="020B0604020202020204"/>
              </a:rPr>
              <a:t>Reporting Timeline</a:t>
            </a:r>
            <a:endParaRPr lang="en-US" dirty="0"/>
          </a:p>
          <a:p>
            <a:r>
              <a:rPr lang="en-US" dirty="0"/>
              <a:t>GMART: Logging on</a:t>
            </a:r>
          </a:p>
          <a:p>
            <a:r>
              <a:rPr lang="en-US" dirty="0"/>
              <a:t>GMART Tabs</a:t>
            </a:r>
            <a:endParaRPr lang="en-US" dirty="0">
              <a:cs typeface="Arial"/>
            </a:endParaRPr>
          </a:p>
          <a:p>
            <a:r>
              <a:rPr lang="en-US" dirty="0"/>
              <a:t>Project Budget Revisions</a:t>
            </a:r>
            <a:endParaRPr lang="en-US" dirty="0">
              <a:cs typeface="Arial"/>
            </a:endParaRPr>
          </a:p>
          <a:p>
            <a:r>
              <a:rPr lang="en-US" dirty="0"/>
              <a:t>Expenditure Reports</a:t>
            </a:r>
          </a:p>
          <a:p>
            <a:r>
              <a:rPr lang="en-US" dirty="0">
                <a:ea typeface="+mn-lt"/>
                <a:cs typeface="+mn-lt"/>
              </a:rPr>
              <a:t>Report Submission and Approval Process</a:t>
            </a:r>
            <a:endParaRPr lang="en-US" dirty="0"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266" y="1825625"/>
            <a:ext cx="486703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Closeout</a:t>
            </a:r>
          </a:p>
          <a:p>
            <a:r>
              <a:rPr lang="en-US" dirty="0"/>
              <a:t>Apportionments</a:t>
            </a:r>
            <a:endParaRPr lang="en-US" dirty="0">
              <a:cs typeface="Arial"/>
            </a:endParaRPr>
          </a:p>
          <a:p>
            <a:r>
              <a:rPr lang="en-US" dirty="0"/>
              <a:t>GMART Reporting Tips</a:t>
            </a:r>
          </a:p>
          <a:p>
            <a:r>
              <a:rPr lang="en-US" dirty="0"/>
              <a:t>ESSA CSI COE Resources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552902"/>
            <a:ext cx="2743200" cy="1168573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5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9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3131" indent="0">
              <a:buNone/>
            </a:pPr>
            <a:r>
              <a:rPr lang="en-US" sz="3200" dirty="0">
                <a:cs typeface="Arial" panose="020B0604020202020204" pitchFamily="34" charset="0"/>
              </a:rPr>
              <a:t>The Budget Act of 2021 appropriated $5,000,000 of ESSA, Section 1003 funds to COEs to support LEAs with the development and implementation of their 2022–23 CSI plans in coordination with the statewide system of support. </a:t>
            </a:r>
          </a:p>
          <a:p>
            <a:pPr marL="93131" indent="0">
              <a:buNone/>
            </a:pPr>
            <a:r>
              <a:rPr lang="en-US" sz="3200" dirty="0">
                <a:cs typeface="Arial" panose="020B0604020202020204" pitchFamily="34" charset="0"/>
              </a:rPr>
              <a:t>There are requirements to report expenditures for each reporting period in the GMART.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3680" y="5946775"/>
            <a:ext cx="2743200" cy="365125"/>
          </a:xfrm>
        </p:spPr>
        <p:txBody>
          <a:bodyPr/>
          <a:lstStyle/>
          <a:p>
            <a:pPr algn="l"/>
            <a:fld id="{00000000-1234-1234-1234-123412341234}" type="slidenum">
              <a:rPr lang="en" sz="2400">
                <a:solidFill>
                  <a:schemeClr val="tx1"/>
                </a:solidFill>
              </a:rPr>
              <a:pPr algn="l"/>
              <a:t>6</a:t>
            </a:fld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1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700" y="104343"/>
            <a:ext cx="10308595" cy="897073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Subgrant Reporting Requirements (1a)</a:t>
            </a:r>
          </a:p>
        </p:txBody>
      </p:sp>
      <p:graphicFrame>
        <p:nvGraphicFramePr>
          <p:cNvPr id="5" name="Table 1" descr="A table with Reporting details and due dates for the 2021-22 subgrant. 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942295"/>
              </p:ext>
            </p:extLst>
          </p:nvPr>
        </p:nvGraphicFramePr>
        <p:xfrm>
          <a:off x="941700" y="780284"/>
          <a:ext cx="10577752" cy="4749275"/>
        </p:xfrm>
        <a:graphic>
          <a:graphicData uri="http://schemas.openxmlformats.org/drawingml/2006/table">
            <a:tbl>
              <a:tblPr firstRow="1" firstCol="1" bandRow="1"/>
              <a:tblGrid>
                <a:gridCol w="1923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9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7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7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 Name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Reporting Data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Performance Period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Reporting Due Date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Report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Budget Revisions (BR)</a:t>
                      </a:r>
                    </a:p>
                    <a:p>
                      <a:pPr marL="0" marR="0" lvl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Expenditures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March 14, 2022, to June 30, 2022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15, 2022 (BR)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31, 2022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Report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Budget Revisions (BR)</a:t>
                      </a:r>
                    </a:p>
                    <a:p>
                      <a:pPr marL="0" marR="0" lvl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Expenditures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1, 2022, to September 30, 2022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October 15, 2022 (BR)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October 31, 2022 (E)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631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Report 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Budget Revisions (BR)</a:t>
                      </a:r>
                    </a:p>
                    <a:p>
                      <a:pPr marL="0" marR="0" lvl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Expenditures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October 1, 2022, to January 31, 2023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February 15, 2023 (BR)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February 28, 2023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894686"/>
            <a:ext cx="2743200" cy="826790"/>
          </a:xfrm>
        </p:spPr>
        <p:txBody>
          <a:bodyPr/>
          <a:lstStyle/>
          <a:p>
            <a:pPr>
              <a:defRPr/>
            </a:pPr>
            <a:fld id="{9E6079BA-F332-4425-9C58-42D17C9CD8C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85" y="347850"/>
            <a:ext cx="10308595" cy="897073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Subgrant Reporting Requirements (1b)</a:t>
            </a:r>
          </a:p>
        </p:txBody>
      </p:sp>
      <p:graphicFrame>
        <p:nvGraphicFramePr>
          <p:cNvPr id="5" name="Table 2" descr="A table with Reporting details and due dates for the 2021-22 subgrant. 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757372"/>
              </p:ext>
            </p:extLst>
          </p:nvPr>
        </p:nvGraphicFramePr>
        <p:xfrm>
          <a:off x="1436913" y="1219201"/>
          <a:ext cx="9916887" cy="4321813"/>
        </p:xfrm>
        <a:graphic>
          <a:graphicData uri="http://schemas.openxmlformats.org/drawingml/2006/table">
            <a:tbl>
              <a:tblPr firstRow="1" firstCol="1" bandRow="1"/>
              <a:tblGrid>
                <a:gridCol w="178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8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7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 Name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Reporting Data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Performance Period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Reporting Due Date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35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Report 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Budget Revisions (BR)</a:t>
                      </a:r>
                    </a:p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Expenditures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February 1, 2023, to June 30, 2023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15, 2023 (BR)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31, 2023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063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Final Report and</a:t>
                      </a:r>
                      <a:r>
                        <a:rPr lang="en-US" sz="2400" strike="sng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Grant Evaluation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Budget Revisions (BR)</a:t>
                      </a:r>
                    </a:p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Expenditures (E) </a:t>
                      </a:r>
                    </a:p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Grant Performance Report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1, 2023, to September 30, 2023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October 15, 2023 (BR)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October 31, 2023 (E)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894686"/>
            <a:ext cx="2743200" cy="826790"/>
          </a:xfrm>
        </p:spPr>
        <p:txBody>
          <a:bodyPr/>
          <a:lstStyle/>
          <a:p>
            <a:pPr>
              <a:defRPr/>
            </a:pPr>
            <a:fld id="{9E6079BA-F332-4425-9C58-42D17C9CD8C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8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GMART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957" y="1583141"/>
            <a:ext cx="9359947" cy="4039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GMART is a web-based system that:</a:t>
            </a:r>
          </a:p>
          <a:p>
            <a:r>
              <a:rPr lang="en-US" sz="2800" dirty="0">
                <a:ea typeface="+mn-lt"/>
                <a:cs typeface="Arial" panose="020B0604020202020204" pitchFamily="34" charset="0"/>
              </a:rPr>
              <a:t>allows the COE to complete, submit, and print the application for funding.</a:t>
            </a:r>
          </a:p>
          <a:p>
            <a:r>
              <a:rPr lang="en-US" dirty="0">
                <a:ea typeface="+mn-lt"/>
                <a:cs typeface="Arial" panose="020B0604020202020204" pitchFamily="34" charset="0"/>
              </a:rPr>
              <a:t>a</a:t>
            </a:r>
            <a:r>
              <a:rPr lang="en-US" sz="2800" dirty="0">
                <a:ea typeface="+mn-lt"/>
                <a:cs typeface="Arial" panose="020B0604020202020204" pitchFamily="34" charset="0"/>
              </a:rPr>
              <a:t>llows the COE to submit, view, and modify fiscal data, including expenditure reports.</a:t>
            </a:r>
          </a:p>
          <a:p>
            <a:r>
              <a:rPr lang="en-US" dirty="0">
                <a:ea typeface="+mn-lt"/>
                <a:cs typeface="Arial" panose="020B0604020202020204" pitchFamily="34" charset="0"/>
              </a:rPr>
              <a:t>r</a:t>
            </a:r>
            <a:r>
              <a:rPr lang="en-US" sz="2800" dirty="0">
                <a:ea typeface="+mn-lt"/>
                <a:cs typeface="Arial" panose="020B0604020202020204" pitchFamily="34" charset="0"/>
              </a:rPr>
              <a:t>equires usernames and passwords</a:t>
            </a:r>
            <a:r>
              <a:rPr lang="en-US" sz="3200" dirty="0">
                <a:ea typeface="+mn-lt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/>
              <a:t>For more information, visit the GMART instructions web page located at </a:t>
            </a:r>
            <a:r>
              <a:rPr lang="en-US" dirty="0">
                <a:hlinkClick r:id="rId2" tooltip="The Grant Management and Reporting Tool instructions web page"/>
              </a:rPr>
              <a:t>https://www.cde.ca.gov/sp/sw/t1/gmartinstructions.asp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2604" y="5436524"/>
            <a:ext cx="2776451" cy="1284951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9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30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739A28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2961</Words>
  <Application>Microsoft Office PowerPoint</Application>
  <PresentationFormat>Widescreen</PresentationFormat>
  <Paragraphs>368</Paragraphs>
  <Slides>49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Symbol</vt:lpstr>
      <vt:lpstr>Wingdings</vt:lpstr>
      <vt:lpstr>Office Theme</vt:lpstr>
      <vt:lpstr>2021–22 Every Student Succeeds Act Comprehensive Support and Improvement County Office of Education Plan Development and Implementation Support Reporting Webinar</vt:lpstr>
      <vt:lpstr>Acronyms </vt:lpstr>
      <vt:lpstr>Housekeeping</vt:lpstr>
      <vt:lpstr>FY 2021 CSI Funds for COEs Webinar Series</vt:lpstr>
      <vt:lpstr>Agenda</vt:lpstr>
      <vt:lpstr>Purpose</vt:lpstr>
      <vt:lpstr>Subgrant Reporting Requirements (1a)</vt:lpstr>
      <vt:lpstr>Subgrant Reporting Requirements (1b)</vt:lpstr>
      <vt:lpstr>GMART Overview</vt:lpstr>
      <vt:lpstr>GMART: Logging On (1)</vt:lpstr>
      <vt:lpstr>GMART: Logging On (2) </vt:lpstr>
      <vt:lpstr>The GMART </vt:lpstr>
      <vt:lpstr>Selecting the Subgrant </vt:lpstr>
      <vt:lpstr>GMART Tabs</vt:lpstr>
      <vt:lpstr>COE Contact Information </vt:lpstr>
      <vt:lpstr>CDE Contact Information Tab</vt:lpstr>
      <vt:lpstr>Project Budget Tab</vt:lpstr>
      <vt:lpstr>When to Submit a Project Budget Revision</vt:lpstr>
      <vt:lpstr>Project Budget Example 1</vt:lpstr>
      <vt:lpstr>Project Budget Example 2</vt:lpstr>
      <vt:lpstr>Project Budget Submission</vt:lpstr>
      <vt:lpstr> Project Budget Revision Report Status </vt:lpstr>
      <vt:lpstr>COE Allocation Amount</vt:lpstr>
      <vt:lpstr>Expenditure Report Tab</vt:lpstr>
      <vt:lpstr>Expenditure Report 1 </vt:lpstr>
      <vt:lpstr>Expenditure Reports 2, 3, 4,  and Final</vt:lpstr>
      <vt:lpstr>Expenditure Report Submission</vt:lpstr>
      <vt:lpstr> Expenditure Report Status </vt:lpstr>
      <vt:lpstr>Closeout</vt:lpstr>
      <vt:lpstr>Apportionments</vt:lpstr>
      <vt:lpstr>GMART Reporting Tips</vt:lpstr>
      <vt:lpstr>ESSA CSI COE Resources</vt:lpstr>
      <vt:lpstr>Questions </vt:lpstr>
      <vt:lpstr>Reporting Requirements Recap (1)</vt:lpstr>
      <vt:lpstr> Reporting Requirements Recap (2)</vt:lpstr>
      <vt:lpstr> COE Web Page</vt:lpstr>
      <vt:lpstr>Feedback Please</vt:lpstr>
      <vt:lpstr>Contact Information</vt:lpstr>
      <vt:lpstr>Appendix 1 for Slide 11</vt:lpstr>
      <vt:lpstr>Appendix 2 for Slide 14</vt:lpstr>
      <vt:lpstr>Appendix 3 for Slide 16</vt:lpstr>
      <vt:lpstr>Appendix 4 for Slide 17</vt:lpstr>
      <vt:lpstr>Appendix 5 for Slide 19</vt:lpstr>
      <vt:lpstr>Appendix 6 for Slide 19</vt:lpstr>
      <vt:lpstr>Appendix 7 for Slide 20</vt:lpstr>
      <vt:lpstr>Appendix 8 for Slide 21</vt:lpstr>
      <vt:lpstr>Appendix 9 for Slide 24</vt:lpstr>
      <vt:lpstr>Appendix 10 for Slide 25</vt:lpstr>
      <vt:lpstr>Appendix 11 for Slide 27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2021-22 ESSA CSI COE PDIS Reporting Webinar - Title I, Part A (CA Dept of Education)</dc:title>
  <dc:subject>Every Student Succeeds Act (ESSA) Comprehensive Support and Improvement (CSI) County Office of Education (COE) Plan Development and Implementation Support (PDIS) Subgrant Reporting webinar.</dc:subject>
  <dc:creator/>
  <cp:lastModifiedBy/>
  <cp:revision>1</cp:revision>
  <dcterms:created xsi:type="dcterms:W3CDTF">2023-11-30T19:09:40Z</dcterms:created>
  <dcterms:modified xsi:type="dcterms:W3CDTF">2023-11-30T19:10:09Z</dcterms:modified>
</cp:coreProperties>
</file>