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notesSlides/notesSlide8.xml" ContentType="application/vnd.openxmlformats-officedocument.presentationml.notesSlide+xml"/>
  <Override PartName="/ppt/tags/tag17.xml" ContentType="application/vnd.openxmlformats-officedocument.presentationml.tags+xml"/>
  <Override PartName="/ppt/notesSlides/notesSlide9.xml" ContentType="application/vnd.openxmlformats-officedocument.presentationml.notesSlide+xml"/>
  <Override PartName="/ppt/tags/tag18.xml" ContentType="application/vnd.openxmlformats-officedocument.presentationml.tags+xml"/>
  <Override PartName="/ppt/notesSlides/notesSlide10.xml" ContentType="application/vnd.openxmlformats-officedocument.presentationml.notesSlide+xml"/>
  <Override PartName="/ppt/tags/tag19.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0.xml" ContentType="application/vnd.openxmlformats-officedocument.presentationml.tags+xml"/>
  <Override PartName="/ppt/notesSlides/notesSlide14.xml" ContentType="application/vnd.openxmlformats-officedocument.presentationml.notesSlide+xml"/>
  <Override PartName="/ppt/tags/tag21.xml" ContentType="application/vnd.openxmlformats-officedocument.presentationml.tags+xml"/>
  <Override PartName="/ppt/notesSlides/notesSlide15.xml" ContentType="application/vnd.openxmlformats-officedocument.presentationml.notesSlide+xml"/>
  <Override PartName="/ppt/tags/tag22.xml" ContentType="application/vnd.openxmlformats-officedocument.presentationml.tags+xml"/>
  <Override PartName="/ppt/notesSlides/notesSlide16.xml" ContentType="application/vnd.openxmlformats-officedocument.presentationml.notesSlide+xml"/>
  <Override PartName="/ppt/tags/tag23.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6" r:id="rId4"/>
  </p:sldMasterIdLst>
  <p:notesMasterIdLst>
    <p:notesMasterId r:id="rId26"/>
  </p:notesMasterIdLst>
  <p:handoutMasterIdLst>
    <p:handoutMasterId r:id="rId27"/>
  </p:handoutMasterIdLst>
  <p:sldIdLst>
    <p:sldId id="256" r:id="rId5"/>
    <p:sldId id="259" r:id="rId6"/>
    <p:sldId id="277" r:id="rId7"/>
    <p:sldId id="278" r:id="rId8"/>
    <p:sldId id="281" r:id="rId9"/>
    <p:sldId id="260" r:id="rId10"/>
    <p:sldId id="282" r:id="rId11"/>
    <p:sldId id="280" r:id="rId12"/>
    <p:sldId id="267" r:id="rId13"/>
    <p:sldId id="271" r:id="rId14"/>
    <p:sldId id="261" r:id="rId15"/>
    <p:sldId id="279" r:id="rId16"/>
    <p:sldId id="272" r:id="rId17"/>
    <p:sldId id="262" r:id="rId18"/>
    <p:sldId id="286" r:id="rId19"/>
    <p:sldId id="287" r:id="rId20"/>
    <p:sldId id="264" r:id="rId21"/>
    <p:sldId id="265" r:id="rId22"/>
    <p:sldId id="266" r:id="rId23"/>
    <p:sldId id="285" r:id="rId24"/>
    <p:sldId id="284" r:id="rId25"/>
  </p:sldIdLst>
  <p:sldSz cx="12192000" cy="6858000"/>
  <p:notesSz cx="7010400" cy="9296400"/>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5" userDrawn="1">
          <p15:clr>
            <a:srgbClr val="A4A3A4"/>
          </p15:clr>
        </p15:guide>
        <p15:guide id="2" pos="531"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Traci Albee" initials="TA" lastIdx="3" clrIdx="6">
    <p:extLst>
      <p:ext uri="{19B8F6BF-5375-455C-9EA6-DF929625EA0E}">
        <p15:presenceInfo xmlns:p15="http://schemas.microsoft.com/office/powerpoint/2012/main" userId="S-1-5-21-2608872058-1432505909-2668327341-24340" providerId="AD"/>
      </p:ext>
    </p:extLst>
  </p:cmAuthor>
  <p:cmAuthor id="1" name="Rachel Perry" initials="RP" lastIdx="1" clrIdx="0">
    <p:extLst>
      <p:ext uri="{19B8F6BF-5375-455C-9EA6-DF929625EA0E}">
        <p15:presenceInfo xmlns:p15="http://schemas.microsoft.com/office/powerpoint/2012/main" userId="Rachel Perry" providerId="None"/>
      </p:ext>
    </p:extLst>
  </p:cmAuthor>
  <p:cmAuthor id="2" name="Kasia Faughn" initials="KF" lastIdx="20" clrIdx="1">
    <p:extLst>
      <p:ext uri="{19B8F6BF-5375-455C-9EA6-DF929625EA0E}">
        <p15:presenceInfo xmlns:p15="http://schemas.microsoft.com/office/powerpoint/2012/main" userId="S-1-5-21-796845957-287218729-725345543-24084" providerId="AD"/>
      </p:ext>
    </p:extLst>
  </p:cmAuthor>
  <p:cmAuthor id="3" name="Rachel Perry" initials="RP [2]" lastIdx="14" clrIdx="2">
    <p:extLst>
      <p:ext uri="{19B8F6BF-5375-455C-9EA6-DF929625EA0E}">
        <p15:presenceInfo xmlns:p15="http://schemas.microsoft.com/office/powerpoint/2012/main" userId="S-1-5-21-796845957-287218729-725345543-14588" providerId="AD"/>
      </p:ext>
    </p:extLst>
  </p:cmAuthor>
  <p:cmAuthor id="4" name="Deborah Baumgartner" initials="DB" lastIdx="16" clrIdx="3">
    <p:extLst>
      <p:ext uri="{19B8F6BF-5375-455C-9EA6-DF929625EA0E}">
        <p15:presenceInfo xmlns:p15="http://schemas.microsoft.com/office/powerpoint/2012/main" userId="S-1-5-21-2608872058-1432505909-2668327341-16103" providerId="AD"/>
      </p:ext>
    </p:extLst>
  </p:cmAuthor>
  <p:cmAuthor id="5" name="Nikki Antonovich" initials="NA" lastIdx="3" clrIdx="4">
    <p:extLst>
      <p:ext uri="{19B8F6BF-5375-455C-9EA6-DF929625EA0E}">
        <p15:presenceInfo xmlns:p15="http://schemas.microsoft.com/office/powerpoint/2012/main" userId="S-1-5-21-796845957-287218729-725345543-24019" providerId="AD"/>
      </p:ext>
    </p:extLst>
  </p:cmAuthor>
  <p:cmAuthor id="6" name="Carla Najera-Kunsemiller" initials="CN" lastIdx="10" clrIdx="5">
    <p:extLst>
      <p:ext uri="{19B8F6BF-5375-455C-9EA6-DF929625EA0E}">
        <p15:presenceInfo xmlns:p15="http://schemas.microsoft.com/office/powerpoint/2012/main" userId="S-1-5-21-2608872058-1432505909-2668327341-216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376F"/>
    <a:srgbClr val="6F5420"/>
    <a:srgbClr val="0E2849"/>
    <a:srgbClr val="FF40FF"/>
    <a:srgbClr val="144182"/>
    <a:srgbClr val="10273F"/>
    <a:srgbClr val="174C99"/>
    <a:srgbClr val="FFFFFF"/>
    <a:srgbClr val="3D6AA1"/>
    <a:srgbClr val="E9EF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95" autoAdjust="0"/>
    <p:restoredTop sz="90046" autoAdjust="0"/>
  </p:normalViewPr>
  <p:slideViewPr>
    <p:cSldViewPr snapToGrid="0" snapToObjects="1">
      <p:cViewPr varScale="1">
        <p:scale>
          <a:sx n="100" d="100"/>
          <a:sy n="100" d="100"/>
        </p:scale>
        <p:origin x="108" y="96"/>
      </p:cViewPr>
      <p:guideLst>
        <p:guide orient="horz" pos="1255"/>
        <p:guide pos="531"/>
      </p:guideLst>
    </p:cSldViewPr>
  </p:slideViewPr>
  <p:notesTextViewPr>
    <p:cViewPr>
      <p:scale>
        <a:sx n="100" d="100"/>
        <a:sy n="100" d="100"/>
      </p:scale>
      <p:origin x="0" y="0"/>
    </p:cViewPr>
  </p:notesTextViewPr>
  <p:sorterViewPr>
    <p:cViewPr>
      <p:scale>
        <a:sx n="19803" d="25000"/>
        <a:sy n="19803" d="25000"/>
      </p:scale>
      <p:origin x="0" y="-159"/>
    </p:cViewPr>
  </p:sorterViewPr>
  <p:notesViewPr>
    <p:cSldViewPr snapToGrid="0" snapToObjects="1">
      <p:cViewPr varScale="1">
        <p:scale>
          <a:sx n="65" d="100"/>
          <a:sy n="65" d="100"/>
        </p:scale>
        <p:origin x="2562" y="63"/>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8AE7495-FD6E-4148-8988-5AF3A1186E45}" type="datetimeFigureOut">
              <a:rPr lang="en-US" smtClean="0"/>
              <a:pPr/>
              <a:t>11/25/2019</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77F373C-F0E0-4CD8-9181-312DCA039FDA}" type="slidenum">
              <a:rPr lang="en-US" smtClean="0"/>
              <a:pPr/>
              <a:t>‹#›</a:t>
            </a:fld>
            <a:endParaRPr lang="en-US" dirty="0"/>
          </a:p>
        </p:txBody>
      </p:sp>
    </p:spTree>
    <p:extLst>
      <p:ext uri="{BB962C8B-B14F-4D97-AF65-F5344CB8AC3E}">
        <p14:creationId xmlns:p14="http://schemas.microsoft.com/office/powerpoint/2010/main" val="22459563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4812545-5050-4626-BB70-3CAB98A03EEB}" type="datetimeFigureOut">
              <a:rPr lang="en-US" smtClean="0"/>
              <a:pPr/>
              <a:t>11/25/2019</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C078B8E-2430-48E3-947F-D4E74CBF0628}" type="slidenum">
              <a:rPr lang="en-US" smtClean="0"/>
              <a:pPr/>
              <a:t>‹#›</a:t>
            </a:fld>
            <a:endParaRPr lang="en-US" dirty="0"/>
          </a:p>
        </p:txBody>
      </p:sp>
    </p:spTree>
    <p:extLst>
      <p:ext uri="{BB962C8B-B14F-4D97-AF65-F5344CB8AC3E}">
        <p14:creationId xmlns:p14="http://schemas.microsoft.com/office/powerpoint/2010/main" val="1554051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078B8E-2430-48E3-947F-D4E74CBF0628}" type="slidenum">
              <a:rPr lang="en-US" smtClean="0"/>
              <a:pPr/>
              <a:t>1</a:t>
            </a:fld>
            <a:endParaRPr lang="en-US"/>
          </a:p>
        </p:txBody>
      </p:sp>
    </p:spTree>
    <p:extLst>
      <p:ext uri="{BB962C8B-B14F-4D97-AF65-F5344CB8AC3E}">
        <p14:creationId xmlns:p14="http://schemas.microsoft.com/office/powerpoint/2010/main" val="4285384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baseline="0" dirty="0"/>
              <a:t>La ELPAC inicial se puede administrar durante todo el año porque la tienen que tomar los estudiantes nuevos a menos de 30 días de inscribirse. </a:t>
            </a:r>
          </a:p>
          <a:p>
            <a:pPr marL="171450" indent="-171450">
              <a:buFont typeface="Arial" panose="020B0604020202020204" pitchFamily="34" charset="0"/>
              <a:buChar char="•"/>
            </a:pPr>
            <a:r>
              <a:rPr lang="es-MX" dirty="0"/>
              <a:t>La ELPAC sumativa se administra todas las primaveras, entre el 1.º de febrero y el 31 de mayo.</a:t>
            </a:r>
          </a:p>
          <a:p>
            <a:pPr marL="171450" indent="-171450">
              <a:buFont typeface="Arial" panose="020B0604020202020204" pitchFamily="34" charset="0"/>
              <a:buChar char="•"/>
            </a:pPr>
            <a:r>
              <a:rPr lang="es-MX" dirty="0"/>
              <a:t>En [</a:t>
            </a:r>
            <a:r>
              <a:rPr lang="en-US" baseline="0" dirty="0"/>
              <a:t>insert school name</a:t>
            </a:r>
            <a:r>
              <a:rPr lang="es-MX" dirty="0"/>
              <a:t>], los estudiantes tomarán las ELPAC a partir de [</a:t>
            </a:r>
            <a:r>
              <a:rPr lang="en-US" baseline="0" dirty="0"/>
              <a:t>insert first day of testing</a:t>
            </a:r>
            <a:r>
              <a:rPr lang="es-MX" dirty="0"/>
              <a:t>].</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6C078B8E-2430-48E3-947F-D4E74CBF0628}" type="slidenum">
              <a:rPr lang="en-US" smtClean="0"/>
              <a:pPr/>
              <a:t>13</a:t>
            </a:fld>
            <a:endParaRPr lang="en-US"/>
          </a:p>
        </p:txBody>
      </p:sp>
    </p:spTree>
    <p:extLst>
      <p:ext uri="{BB962C8B-B14F-4D97-AF65-F5344CB8AC3E}">
        <p14:creationId xmlns:p14="http://schemas.microsoft.com/office/powerpoint/2010/main" val="2019086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srgbClr val="FFFF00"/>
                </a:solidFill>
                <a:sym typeface="Wingdings"/>
              </a:rPr>
              <a:t>[BEFORE</a:t>
            </a:r>
            <a:r>
              <a:rPr lang="en-US" sz="1200" b="1" baseline="0" dirty="0">
                <a:solidFill>
                  <a:srgbClr val="FFFF00"/>
                </a:solidFill>
                <a:sym typeface="Wingdings"/>
              </a:rPr>
              <a:t> PRESENTING, SELECT THE SCORE REPORT IMAGE ON THIS SLIDE. GO TO THE “FORMAT” TAB ON THE TOP TOOLBAR. SELECT THE “RESET PICTURE” BUTTON TO REMOVE THE BLUR EFFECT AND REVEAL THE DETAILED REPORT.]</a:t>
            </a:r>
            <a:endParaRPr lang="en-US" sz="1200" b="1" dirty="0">
              <a:solidFill>
                <a:srgbClr val="FFFF00"/>
              </a:solidFill>
              <a:sym typeface="Wingding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sym typeface="Wingdings"/>
            </a:endParaRPr>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dirty="0"/>
              <a:t>Su hijo recibirá un Informe de puntaje similar a este para la ELPAC sumativa.</a:t>
            </a:r>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baseline="0" dirty="0"/>
              <a:t>Los estudiantes que toman las ELPAC recibirán el informe en el verano o el otoño. </a:t>
            </a:r>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baseline="0" dirty="0"/>
              <a:t>[</a:t>
            </a:r>
            <a:r>
              <a:rPr lang="en-US" baseline="0" dirty="0">
                <a:sym typeface="Wingdings"/>
              </a:rPr>
              <a:t>Insert more specific information about the timing of this report for your school</a:t>
            </a:r>
            <a:r>
              <a:rPr lang="es-MX" baseline="0" dirty="0"/>
              <a:t>].</a:t>
            </a:r>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baseline="0" dirty="0"/>
              <a:t>El informe tendrá un puntaje general, que es un número de cuatro cifras.</a:t>
            </a:r>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baseline="0" dirty="0"/>
              <a:t>El nivel general será 1, 2, 3 o 4, donde 4 es el nivel más alto y significa que el estudiante tiene una buena comprensión de inglés. </a:t>
            </a:r>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baseline="0" dirty="0"/>
              <a:t>Su hijo también recibirá puntajes de nivel en Lenguaje oral, que incluye comprensión auditiva y expresión oral, y Lenguaje escrito, que incluye lectura y escritura. El puntaje de nivel será uno de los siguientes:</a:t>
            </a:r>
          </a:p>
          <a:p>
            <a:pPr marL="630936" marR="0" lvl="1"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trike="noStrike" baseline="0" dirty="0"/>
              <a:t>Principiante</a:t>
            </a:r>
          </a:p>
          <a:p>
            <a:pPr marL="630936" marR="0" lvl="1"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trike="noStrike" baseline="0" dirty="0"/>
              <a:t>Algo/Moderado; o</a:t>
            </a:r>
          </a:p>
          <a:p>
            <a:pPr marL="630936" marR="0" lvl="1"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trike="noStrike" baseline="0" dirty="0"/>
              <a:t>Bien desarrollado</a:t>
            </a:r>
          </a:p>
        </p:txBody>
      </p:sp>
      <p:sp>
        <p:nvSpPr>
          <p:cNvPr id="4" name="Slide Number Placeholder 3"/>
          <p:cNvSpPr>
            <a:spLocks noGrp="1"/>
          </p:cNvSpPr>
          <p:nvPr>
            <p:ph type="sldNum" sz="quarter" idx="10"/>
          </p:nvPr>
        </p:nvSpPr>
        <p:spPr/>
        <p:txBody>
          <a:bodyPr/>
          <a:lstStyle/>
          <a:p>
            <a:fld id="{6C078B8E-2430-48E3-947F-D4E74CBF0628}" type="slidenum">
              <a:rPr lang="en-US" smtClean="0"/>
              <a:pPr/>
              <a:t>14</a:t>
            </a:fld>
            <a:endParaRPr lang="en-US"/>
          </a:p>
        </p:txBody>
      </p:sp>
    </p:spTree>
    <p:extLst>
      <p:ext uri="{BB962C8B-B14F-4D97-AF65-F5344CB8AC3E}">
        <p14:creationId xmlns:p14="http://schemas.microsoft.com/office/powerpoint/2010/main" val="1570359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a:t>El Departamento de Educación de California ha creado un nuevo sitio web para familias que quieren información adicional sobre los informes de puntaje del estudiante: ca.startingsmarter.org.</a:t>
            </a:r>
          </a:p>
          <a:p>
            <a:endParaRPr lang="en-US" baseline="0" dirty="0"/>
          </a:p>
          <a:p>
            <a:r>
              <a:rPr lang="es-MX" baseline="0"/>
              <a:t>Este sitio web tiene ejemplos de informes de puntaje del estudiante, información adicional sobre ELA y matemáticas, como también recursos para familias. Estos recursos también tienen un enlace con el sitio de aprendices heroicos, un volante sobre cómo realizar una conferencia eficaz de padres y maestros, como también enlaces con las pruebas de práctica.</a:t>
            </a:r>
          </a:p>
          <a:p>
            <a:endParaRPr lang="en-US" baseline="0" dirty="0"/>
          </a:p>
          <a:p>
            <a:r>
              <a:rPr lang="es-MX" baseline="0"/>
              <a:t>En este sitio web encontrarán, entre otros recursos valiosos, un documento creado en colaboración con la Asociación de Padres y Maestros (PTA) con una guía adicional para padres sobre qué preguntar a los maestros para crear el mejor entorno de apoyo para sus hijos.</a:t>
            </a:r>
          </a:p>
        </p:txBody>
      </p:sp>
      <p:sp>
        <p:nvSpPr>
          <p:cNvPr id="4" name="Slide Number Placeholder 3"/>
          <p:cNvSpPr>
            <a:spLocks noGrp="1"/>
          </p:cNvSpPr>
          <p:nvPr>
            <p:ph type="sldNum" sz="quarter" idx="10"/>
          </p:nvPr>
        </p:nvSpPr>
        <p:spPr/>
        <p:txBody>
          <a:bodyPr/>
          <a:lstStyle/>
          <a:p>
            <a:fld id="{6C078B8E-2430-48E3-947F-D4E74CBF0628}" type="slidenum">
              <a:rPr lang="en-US" smtClean="0"/>
              <a:pPr/>
              <a:t>15</a:t>
            </a:fld>
            <a:endParaRPr lang="en-US"/>
          </a:p>
        </p:txBody>
      </p:sp>
    </p:spTree>
    <p:extLst>
      <p:ext uri="{BB962C8B-B14F-4D97-AF65-F5344CB8AC3E}">
        <p14:creationId xmlns:p14="http://schemas.microsoft.com/office/powerpoint/2010/main" val="2100170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 BEFORE</a:t>
            </a:r>
            <a:r>
              <a:rPr lang="en-US" b="1" baseline="0" dirty="0"/>
              <a:t> PRESENTING, YOU MAY CHOOSE TO EMBED THIS VIDEO ON THE SLIDE. IN THE “INSERT” TAB ON THE TOP MENU, SELECT THE “VIDEO” BUTTON, FOLLOWED BY “ONLINE VIDEO” FROM THE DROP-DOWN MENU. PASTE THE FOLLOWING URL INTO THE YOUTUBE SEARCH BOX: https://</a:t>
            </a:r>
            <a:r>
              <a:rPr lang="en-US" b="1" baseline="0" dirty="0" err="1"/>
              <a:t>youtu.be</a:t>
            </a:r>
            <a:r>
              <a:rPr lang="en-US" b="1" baseline="0" dirty="0"/>
              <a:t>/HS8cVQin_fc (THE SAME URL THAT APPEARS ON THE SLIDE) WHICH WILL LEAD TO THE CALIFORNIA STARTING SMARTER OVERVIEW VIDEO ]</a:t>
            </a:r>
            <a:endParaRPr lang="en-US" b="1" dirty="0"/>
          </a:p>
          <a:p>
            <a:endParaRPr lang="en-US" dirty="0"/>
          </a:p>
          <a:p>
            <a:r>
              <a:rPr lang="es-MX" dirty="0"/>
              <a:t>Hay un video disponible que ayuda a explicar el sitio web de Starting Smarter a las familias.</a:t>
            </a:r>
          </a:p>
        </p:txBody>
      </p:sp>
      <p:sp>
        <p:nvSpPr>
          <p:cNvPr id="4" name="Slide Number Placeholder 3"/>
          <p:cNvSpPr>
            <a:spLocks noGrp="1"/>
          </p:cNvSpPr>
          <p:nvPr>
            <p:ph type="sldNum" sz="quarter" idx="10"/>
          </p:nvPr>
        </p:nvSpPr>
        <p:spPr/>
        <p:txBody>
          <a:bodyPr/>
          <a:lstStyle/>
          <a:p>
            <a:fld id="{6C078B8E-2430-48E3-947F-D4E74CBF0628}" type="slidenum">
              <a:rPr lang="en-US" smtClean="0"/>
              <a:pPr/>
              <a:t>16</a:t>
            </a:fld>
            <a:endParaRPr lang="en-US"/>
          </a:p>
        </p:txBody>
      </p:sp>
    </p:spTree>
    <p:extLst>
      <p:ext uri="{BB962C8B-B14F-4D97-AF65-F5344CB8AC3E}">
        <p14:creationId xmlns:p14="http://schemas.microsoft.com/office/powerpoint/2010/main" val="2019380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MX" dirty="0"/>
              <a:t>Al comienzo de esta presentación hablé sobre la asociación entre ustedes y el maestro de su hijo.</a:t>
            </a:r>
            <a:r>
              <a:rPr lang="es-MX" baseline="0" dirty="0"/>
              <a:t> </a:t>
            </a:r>
          </a:p>
          <a:p>
            <a:pPr marL="171450" indent="-171450">
              <a:buFont typeface="Arial" panose="020B0604020202020204" pitchFamily="34" charset="0"/>
              <a:buChar char="•"/>
            </a:pPr>
            <a:r>
              <a:rPr lang="es-MX" dirty="0"/>
              <a:t>El maestro de su hijo es la mejor persona para hablar sobre lo que está aprendiendo su hijo. </a:t>
            </a:r>
          </a:p>
          <a:p>
            <a:pPr marL="171450" indent="-171450">
              <a:buFont typeface="Arial" panose="020B0604020202020204" pitchFamily="34" charset="0"/>
              <a:buChar char="•"/>
            </a:pPr>
            <a:r>
              <a:rPr lang="es-MX" dirty="0"/>
              <a:t>El mejor momento para comunicarse con su maestro es antes o después de la jornada escolar. Pregúntenle cuál es la mejor manera de comunicarse, ya sea por teléfono o correo electrónico. </a:t>
            </a:r>
          </a:p>
          <a:p>
            <a:pPr marL="171450" indent="-171450">
              <a:buFont typeface="Arial" panose="020B0604020202020204" pitchFamily="34" charset="0"/>
              <a:buChar char="•"/>
            </a:pPr>
            <a:r>
              <a:rPr lang="es-MX" dirty="0"/>
              <a:t>Cuando hablen con el maestro de su hijo, háganle preguntas específicas sobre su hijo:</a:t>
            </a:r>
          </a:p>
          <a:p>
            <a:pPr marL="628650" lvl="1" indent="-171450">
              <a:buFont typeface="Arial" panose="020B0604020202020204" pitchFamily="34" charset="0"/>
              <a:buChar char="•"/>
            </a:pPr>
            <a:r>
              <a:rPr lang="es-MX" dirty="0"/>
              <a:t>¿En qué áreas le está yendo bien a mi hijo?</a:t>
            </a:r>
          </a:p>
          <a:p>
            <a:pPr marL="628650" lvl="1" indent="-171450">
              <a:buFont typeface="Arial" panose="020B0604020202020204" pitchFamily="34" charset="0"/>
              <a:buChar char="•"/>
            </a:pPr>
            <a:r>
              <a:rPr lang="es-MX" dirty="0"/>
              <a:t>¿En qué áreas podría necesitar apoyo adicional?</a:t>
            </a:r>
          </a:p>
          <a:p>
            <a:pPr marL="628650" lvl="1" indent="-171450">
              <a:buFont typeface="Arial" panose="020B0604020202020204" pitchFamily="34" charset="0"/>
              <a:buChar char="•"/>
            </a:pPr>
            <a:r>
              <a:rPr lang="es-MX" dirty="0"/>
              <a:t>¿Quién le va a proporcionar este apoyo adicional?</a:t>
            </a:r>
          </a:p>
          <a:p>
            <a:pPr marL="628650" lvl="1" indent="-171450">
              <a:buFont typeface="Arial" panose="020B0604020202020204" pitchFamily="34" charset="0"/>
              <a:buChar char="•"/>
            </a:pPr>
            <a:r>
              <a:rPr lang="es-MX" dirty="0"/>
              <a:t>¿Cómo podemos ayudarlo en la casa, tanto yo como otros miembros de la familia?</a:t>
            </a:r>
          </a:p>
          <a:p>
            <a:pPr marL="171450" indent="-171450">
              <a:buFont typeface="Arial" panose="020B0604020202020204" pitchFamily="34" charset="0"/>
              <a:buChar char="•"/>
            </a:pPr>
            <a:r>
              <a:rPr lang="es-MX" dirty="0"/>
              <a:t>Estos son solo algunos ejemplos de cómo iniciar una conversación con el maestro de su hijo.</a:t>
            </a:r>
          </a:p>
        </p:txBody>
      </p:sp>
      <p:sp>
        <p:nvSpPr>
          <p:cNvPr id="4" name="Slide Number Placeholder 3"/>
          <p:cNvSpPr>
            <a:spLocks noGrp="1"/>
          </p:cNvSpPr>
          <p:nvPr>
            <p:ph type="sldNum" sz="quarter" idx="10"/>
          </p:nvPr>
        </p:nvSpPr>
        <p:spPr/>
        <p:txBody>
          <a:bodyPr/>
          <a:lstStyle/>
          <a:p>
            <a:fld id="{6C078B8E-2430-48E3-947F-D4E74CBF0628}" type="slidenum">
              <a:rPr lang="en-US" smtClean="0"/>
              <a:pPr/>
              <a:t>17</a:t>
            </a:fld>
            <a:endParaRPr lang="en-US"/>
          </a:p>
        </p:txBody>
      </p:sp>
    </p:spTree>
    <p:extLst>
      <p:ext uri="{BB962C8B-B14F-4D97-AF65-F5344CB8AC3E}">
        <p14:creationId xmlns:p14="http://schemas.microsoft.com/office/powerpoint/2010/main" val="3078483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1450" indent="-171450">
              <a:buFont typeface="Arial" panose="020B0604020202020204" pitchFamily="34" charset="0"/>
              <a:buChar char="•"/>
            </a:pPr>
            <a:r>
              <a:rPr lang="es-MX" dirty="0"/>
              <a:t>Además, he aquí algunas otras maneras en que pueden ayudar a su hijo a tener éxito:</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[For elementary schools]</a:t>
            </a:r>
          </a:p>
          <a:p>
            <a:pPr marL="171450" indent="-171450">
              <a:buFont typeface="Arial" panose="020B0604020202020204" pitchFamily="34" charset="0"/>
              <a:buChar char="•"/>
            </a:pPr>
            <a:r>
              <a:rPr lang="es-MX" dirty="0"/>
              <a:t>Alienten a su hijo a que lea todos los días.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[For middle and high schools]</a:t>
            </a:r>
          </a:p>
          <a:p>
            <a:pPr marL="171450" indent="-171450">
              <a:buFont typeface="Arial" panose="020B0604020202020204" pitchFamily="34" charset="0"/>
              <a:buChar char="•"/>
            </a:pPr>
            <a:r>
              <a:rPr lang="es-MX" dirty="0"/>
              <a:t>Su hijo probablemente tenga que hacer tareas en el hogar todos los días. Pueden ayudarle a tener éxito proporcionándole un lugar silencioso en la casa para estudiar libre de distracciones.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[For all</a:t>
            </a:r>
            <a:r>
              <a:rPr lang="en-US" b="1" baseline="0" dirty="0"/>
              <a:t> students]</a:t>
            </a:r>
            <a:endParaRPr lang="en-US" b="1" dirty="0"/>
          </a:p>
          <a:p>
            <a:pPr marL="171450" indent="-171450">
              <a:buFont typeface="Arial" panose="020B0604020202020204" pitchFamily="34" charset="0"/>
              <a:buChar char="•"/>
            </a:pPr>
            <a:r>
              <a:rPr lang="es-MX" dirty="0"/>
              <a:t>Cuando llegue el momento de tomar la prueba, hablen con su hijo sobre la prueba. Asegúrense de que su hijo sepa que las pruebas son importantes, pero que son solo una medida de lo que aprendió. El maestro usa esa información junto con otra para asegurar que su hijo esté recibiendo el apoyo que necesita.</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s-MX" dirty="0"/>
              <a:t>Si están interesados, el Departamento de Educación de California también ha elaborado pruebas de práctica para las ELPAC, que pueden acceder desde su casa con una computadora. Pueden ver preguntas de muestra y familiarizarse con la manera en que se presentan las preguntas en la computadora. Hay más información sobre las pruebas de práctica de las ELPAC en el volante de recursos para los padres que recibieron hoy/esta noche.</a:t>
            </a:r>
          </a:p>
        </p:txBody>
      </p:sp>
      <p:sp>
        <p:nvSpPr>
          <p:cNvPr id="4" name="Slide Number Placeholder 3"/>
          <p:cNvSpPr>
            <a:spLocks noGrp="1"/>
          </p:cNvSpPr>
          <p:nvPr>
            <p:ph type="sldNum" sz="quarter" idx="10"/>
          </p:nvPr>
        </p:nvSpPr>
        <p:spPr/>
        <p:txBody>
          <a:bodyPr/>
          <a:lstStyle/>
          <a:p>
            <a:fld id="{6C078B8E-2430-48E3-947F-D4E74CBF0628}" type="slidenum">
              <a:rPr lang="en-US" smtClean="0"/>
              <a:pPr/>
              <a:t>18</a:t>
            </a:fld>
            <a:endParaRPr lang="en-US"/>
          </a:p>
        </p:txBody>
      </p:sp>
    </p:spTree>
    <p:extLst>
      <p:ext uri="{BB962C8B-B14F-4D97-AF65-F5344CB8AC3E}">
        <p14:creationId xmlns:p14="http://schemas.microsoft.com/office/powerpoint/2010/main" val="1352901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s-MX" dirty="0"/>
              <a:t>El Departamento de Educación de California ha elaborado una serie de Guías de padres para comprender.</a:t>
            </a:r>
            <a:r>
              <a:rPr lang="es-MX" baseline="0" dirty="0"/>
              <a:t> </a:t>
            </a:r>
            <a:r>
              <a:rPr lang="es-MX" dirty="0"/>
              <a:t>Están diseñadas como una reseña simple para responder a las preguntas críticas sobre cada prueba: qué, por qué, quién, cómo y cuándo.</a:t>
            </a:r>
            <a:r>
              <a:rPr lang="es-MX" baseline="0" dirty="0"/>
              <a:t> </a:t>
            </a:r>
          </a:p>
          <a:p>
            <a:pPr marL="628650" lvl="1" indent="-171450">
              <a:buFont typeface="Arial" panose="020B0604020202020204" pitchFamily="34" charset="0"/>
              <a:buChar char="•"/>
            </a:pPr>
            <a:r>
              <a:rPr lang="en-US" baseline="0" dirty="0"/>
              <a:t>[</a:t>
            </a:r>
            <a:r>
              <a:rPr lang="en-US" b="1" baseline="0" dirty="0"/>
              <a:t>NOTE</a:t>
            </a:r>
            <a:r>
              <a:rPr lang="en-US" baseline="0" dirty="0"/>
              <a:t>: Suggest providing parents a printed copy of the Parent Guide to Understanding the ELPAC]</a:t>
            </a:r>
            <a:endParaRPr lang="en-US" dirty="0"/>
          </a:p>
          <a:p>
            <a:pPr marL="0" indent="0">
              <a:buFont typeface="Arial" panose="020B0604020202020204" pitchFamily="34" charset="0"/>
              <a:buNone/>
            </a:pPr>
            <a:endParaRPr lang="en-US" dirty="0"/>
          </a:p>
          <a:p>
            <a:pPr marL="171450" indent="-171450">
              <a:buFont typeface="Arial" panose="020B0604020202020204" pitchFamily="34" charset="0"/>
              <a:buChar char="•"/>
            </a:pPr>
            <a:r>
              <a:rPr lang="es-MX" dirty="0"/>
              <a:t>Pueden encontrar estas guías en el sitio web que aparece en esta diapositiva. </a:t>
            </a:r>
          </a:p>
          <a:p>
            <a:pPr marL="171450" indent="-171450">
              <a:buFont typeface="Arial" panose="020B0604020202020204" pitchFamily="34" charset="0"/>
              <a:buChar char="•"/>
            </a:pPr>
            <a:r>
              <a:rPr lang="es-MX" dirty="0"/>
              <a:t>También hay pruebas de práctica disponibles para ayudarles a ustedes y a su estudiante a comprender el tipo de preguntas que se pueden hacer. Pueden tomar las pruebas de práctica en su casa con su hijo. </a:t>
            </a:r>
          </a:p>
        </p:txBody>
      </p:sp>
      <p:sp>
        <p:nvSpPr>
          <p:cNvPr id="4" name="Slide Number Placeholder 3"/>
          <p:cNvSpPr>
            <a:spLocks noGrp="1"/>
          </p:cNvSpPr>
          <p:nvPr>
            <p:ph type="sldNum" sz="quarter" idx="10"/>
          </p:nvPr>
        </p:nvSpPr>
        <p:spPr/>
        <p:txBody>
          <a:bodyPr/>
          <a:lstStyle/>
          <a:p>
            <a:fld id="{6C078B8E-2430-48E3-947F-D4E74CBF0628}" type="slidenum">
              <a:rPr lang="en-US" smtClean="0"/>
              <a:pPr/>
              <a:t>19</a:t>
            </a:fld>
            <a:endParaRPr lang="en-US"/>
          </a:p>
        </p:txBody>
      </p:sp>
    </p:spTree>
    <p:extLst>
      <p:ext uri="{BB962C8B-B14F-4D97-AF65-F5344CB8AC3E}">
        <p14:creationId xmlns:p14="http://schemas.microsoft.com/office/powerpoint/2010/main" val="520587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039" indent="-171039">
              <a:buFont typeface="Arial" panose="020B0604020202020204" pitchFamily="34" charset="0"/>
              <a:buChar char="•"/>
            </a:pPr>
            <a:r>
              <a:rPr lang="es-MX"/>
              <a:t>Así llegamos al fin de la presentación de hoy/esta noche.</a:t>
            </a:r>
          </a:p>
          <a:p>
            <a:pPr marL="171039" indent="-171039">
              <a:buFont typeface="Arial" panose="020B0604020202020204" pitchFamily="34" charset="0"/>
              <a:buChar char="•"/>
            </a:pPr>
            <a:r>
              <a:rPr lang="es-MX"/>
              <a:t>Tomemos un momento ahora para responder sus preguntas.</a:t>
            </a:r>
            <a:r>
              <a:rPr lang="es-MX" baseline="0"/>
              <a:t> </a:t>
            </a:r>
          </a:p>
          <a:p>
            <a:pPr marL="171039" indent="-171039">
              <a:buFont typeface="Arial" panose="020B0604020202020204" pitchFamily="34" charset="0"/>
              <a:buChar char="•"/>
            </a:pPr>
            <a:r>
              <a:rPr lang="es-MX" baseline="0"/>
              <a:t>¡Gracias por venir hoy/esta noche!</a:t>
            </a:r>
          </a:p>
        </p:txBody>
      </p:sp>
      <p:sp>
        <p:nvSpPr>
          <p:cNvPr id="4" name="Slide Number Placeholder 3"/>
          <p:cNvSpPr>
            <a:spLocks noGrp="1"/>
          </p:cNvSpPr>
          <p:nvPr>
            <p:ph type="sldNum" sz="quarter" idx="10"/>
          </p:nvPr>
        </p:nvSpPr>
        <p:spPr/>
        <p:txBody>
          <a:bodyPr/>
          <a:lstStyle/>
          <a:p>
            <a:fld id="{6C078B8E-2430-48E3-947F-D4E74CBF0628}" type="slidenum">
              <a:rPr lang="en-US" smtClean="0"/>
              <a:pPr/>
              <a:t>20</a:t>
            </a:fld>
            <a:endParaRPr lang="en-US"/>
          </a:p>
        </p:txBody>
      </p:sp>
    </p:spTree>
    <p:extLst>
      <p:ext uri="{BB962C8B-B14F-4D97-AF65-F5344CB8AC3E}">
        <p14:creationId xmlns:p14="http://schemas.microsoft.com/office/powerpoint/2010/main" val="19231617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078B8E-2430-48E3-947F-D4E74CBF0628}" type="slidenum">
              <a:rPr lang="en-US" smtClean="0"/>
              <a:pPr/>
              <a:t>21</a:t>
            </a:fld>
            <a:endParaRPr lang="en-US"/>
          </a:p>
        </p:txBody>
      </p:sp>
    </p:spTree>
    <p:extLst>
      <p:ext uri="{BB962C8B-B14F-4D97-AF65-F5344CB8AC3E}">
        <p14:creationId xmlns:p14="http://schemas.microsoft.com/office/powerpoint/2010/main" val="2504496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C078B8E-2430-48E3-947F-D4E74CBF0628}" type="slidenum">
              <a:rPr lang="en-US" smtClean="0"/>
              <a:pPr/>
              <a:t>2</a:t>
            </a:fld>
            <a:endParaRPr lang="en-US"/>
          </a:p>
        </p:txBody>
      </p:sp>
    </p:spTree>
    <p:extLst>
      <p:ext uri="{BB962C8B-B14F-4D97-AF65-F5344CB8AC3E}">
        <p14:creationId xmlns:p14="http://schemas.microsoft.com/office/powerpoint/2010/main" val="1291260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MX" dirty="0"/>
              <a:t>¡Buenas noches familias!</a:t>
            </a:r>
          </a:p>
          <a:p>
            <a:pPr marL="171450" indent="-171450">
              <a:buFont typeface="Arial" panose="020B0604020202020204" pitchFamily="34" charset="0"/>
              <a:buChar char="•"/>
            </a:pPr>
            <a:r>
              <a:rPr lang="es-MX" dirty="0"/>
              <a:t>Me llamo [</a:t>
            </a:r>
            <a:r>
              <a:rPr lang="en-US" dirty="0"/>
              <a:t>insert name</a:t>
            </a:r>
            <a:r>
              <a:rPr lang="es-MX" dirty="0"/>
              <a:t>] y estoy muy contento con todo lo que aprenderemos este año en [</a:t>
            </a:r>
            <a:r>
              <a:rPr lang="en-US" dirty="0"/>
              <a:t>insert school name</a:t>
            </a:r>
            <a:r>
              <a:rPr lang="es-MX" dirty="0"/>
              <a:t>].</a:t>
            </a:r>
          </a:p>
          <a:p>
            <a:pPr marL="171450" indent="-171450">
              <a:buFont typeface="Arial" panose="020B0604020202020204" pitchFamily="34" charset="0"/>
              <a:buChar char="•"/>
            </a:pPr>
            <a:r>
              <a:rPr lang="es-MX" dirty="0"/>
              <a:t>Esta noche quiero compartir con ustedes algunas de las maneras en que evaluamos el progreso de nuestros estudiantes cuyo idioma principal no es inglés y qué hacemos con esa información.</a:t>
            </a:r>
          </a:p>
          <a:p>
            <a:pPr marL="171450" indent="-171450">
              <a:buFont typeface="Arial" panose="020B0604020202020204" pitchFamily="34" charset="0"/>
              <a:buChar char="•"/>
            </a:pPr>
            <a:r>
              <a:rPr lang="es-MX" dirty="0"/>
              <a:t>También les quiero hablar sobre las importantes maneras en que pueden colaborar con el maestro de su hijo para que tenga éxito.</a:t>
            </a:r>
          </a:p>
          <a:p>
            <a:pPr marL="171450" indent="-171450">
              <a:buFont typeface="Arial" panose="020B0604020202020204" pitchFamily="34" charset="0"/>
              <a:buChar char="•"/>
            </a:pPr>
            <a:r>
              <a:rPr lang="es-MX" dirty="0"/>
              <a:t>¡Empecemos!</a:t>
            </a:r>
          </a:p>
          <a:p>
            <a:endParaRPr lang="en-US" dirty="0"/>
          </a:p>
        </p:txBody>
      </p:sp>
      <p:sp>
        <p:nvSpPr>
          <p:cNvPr id="4" name="Slide Number Placeholder 3"/>
          <p:cNvSpPr>
            <a:spLocks noGrp="1"/>
          </p:cNvSpPr>
          <p:nvPr>
            <p:ph type="sldNum" sz="quarter" idx="10"/>
          </p:nvPr>
        </p:nvSpPr>
        <p:spPr/>
        <p:txBody>
          <a:bodyPr/>
          <a:lstStyle/>
          <a:p>
            <a:fld id="{6C078B8E-2430-48E3-947F-D4E74CBF0628}" type="slidenum">
              <a:rPr lang="en-US" smtClean="0"/>
              <a:pPr/>
              <a:t>6</a:t>
            </a:fld>
            <a:endParaRPr lang="en-US"/>
          </a:p>
        </p:txBody>
      </p:sp>
    </p:spTree>
    <p:extLst>
      <p:ext uri="{BB962C8B-B14F-4D97-AF65-F5344CB8AC3E}">
        <p14:creationId xmlns:p14="http://schemas.microsoft.com/office/powerpoint/2010/main" val="4026244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MX"/>
              <a:t>California es un estado muy diverso y muchos estudiantes hablan más de un idioma.</a:t>
            </a:r>
            <a:r>
              <a:rPr lang="es-MX" baseline="0"/>
              <a:t> </a:t>
            </a:r>
          </a:p>
          <a:p>
            <a:pPr marL="171450" indent="-171450">
              <a:buFont typeface="Arial" panose="020B0604020202020204" pitchFamily="34" charset="0"/>
              <a:buChar char="•"/>
            </a:pPr>
            <a:r>
              <a:rPr lang="es-MX" baseline="0"/>
              <a:t>En esta escuela, el [xx%] de nuestros estudiantes están aprendiendo inglés.</a:t>
            </a:r>
          </a:p>
          <a:p>
            <a:pPr marL="171450" indent="-171450">
              <a:buFont typeface="Arial" panose="020B0604020202020204" pitchFamily="34" charset="0"/>
              <a:buChar char="•"/>
            </a:pPr>
            <a:r>
              <a:rPr lang="es-MX" baseline="0"/>
              <a:t>Ahora les quiero contar un poco más sobre las ELPAC, para que sepan lo que puede ocurrir cuando su hijo participe en esta prueba.</a:t>
            </a:r>
          </a:p>
        </p:txBody>
      </p:sp>
      <p:sp>
        <p:nvSpPr>
          <p:cNvPr id="4" name="Slide Number Placeholder 3"/>
          <p:cNvSpPr>
            <a:spLocks noGrp="1"/>
          </p:cNvSpPr>
          <p:nvPr>
            <p:ph type="sldNum" sz="quarter" idx="10"/>
          </p:nvPr>
        </p:nvSpPr>
        <p:spPr/>
        <p:txBody>
          <a:bodyPr/>
          <a:lstStyle/>
          <a:p>
            <a:fld id="{6C078B8E-2430-48E3-947F-D4E74CBF0628}" type="slidenum">
              <a:rPr lang="en-US" smtClean="0"/>
              <a:pPr/>
              <a:t>7</a:t>
            </a:fld>
            <a:endParaRPr lang="en-US"/>
          </a:p>
        </p:txBody>
      </p:sp>
    </p:spTree>
    <p:extLst>
      <p:ext uri="{BB962C8B-B14F-4D97-AF65-F5344CB8AC3E}">
        <p14:creationId xmlns:p14="http://schemas.microsoft.com/office/powerpoint/2010/main" val="1564069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MX"/>
              <a:t>Lo más importante que tienen que saber sobre las ELPAC es que hay dos pruebas separadas: la ELPAC inicial y la ELPAC sumativa.</a:t>
            </a:r>
            <a:r>
              <a:rPr lang="es-MX" baseline="0"/>
              <a:t> </a:t>
            </a:r>
          </a:p>
          <a:p>
            <a:pPr marL="171450" indent="-171450">
              <a:buFont typeface="Arial" panose="020B0604020202020204" pitchFamily="34" charset="0"/>
              <a:buChar char="•"/>
            </a:pPr>
            <a:r>
              <a:rPr lang="es-MX" baseline="0"/>
              <a:t>Cada prueba tiene un propósito distinto.</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s-MX"/>
              <a:t>La ELPAC inicial se usa para identificar a un estudiante ya sea como un estudiante que necesita apoyo para aprender inglés o un estudiante proficiente en inglés.</a:t>
            </a:r>
          </a:p>
          <a:p>
            <a:pPr marL="171450" indent="-171450">
              <a:buFont typeface="Arial" panose="020B0604020202020204" pitchFamily="34" charset="0"/>
              <a:buChar char="•"/>
            </a:pPr>
            <a:r>
              <a:rPr lang="es-MX"/>
              <a:t>La ELPAC sumativa se usa para medir las destrezas de los estudiantes aprendiendo inglés como segundo idioma. Los resultados serán utilizados por la escuela o el distrito para saber si se puede reclasificar al estudiante como proficiente en inglés.</a:t>
            </a:r>
          </a:p>
        </p:txBody>
      </p:sp>
      <p:sp>
        <p:nvSpPr>
          <p:cNvPr id="4" name="Slide Number Placeholder 3"/>
          <p:cNvSpPr>
            <a:spLocks noGrp="1"/>
          </p:cNvSpPr>
          <p:nvPr>
            <p:ph type="sldNum" sz="quarter" idx="10"/>
          </p:nvPr>
        </p:nvSpPr>
        <p:spPr/>
        <p:txBody>
          <a:bodyPr/>
          <a:lstStyle/>
          <a:p>
            <a:fld id="{6C078B8E-2430-48E3-947F-D4E74CBF0628}" type="slidenum">
              <a:rPr lang="en-US" smtClean="0"/>
              <a:pPr/>
              <a:t>8</a:t>
            </a:fld>
            <a:endParaRPr lang="en-US"/>
          </a:p>
        </p:txBody>
      </p:sp>
    </p:spTree>
    <p:extLst>
      <p:ext uri="{BB962C8B-B14F-4D97-AF65-F5344CB8AC3E}">
        <p14:creationId xmlns:p14="http://schemas.microsoft.com/office/powerpoint/2010/main" val="2067364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s-MX" dirty="0"/>
              <a:t>Comencemos explicando quién tiene que tomar las ELPAC.</a:t>
            </a:r>
          </a:p>
          <a:p>
            <a:pPr marL="0" indent="0">
              <a:buFont typeface="Arial" panose="020B0604020202020204" pitchFamily="34" charset="0"/>
              <a:buNone/>
            </a:pPr>
            <a:endParaRPr lang="en-US" baseline="0" dirty="0"/>
          </a:p>
          <a:p>
            <a:pPr marL="171450" indent="-171450">
              <a:buFont typeface="Arial" panose="020B0604020202020204" pitchFamily="34" charset="0"/>
              <a:buChar char="•"/>
            </a:pPr>
            <a:r>
              <a:rPr lang="es-MX" dirty="0"/>
              <a:t>La ELPAC inicial se administra a los estudiantes que recién entran en la escuela en California Y cuya encuesta de lengua materna identifica un idioma que no es el inglés. </a:t>
            </a:r>
          </a:p>
          <a:p>
            <a:pPr marL="171450" indent="-171450">
              <a:buFont typeface="Arial" panose="020B0604020202020204" pitchFamily="34" charset="0"/>
              <a:buChar char="•"/>
            </a:pPr>
            <a:r>
              <a:rPr lang="es-MX" dirty="0"/>
              <a:t>Si su hijo está en el primer año escolar en California, tuvieron que responder cuando lo inscribieron a una encuesta que pregunta qué idiomas se hablan en la casa.</a:t>
            </a:r>
            <a:r>
              <a:rPr lang="es-MX" baseline="0" dirty="0"/>
              <a:t> </a:t>
            </a:r>
          </a:p>
          <a:p>
            <a:pPr marL="171450" indent="-171450">
              <a:buFont typeface="Arial" panose="020B0604020202020204" pitchFamily="34" charset="0"/>
              <a:buChar char="•"/>
            </a:pPr>
            <a:r>
              <a:rPr lang="es-MX" dirty="0"/>
              <a:t>Si dijeron que su hijo habla un idioma que no es el inglés en la casa, eso significa que tendrá que tomar la ELPAC inicial para que podamos saber cuál es su nivel de suficiencia en inglés.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dirty="0"/>
              <a:t>La ELPAC inicial se administra a los estudiantes en los primeros 30 días después de inscribirse en una escuela de California.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dirty="0"/>
              <a:t>Los estudiantes toman la ELPAC inicial una vez en su carrera escolar.</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s-MX" baseline="0" dirty="0"/>
              <a:t>La ELPAC sumativa es administrada a los estudiantes identificados como aprendiendo inglés como segundo idioma.</a:t>
            </a:r>
          </a:p>
          <a:p>
            <a:pPr marL="171450" indent="-171450">
              <a:buFont typeface="Arial" panose="020B0604020202020204" pitchFamily="34" charset="0"/>
              <a:buChar char="•"/>
            </a:pPr>
            <a:r>
              <a:rPr lang="es-MX" baseline="0" dirty="0"/>
              <a:t>Tomarán esta prueba cada primavera para medir su progreso en el aprendizaje de inglés, hasta ser reclasificados como proficientes en inglés.</a:t>
            </a:r>
          </a:p>
        </p:txBody>
      </p:sp>
      <p:sp>
        <p:nvSpPr>
          <p:cNvPr id="4" name="Slide Number Placeholder 3"/>
          <p:cNvSpPr>
            <a:spLocks noGrp="1"/>
          </p:cNvSpPr>
          <p:nvPr>
            <p:ph type="sldNum" sz="quarter" idx="10"/>
          </p:nvPr>
        </p:nvSpPr>
        <p:spPr/>
        <p:txBody>
          <a:bodyPr/>
          <a:lstStyle/>
          <a:p>
            <a:fld id="{6C078B8E-2430-48E3-947F-D4E74CBF0628}" type="slidenum">
              <a:rPr lang="en-US" smtClean="0"/>
              <a:pPr/>
              <a:t>9</a:t>
            </a:fld>
            <a:endParaRPr lang="en-US"/>
          </a:p>
        </p:txBody>
      </p:sp>
    </p:spTree>
    <p:extLst>
      <p:ext uri="{BB962C8B-B14F-4D97-AF65-F5344CB8AC3E}">
        <p14:creationId xmlns:p14="http://schemas.microsoft.com/office/powerpoint/2010/main" val="451315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dirty="0"/>
              <a:t>Se podrán preguntar por qué los estudiantes tienen que tomar las ELPAC, además del hecho de que es un requisito legal.</a:t>
            </a:r>
            <a:r>
              <a:rPr lang="es-MX" baseline="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baseline="0" dirty="0"/>
              <a:t>Los resultados de la ELPAC inicial se usan para determinar si su hijo necesita apoyo para aprender inglés.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baseline="0" dirty="0"/>
              <a:t>La ELPAC sumativa ayuda a los maestros a comprender mejor qué tipo y cantidad de apoyo necesita un estudiante para aprender inglés y tener éxito en la escuela.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baseline="0" dirty="0"/>
              <a:t>Además, y más importante aún, esta medición anual nos dice cuánto han progresado los estudiantes en su aprendizaje de inglés, y si son elegibles o no para ser reclasificados como proficientes. </a:t>
            </a:r>
          </a:p>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6C078B8E-2430-48E3-947F-D4E74CBF0628}" type="slidenum">
              <a:rPr lang="en-US" smtClean="0"/>
              <a:pPr/>
              <a:t>10</a:t>
            </a:fld>
            <a:endParaRPr lang="en-US"/>
          </a:p>
        </p:txBody>
      </p:sp>
    </p:spTree>
    <p:extLst>
      <p:ext uri="{BB962C8B-B14F-4D97-AF65-F5344CB8AC3E}">
        <p14:creationId xmlns:p14="http://schemas.microsoft.com/office/powerpoint/2010/main" val="2858160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s-MX" dirty="0"/>
              <a:t>Hasta ahora, hemos hablado sobre por qué se administran las ELPAC y quiénes las tienen que tomar, pero ¿qué son?</a:t>
            </a:r>
            <a:r>
              <a:rPr lang="es-MX" baseline="0" dirty="0"/>
              <a:t> </a:t>
            </a:r>
          </a:p>
          <a:p>
            <a:pPr marL="171450" indent="-171450">
              <a:buFont typeface="Arial" panose="020B0604020202020204" pitchFamily="34" charset="0"/>
              <a:buChar char="•"/>
            </a:pPr>
            <a:r>
              <a:rPr lang="es-MX" dirty="0"/>
              <a:t>Las ELPAC son pruebas que se usan para medir qué tan bien comprenden inglés los estudiantes de California.</a:t>
            </a:r>
            <a:r>
              <a:rPr lang="es-MX" baseline="0" dirty="0"/>
              <a:t> </a:t>
            </a:r>
            <a:r>
              <a:rPr lang="es-MX" dirty="0"/>
              <a:t> </a:t>
            </a:r>
          </a:p>
          <a:p>
            <a:pPr marL="171450" indent="-171450">
              <a:buFont typeface="Arial" panose="020B0604020202020204" pitchFamily="34" charset="0"/>
              <a:buChar char="•"/>
            </a:pPr>
            <a:r>
              <a:rPr lang="es-MX" dirty="0"/>
              <a:t>Les darán a ustedes y al maestro de su hijo información sobre su progreso en el aprendizaje de inglés, y de qué manera se le puede brindar el mejor apoyo en la casa y en la escuela para llegar a ser proficiente en inglés.</a:t>
            </a:r>
            <a:r>
              <a:rPr lang="es-MX" baseline="0" dirty="0"/>
              <a:t> </a:t>
            </a:r>
          </a:p>
          <a:p>
            <a:pPr marL="171450" indent="-171450">
              <a:buFont typeface="Arial" panose="020B0604020202020204" pitchFamily="34" charset="0"/>
              <a:buChar char="•"/>
            </a:pPr>
            <a:r>
              <a:rPr lang="es-MX" dirty="0"/>
              <a:t>Cuando su hijo toma las ELPAC, le harán preguntas en cuatro áreas distintas:</a:t>
            </a:r>
          </a:p>
          <a:p>
            <a:pPr marL="628650" lvl="1" indent="-171450">
              <a:buFont typeface="Arial" panose="020B0604020202020204" pitchFamily="34" charset="0"/>
              <a:buChar char="•"/>
            </a:pPr>
            <a:r>
              <a:rPr lang="es-MX" baseline="0" dirty="0"/>
              <a:t>Lectura</a:t>
            </a:r>
          </a:p>
          <a:p>
            <a:pPr marL="628650" lvl="1" indent="-171450">
              <a:buFont typeface="Arial" panose="020B0604020202020204" pitchFamily="34" charset="0"/>
              <a:buChar char="•"/>
            </a:pPr>
            <a:r>
              <a:rPr lang="es-MX" baseline="0" dirty="0"/>
              <a:t>Escritura</a:t>
            </a:r>
          </a:p>
          <a:p>
            <a:pPr marL="628650" lvl="1" indent="-171450">
              <a:buFont typeface="Arial" panose="020B0604020202020204" pitchFamily="34" charset="0"/>
              <a:buChar char="•"/>
            </a:pPr>
            <a:r>
              <a:rPr lang="es-MX" baseline="0" dirty="0"/>
              <a:t>Comprensión auditiva y</a:t>
            </a:r>
          </a:p>
          <a:p>
            <a:pPr marL="628650" lvl="1" indent="-171450">
              <a:buFont typeface="Arial" panose="020B0604020202020204" pitchFamily="34" charset="0"/>
              <a:buChar char="•"/>
            </a:pPr>
            <a:r>
              <a:rPr lang="es-MX" baseline="0" dirty="0"/>
              <a:t>Expresión oral</a:t>
            </a:r>
          </a:p>
        </p:txBody>
      </p:sp>
      <p:sp>
        <p:nvSpPr>
          <p:cNvPr id="4" name="Slide Number Placeholder 3"/>
          <p:cNvSpPr>
            <a:spLocks noGrp="1"/>
          </p:cNvSpPr>
          <p:nvPr>
            <p:ph type="sldNum" sz="quarter" idx="10"/>
          </p:nvPr>
        </p:nvSpPr>
        <p:spPr/>
        <p:txBody>
          <a:bodyPr/>
          <a:lstStyle/>
          <a:p>
            <a:fld id="{6C078B8E-2430-48E3-947F-D4E74CBF0628}" type="slidenum">
              <a:rPr lang="en-US" smtClean="0"/>
              <a:pPr/>
              <a:t>11</a:t>
            </a:fld>
            <a:endParaRPr lang="en-US"/>
          </a:p>
        </p:txBody>
      </p:sp>
    </p:spTree>
    <p:extLst>
      <p:ext uri="{BB962C8B-B14F-4D97-AF65-F5344CB8AC3E}">
        <p14:creationId xmlns:p14="http://schemas.microsoft.com/office/powerpoint/2010/main" val="3947915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baseline="0" dirty="0"/>
              <a:t>¿Cómo se administran las ELPAC a los estudiantes?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baseline="0" dirty="0"/>
              <a:t>Las ELPAC están haciendo la transición de pruebas que se toman con lápiz y papel a pruebas que se toman por computadora.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baseline="0" dirty="0"/>
              <a:t>Son administradas por un examinador de pruebas capacitado.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dirty="0"/>
              <a:t>Para los estudiantes más pequeños, de jardín de niños al grado 2, la prueba se administra en forma individual.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baseline="0" dirty="0"/>
              <a:t>Las áreas de comprensión auditiva y lectura del grado 2 se administrarán por computadora y en forma individual. Pero el dominio de escritura en el grado dos seguirá siendo con lápiz y papel, y se administrará en pequeños grupos.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baseline="0" dirty="0"/>
              <a:t>Para estudiantes en el grado tres o superior, las secciones de comprensión auditiva, lectura y escritura se administran en grupo. La sección de expresión oral siempre se administra en forma individual.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6C078B8E-2430-48E3-947F-D4E74CBF0628}" type="slidenum">
              <a:rPr lang="en-US" smtClean="0"/>
              <a:pPr/>
              <a:t>12</a:t>
            </a:fld>
            <a:endParaRPr lang="en-US"/>
          </a:p>
        </p:txBody>
      </p:sp>
    </p:spTree>
    <p:extLst>
      <p:ext uri="{BB962C8B-B14F-4D97-AF65-F5344CB8AC3E}">
        <p14:creationId xmlns:p14="http://schemas.microsoft.com/office/powerpoint/2010/main" val="3998793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A4BFF39-A1B3-495C-8165-55BFCE77E110}" type="datetimeFigureOut">
              <a:rPr lang="en-US" smtClean="0"/>
              <a:t>11/25/2019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46003B-8C35-437B-96D0-A0A85B256F47}" type="slidenum">
              <a:rPr lang="en-US" smtClean="0"/>
              <a:t>‹#›</a:t>
            </a:fld>
            <a:endParaRPr lang="en-US" dirty="0"/>
          </a:p>
        </p:txBody>
      </p:sp>
    </p:spTree>
    <p:extLst>
      <p:ext uri="{BB962C8B-B14F-4D97-AF65-F5344CB8AC3E}">
        <p14:creationId xmlns:p14="http://schemas.microsoft.com/office/powerpoint/2010/main" val="4294374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4BFF39-A1B3-495C-8165-55BFCE77E110}" type="datetimeFigureOut">
              <a:rPr lang="en-US" smtClean="0"/>
              <a:t>11/25/2019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46003B-8C35-437B-96D0-A0A85B256F47}" type="slidenum">
              <a:rPr lang="en-US" smtClean="0"/>
              <a:t>‹#›</a:t>
            </a:fld>
            <a:endParaRPr lang="en-US" dirty="0"/>
          </a:p>
        </p:txBody>
      </p:sp>
    </p:spTree>
    <p:extLst>
      <p:ext uri="{BB962C8B-B14F-4D97-AF65-F5344CB8AC3E}">
        <p14:creationId xmlns:p14="http://schemas.microsoft.com/office/powerpoint/2010/main" val="2637918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4BFF39-A1B3-495C-8165-55BFCE77E110}" type="datetimeFigureOut">
              <a:rPr lang="en-US" smtClean="0"/>
              <a:t>11/25/2019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46003B-8C35-437B-96D0-A0A85B256F47}" type="slidenum">
              <a:rPr lang="en-US" smtClean="0"/>
              <a:t>‹#›</a:t>
            </a:fld>
            <a:endParaRPr lang="en-US" dirty="0"/>
          </a:p>
        </p:txBody>
      </p:sp>
    </p:spTree>
    <p:extLst>
      <p:ext uri="{BB962C8B-B14F-4D97-AF65-F5344CB8AC3E}">
        <p14:creationId xmlns:p14="http://schemas.microsoft.com/office/powerpoint/2010/main" val="1975565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Graph and Table Layout">
    <p:spTree>
      <p:nvGrpSpPr>
        <p:cNvPr id="1" name=""/>
        <p:cNvGrpSpPr/>
        <p:nvPr/>
      </p:nvGrpSpPr>
      <p:grpSpPr>
        <a:xfrm>
          <a:off x="0" y="0"/>
          <a:ext cx="0" cy="0"/>
          <a:chOff x="0" y="0"/>
          <a:chExt cx="0" cy="0"/>
        </a:xfrm>
      </p:grpSpPr>
      <p:sp>
        <p:nvSpPr>
          <p:cNvPr id="2" name="Title 1"/>
          <p:cNvSpPr>
            <a:spLocks noGrp="1"/>
          </p:cNvSpPr>
          <p:nvPr>
            <p:ph type="title"/>
          </p:nvPr>
        </p:nvSpPr>
        <p:spPr>
          <a:xfrm>
            <a:off x="726018" y="548640"/>
            <a:ext cx="10739967" cy="566738"/>
          </a:xfrm>
        </p:spPr>
        <p:txBody>
          <a:bodyPr anchor="b">
            <a:noAutofit/>
          </a:bodyPr>
          <a:lstStyle>
            <a:lvl1pPr algn="l">
              <a:defRPr sz="4000" b="1">
                <a:solidFill>
                  <a:srgbClr val="11376F"/>
                </a:solidFill>
                <a:latin typeface="Arial" pitchFamily="34" charset="0"/>
                <a:cs typeface="Arial" pitchFamily="34" charset="0"/>
              </a:defRPr>
            </a:lvl1pPr>
          </a:lstStyle>
          <a:p>
            <a:r>
              <a:rPr lang="en-US" dirty="0"/>
              <a:t>Click to edit Master title style</a:t>
            </a:r>
          </a:p>
        </p:txBody>
      </p:sp>
      <p:cxnSp>
        <p:nvCxnSpPr>
          <p:cNvPr id="8" name="Straight Connector 7"/>
          <p:cNvCxnSpPr/>
          <p:nvPr userDrawn="1"/>
        </p:nvCxnSpPr>
        <p:spPr>
          <a:xfrm>
            <a:off x="726018" y="1141620"/>
            <a:ext cx="10739965" cy="0"/>
          </a:xfrm>
          <a:prstGeom prst="line">
            <a:avLst/>
          </a:prstGeom>
          <a:ln>
            <a:solidFill>
              <a:srgbClr val="9BC872"/>
            </a:solidFill>
          </a:ln>
          <a:effectLst/>
        </p:spPr>
        <p:style>
          <a:lnRef idx="2">
            <a:schemeClr val="accent1"/>
          </a:lnRef>
          <a:fillRef idx="0">
            <a:schemeClr val="accent1"/>
          </a:fillRef>
          <a:effectRef idx="1">
            <a:schemeClr val="accent1"/>
          </a:effectRef>
          <a:fontRef idx="minor">
            <a:schemeClr val="tx1"/>
          </a:fontRef>
        </p:style>
      </p:cxnSp>
      <p:sp>
        <p:nvSpPr>
          <p:cNvPr id="6" name="Content Placeholder 2"/>
          <p:cNvSpPr>
            <a:spLocks noGrp="1"/>
          </p:cNvSpPr>
          <p:nvPr>
            <p:ph idx="1"/>
          </p:nvPr>
        </p:nvSpPr>
        <p:spPr>
          <a:xfrm>
            <a:off x="609600" y="1441342"/>
            <a:ext cx="10972800" cy="4684822"/>
          </a:xfrm>
        </p:spPr>
        <p:txBody>
          <a:bodyPr/>
          <a:lstStyle>
            <a:lvl1pPr>
              <a:defRPr>
                <a:solidFill>
                  <a:srgbClr val="11376F"/>
                </a:solidFill>
              </a:defRPr>
            </a:lvl1pPr>
            <a:lvl2pPr>
              <a:defRPr>
                <a:solidFill>
                  <a:srgbClr val="11376F"/>
                </a:solidFill>
              </a:defRPr>
            </a:lvl2pPr>
            <a:lvl3pPr>
              <a:defRPr>
                <a:solidFill>
                  <a:srgbClr val="11376F"/>
                </a:solidFill>
              </a:defRPr>
            </a:lvl3pPr>
            <a:lvl4pPr>
              <a:defRPr>
                <a:solidFill>
                  <a:srgbClr val="11376F"/>
                </a:solidFill>
              </a:defRPr>
            </a:lvl4pPr>
            <a:lvl5pPr>
              <a:defRPr>
                <a:solidFill>
                  <a:srgbClr val="11376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71410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4BFF39-A1B3-495C-8165-55BFCE77E110}" type="datetimeFigureOut">
              <a:rPr lang="en-US" smtClean="0"/>
              <a:t>11/25/2019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46003B-8C35-437B-96D0-A0A85B256F47}" type="slidenum">
              <a:rPr lang="en-US" smtClean="0"/>
              <a:t>‹#›</a:t>
            </a:fld>
            <a:endParaRPr lang="en-US" dirty="0"/>
          </a:p>
        </p:txBody>
      </p:sp>
    </p:spTree>
    <p:custDataLst>
      <p:tags r:id="rId1"/>
    </p:custDataLst>
    <p:extLst>
      <p:ext uri="{BB962C8B-B14F-4D97-AF65-F5344CB8AC3E}">
        <p14:creationId xmlns:p14="http://schemas.microsoft.com/office/powerpoint/2010/main" val="2167442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4BFF39-A1B3-495C-8165-55BFCE77E110}" type="datetimeFigureOut">
              <a:rPr lang="en-US" smtClean="0"/>
              <a:t>11/25/2019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46003B-8C35-437B-96D0-A0A85B256F47}" type="slidenum">
              <a:rPr lang="en-US" smtClean="0"/>
              <a:t>‹#›</a:t>
            </a:fld>
            <a:endParaRPr lang="en-US" dirty="0"/>
          </a:p>
        </p:txBody>
      </p:sp>
    </p:spTree>
    <p:custDataLst>
      <p:tags r:id="rId1"/>
    </p:custDataLst>
    <p:extLst>
      <p:ext uri="{BB962C8B-B14F-4D97-AF65-F5344CB8AC3E}">
        <p14:creationId xmlns:p14="http://schemas.microsoft.com/office/powerpoint/2010/main" val="873663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4BFF39-A1B3-495C-8165-55BFCE77E110}" type="datetimeFigureOut">
              <a:rPr lang="en-US" smtClean="0"/>
              <a:t>11/25/2019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46003B-8C35-437B-96D0-A0A85B256F47}" type="slidenum">
              <a:rPr lang="en-US" smtClean="0"/>
              <a:t>‹#›</a:t>
            </a:fld>
            <a:endParaRPr lang="en-US" dirty="0"/>
          </a:p>
        </p:txBody>
      </p:sp>
    </p:spTree>
    <p:custDataLst>
      <p:tags r:id="rId1"/>
    </p:custDataLst>
    <p:extLst>
      <p:ext uri="{BB962C8B-B14F-4D97-AF65-F5344CB8AC3E}">
        <p14:creationId xmlns:p14="http://schemas.microsoft.com/office/powerpoint/2010/main" val="879345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4BFF39-A1B3-495C-8165-55BFCE77E110}" type="datetimeFigureOut">
              <a:rPr lang="en-US" smtClean="0"/>
              <a:t>11/25/2019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346003B-8C35-437B-96D0-A0A85B256F47}" type="slidenum">
              <a:rPr lang="en-US" smtClean="0"/>
              <a:t>‹#›</a:t>
            </a:fld>
            <a:endParaRPr lang="en-US" dirty="0"/>
          </a:p>
        </p:txBody>
      </p:sp>
    </p:spTree>
    <p:custDataLst>
      <p:tags r:id="rId1"/>
    </p:custDataLst>
    <p:extLst>
      <p:ext uri="{BB962C8B-B14F-4D97-AF65-F5344CB8AC3E}">
        <p14:creationId xmlns:p14="http://schemas.microsoft.com/office/powerpoint/2010/main" val="1699402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4BFF39-A1B3-495C-8165-55BFCE77E110}" type="datetimeFigureOut">
              <a:rPr lang="en-US" smtClean="0"/>
              <a:t>11/25/2019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346003B-8C35-437B-96D0-A0A85B256F47}" type="slidenum">
              <a:rPr lang="en-US" smtClean="0"/>
              <a:t>‹#›</a:t>
            </a:fld>
            <a:endParaRPr lang="en-US" dirty="0"/>
          </a:p>
        </p:txBody>
      </p:sp>
    </p:spTree>
    <p:custDataLst>
      <p:tags r:id="rId1"/>
    </p:custDataLst>
    <p:extLst>
      <p:ext uri="{BB962C8B-B14F-4D97-AF65-F5344CB8AC3E}">
        <p14:creationId xmlns:p14="http://schemas.microsoft.com/office/powerpoint/2010/main" val="1333666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4BFF39-A1B3-495C-8165-55BFCE77E110}" type="datetimeFigureOut">
              <a:rPr lang="en-US" smtClean="0"/>
              <a:t>11/25/2019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346003B-8C35-437B-96D0-A0A85B256F47}" type="slidenum">
              <a:rPr lang="en-US" smtClean="0"/>
              <a:t>‹#›</a:t>
            </a:fld>
            <a:endParaRPr lang="en-US" dirty="0"/>
          </a:p>
        </p:txBody>
      </p:sp>
    </p:spTree>
    <p:extLst>
      <p:ext uri="{BB962C8B-B14F-4D97-AF65-F5344CB8AC3E}">
        <p14:creationId xmlns:p14="http://schemas.microsoft.com/office/powerpoint/2010/main" val="3004117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4BFF39-A1B3-495C-8165-55BFCE77E110}" type="datetimeFigureOut">
              <a:rPr lang="en-US" smtClean="0"/>
              <a:t>11/25/2019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46003B-8C35-437B-96D0-A0A85B256F47}" type="slidenum">
              <a:rPr lang="en-US" smtClean="0"/>
              <a:t>‹#›</a:t>
            </a:fld>
            <a:endParaRPr lang="en-US" dirty="0"/>
          </a:p>
        </p:txBody>
      </p:sp>
    </p:spTree>
    <p:extLst>
      <p:ext uri="{BB962C8B-B14F-4D97-AF65-F5344CB8AC3E}">
        <p14:creationId xmlns:p14="http://schemas.microsoft.com/office/powerpoint/2010/main" val="1763061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4BFF39-A1B3-495C-8165-55BFCE77E110}" type="datetimeFigureOut">
              <a:rPr lang="en-US" smtClean="0"/>
              <a:t>11/25/2019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46003B-8C35-437B-96D0-A0A85B256F47}" type="slidenum">
              <a:rPr lang="en-US" smtClean="0"/>
              <a:t>‹#›</a:t>
            </a:fld>
            <a:endParaRPr lang="en-US" dirty="0"/>
          </a:p>
        </p:txBody>
      </p:sp>
    </p:spTree>
    <p:extLst>
      <p:ext uri="{BB962C8B-B14F-4D97-AF65-F5344CB8AC3E}">
        <p14:creationId xmlns:p14="http://schemas.microsoft.com/office/powerpoint/2010/main" val="3148950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4BFF39-A1B3-495C-8165-55BFCE77E110}" type="datetimeFigureOut">
              <a:rPr lang="en-US" smtClean="0"/>
              <a:t>11/25/2019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46003B-8C35-437B-96D0-A0A85B256F47}" type="slidenum">
              <a:rPr lang="en-US" smtClean="0"/>
              <a:t>‹#›</a:t>
            </a:fld>
            <a:endParaRPr lang="en-US" dirty="0"/>
          </a:p>
        </p:txBody>
      </p:sp>
    </p:spTree>
    <p:custDataLst>
      <p:tags r:id="rId14"/>
    </p:custDataLst>
    <p:extLst>
      <p:ext uri="{BB962C8B-B14F-4D97-AF65-F5344CB8AC3E}">
        <p14:creationId xmlns:p14="http://schemas.microsoft.com/office/powerpoint/2010/main" val="304939698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defTabSz="914400" rtl="0" eaLnBrk="1" latinLnBrk="0" hangingPunct="1">
        <a:lnSpc>
          <a:spcPct val="90000"/>
        </a:lnSpc>
        <a:spcBef>
          <a:spcPct val="0"/>
        </a:spcBef>
        <a:buNone/>
        <a:defRPr sz="6000" b="1" kern="1200">
          <a:solidFill>
            <a:schemeClr val="accent6">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15.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16.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7.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9.xml"/><Relationship Id="rId5" Type="http://schemas.microsoft.com/office/2007/relationships/hdphoto" Target="../media/hdphoto2.wdp"/><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hyperlink" Target="https://elpac.startingsmarter.org/" TargetMode="External"/><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hyperlink" Target="https://youtu.be/HS8cVQin_fc"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20.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21.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hyperlink" Target="http://www.elpac.org/resources/practicetests/" TargetMode="External"/><Relationship Id="rId4" Type="http://schemas.openxmlformats.org/officeDocument/2006/relationships/hyperlink" Target="https://www.cde.ca.gov/ta/tg/ca/documents/elpacpgtu.pdf"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5.xml.rels><?xml version="1.0" encoding="UTF-8" standalone="yes"?>
<Relationships xmlns="http://schemas.openxmlformats.org/package/2006/relationships"><Relationship Id="rId3" Type="http://schemas.openxmlformats.org/officeDocument/2006/relationships/hyperlink" Target="http://www.elpac.org/resources/practicetests/" TargetMode="External"/><Relationship Id="rId2" Type="http://schemas.openxmlformats.org/officeDocument/2006/relationships/hyperlink" Target="https://www.cde.ca.gov/ta/tg/ca/documents/elpacpgtu.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14.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92956" y="365125"/>
            <a:ext cx="10744200" cy="6235700"/>
          </a:xfrm>
        </p:spPr>
        <p:txBody>
          <a:bodyPr/>
          <a:lstStyle/>
          <a:p>
            <a:pPr algn="ctr"/>
            <a:r>
              <a:rPr lang="es-MX" sz="5400" b="0" dirty="0"/>
              <a:t>Una guía para el </a:t>
            </a:r>
            <a:br>
              <a:rPr lang="es-MX" sz="5400" b="0" dirty="0"/>
            </a:br>
            <a:r>
              <a:rPr lang="es-MX" sz="5400" b="0" dirty="0"/>
              <a:t>administrador escolar: </a:t>
            </a:r>
            <a:br>
              <a:rPr lang="es-MX" b="0" dirty="0"/>
            </a:br>
            <a:br>
              <a:rPr lang="es-MX" sz="2400" b="0" dirty="0"/>
            </a:br>
            <a:r>
              <a:rPr lang="es-MX" dirty="0"/>
              <a:t>Cómo hablar con los padres </a:t>
            </a:r>
            <a:br>
              <a:rPr lang="es-MX" dirty="0"/>
            </a:br>
            <a:r>
              <a:rPr lang="es-MX" sz="4800" b="0" dirty="0"/>
              <a:t>sobre las Pruebas de suficiencia en el idioma inglés de California (ELPAC)</a:t>
            </a:r>
          </a:p>
        </p:txBody>
      </p:sp>
    </p:spTree>
    <p:custDataLst>
      <p:tags r:id="rId1"/>
    </p:custDataLst>
    <p:extLst>
      <p:ext uri="{BB962C8B-B14F-4D97-AF65-F5344CB8AC3E}">
        <p14:creationId xmlns:p14="http://schemas.microsoft.com/office/powerpoint/2010/main" val="901029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a:t>Por qué:</a:t>
            </a:r>
          </a:p>
        </p:txBody>
      </p:sp>
      <p:sp>
        <p:nvSpPr>
          <p:cNvPr id="7" name="Text Placeholder 6"/>
          <p:cNvSpPr>
            <a:spLocks noGrp="1"/>
          </p:cNvSpPr>
          <p:nvPr>
            <p:ph type="body" idx="1"/>
          </p:nvPr>
        </p:nvSpPr>
        <p:spPr/>
        <p:txBody>
          <a:bodyPr>
            <a:normAutofit/>
          </a:bodyPr>
          <a:lstStyle/>
          <a:p>
            <a:pPr algn="ctr"/>
            <a:r>
              <a:rPr lang="es-MX" sz="3200"/>
              <a:t>ELPAC inicial</a:t>
            </a:r>
          </a:p>
        </p:txBody>
      </p:sp>
      <p:sp>
        <p:nvSpPr>
          <p:cNvPr id="8" name="Text Placeholder 7"/>
          <p:cNvSpPr>
            <a:spLocks noGrp="1"/>
          </p:cNvSpPr>
          <p:nvPr>
            <p:ph type="body" sz="quarter" idx="3"/>
          </p:nvPr>
        </p:nvSpPr>
        <p:spPr/>
        <p:txBody>
          <a:bodyPr>
            <a:normAutofit/>
          </a:bodyPr>
          <a:lstStyle/>
          <a:p>
            <a:pPr algn="ctr"/>
            <a:r>
              <a:rPr lang="es-MX" sz="3200"/>
              <a:t>ELPAC sumativa</a:t>
            </a:r>
          </a:p>
        </p:txBody>
      </p:sp>
      <p:pic>
        <p:nvPicPr>
          <p:cNvPr id="6" name="Content Placeholder 5" descr="La meta de la ELPAC inicial es determinar si un estudiante necesita ayuda para aprender inglés."/>
          <p:cNvPicPr>
            <a:picLocks noGrp="1" noChangeAspect="1"/>
          </p:cNvPicPr>
          <p:nvPr>
            <p:ph sz="half" idx="2"/>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964838" y="2505075"/>
            <a:ext cx="4907687" cy="3684588"/>
          </a:xfrm>
        </p:spPr>
      </p:pic>
      <p:pic>
        <p:nvPicPr>
          <p:cNvPr id="11" name="Content Placeholder 10" descr="La meta de la ELPAC sumativa es ayudar al estudiante hasta que se lo reclasifique."/>
          <p:cNvPicPr>
            <a:picLocks noGrp="1" noChangeAspect="1"/>
          </p:cNvPicPr>
          <p:nvPr>
            <p:ph sz="quarter" idx="4"/>
          </p:nvPr>
        </p:nvPicPr>
        <p:blipFill>
          <a:blip r:embed="rId6">
            <a:extLst>
              <a:ext uri="{28A0092B-C50C-407E-A947-70E740481C1C}">
                <a14:useLocalDpi xmlns:a14="http://schemas.microsoft.com/office/drawing/2010/main" val="0"/>
              </a:ext>
            </a:extLst>
          </a:blip>
          <a:stretch>
            <a:fillRect/>
          </a:stretch>
        </p:blipFill>
        <p:spPr>
          <a:xfrm>
            <a:off x="6443019" y="2505075"/>
            <a:ext cx="4641549" cy="3684588"/>
          </a:xfrm>
        </p:spPr>
      </p:pic>
    </p:spTree>
    <p:custDataLst>
      <p:tags r:id="rId1"/>
    </p:custDataLst>
    <p:extLst>
      <p:ext uri="{BB962C8B-B14F-4D97-AF65-F5344CB8AC3E}">
        <p14:creationId xmlns:p14="http://schemas.microsoft.com/office/powerpoint/2010/main" val="3314782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MX"/>
              <a:t>Qué:</a:t>
            </a:r>
          </a:p>
        </p:txBody>
      </p:sp>
      <p:pic>
        <p:nvPicPr>
          <p:cNvPr id="2" name="Content Placeholder 1" descr="Ilustración gráfica de un grupo de estudiantes sentados en sus escritorios."/>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388033" y="3555285"/>
            <a:ext cx="7271149" cy="3028395"/>
          </a:xfrm>
        </p:spPr>
      </p:pic>
      <p:sp>
        <p:nvSpPr>
          <p:cNvPr id="4" name="Content Placeholder 3"/>
          <p:cNvSpPr>
            <a:spLocks noGrp="1"/>
          </p:cNvSpPr>
          <p:nvPr>
            <p:ph sz="half" idx="2"/>
          </p:nvPr>
        </p:nvSpPr>
        <p:spPr>
          <a:xfrm>
            <a:off x="5923129" y="718144"/>
            <a:ext cx="5927676" cy="2530023"/>
          </a:xfrm>
        </p:spPr>
        <p:txBody>
          <a:bodyPr>
            <a:normAutofit fontScale="92500"/>
          </a:bodyPr>
          <a:lstStyle/>
          <a:p>
            <a:pPr marL="457200" lvl="1" indent="0">
              <a:buNone/>
            </a:pPr>
            <a:r>
              <a:rPr lang="es-MX" sz="4000" b="1" dirty="0">
                <a:solidFill>
                  <a:srgbClr val="11376F"/>
                </a:solidFill>
              </a:rPr>
              <a:t>Lectura</a:t>
            </a:r>
          </a:p>
          <a:p>
            <a:pPr marL="457200" lvl="1" indent="0">
              <a:buNone/>
            </a:pPr>
            <a:r>
              <a:rPr lang="es-MX" sz="4000" b="1" dirty="0">
                <a:solidFill>
                  <a:schemeClr val="tx1">
                    <a:lumMod val="65000"/>
                    <a:lumOff val="35000"/>
                  </a:schemeClr>
                </a:solidFill>
              </a:rPr>
              <a:t>Escritura</a:t>
            </a:r>
          </a:p>
          <a:p>
            <a:pPr marL="457200" lvl="1" indent="0">
              <a:buNone/>
            </a:pPr>
            <a:r>
              <a:rPr lang="es-MX" sz="4000" b="1" dirty="0">
                <a:solidFill>
                  <a:srgbClr val="11376F"/>
                </a:solidFill>
              </a:rPr>
              <a:t>Comprensión auditiva</a:t>
            </a:r>
          </a:p>
          <a:p>
            <a:pPr marL="457200" lvl="1" indent="0">
              <a:buNone/>
            </a:pPr>
            <a:r>
              <a:rPr lang="es-MX" sz="4000" b="1" dirty="0">
                <a:solidFill>
                  <a:schemeClr val="tx1">
                    <a:lumMod val="65000"/>
                    <a:lumOff val="35000"/>
                  </a:schemeClr>
                </a:solidFill>
              </a:rPr>
              <a:t>Expresión oral</a:t>
            </a:r>
          </a:p>
        </p:txBody>
      </p:sp>
    </p:spTree>
    <p:custDataLst>
      <p:tags r:id="rId1"/>
    </p:custDataLst>
    <p:extLst>
      <p:ext uri="{BB962C8B-B14F-4D97-AF65-F5344CB8AC3E}">
        <p14:creationId xmlns:p14="http://schemas.microsoft.com/office/powerpoint/2010/main" val="4227529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a:t>Cómo:</a:t>
            </a:r>
          </a:p>
        </p:txBody>
      </p:sp>
      <p:sp>
        <p:nvSpPr>
          <p:cNvPr id="6" name="Content Placeholder 5"/>
          <p:cNvSpPr>
            <a:spLocks noGrp="1"/>
          </p:cNvSpPr>
          <p:nvPr>
            <p:ph sz="half" idx="2"/>
          </p:nvPr>
        </p:nvSpPr>
        <p:spPr>
          <a:xfrm>
            <a:off x="5542063" y="1938733"/>
            <a:ext cx="6494766" cy="3590437"/>
          </a:xfrm>
        </p:spPr>
        <p:txBody>
          <a:bodyPr anchor="ctr" anchorCtr="0">
            <a:normAutofit lnSpcReduction="10000"/>
          </a:bodyPr>
          <a:lstStyle/>
          <a:p>
            <a:r>
              <a:rPr lang="es-MX" sz="4400"/>
              <a:t>Prueba por computadora</a:t>
            </a:r>
          </a:p>
          <a:p>
            <a:r>
              <a:rPr lang="es-MX" sz="4400"/>
              <a:t>Administrada por un examinador de prueba</a:t>
            </a:r>
          </a:p>
          <a:p>
            <a:r>
              <a:rPr lang="es-MX" sz="4400"/>
              <a:t>En grupos o en forma individual </a:t>
            </a:r>
          </a:p>
        </p:txBody>
      </p:sp>
      <p:pic>
        <p:nvPicPr>
          <p:cNvPr id="5" name="Content Placeholder 4" descr="Ilustración gráfica de un estudiante usando una computadora portátil."/>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713090" y="1825625"/>
            <a:ext cx="4517419" cy="4351338"/>
          </a:xfrm>
        </p:spPr>
      </p:pic>
    </p:spTree>
    <p:custDataLst>
      <p:tags r:id="rId1"/>
    </p:custDataLst>
    <p:extLst>
      <p:ext uri="{BB962C8B-B14F-4D97-AF65-F5344CB8AC3E}">
        <p14:creationId xmlns:p14="http://schemas.microsoft.com/office/powerpoint/2010/main" val="2309849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Cuándo:</a:t>
            </a:r>
          </a:p>
        </p:txBody>
      </p:sp>
      <p:sp>
        <p:nvSpPr>
          <p:cNvPr id="4" name="Content Placeholder 3"/>
          <p:cNvSpPr>
            <a:spLocks noGrp="1"/>
          </p:cNvSpPr>
          <p:nvPr>
            <p:ph sz="half" idx="1"/>
          </p:nvPr>
        </p:nvSpPr>
        <p:spPr>
          <a:xfrm>
            <a:off x="838200" y="2247656"/>
            <a:ext cx="10515600" cy="1828800"/>
          </a:xfrm>
          <a:solidFill>
            <a:schemeClr val="accent1">
              <a:lumMod val="50000"/>
            </a:schemeClr>
          </a:solidFill>
        </p:spPr>
        <p:txBody>
          <a:bodyPr anchor="ctr" anchorCtr="0"/>
          <a:lstStyle/>
          <a:p>
            <a:pPr marL="0" indent="0" algn="ctr">
              <a:buNone/>
            </a:pPr>
            <a:r>
              <a:rPr lang="es-MX" b="1">
                <a:solidFill>
                  <a:schemeClr val="bg1">
                    <a:lumMod val="95000"/>
                  </a:schemeClr>
                </a:solidFill>
              </a:rPr>
              <a:t>ELPAC inicial</a:t>
            </a:r>
          </a:p>
          <a:p>
            <a:pPr marL="0" indent="0" algn="ctr">
              <a:buNone/>
            </a:pPr>
            <a:r>
              <a:rPr lang="es-MX" b="1">
                <a:solidFill>
                  <a:schemeClr val="bg1">
                    <a:lumMod val="95000"/>
                  </a:schemeClr>
                </a:solidFill>
              </a:rPr>
              <a:t>1.º de julio al 30 de junio</a:t>
            </a:r>
          </a:p>
        </p:txBody>
      </p:sp>
      <p:sp>
        <p:nvSpPr>
          <p:cNvPr id="5" name="Content Placeholder 4"/>
          <p:cNvSpPr>
            <a:spLocks noGrp="1"/>
          </p:cNvSpPr>
          <p:nvPr>
            <p:ph sz="half" idx="2"/>
          </p:nvPr>
        </p:nvSpPr>
        <p:spPr>
          <a:xfrm>
            <a:off x="7086599" y="3851373"/>
            <a:ext cx="3511296" cy="1828800"/>
          </a:xfrm>
          <a:solidFill>
            <a:schemeClr val="accent4">
              <a:lumMod val="40000"/>
              <a:lumOff val="60000"/>
            </a:schemeClr>
          </a:solidFill>
        </p:spPr>
        <p:txBody>
          <a:bodyPr anchor="ctr" anchorCtr="0"/>
          <a:lstStyle/>
          <a:p>
            <a:pPr marL="0" indent="0" algn="ctr">
              <a:buNone/>
            </a:pPr>
            <a:r>
              <a:rPr lang="es-MX" b="1" dirty="0"/>
              <a:t>ELPAC sumativa</a:t>
            </a:r>
          </a:p>
          <a:p>
            <a:pPr marL="0" indent="0" algn="ctr">
              <a:buNone/>
            </a:pPr>
            <a:r>
              <a:rPr lang="es-MX" b="1" dirty="0"/>
              <a:t>1.º de febrero al </a:t>
            </a:r>
            <a:br>
              <a:rPr lang="es-MX" b="1" dirty="0"/>
            </a:br>
            <a:r>
              <a:rPr lang="es-MX" b="1" dirty="0"/>
              <a:t>31 de mayo</a:t>
            </a:r>
          </a:p>
        </p:txBody>
      </p:sp>
    </p:spTree>
    <p:custDataLst>
      <p:tags r:id="rId1"/>
    </p:custDataLst>
    <p:extLst>
      <p:ext uri="{BB962C8B-B14F-4D97-AF65-F5344CB8AC3E}">
        <p14:creationId xmlns:p14="http://schemas.microsoft.com/office/powerpoint/2010/main" val="1150240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s-MX"/>
              <a:t>Puntajes:</a:t>
            </a:r>
          </a:p>
        </p:txBody>
      </p:sp>
      <p:pic>
        <p:nvPicPr>
          <p:cNvPr id="3" name="Content Placeholder 2" descr="Captura de pantalla con una vista previa del informe de puntaje del estudiante."/>
          <p:cNvPicPr>
            <a:picLocks noGrp="1" noChangeAspect="1"/>
          </p:cNvPicPr>
          <p:nvPr>
            <p:ph idx="1"/>
          </p:nvPr>
        </p:nvPicPr>
        <p:blipFill>
          <a:blip r:embed="rId4">
            <a:extLst>
              <a:ext uri="{BEBA8EAE-BF5A-486C-A8C5-ECC9F3942E4B}">
                <a14:imgProps xmlns:a14="http://schemas.microsoft.com/office/drawing/2010/main">
                  <a14:imgLayer r:embed="rId5">
                    <a14:imgEffect>
                      <a14:artisticBlur/>
                    </a14:imgEffect>
                  </a14:imgLayer>
                </a14:imgProps>
              </a:ext>
              <a:ext uri="{28A0092B-C50C-407E-A947-70E740481C1C}">
                <a14:useLocalDpi xmlns:a14="http://schemas.microsoft.com/office/drawing/2010/main" val="0"/>
              </a:ext>
            </a:extLst>
          </a:blip>
          <a:stretch>
            <a:fillRect/>
          </a:stretch>
        </p:blipFill>
        <p:spPr>
          <a:xfrm>
            <a:off x="5200741" y="365125"/>
            <a:ext cx="5300382" cy="6217920"/>
          </a:xfrm>
          <a:ln>
            <a:solidFill>
              <a:schemeClr val="tx1"/>
            </a:solidFill>
          </a:ln>
        </p:spPr>
      </p:pic>
    </p:spTree>
    <p:custDataLst>
      <p:tags r:id="rId1"/>
    </p:custDataLst>
    <p:extLst>
      <p:ext uri="{BB962C8B-B14F-4D97-AF65-F5344CB8AC3E}">
        <p14:creationId xmlns:p14="http://schemas.microsoft.com/office/powerpoint/2010/main" val="2162150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3843130" cy="6289331"/>
          </a:xfrm>
        </p:spPr>
        <p:txBody>
          <a:bodyPr/>
          <a:lstStyle/>
          <a:p>
            <a:r>
              <a:rPr lang="es-MX"/>
              <a:t>Starting Smarter</a:t>
            </a:r>
          </a:p>
        </p:txBody>
      </p:sp>
      <p:pic>
        <p:nvPicPr>
          <p:cNvPr id="6" name="Content Placeholder 5" descr="Ilustración gráfica de un estudiante con sus padres y maestro en una conferencia de padres y maestros."/>
          <p:cNvPicPr>
            <a:picLocks noGrp="1" noChangeAspect="1"/>
          </p:cNvPicPr>
          <p:nvPr>
            <p:ph sz="half" idx="1"/>
          </p:nvPr>
        </p:nvPicPr>
        <p:blipFill rotWithShape="1">
          <a:blip r:embed="rId3">
            <a:extLst>
              <a:ext uri="{BEBA8EAE-BF5A-486C-A8C5-ECC9F3942E4B}">
                <a14:imgProps xmlns:a14="http://schemas.microsoft.com/office/drawing/2010/main">
                  <a14:imgLayer r:embed="rId4">
                    <a14:imgEffect>
                      <a14:backgroundRemoval t="28731" b="92762" l="52126" r="86929">
                        <a14:foregroundMark x1="73386" y1="38976" x2="72388" y2="59131"/>
                        <a14:foregroundMark x1="73438" y1="63140" x2="75538" y2="78285"/>
                        <a14:foregroundMark x1="70394" y1="69822" x2="72441" y2="60690"/>
                        <a14:foregroundMark x1="71864" y1="79955" x2="71601" y2="72494"/>
                        <a14:foregroundMark x1="68451" y1="39866" x2="76903" y2="44766"/>
                        <a14:foregroundMark x1="76273" y1="49332" x2="77428" y2="37751"/>
                        <a14:foregroundMark x1="69659" y1="37194" x2="74646" y2="37751"/>
                        <a14:foregroundMark x1="69081" y1="42873" x2="69711" y2="48552"/>
                      </a14:backgroundRemoval>
                    </a14:imgEffect>
                  </a14:imgLayer>
                </a14:imgProps>
              </a:ext>
              <a:ext uri="{28A0092B-C50C-407E-A947-70E740481C1C}">
                <a14:useLocalDpi xmlns:a14="http://schemas.microsoft.com/office/drawing/2010/main" val="0"/>
              </a:ext>
            </a:extLst>
          </a:blip>
          <a:srcRect l="51919" t="28198" r="9143"/>
          <a:stretch/>
        </p:blipFill>
        <p:spPr>
          <a:xfrm>
            <a:off x="4681330" y="833128"/>
            <a:ext cx="6559828" cy="5702059"/>
          </a:xfrm>
        </p:spPr>
      </p:pic>
      <p:sp>
        <p:nvSpPr>
          <p:cNvPr id="5" name="Content Placeholder 4"/>
          <p:cNvSpPr>
            <a:spLocks noGrp="1"/>
          </p:cNvSpPr>
          <p:nvPr>
            <p:ph sz="half" idx="2"/>
          </p:nvPr>
        </p:nvSpPr>
        <p:spPr>
          <a:xfrm>
            <a:off x="944217" y="5916164"/>
            <a:ext cx="10409583" cy="521598"/>
          </a:xfrm>
        </p:spPr>
        <p:txBody>
          <a:bodyPr>
            <a:normAutofit fontScale="92500" lnSpcReduction="20000"/>
          </a:bodyPr>
          <a:lstStyle/>
          <a:p>
            <a:pPr marL="0" indent="0" algn="ctr">
              <a:buNone/>
            </a:pPr>
            <a:r>
              <a:rPr lang="es-MX" sz="3900" u="sng">
                <a:solidFill>
                  <a:srgbClr val="0000FF"/>
                </a:solidFill>
                <a:hlinkClick r:id="rId5" tooltip="Sitio web de Starting Smarter"/>
              </a:rPr>
              <a:t>https://elpac.startingsmarter.org</a:t>
            </a:r>
          </a:p>
          <a:p>
            <a:pPr marL="0" indent="0">
              <a:buNone/>
            </a:pPr>
            <a:endParaRPr lang="en-US" dirty="0"/>
          </a:p>
        </p:txBody>
      </p:sp>
    </p:spTree>
    <p:extLst>
      <p:ext uri="{BB962C8B-B14F-4D97-AF65-F5344CB8AC3E}">
        <p14:creationId xmlns:p14="http://schemas.microsoft.com/office/powerpoint/2010/main" val="3736646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30198E-6952-466F-8708-510502562C96}"/>
              </a:ext>
            </a:extLst>
          </p:cNvPr>
          <p:cNvSpPr>
            <a:spLocks noGrp="1"/>
          </p:cNvSpPr>
          <p:nvPr>
            <p:ph type="title"/>
          </p:nvPr>
        </p:nvSpPr>
        <p:spPr/>
        <p:txBody>
          <a:bodyPr/>
          <a:lstStyle/>
          <a:p>
            <a:r>
              <a:rPr lang="es-MX"/>
              <a:t>Video de Starting Smarter</a:t>
            </a:r>
          </a:p>
        </p:txBody>
      </p:sp>
      <p:sp>
        <p:nvSpPr>
          <p:cNvPr id="2" name="Content Placeholder 1"/>
          <p:cNvSpPr>
            <a:spLocks noGrp="1"/>
          </p:cNvSpPr>
          <p:nvPr>
            <p:ph idx="1"/>
          </p:nvPr>
        </p:nvSpPr>
        <p:spPr>
          <a:xfrm>
            <a:off x="838200" y="3272589"/>
            <a:ext cx="10515600" cy="697832"/>
          </a:xfrm>
        </p:spPr>
        <p:txBody>
          <a:bodyPr>
            <a:normAutofit/>
          </a:bodyPr>
          <a:lstStyle/>
          <a:p>
            <a:pPr marL="0" indent="0" algn="ctr">
              <a:buNone/>
            </a:pPr>
            <a:r>
              <a:rPr lang="es-MX" sz="3600">
                <a:hlinkClick r:id="rId3" tooltip="Video de reseña de Starting Smarter"/>
              </a:rPr>
              <a:t>https://youtu.be/HS8cVQin_fc</a:t>
            </a:r>
          </a:p>
        </p:txBody>
      </p:sp>
    </p:spTree>
    <p:extLst>
      <p:ext uri="{BB962C8B-B14F-4D97-AF65-F5344CB8AC3E}">
        <p14:creationId xmlns:p14="http://schemas.microsoft.com/office/powerpoint/2010/main" val="2317925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2190" y="365125"/>
            <a:ext cx="11619809" cy="1325563"/>
          </a:xfrm>
        </p:spPr>
        <p:txBody>
          <a:bodyPr/>
          <a:lstStyle/>
          <a:p>
            <a:r>
              <a:rPr lang="es-MX" sz="5400" dirty="0"/>
              <a:t>Pregúntenle al maestro de su hijo:  </a:t>
            </a:r>
          </a:p>
        </p:txBody>
      </p:sp>
      <p:sp>
        <p:nvSpPr>
          <p:cNvPr id="3" name="Slide Content"/>
          <p:cNvSpPr>
            <a:spLocks noGrp="1"/>
          </p:cNvSpPr>
          <p:nvPr>
            <p:ph sz="half" idx="1"/>
          </p:nvPr>
        </p:nvSpPr>
        <p:spPr>
          <a:xfrm>
            <a:off x="572191" y="2124883"/>
            <a:ext cx="5795357" cy="4351338"/>
          </a:xfrm>
        </p:spPr>
        <p:txBody>
          <a:bodyPr anchor="ctr">
            <a:normAutofit/>
          </a:bodyPr>
          <a:lstStyle/>
          <a:p>
            <a:pPr marL="857250" lvl="1" indent="-457200"/>
            <a:r>
              <a:rPr lang="es-MX" sz="2800"/>
              <a:t>¿En qué áreas le está yendo bien a mi hijo?</a:t>
            </a:r>
          </a:p>
          <a:p>
            <a:pPr marL="857250" lvl="1" indent="-457200"/>
            <a:r>
              <a:rPr lang="es-MX" sz="2800"/>
              <a:t>¿En qué áreas podría necesitar apoyo adicional?</a:t>
            </a:r>
          </a:p>
          <a:p>
            <a:pPr marL="857250" lvl="1" indent="-457200"/>
            <a:r>
              <a:rPr lang="es-MX" sz="2800"/>
              <a:t>¿Cómo puedo ayudar a apoyar a mi hijo en la casa?</a:t>
            </a:r>
          </a:p>
          <a:p>
            <a:pPr marL="857250" lvl="1" indent="-457200"/>
            <a:r>
              <a:rPr lang="es-MX" sz="2800"/>
              <a:t>¿Cómo está apoyando usted a mi hijo en la escuela?</a:t>
            </a:r>
          </a:p>
        </p:txBody>
      </p:sp>
      <p:pic>
        <p:nvPicPr>
          <p:cNvPr id="7" name="Content Placeholder 6" descr="Ilustración gráfica de un maestro que le ofrece la mano al padre de un estudiante."/>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832212" y="2541025"/>
            <a:ext cx="4847818" cy="3261259"/>
          </a:xfrm>
        </p:spPr>
      </p:pic>
    </p:spTree>
    <p:custDataLst>
      <p:tags r:id="rId1"/>
    </p:custDataLst>
    <p:extLst>
      <p:ext uri="{BB962C8B-B14F-4D97-AF65-F5344CB8AC3E}">
        <p14:creationId xmlns:p14="http://schemas.microsoft.com/office/powerpoint/2010/main" val="659928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10834688" cy="1325563"/>
          </a:xfrm>
        </p:spPr>
        <p:txBody>
          <a:bodyPr/>
          <a:lstStyle/>
          <a:p>
            <a:r>
              <a:rPr lang="es-MX" sz="5200" dirty="0"/>
              <a:t>Ayuden a que su hijo tenga éxito </a:t>
            </a:r>
          </a:p>
        </p:txBody>
      </p:sp>
      <p:sp>
        <p:nvSpPr>
          <p:cNvPr id="3" name="Slide Content"/>
          <p:cNvSpPr>
            <a:spLocks noGrp="1"/>
          </p:cNvSpPr>
          <p:nvPr>
            <p:ph sz="half" idx="1"/>
          </p:nvPr>
        </p:nvSpPr>
        <p:spPr>
          <a:xfrm>
            <a:off x="838199" y="1825625"/>
            <a:ext cx="6108033" cy="4351338"/>
          </a:xfrm>
        </p:spPr>
        <p:txBody>
          <a:bodyPr>
            <a:normAutofit/>
          </a:bodyPr>
          <a:lstStyle/>
          <a:p>
            <a:endParaRPr lang="en-US" dirty="0"/>
          </a:p>
          <a:p>
            <a:r>
              <a:rPr lang="es-MX" dirty="0"/>
              <a:t>Lean con su hijo</a:t>
            </a:r>
          </a:p>
          <a:p>
            <a:endParaRPr lang="en-US" dirty="0"/>
          </a:p>
          <a:p>
            <a:r>
              <a:rPr lang="es-MX" dirty="0"/>
              <a:t>Pídanle a su hijo que les diga lo que ve en o lo que está ocurriendo en el dibujo. </a:t>
            </a:r>
          </a:p>
          <a:p>
            <a:endParaRPr lang="en-US" dirty="0"/>
          </a:p>
          <a:p>
            <a:r>
              <a:rPr lang="es-MX" dirty="0"/>
              <a:t>Denle a su hijo oportunidades de usar el idioma</a:t>
            </a:r>
          </a:p>
        </p:txBody>
      </p:sp>
      <p:pic>
        <p:nvPicPr>
          <p:cNvPr id="8" name="Content Placeholder 7" descr="Ilustración gráfica de un estudiante y su padre tomados de la mano."/>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b="29490"/>
          <a:stretch/>
        </p:blipFill>
        <p:spPr>
          <a:xfrm>
            <a:off x="7515137" y="1825624"/>
            <a:ext cx="3847130" cy="4729451"/>
          </a:xfrm>
        </p:spPr>
      </p:pic>
    </p:spTree>
    <p:custDataLst>
      <p:tags r:id="rId1"/>
    </p:custDataLst>
    <p:extLst>
      <p:ext uri="{BB962C8B-B14F-4D97-AF65-F5344CB8AC3E}">
        <p14:creationId xmlns:p14="http://schemas.microsoft.com/office/powerpoint/2010/main" val="2514696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MX" sz="5500"/>
              <a:t>Para más </a:t>
            </a:r>
            <a:r>
              <a:rPr lang="es-MX" sz="5500" dirty="0"/>
              <a:t>información:</a:t>
            </a:r>
          </a:p>
        </p:txBody>
      </p:sp>
      <p:sp>
        <p:nvSpPr>
          <p:cNvPr id="3" name="Slide Content"/>
          <p:cNvSpPr>
            <a:spLocks noGrp="1"/>
          </p:cNvSpPr>
          <p:nvPr>
            <p:ph idx="1"/>
          </p:nvPr>
        </p:nvSpPr>
        <p:spPr>
          <a:xfrm>
            <a:off x="838199" y="1825625"/>
            <a:ext cx="10936705" cy="4351338"/>
          </a:xfrm>
        </p:spPr>
        <p:txBody>
          <a:bodyPr>
            <a:normAutofit/>
          </a:bodyPr>
          <a:lstStyle/>
          <a:p>
            <a:pPr marL="457200" indent="-457200"/>
            <a:r>
              <a:rPr lang="es-MX" dirty="0"/>
              <a:t>Consulten la Guía de padres para comprender</a:t>
            </a:r>
          </a:p>
          <a:p>
            <a:pPr marL="914400" lvl="1" indent="-457200"/>
            <a:r>
              <a:rPr lang="es-MX" dirty="0">
                <a:hlinkClick r:id="rId4" tooltip="ELPAC Parent Guide"/>
              </a:rPr>
              <a:t>https://www.cde.ca.gov/ta/tg/ca/documents/elpacpgtu.pdf</a:t>
            </a:r>
            <a:endParaRPr lang="en-US" dirty="0"/>
          </a:p>
          <a:p>
            <a:pPr marL="457200" indent="-457200"/>
            <a:r>
              <a:rPr lang="es-MX" dirty="0"/>
              <a:t>Tomen una prueba de práctica de las ELPAC con su hijo en casa</a:t>
            </a:r>
          </a:p>
          <a:p>
            <a:pPr marL="914400" lvl="1" indent="-457200"/>
            <a:r>
              <a:rPr lang="es-MX" dirty="0">
                <a:hlinkClick r:id="rId5" tooltip="Página web de pruebas de práctica de las ELPAC"/>
              </a:rPr>
              <a:t>http://www.elpac.org/resources/practicetests/</a:t>
            </a:r>
          </a:p>
          <a:p>
            <a:pPr marL="0" indent="0"/>
            <a:endParaRPr lang="en-US" dirty="0"/>
          </a:p>
        </p:txBody>
      </p:sp>
    </p:spTree>
    <p:custDataLst>
      <p:tags r:id="rId1"/>
    </p:custDataLst>
    <p:extLst>
      <p:ext uri="{BB962C8B-B14F-4D97-AF65-F5344CB8AC3E}">
        <p14:creationId xmlns:p14="http://schemas.microsoft.com/office/powerpoint/2010/main" val="1728277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7079" y="365125"/>
            <a:ext cx="11714922" cy="1325563"/>
          </a:xfrm>
        </p:spPr>
        <p:txBody>
          <a:bodyPr/>
          <a:lstStyle/>
          <a:p>
            <a:r>
              <a:rPr lang="es-MX" sz="5500" dirty="0"/>
              <a:t>Para quién es esta presentación</a:t>
            </a:r>
          </a:p>
        </p:txBody>
      </p:sp>
      <p:sp>
        <p:nvSpPr>
          <p:cNvPr id="5" name="Content Placeholder 4"/>
          <p:cNvSpPr>
            <a:spLocks noGrp="1"/>
          </p:cNvSpPr>
          <p:nvPr>
            <p:ph idx="1"/>
          </p:nvPr>
        </p:nvSpPr>
        <p:spPr/>
        <p:txBody>
          <a:bodyPr>
            <a:noAutofit/>
          </a:bodyPr>
          <a:lstStyle/>
          <a:p>
            <a:pPr marL="457200" lvl="1" indent="0">
              <a:buNone/>
            </a:pPr>
            <a:r>
              <a:rPr lang="es-MX" dirty="0"/>
              <a:t>Esta presentación es para que los administradores escolares puedan informar a los </a:t>
            </a:r>
            <a:r>
              <a:rPr lang="es-MX" sz="3200" b="1" dirty="0">
                <a:solidFill>
                  <a:schemeClr val="accent6">
                    <a:lumMod val="50000"/>
                  </a:schemeClr>
                </a:solidFill>
                <a:latin typeface="Arial Narrow" panose="020B0606020202030204" pitchFamily="34" charset="0"/>
                <a:ea typeface="Gadugi" panose="020B0502040204020203" pitchFamily="34" charset="0"/>
              </a:rPr>
              <a:t>padres y tutores</a:t>
            </a:r>
            <a:r>
              <a:rPr lang="es-MX" dirty="0"/>
              <a:t> sobre las ELPAC. Incluye:</a:t>
            </a:r>
            <a:br>
              <a:rPr lang="es-MX" dirty="0"/>
            </a:br>
            <a:endParaRPr lang="es-MX" dirty="0"/>
          </a:p>
          <a:p>
            <a:pPr lvl="2"/>
            <a:r>
              <a:rPr lang="es-MX" sz="2400" dirty="0"/>
              <a:t>Una descripción de por qué se administran las ELPAC</a:t>
            </a:r>
          </a:p>
          <a:p>
            <a:pPr lvl="2"/>
            <a:r>
              <a:rPr lang="es-MX" sz="2400" dirty="0"/>
              <a:t>Información sobre quién va a tomar la ELPAC</a:t>
            </a:r>
          </a:p>
          <a:p>
            <a:pPr lvl="2"/>
            <a:r>
              <a:rPr lang="es-MX" sz="2400" dirty="0"/>
              <a:t>Una reseña de cómo se va a administrar de las ELPAC</a:t>
            </a:r>
          </a:p>
          <a:p>
            <a:pPr lvl="2"/>
            <a:r>
              <a:rPr lang="es-MX" sz="2400" dirty="0"/>
              <a:t>Información sobre cómo se informará sobre los resultados</a:t>
            </a:r>
          </a:p>
          <a:p>
            <a:pPr lvl="2"/>
            <a:r>
              <a:rPr lang="es-MX" sz="2400" dirty="0"/>
              <a:t>Recursos disponibles para los padres relacionados con las ELPAC</a:t>
            </a:r>
          </a:p>
        </p:txBody>
      </p:sp>
    </p:spTree>
    <p:custDataLst>
      <p:tags r:id="rId1"/>
    </p:custDataLst>
    <p:extLst>
      <p:ext uri="{BB962C8B-B14F-4D97-AF65-F5344CB8AC3E}">
        <p14:creationId xmlns:p14="http://schemas.microsoft.com/office/powerpoint/2010/main" val="17500166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MX"/>
              <a:t>Preguntas</a:t>
            </a:r>
          </a:p>
        </p:txBody>
      </p:sp>
      <p:pic>
        <p:nvPicPr>
          <p:cNvPr id="3" name="Content Placeholder 2" descr="Preguntas y respuestas"/>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081013" y="1532192"/>
            <a:ext cx="6029973" cy="4720533"/>
          </a:xfrm>
        </p:spPr>
      </p:pic>
    </p:spTree>
    <p:custDataLst>
      <p:tags r:id="rId1"/>
    </p:custDataLst>
    <p:extLst>
      <p:ext uri="{BB962C8B-B14F-4D97-AF65-F5344CB8AC3E}">
        <p14:creationId xmlns:p14="http://schemas.microsoft.com/office/powerpoint/2010/main" val="1469507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46280"/>
            <a:ext cx="10515600" cy="1325563"/>
          </a:xfrm>
        </p:spPr>
        <p:txBody>
          <a:bodyPr/>
          <a:lstStyle/>
          <a:p>
            <a:pPr algn="ctr"/>
            <a:r>
              <a:rPr lang="es-MX" sz="2400" b="0">
                <a:latin typeface="+mj-lt"/>
              </a:rPr>
              <a:t>Publicado por el Departamento de Educación de California | Julio de 2019</a:t>
            </a:r>
          </a:p>
        </p:txBody>
      </p:sp>
    </p:spTree>
    <p:extLst>
      <p:ext uri="{BB962C8B-B14F-4D97-AF65-F5344CB8AC3E}">
        <p14:creationId xmlns:p14="http://schemas.microsoft.com/office/powerpoint/2010/main" val="4150860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574" y="365125"/>
            <a:ext cx="11741426" cy="1325563"/>
          </a:xfrm>
        </p:spPr>
        <p:txBody>
          <a:bodyPr/>
          <a:lstStyle/>
          <a:p>
            <a:r>
              <a:rPr lang="es-MX" sz="5500" dirty="0"/>
              <a:t>Cómo usar esta presentación (1)</a:t>
            </a:r>
          </a:p>
        </p:txBody>
      </p:sp>
      <p:sp>
        <p:nvSpPr>
          <p:cNvPr id="3" name="Content Placeholder 2"/>
          <p:cNvSpPr>
            <a:spLocks noGrp="1"/>
          </p:cNvSpPr>
          <p:nvPr>
            <p:ph idx="1"/>
          </p:nvPr>
        </p:nvSpPr>
        <p:spPr>
          <a:xfrm>
            <a:off x="838200" y="1690688"/>
            <a:ext cx="10515600" cy="4892992"/>
          </a:xfrm>
        </p:spPr>
        <p:txBody>
          <a:bodyPr>
            <a:normAutofit fontScale="92500"/>
          </a:bodyPr>
          <a:lstStyle/>
          <a:p>
            <a:pPr marL="0" indent="0">
              <a:buNone/>
            </a:pPr>
            <a:r>
              <a:rPr lang="es-MX" sz="3000" dirty="0"/>
              <a:t>Esta presentación fue creada para que usted la personalice y edite en la medida que sea necesario.</a:t>
            </a:r>
          </a:p>
          <a:p>
            <a:pPr lvl="1"/>
            <a:r>
              <a:rPr lang="es-MX" sz="2600" dirty="0"/>
              <a:t>Elija las diapositivas que quiera usar.</a:t>
            </a:r>
          </a:p>
          <a:p>
            <a:pPr lvl="3">
              <a:buFont typeface="Calibri" panose="020F0502020204030204" pitchFamily="34" charset="0"/>
              <a:buChar char="−"/>
            </a:pPr>
            <a:r>
              <a:rPr lang="es-MX" sz="2600" dirty="0"/>
              <a:t>Para ello, seleccione el menú “View” (Vista) y luego elija “Normal”.</a:t>
            </a:r>
          </a:p>
          <a:p>
            <a:pPr lvl="3">
              <a:buFont typeface="Calibri" panose="020F0502020204030204" pitchFamily="34" charset="0"/>
              <a:buChar char="−"/>
            </a:pPr>
            <a:r>
              <a:rPr lang="es-MX" sz="2600" dirty="0"/>
              <a:t>En la lista de diapositivas que se encuentra a la izquierda, haga clic con el botón derecho en las diapositivas que no quiere, y seleccione “Hide Slide” (Ocultar diapositiva) al pie del menú.</a:t>
            </a:r>
          </a:p>
          <a:p>
            <a:pPr lvl="1"/>
            <a:r>
              <a:rPr lang="es-MX" sz="2600" dirty="0"/>
              <a:t>Agregue el logotipo de su escuela y cambie los colores.</a:t>
            </a:r>
          </a:p>
          <a:p>
            <a:pPr lvl="1"/>
            <a:r>
              <a:rPr lang="es-MX" sz="2600" dirty="0"/>
              <a:t>Cambie las palabras para que se adapten a su audiencia. ¡Usted es el que mejor conoce a su audiencia! </a:t>
            </a:r>
          </a:p>
          <a:p>
            <a:pPr lvl="1"/>
            <a:r>
              <a:rPr lang="es-MX" sz="2600" dirty="0"/>
              <a:t>Puede adaptar los temas de discusión de la sección “Notes” (Notas) para su audiencia.</a:t>
            </a:r>
          </a:p>
          <a:p>
            <a:endParaRPr lang="en-US" dirty="0"/>
          </a:p>
          <a:p>
            <a:endParaRPr lang="en-US" dirty="0"/>
          </a:p>
        </p:txBody>
      </p:sp>
    </p:spTree>
    <p:custDataLst>
      <p:tags r:id="rId1"/>
    </p:custDataLst>
    <p:extLst>
      <p:ext uri="{BB962C8B-B14F-4D97-AF65-F5344CB8AC3E}">
        <p14:creationId xmlns:p14="http://schemas.microsoft.com/office/powerpoint/2010/main" val="3121593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428" y="67944"/>
            <a:ext cx="11595652" cy="1325563"/>
          </a:xfrm>
        </p:spPr>
        <p:txBody>
          <a:bodyPr/>
          <a:lstStyle/>
          <a:p>
            <a:r>
              <a:rPr lang="es-MX" sz="5500" dirty="0"/>
              <a:t>Cómo usar esta presentación (2)</a:t>
            </a:r>
          </a:p>
        </p:txBody>
      </p:sp>
      <p:sp>
        <p:nvSpPr>
          <p:cNvPr id="3" name="Content Placeholder 2"/>
          <p:cNvSpPr>
            <a:spLocks noGrp="1"/>
          </p:cNvSpPr>
          <p:nvPr>
            <p:ph idx="1"/>
          </p:nvPr>
        </p:nvSpPr>
        <p:spPr>
          <a:xfrm>
            <a:off x="251460" y="1279207"/>
            <a:ext cx="11704320" cy="5510213"/>
          </a:xfrm>
        </p:spPr>
        <p:txBody>
          <a:bodyPr>
            <a:noAutofit/>
          </a:bodyPr>
          <a:lstStyle/>
          <a:p>
            <a:pPr lvl="1"/>
            <a:r>
              <a:rPr lang="es-MX" dirty="0"/>
              <a:t>Cambie el esquema de colores.</a:t>
            </a:r>
          </a:p>
          <a:p>
            <a:pPr lvl="3">
              <a:buFont typeface="Calibri" panose="020F0502020204030204" pitchFamily="34" charset="0"/>
              <a:buChar char="−"/>
            </a:pPr>
            <a:r>
              <a:rPr lang="es-MX" sz="2400" dirty="0"/>
              <a:t>Para ello, seleccione menú “View” (Vista) y luego elija “Slide Master” (Patrón de diapositivo). </a:t>
            </a:r>
          </a:p>
          <a:p>
            <a:pPr lvl="4">
              <a:buFont typeface="Courier New" panose="02070309020205020404" pitchFamily="49" charset="0"/>
              <a:buChar char="o"/>
            </a:pPr>
            <a:r>
              <a:rPr lang="es-MX" sz="2400" dirty="0"/>
              <a:t>Para los títulos, seleccione la diapositiva de interés ─ realce el texto del encabezado ─ seleccione el menú “Home” (Inicio) ─ elija el color del texto ─ y vuelva al menú “View”.</a:t>
            </a:r>
          </a:p>
          <a:p>
            <a:pPr lvl="4">
              <a:buFont typeface="Courier New" panose="02070309020205020404" pitchFamily="49" charset="0"/>
              <a:buChar char="o"/>
            </a:pPr>
            <a:r>
              <a:rPr lang="es-MX" sz="2400" dirty="0"/>
              <a:t>Para el cuerpo, seleccione la diapositiva de interés ─ realce el texto del cuerpo ─ seleccione el menú “Home” ─ elija el color del texto ─ y vuelva al menú “View”.</a:t>
            </a:r>
          </a:p>
          <a:p>
            <a:pPr lvl="4">
              <a:buFont typeface="Courier New" panose="02070309020205020404" pitchFamily="49" charset="0"/>
              <a:buChar char="o"/>
            </a:pPr>
            <a:r>
              <a:rPr lang="es-MX" sz="2400" dirty="0"/>
              <a:t>Para la línea verde, seleccione la diapositiva de interés ─ realce la línea ─ seleccione “Shape Outline” (Contorno de forma) ─ elija el color ─ y vuelva al menú “View”.</a:t>
            </a:r>
          </a:p>
          <a:p>
            <a:pPr lvl="4">
              <a:buFont typeface="Courier New" panose="02070309020205020404" pitchFamily="49" charset="0"/>
              <a:buChar char="o"/>
            </a:pPr>
            <a:r>
              <a:rPr lang="es-MX" sz="2400" dirty="0"/>
              <a:t>Cuando haya hecho todos los cambios ─ en el menú “Slide Master” ─ seleccione “Close Master View” (Cerrar vista patrón).</a:t>
            </a:r>
          </a:p>
          <a:p>
            <a:pPr lvl="1"/>
            <a:r>
              <a:rPr lang="es-MX" dirty="0"/>
              <a:t>Los cambios se aplicarán a todas las diapositivas de la presentación.  </a:t>
            </a:r>
          </a:p>
        </p:txBody>
      </p:sp>
    </p:spTree>
    <p:custDataLst>
      <p:tags r:id="rId1"/>
    </p:custDataLst>
    <p:extLst>
      <p:ext uri="{BB962C8B-B14F-4D97-AF65-F5344CB8AC3E}">
        <p14:creationId xmlns:p14="http://schemas.microsoft.com/office/powerpoint/2010/main" val="619207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061" y="365125"/>
            <a:ext cx="11820939" cy="1325563"/>
          </a:xfrm>
        </p:spPr>
        <p:txBody>
          <a:bodyPr/>
          <a:lstStyle/>
          <a:p>
            <a:r>
              <a:rPr lang="es-MX" sz="5500" dirty="0"/>
              <a:t>Material a entregar recomendado</a:t>
            </a:r>
          </a:p>
        </p:txBody>
      </p:sp>
      <p:sp>
        <p:nvSpPr>
          <p:cNvPr id="3" name="Content Placeholder 2"/>
          <p:cNvSpPr>
            <a:spLocks noGrp="1"/>
          </p:cNvSpPr>
          <p:nvPr>
            <p:ph idx="1"/>
          </p:nvPr>
        </p:nvSpPr>
        <p:spPr/>
        <p:txBody>
          <a:bodyPr/>
          <a:lstStyle/>
          <a:p>
            <a:pPr marL="457200" indent="-457200"/>
            <a:r>
              <a:rPr lang="es-MX" dirty="0"/>
              <a:t>Guía de padres para comprender</a:t>
            </a:r>
          </a:p>
          <a:p>
            <a:pPr marL="914400" lvl="1" indent="-457200"/>
            <a:r>
              <a:rPr lang="es-MX" dirty="0">
                <a:hlinkClick r:id="rId2" tooltip="ELPAC Parent Guide"/>
              </a:rPr>
              <a:t>https://www.cde.ca.gov/ta/tg/ca/documents/elpacpgtu.pdf</a:t>
            </a:r>
            <a:endParaRPr lang="en-US" dirty="0"/>
          </a:p>
          <a:p>
            <a:pPr marL="457200" indent="-457200"/>
            <a:r>
              <a:rPr lang="es-MX" dirty="0"/>
              <a:t>Volante de pruebas de práctica de las ELPAC</a:t>
            </a:r>
          </a:p>
          <a:p>
            <a:pPr marL="914400" lvl="1" indent="-457200"/>
            <a:r>
              <a:rPr lang="es-MX" dirty="0">
                <a:hlinkClick r:id="rId3" tooltip="Página web de pruebas de práctica de las ELPAC"/>
              </a:rPr>
              <a:t>http://www.elpac.org/resources/practicetests/</a:t>
            </a:r>
          </a:p>
        </p:txBody>
      </p:sp>
    </p:spTree>
    <p:extLst>
      <p:ext uri="{BB962C8B-B14F-4D97-AF65-F5344CB8AC3E}">
        <p14:creationId xmlns:p14="http://schemas.microsoft.com/office/powerpoint/2010/main" val="2982334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30195" y="942147"/>
            <a:ext cx="11046939" cy="3306296"/>
          </a:xfrm>
        </p:spPr>
        <p:txBody>
          <a:bodyPr>
            <a:noAutofit/>
          </a:bodyPr>
          <a:lstStyle/>
          <a:p>
            <a:r>
              <a:rPr lang="es-MX" sz="6600" dirty="0"/>
              <a:t>¿Qué son las </a:t>
            </a:r>
            <a:r>
              <a:rPr lang="es-MX" sz="6600" b="1" dirty="0"/>
              <a:t>Pruebas de suficiencia en el idioma inglés de California (ELPAC)?</a:t>
            </a:r>
          </a:p>
        </p:txBody>
      </p:sp>
      <p:sp>
        <p:nvSpPr>
          <p:cNvPr id="7" name="Subtitle 6"/>
          <p:cNvSpPr>
            <a:spLocks noGrp="1"/>
          </p:cNvSpPr>
          <p:nvPr>
            <p:ph type="subTitle" idx="1"/>
          </p:nvPr>
        </p:nvSpPr>
        <p:spPr>
          <a:xfrm>
            <a:off x="1581664" y="5079336"/>
            <a:ext cx="9144000" cy="1321464"/>
          </a:xfrm>
        </p:spPr>
        <p:txBody>
          <a:bodyPr>
            <a:normAutofit/>
          </a:bodyPr>
          <a:lstStyle/>
          <a:p>
            <a:r>
              <a:rPr lang="es-MX" dirty="0"/>
              <a:t>[Add school logo here if desired]</a:t>
            </a:r>
            <a:br>
              <a:rPr lang="es-MX" dirty="0"/>
            </a:br>
            <a:endParaRPr lang="es-MX" dirty="0"/>
          </a:p>
          <a:p>
            <a:r>
              <a:rPr lang="es-MX" dirty="0"/>
              <a:t>[Add school motto here if desired]</a:t>
            </a:r>
          </a:p>
          <a:p>
            <a:endParaRPr lang="en-US" sz="5400" dirty="0"/>
          </a:p>
        </p:txBody>
      </p:sp>
    </p:spTree>
    <p:custDataLst>
      <p:tags r:id="rId1"/>
    </p:custDataLst>
    <p:extLst>
      <p:ext uri="{BB962C8B-B14F-4D97-AF65-F5344CB8AC3E}">
        <p14:creationId xmlns:p14="http://schemas.microsoft.com/office/powerpoint/2010/main" val="2182145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Acerca de las ELPAC</a:t>
            </a:r>
          </a:p>
        </p:txBody>
      </p:sp>
      <p:pic>
        <p:nvPicPr>
          <p:cNvPr id="5" name="Content Placeholder 4" descr="Ilustración gráfica de un mapamundi con saludos en varios idiomas en todos los continente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00008" y="1825625"/>
            <a:ext cx="4191984" cy="4351338"/>
          </a:xfrm>
        </p:spPr>
      </p:pic>
    </p:spTree>
    <p:extLst>
      <p:ext uri="{BB962C8B-B14F-4D97-AF65-F5344CB8AC3E}">
        <p14:creationId xmlns:p14="http://schemas.microsoft.com/office/powerpoint/2010/main" val="1328430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353800" cy="1325563"/>
          </a:xfrm>
        </p:spPr>
        <p:txBody>
          <a:bodyPr/>
          <a:lstStyle/>
          <a:p>
            <a:r>
              <a:rPr lang="es-MX" sz="5800" dirty="0"/>
              <a:t>Las ELPAC tienen dos pruebas</a:t>
            </a:r>
          </a:p>
        </p:txBody>
      </p:sp>
      <p:pic>
        <p:nvPicPr>
          <p:cNvPr id="4" name="Content Placeholder 3" descr="ELPAC inicial y ELPAC sumativa"/>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688662" y="1825625"/>
            <a:ext cx="5301102" cy="4790954"/>
          </a:xfrm>
        </p:spPr>
      </p:pic>
    </p:spTree>
    <p:custDataLst>
      <p:tags r:id="rId1"/>
    </p:custDataLst>
    <p:extLst>
      <p:ext uri="{BB962C8B-B14F-4D97-AF65-F5344CB8AC3E}">
        <p14:creationId xmlns:p14="http://schemas.microsoft.com/office/powerpoint/2010/main" val="3284640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Quién:</a:t>
            </a:r>
            <a:br>
              <a:rPr lang="es-MX"/>
            </a:br>
            <a:r>
              <a:rPr lang="es-MX" sz="4800"/>
              <a:t>Estudiantes de los grados K a 12</a:t>
            </a:r>
          </a:p>
        </p:txBody>
      </p:sp>
      <p:sp>
        <p:nvSpPr>
          <p:cNvPr id="7" name="Text Placeholder 6"/>
          <p:cNvSpPr>
            <a:spLocks noGrp="1"/>
          </p:cNvSpPr>
          <p:nvPr>
            <p:ph type="body" idx="1"/>
          </p:nvPr>
        </p:nvSpPr>
        <p:spPr/>
        <p:txBody>
          <a:bodyPr>
            <a:normAutofit/>
          </a:bodyPr>
          <a:lstStyle/>
          <a:p>
            <a:pPr algn="ctr"/>
            <a:r>
              <a:rPr lang="es-MX" sz="3200"/>
              <a:t>ELPAC inicial</a:t>
            </a:r>
          </a:p>
        </p:txBody>
      </p:sp>
      <p:pic>
        <p:nvPicPr>
          <p:cNvPr id="3" name="Content Placeholder 2" descr="La ELPAC inicial se administra de acuerdo a los resultados de la encuesta de lengua materna."/>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2061935" y="2505075"/>
            <a:ext cx="2713492" cy="3684588"/>
          </a:xfrm>
        </p:spPr>
      </p:pic>
      <p:sp>
        <p:nvSpPr>
          <p:cNvPr id="8" name="Text Placeholder 7"/>
          <p:cNvSpPr>
            <a:spLocks noGrp="1"/>
          </p:cNvSpPr>
          <p:nvPr>
            <p:ph type="body" sz="quarter" idx="3"/>
          </p:nvPr>
        </p:nvSpPr>
        <p:spPr/>
        <p:txBody>
          <a:bodyPr>
            <a:normAutofit/>
          </a:bodyPr>
          <a:lstStyle/>
          <a:p>
            <a:pPr algn="ctr"/>
            <a:r>
              <a:rPr lang="es-MX" sz="3200" dirty="0"/>
              <a:t>ELPAC sumativa</a:t>
            </a:r>
          </a:p>
        </p:txBody>
      </p:sp>
      <p:pic>
        <p:nvPicPr>
          <p:cNvPr id="6" name="Content Placeholder 5" descr="La ELPAC sumativa se administra a los estudiantes que están aprendiendo inglés."/>
          <p:cNvPicPr>
            <a:picLocks noGrp="1" noChangeAspect="1"/>
          </p:cNvPicPr>
          <p:nvPr>
            <p:ph sz="quarter" idx="4"/>
          </p:nvPr>
        </p:nvPicPr>
        <p:blipFill>
          <a:blip r:embed="rId5">
            <a:extLst>
              <a:ext uri="{28A0092B-C50C-407E-A947-70E740481C1C}">
                <a14:useLocalDpi xmlns:a14="http://schemas.microsoft.com/office/drawing/2010/main" val="0"/>
              </a:ext>
            </a:extLst>
          </a:blip>
          <a:stretch>
            <a:fillRect/>
          </a:stretch>
        </p:blipFill>
        <p:spPr>
          <a:xfrm>
            <a:off x="6883384" y="2505075"/>
            <a:ext cx="3760820" cy="3684588"/>
          </a:xfrm>
        </p:spPr>
      </p:pic>
    </p:spTree>
    <p:custDataLst>
      <p:tags r:id="rId1"/>
    </p:custDataLst>
    <p:extLst>
      <p:ext uri="{BB962C8B-B14F-4D97-AF65-F5344CB8AC3E}">
        <p14:creationId xmlns:p14="http://schemas.microsoft.com/office/powerpoint/2010/main" val="32200937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3RZl5Osb"/>
  <p:tag name="ARTICULATE_DESIGN_ID_WESTED-POWERPOINT-TEMPLATE" val="lqJCGnH6"/>
  <p:tag name="ARTICULATE_PROJECT_OPEN" val="0"/>
  <p:tag name="ARTICULATE_SLIDE_COUNT" val="1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5C0700EB530AD4293BE2C1F75B92398" ma:contentTypeVersion="0" ma:contentTypeDescription="Create a new document." ma:contentTypeScope="" ma:versionID="96c976281fd191cac9bfebd60ae9c1fd">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27B61D-517A-4829-BD05-C8538116321F}">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7091970A-4768-46F3-97A2-FC7269F43A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0AC0BCF8-04C7-42BC-9940-154FBB1E2BC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8838</TotalTime>
  <Words>2494</Words>
  <Application>Microsoft Office PowerPoint</Application>
  <PresentationFormat>Widescreen</PresentationFormat>
  <Paragraphs>188</Paragraphs>
  <Slides>21</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Arial Narrow</vt:lpstr>
      <vt:lpstr>Calibri</vt:lpstr>
      <vt:lpstr>Century Gothic</vt:lpstr>
      <vt:lpstr>Courier New</vt:lpstr>
      <vt:lpstr>Gadugi</vt:lpstr>
      <vt:lpstr>Wingdings</vt:lpstr>
      <vt:lpstr>Office Theme</vt:lpstr>
      <vt:lpstr>Una guía para el  administrador escolar:   Cómo hablar con los padres  sobre las Pruebas de suficiencia en el idioma inglés de California (ELPAC)</vt:lpstr>
      <vt:lpstr>Para quién es esta presentación</vt:lpstr>
      <vt:lpstr>Cómo usar esta presentación (1)</vt:lpstr>
      <vt:lpstr>Cómo usar esta presentación (2)</vt:lpstr>
      <vt:lpstr>Material a entregar recomendado</vt:lpstr>
      <vt:lpstr>¿Qué son las Pruebas de suficiencia en el idioma inglés de California (ELPAC)?</vt:lpstr>
      <vt:lpstr>Acerca de las ELPAC</vt:lpstr>
      <vt:lpstr>Las ELPAC tienen dos pruebas</vt:lpstr>
      <vt:lpstr>Quién: Estudiantes de los grados K a 12</vt:lpstr>
      <vt:lpstr>Por qué:</vt:lpstr>
      <vt:lpstr>Qué:</vt:lpstr>
      <vt:lpstr>Cómo:</vt:lpstr>
      <vt:lpstr>Cuándo:</vt:lpstr>
      <vt:lpstr>Puntajes:</vt:lpstr>
      <vt:lpstr>Starting Smarter</vt:lpstr>
      <vt:lpstr>Video de Starting Smarter</vt:lpstr>
      <vt:lpstr>Pregúntenle al maestro de su hijo:  </vt:lpstr>
      <vt:lpstr>Ayuden a que su hijo tenga éxito </vt:lpstr>
      <vt:lpstr>Para más información:</vt:lpstr>
      <vt:lpstr>Preguntas</vt:lpstr>
      <vt:lpstr>Publicado por el Departamento de Educación de California | Julio de 2019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Cómo hablar con los padres sobre las ELPAC - ELPAC (CA Dept of Education)</dc:title>
  <dc:subject>Esta presentación de PowerPoint se puede personalizar y distribuir para educar a los padres/tutores sobre las Pruebas de Suficiencia en el Idioma Inglés de California (ELPAC).</dc:subject>
  <dc:creator>Deborah Baumgartner</dc:creator>
  <cp:lastModifiedBy>Will Lee</cp:lastModifiedBy>
  <cp:revision>2</cp:revision>
  <cp:lastPrinted>2017-07-18T22:11:03Z</cp:lastPrinted>
  <dcterms:created xsi:type="dcterms:W3CDTF">2015-03-16T04:11:08Z</dcterms:created>
  <dcterms:modified xsi:type="dcterms:W3CDTF">2019-11-25T19:39:41Z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548B26D1-49EC-4DDA-9CA1-DEA02BDC749A</vt:lpwstr>
  </property>
  <property fmtid="{D5CDD505-2E9C-101B-9397-08002B2CF9AE}" pid="3" name="ArticulatePath">
    <vt:lpwstr>PPT for Understanding Summative Results v 7-18-17</vt:lpwstr>
  </property>
  <property fmtid="{D5CDD505-2E9C-101B-9397-08002B2CF9AE}" pid="4" name="Language">
    <vt:lpwstr>English</vt:lpwstr>
  </property>
  <property fmtid="{D5CDD505-2E9C-101B-9397-08002B2CF9AE}" pid="5" name="ContentTypeId">
    <vt:lpwstr>0x010100E5C0700EB530AD4293BE2C1F75B92398</vt:lpwstr>
  </property>
</Properties>
</file>